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30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0066"/>
    <a:srgbClr val="800000"/>
    <a:srgbClr val="FF3300"/>
    <a:srgbClr val="33CC33"/>
    <a:srgbClr val="008000"/>
    <a:srgbClr val="007635"/>
    <a:srgbClr val="00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0F39-8CBB-4178-B780-87ADD1A21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C2AEE-8000-4899-8EBC-8BC7CFA57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11C9-37CA-480A-BB6E-677165E0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44BA5-1D11-49E6-96F6-7221B650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B879-A72E-4788-9413-C1F3C666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3282-2613-4ABD-9A35-AFF437FC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B1258-80CC-4F83-8DA4-58D227A6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48AF6-930E-4FDD-99B8-B28ABD0F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7DB3-8540-49AE-8754-C49D15C7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E3C25-0746-4EEB-A42E-4FE979FF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7D1E4-AB65-47AF-A0D8-B5EC3ABA6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2F041-9678-45DD-9B17-CBEED120B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8018-4E53-49CF-8881-95B0FF25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2CB0D-D742-42A0-82AE-B66B667B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E9B99-6152-44F0-A66F-1AB907D0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AE1B-1A35-45D5-B694-20122826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D13B-F088-4948-9393-663AAB410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84FE-C076-43C1-99D8-9F87908C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85E1-9CFC-4806-81C5-5BE6A2F5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2652-3F8D-453D-B69F-00E43E1B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9C82-1D69-421C-A6AA-5B72A360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7F9CA-5644-48B5-8BCF-9CF7CA547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2868C-8123-4B70-B11B-B9DAEE2B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E121E-BAB7-4ACD-AD2F-B5406C72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A482-D407-4B15-88E8-B01E8BE3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540D-34CD-402E-A815-12A580E2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6C18F-BEA9-4CC5-A9E3-B996F328F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59DD8-E4FB-4917-974E-1E42B58D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4D546-6BE1-45DF-8A4F-C211C15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F86F7-71A0-447B-A322-F1DFA5F9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D2B55-E47F-43CA-99B5-47E49EFD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A79E-3533-455A-96BB-817E7758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4A982-49BC-4088-803D-28BB06BD8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950DA-9EA0-4F1B-9779-84D679054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A83B9-703C-4953-9BD8-71E77CE11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049CD-590E-4B5A-BFF9-83B935669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D7E33-752F-40D0-B506-ECE51117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2C700-D3FE-4EE2-A856-EB36A75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9DCB89-C41D-442C-85EB-9F5A4754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A5BC-2E46-4D72-812D-9442E050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6C130-839D-49A1-BFCE-FDEF30A0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7F3EC-1269-4A89-AA9C-D62ECC4E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7B65E-A5D6-4241-806C-8A676912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40168-E68A-4BC8-B37C-ED276BE1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F5003-E3B6-40E8-A6C6-1F3F1093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5603E-26D4-42CE-8D13-A082DE3B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3395-A156-4FFA-9C55-159EC0A2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68D35-00E9-40E2-9CCA-DEF3E762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17CB-2640-444B-BA9E-FCF42125A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97556-9334-41DF-AD96-FE940D0A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D05C7-F263-42DB-8F36-22BC1051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9E69-FB32-4023-99DF-66AA1192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403A-B32C-4AD0-A243-CBCD8079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4BB2-6942-4A0B-AC6C-F8B87780E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74F0C-6717-4716-B0AC-1DF164F62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E83CD-FCDB-44C0-A282-D8841AA0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DB06-7A71-4696-A582-8CA6E785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83F78-66B8-4ED4-93C1-64B384E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0C41A-B358-4066-9454-32F16733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9E252-661A-4812-A730-D1C1AFDD8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443F-37E2-4526-A591-826D59676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CDF5-DDB0-4535-8578-F239081E87AA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D271-D72B-429F-811D-9F4D14D7B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229E-6175-4708-859F-8745A3966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Polynucléaires neutrophiles bas, haut : ce que dit votre taux">
            <a:extLst>
              <a:ext uri="{FF2B5EF4-FFF2-40B4-BE49-F238E27FC236}">
                <a16:creationId xmlns:a16="http://schemas.microsoft.com/office/drawing/2014/main" id="{BCDA7400-0C24-4338-A456-59FA1D0D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537" y="1960776"/>
            <a:ext cx="1784542" cy="18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rrent Screening Methods For 2019 Novel Coronavirus (COVID-19) - JOYSBIO  Biotechnology">
            <a:extLst>
              <a:ext uri="{FF2B5EF4-FFF2-40B4-BE49-F238E27FC236}">
                <a16:creationId xmlns:a16="http://schemas.microsoft.com/office/drawing/2014/main" id="{2B7A95E6-B236-4C2E-886A-79F2DE2A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2" y="1117541"/>
            <a:ext cx="3467137" cy="185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 Cells">
            <a:extLst>
              <a:ext uri="{FF2B5EF4-FFF2-40B4-BE49-F238E27FC236}">
                <a16:creationId xmlns:a16="http://schemas.microsoft.com/office/drawing/2014/main" id="{523043E2-174A-40AE-B372-B94894492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38" y="4142607"/>
            <a:ext cx="3021494" cy="16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87814F-2970-46E0-B4A8-1D206C9381D1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rgbClr val="FF0066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Ασθένειες &amp; παράγοντες ασθένειας | 4.3 Αμυντικοί μηχανισμοί του ανθρώπου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CA38A-596D-45CB-8F0F-141203682E28}"/>
              </a:ext>
            </a:extLst>
          </p:cNvPr>
          <p:cNvSpPr/>
          <p:nvPr/>
        </p:nvSpPr>
        <p:spPr>
          <a:xfrm>
            <a:off x="0" y="769313"/>
            <a:ext cx="3074504" cy="381771"/>
          </a:xfrm>
          <a:prstGeom prst="rect">
            <a:avLst/>
          </a:prstGeom>
          <a:solidFill>
            <a:srgbClr val="00206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ΕΙΔΙΚΗ ΑΜΥΝΑ &amp; ΜΝΗΜΗ</a:t>
            </a:r>
          </a:p>
        </p:txBody>
      </p:sp>
      <p:pic>
        <p:nvPicPr>
          <p:cNvPr id="1026" name="Picture 2" descr="What are T-cells and why have they become a political football? | New  Scientist">
            <a:extLst>
              <a:ext uri="{FF2B5EF4-FFF2-40B4-BE49-F238E27FC236}">
                <a16:creationId xmlns:a16="http://schemas.microsoft.com/office/drawing/2014/main" id="{9BE44B29-E76E-4863-896D-6BDA6DE2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93" y="4389208"/>
            <a:ext cx="1875183" cy="18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4E214-9CAB-4A2E-8B5F-1DC691D1F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495" y="1551551"/>
            <a:ext cx="2978052" cy="1850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8B0F4-D343-4972-9F8F-945C77FC4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192" y="1314381"/>
            <a:ext cx="2526888" cy="1850945"/>
          </a:xfrm>
          <a:prstGeom prst="rect">
            <a:avLst/>
          </a:prstGeom>
        </p:spPr>
      </p:pic>
      <p:pic>
        <p:nvPicPr>
          <p:cNvPr id="10" name="Picture 4" descr="The crystal structure of human interferon β at 2.2-Å resolution | PNAS">
            <a:extLst>
              <a:ext uri="{FF2B5EF4-FFF2-40B4-BE49-F238E27FC236}">
                <a16:creationId xmlns:a16="http://schemas.microsoft.com/office/drawing/2014/main" id="{6F708BBD-9BCE-439E-8A3B-A1301C22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350" y="859302"/>
            <a:ext cx="1371039" cy="24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249887-AD5D-42AD-A5EA-E638312267D5}"/>
              </a:ext>
            </a:extLst>
          </p:cNvPr>
          <p:cNvSpPr/>
          <p:nvPr/>
        </p:nvSpPr>
        <p:spPr>
          <a:xfrm>
            <a:off x="212032" y="2777601"/>
            <a:ext cx="2660653" cy="381771"/>
          </a:xfrm>
          <a:prstGeom prst="rect">
            <a:avLst/>
          </a:prstGeom>
          <a:solidFill>
            <a:schemeClr val="accent4">
              <a:lumMod val="50000"/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η φορά μόλυνσης από ιό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E0D37D-9DFD-4016-8695-C1CDB2908BE4}"/>
              </a:ext>
            </a:extLst>
          </p:cNvPr>
          <p:cNvSpPr/>
          <p:nvPr/>
        </p:nvSpPr>
        <p:spPr>
          <a:xfrm>
            <a:off x="3324498" y="1360665"/>
            <a:ext cx="1469657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Πυρετός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1CE6D-42D2-469A-85B7-F4495777DF3B}"/>
              </a:ext>
            </a:extLst>
          </p:cNvPr>
          <p:cNvSpPr/>
          <p:nvPr/>
        </p:nvSpPr>
        <p:spPr>
          <a:xfrm>
            <a:off x="5991521" y="1230263"/>
            <a:ext cx="1587012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2. Φλεγμονή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7645D-577D-491D-AD58-783A48F2F512}"/>
              </a:ext>
            </a:extLst>
          </p:cNvPr>
          <p:cNvSpPr/>
          <p:nvPr/>
        </p:nvSpPr>
        <p:spPr>
          <a:xfrm>
            <a:off x="7076357" y="3116572"/>
            <a:ext cx="2151394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3. Φαγοκυττάρωση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9760AB-7CA8-4EF4-9FBE-85BBB71AB3AB}"/>
              </a:ext>
            </a:extLst>
          </p:cNvPr>
          <p:cNvSpPr/>
          <p:nvPr/>
        </p:nvSpPr>
        <p:spPr>
          <a:xfrm>
            <a:off x="8241328" y="974916"/>
            <a:ext cx="3819769" cy="381771"/>
          </a:xfrm>
          <a:prstGeom prst="rect">
            <a:avLst/>
          </a:prstGeom>
          <a:solidFill>
            <a:srgbClr val="800000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4. Ουσίες με αντιμικροβιακή δράση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6CD837-1F95-46BB-92C0-4AE2B875153C}"/>
              </a:ext>
            </a:extLst>
          </p:cNvPr>
          <p:cNvSpPr/>
          <p:nvPr/>
        </p:nvSpPr>
        <p:spPr>
          <a:xfrm>
            <a:off x="6188762" y="3893926"/>
            <a:ext cx="3622528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5. Β-λεμφοκύτταρα -&gt; Αντισώματα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366BBD-46A8-4917-85A4-C2301C47F17F}"/>
              </a:ext>
            </a:extLst>
          </p:cNvPr>
          <p:cNvSpPr/>
          <p:nvPr/>
        </p:nvSpPr>
        <p:spPr>
          <a:xfrm>
            <a:off x="9280873" y="6187016"/>
            <a:ext cx="2078232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6. Κύτταρα μνήμης</a:t>
            </a:r>
          </a:p>
        </p:txBody>
      </p:sp>
      <p:pic>
        <p:nvPicPr>
          <p:cNvPr id="18" name="Picture 6" descr="Current Screening Methods For 2019 Novel Coronavirus (COVID-19) - JOYSBIO  Biotechnology">
            <a:extLst>
              <a:ext uri="{FF2B5EF4-FFF2-40B4-BE49-F238E27FC236}">
                <a16:creationId xmlns:a16="http://schemas.microsoft.com/office/drawing/2014/main" id="{F3CCEA13-2552-4C83-AA4D-32A782B1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2" y="3893926"/>
            <a:ext cx="3467137" cy="185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3314BE-7EC3-4E34-90CC-E83EFC2B35C4}"/>
              </a:ext>
            </a:extLst>
          </p:cNvPr>
          <p:cNvSpPr/>
          <p:nvPr/>
        </p:nvSpPr>
        <p:spPr>
          <a:xfrm>
            <a:off x="212032" y="5650918"/>
            <a:ext cx="2660653" cy="381771"/>
          </a:xfrm>
          <a:prstGeom prst="rect">
            <a:avLst/>
          </a:prstGeom>
          <a:solidFill>
            <a:srgbClr val="008000">
              <a:alpha val="9098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2η φορά μόλυνσης από ιό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83ED9B6-9201-4A20-BDEA-30DBCE2ECB53}"/>
              </a:ext>
            </a:extLst>
          </p:cNvPr>
          <p:cNvSpPr/>
          <p:nvPr/>
        </p:nvSpPr>
        <p:spPr>
          <a:xfrm>
            <a:off x="3324498" y="2248155"/>
            <a:ext cx="354671" cy="30256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816C0A-BD97-4652-A9E2-C5580220774A}"/>
              </a:ext>
            </a:extLst>
          </p:cNvPr>
          <p:cNvSpPr/>
          <p:nvPr/>
        </p:nvSpPr>
        <p:spPr>
          <a:xfrm>
            <a:off x="6188762" y="2320168"/>
            <a:ext cx="354671" cy="30256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2C91732-361C-4CEE-BDFF-98AFCB95C08E}"/>
              </a:ext>
            </a:extLst>
          </p:cNvPr>
          <p:cNvSpPr/>
          <p:nvPr/>
        </p:nvSpPr>
        <p:spPr>
          <a:xfrm>
            <a:off x="8698355" y="2101293"/>
            <a:ext cx="354671" cy="30256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1DF39A4-56E6-4FFC-83E7-7D4559D40C7F}"/>
              </a:ext>
            </a:extLst>
          </p:cNvPr>
          <p:cNvSpPr/>
          <p:nvPr/>
        </p:nvSpPr>
        <p:spPr>
          <a:xfrm rot="5400000">
            <a:off x="9359859" y="3598429"/>
            <a:ext cx="354671" cy="30256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1AE076F-7919-47EE-87E4-80F66B40DF2D}"/>
              </a:ext>
            </a:extLst>
          </p:cNvPr>
          <p:cNvSpPr/>
          <p:nvPr/>
        </p:nvSpPr>
        <p:spPr>
          <a:xfrm>
            <a:off x="9589960" y="5040795"/>
            <a:ext cx="354671" cy="30256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506AE04-CCFD-4C37-B57F-1FC5E9A3AFBB}"/>
              </a:ext>
            </a:extLst>
          </p:cNvPr>
          <p:cNvSpPr/>
          <p:nvPr/>
        </p:nvSpPr>
        <p:spPr>
          <a:xfrm>
            <a:off x="3588393" y="5414730"/>
            <a:ext cx="6356238" cy="302568"/>
          </a:xfrm>
          <a:prstGeom prst="rightArrow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44EECAC-9CEE-43BD-B671-5DC7362C9DC9}"/>
              </a:ext>
            </a:extLst>
          </p:cNvPr>
          <p:cNvSpPr/>
          <p:nvPr/>
        </p:nvSpPr>
        <p:spPr>
          <a:xfrm>
            <a:off x="10148007" y="2730473"/>
            <a:ext cx="354671" cy="30256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D3B00-9F7A-43C1-98DF-952D0E8941E5}"/>
              </a:ext>
            </a:extLst>
          </p:cNvPr>
          <p:cNvSpPr/>
          <p:nvPr/>
        </p:nvSpPr>
        <p:spPr>
          <a:xfrm>
            <a:off x="143303" y="3134799"/>
            <a:ext cx="3990899" cy="381771"/>
          </a:xfrm>
          <a:prstGeom prst="rect">
            <a:avLst/>
          </a:prstGeom>
          <a:solidFill>
            <a:srgbClr val="FF3300">
              <a:alpha val="9098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Εξουδετέρωση αντιγόνου σε 5-7 μέρες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139E5B-5E16-4CD2-84EF-A2FE6DF401C8}"/>
              </a:ext>
            </a:extLst>
          </p:cNvPr>
          <p:cNvSpPr/>
          <p:nvPr/>
        </p:nvSpPr>
        <p:spPr>
          <a:xfrm>
            <a:off x="128253" y="6006185"/>
            <a:ext cx="3990899" cy="381771"/>
          </a:xfrm>
          <a:prstGeom prst="rect">
            <a:avLst/>
          </a:prstGeom>
          <a:solidFill>
            <a:srgbClr val="007635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Εξουδετέρωση αντιγόνου σε 1-2 μέρες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FAEEE9-E937-41D5-991A-58C17691046B}"/>
              </a:ext>
            </a:extLst>
          </p:cNvPr>
          <p:cNvSpPr/>
          <p:nvPr/>
        </p:nvSpPr>
        <p:spPr>
          <a:xfrm>
            <a:off x="2997776" y="610482"/>
            <a:ext cx="6946856" cy="381771"/>
          </a:xfrm>
          <a:prstGeom prst="rect">
            <a:avLst/>
          </a:prstGeom>
          <a:solidFill>
            <a:srgbClr val="660066">
              <a:alpha val="91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ΑΝΟΣΙΑ: ΤΑΧΥΤΑΤΗ ΕΞΟΥΔΕΤΕΡΩΣΗ ΑΝΤΙΓΟΝΟΥ ΧΩΡΙΣ ΣΥΜΠΤΩΜΑΤΑ</a:t>
            </a:r>
          </a:p>
        </p:txBody>
      </p:sp>
    </p:spTree>
    <p:extLst>
      <p:ext uri="{BB962C8B-B14F-4D97-AF65-F5344CB8AC3E}">
        <p14:creationId xmlns:p14="http://schemas.microsoft.com/office/powerpoint/2010/main" val="632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D53CE8-B666-40DF-8B5A-D952F8850861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rgbClr val="FF0066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Ασθένειες &amp; παράγοντες ασθένειας | 4.3 Αμυντικοί μηχανισμοί του ανθρώπου</a:t>
            </a:r>
          </a:p>
        </p:txBody>
      </p:sp>
      <p:pic>
        <p:nvPicPr>
          <p:cNvPr id="3" name="Picture 6" descr="Covid vaccines: Three-quarters of 18 to 29-year-olds get first jab - BBC  News">
            <a:extLst>
              <a:ext uri="{FF2B5EF4-FFF2-40B4-BE49-F238E27FC236}">
                <a16:creationId xmlns:a16="http://schemas.microsoft.com/office/drawing/2014/main" id="{CD5192E5-7A9A-4DFB-AFDC-B096A619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5042820" cy="33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ARS Coronavirus Spike (C-term) - The Native Antigen Company">
            <a:extLst>
              <a:ext uri="{FF2B5EF4-FFF2-40B4-BE49-F238E27FC236}">
                <a16:creationId xmlns:a16="http://schemas.microsoft.com/office/drawing/2014/main" id="{027C4F81-19E3-4711-B1E1-E57375BB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20" y="510396"/>
            <a:ext cx="7149180" cy="63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plainer: Answering 6 questions on the Oxford coronavirus vaccine | Deccan  Herald">
            <a:extLst>
              <a:ext uri="{FF2B5EF4-FFF2-40B4-BE49-F238E27FC236}">
                <a16:creationId xmlns:a16="http://schemas.microsoft.com/office/drawing/2014/main" id="{B617BA92-8518-47B1-B231-EC64ADDC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8271"/>
            <a:ext cx="5042820" cy="30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C0226D-1F0B-4734-A9D1-46DE2DB4C2D8}"/>
              </a:ext>
            </a:extLst>
          </p:cNvPr>
          <p:cNvSpPr/>
          <p:nvPr/>
        </p:nvSpPr>
        <p:spPr>
          <a:xfrm>
            <a:off x="0" y="769313"/>
            <a:ext cx="1569493" cy="381771"/>
          </a:xfrm>
          <a:prstGeom prst="rect">
            <a:avLst/>
          </a:prstGeom>
          <a:solidFill>
            <a:srgbClr val="00206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ΕΜΒΟΛΙΑ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16F3E9-31F1-4307-9B03-E043E24A074D}"/>
              </a:ext>
            </a:extLst>
          </p:cNvPr>
          <p:cNvSpPr/>
          <p:nvPr/>
        </p:nvSpPr>
        <p:spPr>
          <a:xfrm>
            <a:off x="103514" y="1123766"/>
            <a:ext cx="10514444" cy="381771"/>
          </a:xfrm>
          <a:prstGeom prst="rect">
            <a:avLst/>
          </a:prstGeom>
          <a:solidFill>
            <a:srgbClr val="8000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Μικρή ποσότητα νεκρών ή ανενεργών μικροοργανισμών ή τμήματά τους μπορούν να προκαλέσουν ανοσία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EBFDE-776A-4950-9ABA-C0CBE8B98345}"/>
              </a:ext>
            </a:extLst>
          </p:cNvPr>
          <p:cNvSpPr/>
          <p:nvPr/>
        </p:nvSpPr>
        <p:spPr>
          <a:xfrm>
            <a:off x="103514" y="3513518"/>
            <a:ext cx="9878612" cy="381771"/>
          </a:xfrm>
          <a:prstGeom prst="rect">
            <a:avLst/>
          </a:prstGeom>
          <a:solidFill>
            <a:srgbClr val="660066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Έτσι μετά από 5-7 έως 14 μέρες αναπτύσσονται αντισώματα &amp; κύτταρα μνήμης έναντι του αντιγόνου</a:t>
            </a:r>
          </a:p>
        </p:txBody>
      </p:sp>
      <p:pic>
        <p:nvPicPr>
          <p:cNvPr id="2054" name="Picture 6" descr="Και τα δύο παιδιά έχουν ευλογιά, αλλά μόνο το ένα έχει εμβολιαστεί – Είναι  αληθινή η φωτό που σόκαρε το διαδίκτυο;">
            <a:extLst>
              <a:ext uri="{FF2B5EF4-FFF2-40B4-BE49-F238E27FC236}">
                <a16:creationId xmlns:a16="http://schemas.microsoft.com/office/drawing/2014/main" id="{FED5D9EC-A7D4-48F2-926D-70499556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0" y="4164282"/>
            <a:ext cx="3310767" cy="209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48E5C9-9E6C-4BE2-8266-1E2D59ADDD42}"/>
              </a:ext>
            </a:extLst>
          </p:cNvPr>
          <p:cNvSpPr/>
          <p:nvPr/>
        </p:nvSpPr>
        <p:spPr>
          <a:xfrm>
            <a:off x="765676" y="6190851"/>
            <a:ext cx="9737616" cy="381771"/>
          </a:xfrm>
          <a:prstGeom prst="rect">
            <a:avLst/>
          </a:prstGeom>
          <a:solidFill>
            <a:srgbClr val="FF33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Η ευλογιά είναι μια ασθένεια που σκότωσε χιλιάδες πριν εξαφανιστεί κατόπιν μαζικού εμβολιασμού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F2937E-1B22-4B8F-9C8B-B37ADDACCB61}"/>
              </a:ext>
            </a:extLst>
          </p:cNvPr>
          <p:cNvSpPr/>
          <p:nvPr/>
        </p:nvSpPr>
        <p:spPr>
          <a:xfrm>
            <a:off x="253642" y="3865327"/>
            <a:ext cx="5842358" cy="381771"/>
          </a:xfrm>
          <a:prstGeom prst="rect">
            <a:avLst/>
          </a:prstGeom>
          <a:solidFill>
            <a:srgbClr val="FF0066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Χωρίς το άτομο να έχει εμφανίσει συμπτώματα ασθένειας</a:t>
            </a:r>
          </a:p>
        </p:txBody>
      </p:sp>
    </p:spTree>
    <p:extLst>
      <p:ext uri="{BB962C8B-B14F-4D97-AF65-F5344CB8AC3E}">
        <p14:creationId xmlns:p14="http://schemas.microsoft.com/office/powerpoint/2010/main" val="38616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Provocative results&amp;#39; boost hopes of antibody treatment for COVID-19 |  Science | AAAS">
            <a:extLst>
              <a:ext uri="{FF2B5EF4-FFF2-40B4-BE49-F238E27FC236}">
                <a16:creationId xmlns:a16="http://schemas.microsoft.com/office/drawing/2014/main" id="{72590B31-8114-41C6-A199-F6C75FFC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26" y="3796335"/>
            <a:ext cx="3803374" cy="30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ARS Coronavirus Spike (C-term) - The Native Antigen Company">
            <a:extLst>
              <a:ext uri="{FF2B5EF4-FFF2-40B4-BE49-F238E27FC236}">
                <a16:creationId xmlns:a16="http://schemas.microsoft.com/office/drawing/2014/main" id="{CA655E18-389E-4BE7-B420-9BFA1970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88" y="510396"/>
            <a:ext cx="4055012" cy="35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C17A6E-1E73-40F8-AAFD-7FBE094475B7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rgbClr val="FF0066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</a:t>
            </a: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Ασθένειες &amp; παράγοντες ασθένειας | 4.3 Αμυντικοί μηχανισμοί του ανθρώπου</a:t>
            </a:r>
          </a:p>
        </p:txBody>
      </p:sp>
      <p:pic>
        <p:nvPicPr>
          <p:cNvPr id="3" name="Picture 12" descr="Covid-19 blood plasma therapy has limited effect, study finds | Coronavirus  | The Guardian">
            <a:extLst>
              <a:ext uri="{FF2B5EF4-FFF2-40B4-BE49-F238E27FC236}">
                <a16:creationId xmlns:a16="http://schemas.microsoft.com/office/drawing/2014/main" id="{9A683E96-48BB-4DB3-AFF9-14BBE209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3346981" cy="36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40A428-47FE-4CC1-BADC-6773A58DB29C}"/>
              </a:ext>
            </a:extLst>
          </p:cNvPr>
          <p:cNvSpPr/>
          <p:nvPr/>
        </p:nvSpPr>
        <p:spPr>
          <a:xfrm>
            <a:off x="0" y="769313"/>
            <a:ext cx="2067339" cy="381771"/>
          </a:xfrm>
          <a:prstGeom prst="rect">
            <a:avLst/>
          </a:prstGeom>
          <a:solidFill>
            <a:srgbClr val="00206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ΧΟΡΗΓΗΣΗ ΟΡΟΥ</a:t>
            </a:r>
          </a:p>
        </p:txBody>
      </p:sp>
      <p:pic>
        <p:nvPicPr>
          <p:cNvPr id="3074" name="Picture 2" descr="Anti tetanic serum 30000i Ampoules - Rosheta">
            <a:extLst>
              <a:ext uri="{FF2B5EF4-FFF2-40B4-BE49-F238E27FC236}">
                <a16:creationId xmlns:a16="http://schemas.microsoft.com/office/drawing/2014/main" id="{B8001118-CA9F-49F8-AD47-8C6A6AB5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19" y="510396"/>
            <a:ext cx="4904768" cy="36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4D8548-5653-4297-96B0-B9E7D1EC2B9E}"/>
              </a:ext>
            </a:extLst>
          </p:cNvPr>
          <p:cNvSpPr/>
          <p:nvPr/>
        </p:nvSpPr>
        <p:spPr>
          <a:xfrm>
            <a:off x="1986660" y="793345"/>
            <a:ext cx="8218679" cy="381771"/>
          </a:xfrm>
          <a:prstGeom prst="rect">
            <a:avLst/>
          </a:prstGeom>
          <a:solidFill>
            <a:srgbClr val="8000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Όταν κάποιος έχει ήδη μολυνθεί από μικροοργανισμό τότε το εμβόλιο δεν βοηθάει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92E1A-C703-4BC6-9B18-B5435C2D6DBB}"/>
              </a:ext>
            </a:extLst>
          </p:cNvPr>
          <p:cNvSpPr/>
          <p:nvPr/>
        </p:nvSpPr>
        <p:spPr>
          <a:xfrm>
            <a:off x="132521" y="1153383"/>
            <a:ext cx="8348870" cy="381771"/>
          </a:xfrm>
          <a:prstGeom prst="rect">
            <a:avLst/>
          </a:prstGeom>
          <a:solidFill>
            <a:srgbClr val="660066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Γι’ αυτό δίνουμε έτοιμα αντισώματα (ένεση ορού) από δότη που έχει ήδη αναρρώσει</a:t>
            </a:r>
          </a:p>
        </p:txBody>
      </p:sp>
      <p:pic>
        <p:nvPicPr>
          <p:cNvPr id="3076" name="Picture 4" descr="7 things you may not have known about tetanus">
            <a:extLst>
              <a:ext uri="{FF2B5EF4-FFF2-40B4-BE49-F238E27FC236}">
                <a16:creationId xmlns:a16="http://schemas.microsoft.com/office/drawing/2014/main" id="{5650AE1D-DFA7-4110-987A-4A3C1345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80" y="3975652"/>
            <a:ext cx="4517923" cy="288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D20264-FCC2-4010-A1B1-0E089BFD87F3}"/>
              </a:ext>
            </a:extLst>
          </p:cNvPr>
          <p:cNvSpPr/>
          <p:nvPr/>
        </p:nvSpPr>
        <p:spPr>
          <a:xfrm>
            <a:off x="132521" y="3875847"/>
            <a:ext cx="7477120" cy="381771"/>
          </a:xfrm>
          <a:prstGeom prst="rect">
            <a:avLst/>
          </a:prstGeom>
          <a:solidFill>
            <a:srgbClr val="FF33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π.χ. Για τον τέτανο δίνουμε αντιτετανικό ορό (έχει αντισώματα για τέτανο)</a:t>
            </a:r>
          </a:p>
        </p:txBody>
      </p:sp>
      <p:pic>
        <p:nvPicPr>
          <p:cNvPr id="3078" name="Picture 6" descr="IAVI, Merck KGaA, Serum Institute join hands to develop monoclonal  antibodies for Covid-19 - Times of India">
            <a:extLst>
              <a:ext uri="{FF2B5EF4-FFF2-40B4-BE49-F238E27FC236}">
                <a16:creationId xmlns:a16="http://schemas.microsoft.com/office/drawing/2014/main" id="{41EF0B47-5F41-4405-B892-9FBA21FC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780446"/>
            <a:ext cx="4267200" cy="30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B649E5-0B2F-4B06-A134-4B53B62F86CC}"/>
              </a:ext>
            </a:extLst>
          </p:cNvPr>
          <p:cNvSpPr/>
          <p:nvPr/>
        </p:nvSpPr>
        <p:spPr>
          <a:xfrm>
            <a:off x="3559168" y="3509441"/>
            <a:ext cx="8369236" cy="381771"/>
          </a:xfrm>
          <a:prstGeom prst="rect">
            <a:avLst/>
          </a:prstGeom>
          <a:solidFill>
            <a:srgbClr val="FF0000">
              <a:alpha val="88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π.χ. Για τον κορονοϊό δίνουμε μονοκλωνικά αντισώματα (έχει αντισώματα για τέτανο)</a:t>
            </a:r>
          </a:p>
        </p:txBody>
      </p:sp>
    </p:spTree>
    <p:extLst>
      <p:ext uri="{BB962C8B-B14F-4D97-AF65-F5344CB8AC3E}">
        <p14:creationId xmlns:p14="http://schemas.microsoft.com/office/powerpoint/2010/main" val="14390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</TotalTime>
  <Words>204</Words>
  <Application>Microsoft Office PowerPoint</Application>
  <PresentationFormat>Ευρεία οθόνη</PresentationFormat>
  <Paragraphs>25</Paragraphs>
  <Slides>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Παναγιώτα Γεωμέλα</cp:lastModifiedBy>
  <cp:revision>242</cp:revision>
  <dcterms:created xsi:type="dcterms:W3CDTF">2021-07-09T12:36:45Z</dcterms:created>
  <dcterms:modified xsi:type="dcterms:W3CDTF">2023-04-24T14:33:46Z</dcterms:modified>
</cp:coreProperties>
</file>