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4"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BC9482-A930-45D8-B1D7-AC04FC2F5F46}" type="slidenum">
              <a:rPr lang="el-GR" smtClean="0"/>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BC9482-A930-45D8-B1D7-AC04FC2F5F46}"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27BC9482-A930-45D8-B1D7-AC04FC2F5F46}" type="slidenum">
              <a:rPr lang="el-GR" smtClean="0"/>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27BC9482-A930-45D8-B1D7-AC04FC2F5F46}" type="slidenum">
              <a:rPr lang="el-GR" smtClean="0"/>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BC9482-A930-45D8-B1D7-AC04FC2F5F46}" type="slidenum">
              <a:rPr lang="el-GR" smtClean="0"/>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BDA802F9-3A7B-49A1-9F85-3D8D5A847351}" type="datetimeFigureOut">
              <a:rPr lang="el-GR" smtClean="0"/>
              <a:t>15/10/2024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BC9482-A930-45D8-B1D7-AC04FC2F5F46}" type="slidenum">
              <a:rPr lang="el-GR" smtClean="0"/>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27BC9482-A930-45D8-B1D7-AC04FC2F5F46}" type="slidenum">
              <a:rPr lang="el-GR" smtClean="0"/>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27BC9482-A930-45D8-B1D7-AC04FC2F5F4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27BC9482-A930-45D8-B1D7-AC04FC2F5F4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BC9482-A930-45D8-B1D7-AC04FC2F5F46}" type="slidenum">
              <a:rPr lang="el-GR" smtClean="0"/>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BDA802F9-3A7B-49A1-9F85-3D8D5A847351}" type="datetimeFigureOut">
              <a:rPr lang="el-GR" smtClean="0"/>
              <a:t>15/10/2024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27BC9482-A930-45D8-B1D7-AC04FC2F5F46}" type="slidenum">
              <a:rPr lang="el-GR" smtClean="0"/>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BDA802F9-3A7B-49A1-9F85-3D8D5A847351}" type="datetimeFigureOut">
              <a:rPr lang="el-GR" smtClean="0"/>
              <a:t>15/10/2024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DA802F9-3A7B-49A1-9F85-3D8D5A847351}" type="datetimeFigureOut">
              <a:rPr lang="el-GR" smtClean="0"/>
              <a:t>15/10/2024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7BC9482-A930-45D8-B1D7-AC04FC2F5F46}" type="slidenum">
              <a:rPr lang="el-GR" smtClean="0"/>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dirty="0"/>
          </a:p>
        </p:txBody>
      </p:sp>
      <p:sp>
        <p:nvSpPr>
          <p:cNvPr id="2" name="1 - Τίτλος"/>
          <p:cNvSpPr>
            <a:spLocks noGrp="1"/>
          </p:cNvSpPr>
          <p:nvPr>
            <p:ph type="ctrTitle"/>
          </p:nvPr>
        </p:nvSpPr>
        <p:spPr/>
        <p:txBody>
          <a:bodyPr/>
          <a:lstStyle/>
          <a:p>
            <a:r>
              <a:rPr lang="el-GR" dirty="0" smtClean="0"/>
              <a:t>Λογισμικό/</a:t>
            </a:r>
            <a:r>
              <a:rPr lang="en-US" dirty="0" smtClean="0"/>
              <a:t>Software</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Έλλειψη"/>
          <p:cNvSpPr/>
          <p:nvPr/>
        </p:nvSpPr>
        <p:spPr>
          <a:xfrm>
            <a:off x="1500166" y="1571612"/>
            <a:ext cx="6000792" cy="44291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smtClean="0">
                <a:solidFill>
                  <a:schemeClr val="tx1"/>
                </a:solidFill>
              </a:rPr>
              <a:t>Λειτουργικό Σύστημα</a:t>
            </a:r>
            <a:endParaRPr lang="el-GR" sz="3200" dirty="0">
              <a:solidFill>
                <a:schemeClr val="tx1"/>
              </a:solidFill>
            </a:endParaRPr>
          </a:p>
        </p:txBody>
      </p:sp>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endParaRPr lang="el-GR" dirty="0"/>
          </a:p>
        </p:txBody>
      </p:sp>
      <p:sp>
        <p:nvSpPr>
          <p:cNvPr id="4" name="3 - Έλλειψη"/>
          <p:cNvSpPr/>
          <p:nvPr/>
        </p:nvSpPr>
        <p:spPr>
          <a:xfrm>
            <a:off x="2714612" y="4286256"/>
            <a:ext cx="3857652"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πυρήνας</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a:t>
            </a:r>
            <a:r>
              <a:rPr lang="el-GR" dirty="0" smtClean="0"/>
              <a:t>φλοιός (</a:t>
            </a:r>
            <a:r>
              <a:rPr lang="el-GR" dirty="0" err="1" smtClean="0"/>
              <a:t>shell</a:t>
            </a:r>
            <a:endParaRPr lang="el-GR" dirty="0"/>
          </a:p>
        </p:txBody>
      </p:sp>
      <p:sp>
        <p:nvSpPr>
          <p:cNvPr id="3" name="2 - Θέση περιεχομένου"/>
          <p:cNvSpPr>
            <a:spLocks noGrp="1"/>
          </p:cNvSpPr>
          <p:nvPr>
            <p:ph sz="quarter" idx="1"/>
          </p:nvPr>
        </p:nvSpPr>
        <p:spPr/>
        <p:txBody>
          <a:bodyPr/>
          <a:lstStyle/>
          <a:p>
            <a:r>
              <a:rPr lang="el-GR" dirty="0" smtClean="0"/>
              <a:t>Ο φλοιός (ή κέλυφος) ενός λειτουργικού συστήματος είναι το πρόγραμμα που παρέχει τη </a:t>
            </a:r>
            <a:r>
              <a:rPr lang="el-GR" dirty="0" err="1" smtClean="0"/>
              <a:t>διεπαφή</a:t>
            </a:r>
            <a:r>
              <a:rPr lang="el-GR" dirty="0" smtClean="0"/>
              <a:t> του χρήστη με το λειτουργικό σύστημα. Υπάρχουν δύο κύριοι τύποι φλοιών</a:t>
            </a:r>
            <a:r>
              <a:rPr lang="el-GR" dirty="0" smtClean="0"/>
              <a:t>:</a:t>
            </a:r>
          </a:p>
          <a:p>
            <a:r>
              <a:rPr lang="el-GR" dirty="0" smtClean="0"/>
              <a:t>Γραμμή εντολών </a:t>
            </a:r>
            <a:endParaRPr lang="el-GR" dirty="0" smtClean="0"/>
          </a:p>
          <a:p>
            <a:r>
              <a:rPr lang="el-GR" dirty="0" smtClean="0"/>
              <a:t>Γραφικό περιβάλλον</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φλοιός</a:t>
            </a:r>
            <a:endParaRPr lang="el-GR" dirty="0"/>
          </a:p>
        </p:txBody>
      </p:sp>
      <p:sp>
        <p:nvSpPr>
          <p:cNvPr id="3" name="2 - Θέση περιεχομένου"/>
          <p:cNvSpPr>
            <a:spLocks noGrp="1"/>
          </p:cNvSpPr>
          <p:nvPr>
            <p:ph sz="quarter" idx="1"/>
          </p:nvPr>
        </p:nvSpPr>
        <p:spPr/>
        <p:txBody>
          <a:bodyPr>
            <a:normAutofit/>
          </a:bodyPr>
          <a:lstStyle/>
          <a:p>
            <a:r>
              <a:rPr lang="el-GR" sz="3200" dirty="0" smtClean="0"/>
              <a:t>Ο φλοιός είναι υπεύθυνος για την εκκίνηση και τη διαχείριση των προγραμμάτων, την πρόσβαση στα αρχεία και την εκτέλεση διαφόρων εντολών και λειτουργιών του συστήματος. Είναι η </a:t>
            </a:r>
            <a:r>
              <a:rPr lang="el-GR" sz="3200" b="1" dirty="0" smtClean="0"/>
              <a:t>γέφυρα</a:t>
            </a:r>
            <a:r>
              <a:rPr lang="el-GR" sz="3200" dirty="0" smtClean="0"/>
              <a:t> μεταξύ του χρήστη και του πυρήνα του λειτουργικού συστήματος, επιτρέποντας την αλληλεπίδραση και τη χρήση των δυνατοτήτων του υπολογιστή.</a:t>
            </a:r>
            <a:endParaRPr lang="el-GR"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sz="quarter" idx="1"/>
          </p:nvPr>
        </p:nvGraphicFramePr>
        <p:xfrm>
          <a:off x="301625" y="1527174"/>
          <a:ext cx="8504238" cy="4044965"/>
        </p:xfrm>
        <a:graphic>
          <a:graphicData uri="http://schemas.openxmlformats.org/drawingml/2006/table">
            <a:tbl>
              <a:tblPr firstRow="1" bandRow="1">
                <a:tableStyleId>{5C22544A-7EE6-4342-B048-85BDC9FD1C3A}</a:tableStyleId>
              </a:tblPr>
              <a:tblGrid>
                <a:gridCol w="4252119"/>
                <a:gridCol w="4252119"/>
              </a:tblGrid>
              <a:tr h="808993">
                <a:tc gridSpan="2">
                  <a:txBody>
                    <a:bodyPr/>
                    <a:lstStyle/>
                    <a:p>
                      <a:pPr algn="ctr"/>
                      <a:r>
                        <a:rPr lang="el-GR" sz="2800" dirty="0" smtClean="0">
                          <a:solidFill>
                            <a:schemeClr val="tx1"/>
                          </a:solidFill>
                        </a:rPr>
                        <a:t>ΧΡΗΣΤΗΣ</a:t>
                      </a:r>
                      <a:endParaRPr lang="el-GR" sz="2800" dirty="0">
                        <a:solidFill>
                          <a:schemeClr val="tx1"/>
                        </a:solidFill>
                      </a:endParaRPr>
                    </a:p>
                  </a:txBody>
                  <a:tcPr/>
                </a:tc>
                <a:tc hMerge="1">
                  <a:txBody>
                    <a:bodyPr/>
                    <a:lstStyle/>
                    <a:p>
                      <a:endParaRPr lang="el-GR"/>
                    </a:p>
                  </a:txBody>
                  <a:tcPr>
                    <a:lnL w="12700" cap="flat" cmpd="sng" algn="ctr">
                      <a:solidFill>
                        <a:schemeClr val="tx1"/>
                      </a:solidFill>
                      <a:prstDash val="solid"/>
                      <a:round/>
                      <a:headEnd type="none" w="med" len="med"/>
                      <a:tailEnd type="none" w="med" len="med"/>
                    </a:lnL>
                  </a:tcPr>
                </a:tc>
              </a:tr>
              <a:tr h="808993">
                <a:tc>
                  <a:txBody>
                    <a:bodyPr/>
                    <a:lstStyle/>
                    <a:p>
                      <a:pPr algn="ctr"/>
                      <a:r>
                        <a:rPr lang="el-GR" sz="2800" dirty="0" smtClean="0"/>
                        <a:t>ΦΛΟΙΟΣ</a:t>
                      </a:r>
                      <a:endParaRPr lang="el-GR" sz="2800" dirty="0"/>
                    </a:p>
                  </a:txBody>
                  <a:tcPr>
                    <a:lnR w="12700" cap="flat" cmpd="sng" algn="ctr">
                      <a:solidFill>
                        <a:schemeClr val="tx1"/>
                      </a:solidFill>
                      <a:prstDash val="solid"/>
                      <a:round/>
                      <a:headEnd type="none" w="med" len="med"/>
                      <a:tailEnd type="none" w="med" len="med"/>
                    </a:lnR>
                    <a:solidFill>
                      <a:schemeClr val="accent5">
                        <a:lumMod val="75000"/>
                      </a:schemeClr>
                    </a:solidFill>
                  </a:tcPr>
                </a:tc>
                <a:tc>
                  <a:txBody>
                    <a:bodyPr/>
                    <a:lstStyle/>
                    <a:p>
                      <a:pPr algn="ctr"/>
                      <a:r>
                        <a:rPr lang="el-GR" sz="2800" dirty="0" smtClean="0"/>
                        <a:t>ΕΦΑΡΜΟΓΕΣ</a:t>
                      </a:r>
                      <a:endParaRPr lang="el-GR" sz="2800" dirty="0"/>
                    </a:p>
                  </a:txBody>
                  <a:tcPr>
                    <a:lnL w="12700" cap="flat" cmpd="sng" algn="ctr">
                      <a:solidFill>
                        <a:schemeClr val="tx1"/>
                      </a:solidFill>
                      <a:prstDash val="solid"/>
                      <a:round/>
                      <a:headEnd type="none" w="med" len="med"/>
                      <a:tailEnd type="none" w="med" len="med"/>
                    </a:lnL>
                  </a:tcPr>
                </a:tc>
              </a:tr>
              <a:tr h="808993">
                <a:tc gridSpan="2">
                  <a:txBody>
                    <a:bodyPr/>
                    <a:lstStyle/>
                    <a:p>
                      <a:pPr algn="ctr"/>
                      <a:r>
                        <a:rPr lang="el-GR" sz="2800" dirty="0" smtClean="0"/>
                        <a:t>ΛΕΙΤΟΥΡΓΙΕΣ ΧΑΜΗΛΟΥ ΕΠΙΠΕΔΟΥ</a:t>
                      </a:r>
                      <a:endParaRPr lang="el-GR" sz="2800" dirty="0"/>
                    </a:p>
                  </a:txBody>
                  <a:tcPr/>
                </a:tc>
                <a:tc hMerge="1">
                  <a:txBody>
                    <a:bodyPr/>
                    <a:lstStyle/>
                    <a:p>
                      <a:endParaRPr lang="el-GR"/>
                    </a:p>
                  </a:txBody>
                  <a:tcPr/>
                </a:tc>
              </a:tr>
              <a:tr h="808993">
                <a:tc gridSpan="2">
                  <a:txBody>
                    <a:bodyPr/>
                    <a:lstStyle/>
                    <a:p>
                      <a:pPr algn="ctr"/>
                      <a:r>
                        <a:rPr lang="el-GR" sz="2800" dirty="0" smtClean="0"/>
                        <a:t>ΠΥΡΗΝΑΣ</a:t>
                      </a:r>
                      <a:endParaRPr lang="el-GR" sz="2800" dirty="0"/>
                    </a:p>
                  </a:txBody>
                  <a:tcPr>
                    <a:solidFill>
                      <a:schemeClr val="accent2">
                        <a:lumMod val="60000"/>
                        <a:lumOff val="40000"/>
                      </a:schemeClr>
                    </a:solidFill>
                  </a:tcPr>
                </a:tc>
                <a:tc hMerge="1">
                  <a:txBody>
                    <a:bodyPr/>
                    <a:lstStyle/>
                    <a:p>
                      <a:endParaRPr lang="el-GR"/>
                    </a:p>
                  </a:txBody>
                  <a:tcPr/>
                </a:tc>
              </a:tr>
              <a:tr h="808993">
                <a:tc gridSpan="2">
                  <a:txBody>
                    <a:bodyPr/>
                    <a:lstStyle/>
                    <a:p>
                      <a:pPr algn="ctr"/>
                      <a:r>
                        <a:rPr lang="el-GR" sz="2800" dirty="0" smtClean="0"/>
                        <a:t>ΥΛΙΚΟ</a:t>
                      </a:r>
                      <a:endParaRPr lang="el-GR" sz="2800" dirty="0"/>
                    </a:p>
                  </a:txBody>
                  <a:tcPr>
                    <a:solidFill>
                      <a:schemeClr val="accent1"/>
                    </a:solidFill>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0"/>
            <a:ext cx="8534400" cy="1285860"/>
          </a:xfrm>
        </p:spPr>
        <p:txBody>
          <a:bodyPr>
            <a:normAutofit/>
          </a:bodyPr>
          <a:lstStyle/>
          <a:p>
            <a:r>
              <a:rPr lang="el-GR" dirty="0" smtClean="0"/>
              <a:t>Είδη και παραδείγματα λειτουργικών συστημάτων</a:t>
            </a:r>
            <a:endParaRPr lang="el-GR" dirty="0"/>
          </a:p>
        </p:txBody>
      </p:sp>
      <p:sp>
        <p:nvSpPr>
          <p:cNvPr id="3" name="2 - Θέση περιεχομένου"/>
          <p:cNvSpPr>
            <a:spLocks noGrp="1"/>
          </p:cNvSpPr>
          <p:nvPr>
            <p:ph sz="quarter" idx="1"/>
          </p:nvPr>
        </p:nvSpPr>
        <p:spPr/>
        <p:txBody>
          <a:bodyPr/>
          <a:lstStyle/>
          <a:p>
            <a:r>
              <a:rPr lang="el-GR" dirty="0" err="1" smtClean="0"/>
              <a:t>Δικτυοκεντρικά</a:t>
            </a:r>
            <a:r>
              <a:rPr lang="el-GR" dirty="0" smtClean="0"/>
              <a:t> λειτουργικά συστήματα - Εξυπηρετητής </a:t>
            </a:r>
            <a:r>
              <a:rPr lang="el-GR" dirty="0" smtClean="0"/>
              <a:t>– Server</a:t>
            </a:r>
          </a:p>
          <a:p>
            <a:endParaRPr lang="el-GR" dirty="0" smtClean="0"/>
          </a:p>
          <a:p>
            <a:endParaRPr lang="el-GR" dirty="0" smtClean="0"/>
          </a:p>
          <a:p>
            <a:r>
              <a:rPr lang="el-GR" dirty="0" smtClean="0"/>
              <a:t>Λειτουργικά Συστήματα για υπολογιστή χρήστη – πελάτη - </a:t>
            </a:r>
            <a:r>
              <a:rPr lang="el-GR" dirty="0" err="1" smtClean="0"/>
              <a:t>Client</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1344766"/>
          </a:xfrm>
        </p:spPr>
        <p:txBody>
          <a:bodyPr>
            <a:normAutofit fontScale="90000"/>
          </a:bodyPr>
          <a:lstStyle/>
          <a:p>
            <a:r>
              <a:rPr lang="el-GR" dirty="0" err="1" smtClean="0"/>
              <a:t>Δικτυοκεντρικά</a:t>
            </a:r>
            <a:r>
              <a:rPr lang="el-GR" dirty="0" smtClean="0"/>
              <a:t> λειτουργικά συστήματα - Εξυπηρετητής – Server</a:t>
            </a:r>
            <a:br>
              <a:rPr lang="el-GR" dirty="0" smtClean="0"/>
            </a:br>
            <a:endParaRPr lang="el-GR" dirty="0"/>
          </a:p>
        </p:txBody>
      </p:sp>
      <p:sp>
        <p:nvSpPr>
          <p:cNvPr id="3" name="2 - Θέση περιεχομένου"/>
          <p:cNvSpPr>
            <a:spLocks noGrp="1"/>
          </p:cNvSpPr>
          <p:nvPr>
            <p:ph sz="quarter" idx="1"/>
          </p:nvPr>
        </p:nvSpPr>
        <p:spPr/>
        <p:txBody>
          <a:bodyPr/>
          <a:lstStyle/>
          <a:p>
            <a:r>
              <a:rPr lang="el-GR" dirty="0" smtClean="0"/>
              <a:t>Στα </a:t>
            </a:r>
            <a:r>
              <a:rPr lang="el-GR" dirty="0" err="1" smtClean="0"/>
              <a:t>δικτυοκεντρικά</a:t>
            </a:r>
            <a:r>
              <a:rPr lang="el-GR" dirty="0" smtClean="0"/>
              <a:t> λειτουργικά συστήματα (</a:t>
            </a:r>
            <a:r>
              <a:rPr lang="el-GR" dirty="0" err="1" smtClean="0"/>
              <a:t>Network</a:t>
            </a:r>
            <a:r>
              <a:rPr lang="el-GR" dirty="0" smtClean="0"/>
              <a:t> O.S.) </a:t>
            </a:r>
            <a:r>
              <a:rPr lang="el-GR" dirty="0" smtClean="0"/>
              <a:t>το </a:t>
            </a:r>
            <a:r>
              <a:rPr lang="el-GR" dirty="0" smtClean="0"/>
              <a:t>λειτουργικό σύστημα «εκτελείται» σε έναν εξυπηρετητή-</a:t>
            </a:r>
            <a:r>
              <a:rPr lang="el-GR" dirty="0" err="1" smtClean="0"/>
              <a:t>server</a:t>
            </a:r>
            <a:r>
              <a:rPr lang="el-GR" dirty="0" smtClean="0"/>
              <a:t>. Μπορούν να διαχειρίζονται χρήστες, αρχεία, εφαρμογές και </a:t>
            </a:r>
            <a:r>
              <a:rPr lang="el-GR" dirty="0" smtClean="0"/>
              <a:t>υπηρεσίες.</a:t>
            </a:r>
          </a:p>
          <a:p>
            <a:r>
              <a:rPr lang="el-GR" dirty="0" smtClean="0"/>
              <a:t>Σε </a:t>
            </a:r>
            <a:r>
              <a:rPr lang="el-GR" dirty="0" err="1" smtClean="0"/>
              <a:t>δικτυοκεντρικά</a:t>
            </a:r>
            <a:r>
              <a:rPr lang="el-GR" dirty="0" smtClean="0"/>
              <a:t> λειτουργικά συστήματα «εκτελούνται» οι υπηρεσίες του Διαδικτύου όπως είναι το </a:t>
            </a:r>
            <a:r>
              <a:rPr lang="el-GR" dirty="0" err="1" smtClean="0"/>
              <a:t>Mail</a:t>
            </a:r>
            <a:r>
              <a:rPr lang="el-GR" dirty="0" smtClean="0"/>
              <a:t>, το Web, το FTP κ.ά.</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Παραδείγματα</a:t>
            </a:r>
            <a:endParaRPr lang="el-GR" dirty="0"/>
          </a:p>
        </p:txBody>
      </p:sp>
      <p:sp>
        <p:nvSpPr>
          <p:cNvPr id="3" name="2 - Θέση περιεχομένου"/>
          <p:cNvSpPr>
            <a:spLocks noGrp="1"/>
          </p:cNvSpPr>
          <p:nvPr>
            <p:ph sz="quarter" idx="1"/>
          </p:nvPr>
        </p:nvSpPr>
        <p:spPr/>
        <p:txBody>
          <a:bodyPr>
            <a:normAutofit/>
          </a:bodyPr>
          <a:lstStyle/>
          <a:p>
            <a:r>
              <a:rPr lang="el-GR" sz="2800" dirty="0" smtClean="0"/>
              <a:t>Παραδείγματα τέτοιων λειτουργικών συστημάτων συναντάμε κυρίως σε δύο βασικές κατηγορίες: σε Windows (Windows Server) και σε UNIX (</a:t>
            </a:r>
            <a:r>
              <a:rPr lang="el-GR" sz="2800" dirty="0" err="1" smtClean="0"/>
              <a:t>System</a:t>
            </a:r>
            <a:r>
              <a:rPr lang="el-GR" sz="2800" dirty="0" smtClean="0"/>
              <a:t> V, BSD, GNU/</a:t>
            </a:r>
            <a:r>
              <a:rPr lang="el-GR" sz="2800" dirty="0" err="1" smtClean="0"/>
              <a:t>Linux</a:t>
            </a:r>
            <a:r>
              <a:rPr lang="el-GR" sz="2800" dirty="0" smtClean="0"/>
              <a:t>). Υπάρχουν και διάφορες εκδόσεις ανοιχτού κώδικα LINUX </a:t>
            </a:r>
            <a:r>
              <a:rPr lang="el-GR" sz="2800" dirty="0" smtClean="0"/>
              <a:t>.</a:t>
            </a:r>
            <a:r>
              <a:rPr lang="el-GR" sz="2800" dirty="0" err="1" smtClean="0"/>
              <a:t>Τo</a:t>
            </a:r>
            <a:r>
              <a:rPr lang="el-GR" sz="2800" dirty="0" smtClean="0"/>
              <a:t> </a:t>
            </a:r>
            <a:r>
              <a:rPr lang="el-GR" sz="2800" dirty="0" smtClean="0"/>
              <a:t>UNIX χαρακτηρίζεται από την κατασκευή του ως </a:t>
            </a:r>
            <a:r>
              <a:rPr lang="el-GR" sz="2800" dirty="0" err="1" smtClean="0"/>
              <a:t>δικτυοκεντρικό</a:t>
            </a:r>
            <a:r>
              <a:rPr lang="el-GR" sz="2800" dirty="0" smtClean="0"/>
              <a:t> και προϋπήρχε ως λειτουργικό σύστημα των Windows. Μάλιστα, ήταν αυτό το οποίο υποστήριξε πρώτο τον </a:t>
            </a:r>
            <a:r>
              <a:rPr lang="el-GR" sz="2800" dirty="0" err="1" smtClean="0"/>
              <a:t>mail</a:t>
            </a:r>
            <a:r>
              <a:rPr lang="el-GR" sz="2800" dirty="0" smtClean="0"/>
              <a:t> </a:t>
            </a:r>
            <a:r>
              <a:rPr lang="el-GR" sz="2800" dirty="0" err="1" smtClean="0"/>
              <a:t>server</a:t>
            </a:r>
            <a:r>
              <a:rPr lang="el-GR" sz="2800" dirty="0" smtClean="0"/>
              <a:t>, τον </a:t>
            </a:r>
            <a:r>
              <a:rPr lang="el-GR" sz="2800" dirty="0" err="1" smtClean="0"/>
              <a:t>web</a:t>
            </a:r>
            <a:r>
              <a:rPr lang="el-GR" sz="2800" dirty="0" smtClean="0"/>
              <a:t> </a:t>
            </a:r>
            <a:r>
              <a:rPr lang="el-GR" sz="2800" dirty="0" err="1" smtClean="0"/>
              <a:t>server</a:t>
            </a:r>
            <a:r>
              <a:rPr lang="el-GR" sz="2800" dirty="0" smtClean="0"/>
              <a:t> και κάθε είδους </a:t>
            </a:r>
            <a:r>
              <a:rPr lang="el-GR" sz="2800" dirty="0" err="1" smtClean="0"/>
              <a:t>server</a:t>
            </a:r>
            <a:endParaRPr lang="el-GR"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534400" cy="1630518"/>
          </a:xfrm>
        </p:spPr>
        <p:txBody>
          <a:bodyPr>
            <a:normAutofit/>
          </a:bodyPr>
          <a:lstStyle/>
          <a:p>
            <a:r>
              <a:rPr lang="el-GR" dirty="0" smtClean="0"/>
              <a:t>Λειτουργικά Συστήματα για υπολογιστή χρήστη – πελάτη - </a:t>
            </a:r>
            <a:r>
              <a:rPr lang="el-GR" dirty="0" err="1" smtClean="0"/>
              <a:t>Client</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Autofit/>
          </a:bodyPr>
          <a:lstStyle/>
          <a:p>
            <a:pPr algn="just"/>
            <a:r>
              <a:rPr lang="el-GR" sz="2800" dirty="0" smtClean="0"/>
              <a:t>Συγκεκριμένα, μέχρι και το 1994, σε επίπεδο εξυπηρετητή - </a:t>
            </a:r>
            <a:r>
              <a:rPr lang="el-GR" sz="2800" dirty="0" err="1" smtClean="0"/>
              <a:t>server</a:t>
            </a:r>
            <a:r>
              <a:rPr lang="el-GR" sz="2800" dirty="0" smtClean="0"/>
              <a:t> υπήρχε το UNIX και σε επίπεδο υπολογιστή χρήστη υπήρχε το DOS (</a:t>
            </a:r>
            <a:r>
              <a:rPr lang="el-GR" sz="2800" dirty="0" err="1" smtClean="0"/>
              <a:t>Disk</a:t>
            </a:r>
            <a:r>
              <a:rPr lang="el-GR" sz="2800" dirty="0" smtClean="0"/>
              <a:t> </a:t>
            </a:r>
            <a:r>
              <a:rPr lang="el-GR" sz="2800" dirty="0" err="1" smtClean="0"/>
              <a:t>Operating</a:t>
            </a:r>
            <a:r>
              <a:rPr lang="el-GR" sz="2800" dirty="0" smtClean="0"/>
              <a:t> </a:t>
            </a:r>
            <a:r>
              <a:rPr lang="el-GR" sz="2800" dirty="0" err="1" smtClean="0"/>
              <a:t>System</a:t>
            </a:r>
            <a:r>
              <a:rPr lang="el-GR" sz="2800" dirty="0" smtClean="0"/>
              <a:t>). Το DOS μπορούσε να τρέξει μόνο μία εντολή τη φορά (</a:t>
            </a:r>
            <a:r>
              <a:rPr lang="el-GR" sz="2800" dirty="0" err="1" smtClean="0"/>
              <a:t>Single</a:t>
            </a:r>
            <a:r>
              <a:rPr lang="el-GR" sz="2800" dirty="0" smtClean="0"/>
              <a:t> </a:t>
            </a:r>
            <a:r>
              <a:rPr lang="el-GR" sz="2800" dirty="0" err="1" smtClean="0"/>
              <a:t>Tasking</a:t>
            </a:r>
            <a:r>
              <a:rPr lang="el-GR" sz="2800" dirty="0" smtClean="0"/>
              <a:t> ) και τα αρχικά Windows έτρεχαν ως εφαρμογή πάνω από το DOS. Από το 1995 και μετά τα Windows εξελίσσονται σε λειτουργικό σύστημα (WIN 95), το οποίο μπορούσε να τρέξει σε οικιακό υπολογιστή. Στη συνέχεια είχαμε και έχουμε πολλές άλλες εκδόσεις Windows όπως WIN 98, 2000, Vista, 7, 8, 9, 10, 11.</a:t>
            </a:r>
            <a:endParaRPr lang="el-G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534400" cy="1630518"/>
          </a:xfrm>
        </p:spPr>
        <p:txBody>
          <a:bodyPr>
            <a:normAutofit/>
          </a:bodyPr>
          <a:lstStyle/>
          <a:p>
            <a:r>
              <a:rPr lang="el-GR" dirty="0" smtClean="0"/>
              <a:t>Λειτουργικά Συστήματα για υπολογιστή χρήστη – πελάτη - </a:t>
            </a:r>
            <a:r>
              <a:rPr lang="el-GR" dirty="0" err="1" smtClean="0"/>
              <a:t>Client</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Autofit/>
          </a:bodyPr>
          <a:lstStyle/>
          <a:p>
            <a:pPr algn="just"/>
            <a:r>
              <a:rPr lang="el-GR" sz="2800" dirty="0" smtClean="0"/>
              <a:t>Άλλοι κατασκευαστές λειτουργικών συστημάτων για οικιακούς υπολογιστές είναι η </a:t>
            </a:r>
            <a:r>
              <a:rPr lang="el-GR" sz="2800" dirty="0" err="1" smtClean="0"/>
              <a:t>Apple</a:t>
            </a:r>
            <a:r>
              <a:rPr lang="el-GR" sz="2800" dirty="0" smtClean="0"/>
              <a:t> με το MAC-OS. Επίσης στις συσκευές κινητών τηλεφώνων έχουμε τα λειτουργικά συστήματα </a:t>
            </a:r>
            <a:r>
              <a:rPr lang="el-GR" sz="2800" dirty="0" err="1" smtClean="0"/>
              <a:t>Android</a:t>
            </a:r>
            <a:r>
              <a:rPr lang="el-GR" sz="2800" dirty="0" smtClean="0"/>
              <a:t> και </a:t>
            </a:r>
            <a:r>
              <a:rPr lang="el-GR" sz="2800" dirty="0" err="1" smtClean="0"/>
              <a:t>iOS</a:t>
            </a:r>
            <a:r>
              <a:rPr lang="el-GR" sz="2800" dirty="0" smtClean="0"/>
              <a:t> αναλόγως του κατασκευαστή. Στις έξυπνες τηλεοράσεις ως λειτουργικό σύστημα συναντάται επίσης το </a:t>
            </a:r>
            <a:r>
              <a:rPr lang="el-GR" sz="2800" dirty="0" err="1" smtClean="0"/>
              <a:t>Android</a:t>
            </a:r>
            <a:r>
              <a:rPr lang="el-GR" sz="2800" dirty="0" smtClean="0"/>
              <a:t> ή πολλές φορές και το WEBOS. Ακόμη και οι δρομολογητές του Διαδικτύου έχουν το δικό τους λειτουργικό </a:t>
            </a:r>
            <a:r>
              <a:rPr lang="el-GR" sz="2800" dirty="0" err="1" smtClean="0"/>
              <a:t>σύστημα,το</a:t>
            </a:r>
            <a:r>
              <a:rPr lang="el-GR" sz="2800" dirty="0" smtClean="0"/>
              <a:t> οποίο, βέβαια, έχει υλοποιηθεί για να εκτελεί συγκεκριμένες λειτουργίες (παράδειγμα το CISCO IOS με τις διάφορες εκδόσεις του).</a:t>
            </a:r>
            <a:endParaRPr lang="el-G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Λογισμικό εφαρμογών</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Το λογισμικό εφαρμογών είναι ουσιαστικά το σύνολο των προγραμμάτων που χρησιμοποιούμε καθημερινά για να εκτελούμε συγκεκριμένες εργασίες στον υπολογιστή μας ή στο κινητό μας. Είναι τα εργαλεία που μας επιτρέπουν να είμαστε παραγωγικοί, να επικοινωνούμε, να διασκεδάζουμε και να κάνουμε τόσα άλλα πράγματα. Σε αντίθεση με το λειτουργικό σύστημα, που διαχειρίζεται τους πόρους του υπολογιστή και τα βασικά συστήματα, το λογισμικό εφαρμογών επικεντρώνεται στην παροχή συγκεκριμένων λειτουργιών στους χρήστες. </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r>
              <a:rPr lang="el-GR" sz="3200" dirty="0" smtClean="0"/>
              <a:t>Το λογισμικό (</a:t>
            </a:r>
            <a:r>
              <a:rPr lang="el-GR" sz="3200" dirty="0" err="1" smtClean="0"/>
              <a:t>software</a:t>
            </a:r>
            <a:r>
              <a:rPr lang="el-GR" sz="3200" dirty="0" smtClean="0"/>
              <a:t>) είναι ένα σύνολο προγραμμάτων που χρησιμοποιούνται για τη λειτουργία των υπολογιστών και την εκτέλεση συγκεκριμένων εργασιών.</a:t>
            </a:r>
          </a:p>
          <a:p>
            <a:pPr>
              <a:buNone/>
            </a:pPr>
            <a:r>
              <a:rPr lang="el-GR" sz="3200" dirty="0" smtClean="0"/>
              <a:t> Το </a:t>
            </a:r>
            <a:r>
              <a:rPr lang="el-GR" sz="3200" dirty="0" smtClean="0"/>
              <a:t>λογισμικό είναι άυλο και λειτουργεί ως </a:t>
            </a:r>
            <a:r>
              <a:rPr lang="el-GR" sz="3200" b="1" dirty="0" smtClean="0"/>
              <a:t>ενδιάμεσος</a:t>
            </a:r>
            <a:r>
              <a:rPr lang="en-US" sz="3200" dirty="0" smtClean="0"/>
              <a:t>(</a:t>
            </a:r>
            <a:r>
              <a:rPr lang="el-GR" sz="3200" dirty="0" smtClean="0"/>
              <a:t>σε σχέση με το </a:t>
            </a:r>
            <a:r>
              <a:rPr lang="el-GR" sz="3200" b="1" dirty="0" smtClean="0"/>
              <a:t>υλικό/</a:t>
            </a:r>
            <a:r>
              <a:rPr lang="en-US" sz="3200" b="1" dirty="0" smtClean="0"/>
              <a:t>hardware</a:t>
            </a:r>
            <a:r>
              <a:rPr lang="en-US" sz="3200" dirty="0" smtClean="0"/>
              <a:t>)</a:t>
            </a:r>
            <a:r>
              <a:rPr lang="el-GR" sz="3200" dirty="0" smtClean="0"/>
              <a:t> </a:t>
            </a:r>
            <a:r>
              <a:rPr lang="el-GR" sz="3200" dirty="0" smtClean="0"/>
              <a:t>για να επιτρέπει στο υλικό να εκτελεί επιθυμητές λειτουργίες.</a:t>
            </a:r>
            <a:endParaRPr lang="el-GR"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Παράδειγμα λογισμικού εφαρμογών είναι:</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Επεξεργαστές κειμένου (</a:t>
            </a:r>
            <a:r>
              <a:rPr lang="en-US" dirty="0" smtClean="0"/>
              <a:t>Microsoft Word, </a:t>
            </a:r>
            <a:r>
              <a:rPr lang="en-US" dirty="0" err="1" smtClean="0"/>
              <a:t>LibreOffice</a:t>
            </a:r>
            <a:r>
              <a:rPr lang="en-US" dirty="0" smtClean="0"/>
              <a:t> Writer, Google Docs) </a:t>
            </a:r>
            <a:r>
              <a:rPr lang="el-GR" dirty="0" smtClean="0"/>
              <a:t>που χρησιμοποιούνται για τη σύνταξη και την επεξεργασία εγγράφων</a:t>
            </a:r>
            <a:r>
              <a:rPr lang="el-GR" dirty="0" smtClean="0"/>
              <a:t>.</a:t>
            </a:r>
          </a:p>
          <a:p>
            <a:r>
              <a:rPr lang="el-GR" dirty="0" smtClean="0"/>
              <a:t>Λογισμικό </a:t>
            </a:r>
            <a:r>
              <a:rPr lang="el-GR" dirty="0" smtClean="0"/>
              <a:t>υπολογιστικών φύλλων (</a:t>
            </a:r>
            <a:r>
              <a:rPr lang="en-US" dirty="0" smtClean="0"/>
              <a:t>Microsoft Excel, </a:t>
            </a:r>
            <a:r>
              <a:rPr lang="en-US" dirty="0" err="1" smtClean="0"/>
              <a:t>Libre</a:t>
            </a:r>
            <a:r>
              <a:rPr lang="en-US" dirty="0" smtClean="0"/>
              <a:t> Office Calc, Google Sheets). </a:t>
            </a:r>
            <a:endParaRPr lang="el-GR" dirty="0" smtClean="0"/>
          </a:p>
          <a:p>
            <a:r>
              <a:rPr lang="en-US" dirty="0" smtClean="0"/>
              <a:t> </a:t>
            </a:r>
            <a:r>
              <a:rPr lang="el-GR" dirty="0" smtClean="0"/>
              <a:t>Προγράμματα περιήγησης ιστού (</a:t>
            </a:r>
            <a:r>
              <a:rPr lang="en-US" dirty="0" smtClean="0"/>
              <a:t>Brave, Mozilla Firefox, Google Chrome, Microsoft Edge, Opera) </a:t>
            </a:r>
            <a:r>
              <a:rPr lang="el-GR" dirty="0" smtClean="0"/>
              <a:t>για την πρόσβαση και περιήγηση στον Παγκόσμιο Ιστό</a:t>
            </a:r>
            <a:r>
              <a:rPr lang="el-GR" dirty="0" smtClean="0"/>
              <a:t>.</a:t>
            </a:r>
          </a:p>
          <a:p>
            <a:r>
              <a:rPr lang="el-GR" dirty="0" smtClean="0"/>
              <a:t>Παιχνίδια </a:t>
            </a:r>
            <a:r>
              <a:rPr lang="el-GR" dirty="0" smtClean="0"/>
              <a:t>υπολογιστών για διασκέδαση και ψυχαγωγία</a:t>
            </a:r>
            <a:r>
              <a:rPr lang="el-GR" dirty="0" smtClean="0"/>
              <a:t>.</a:t>
            </a:r>
          </a:p>
          <a:p>
            <a:r>
              <a:rPr lang="el-GR" dirty="0" smtClean="0"/>
              <a:t> </a:t>
            </a:r>
            <a:r>
              <a:rPr lang="el-GR" dirty="0" smtClean="0"/>
              <a:t>Περιβάλλοντα προγραμματισμού (</a:t>
            </a:r>
            <a:r>
              <a:rPr lang="en-US" dirty="0" smtClean="0"/>
              <a:t>Scratch, </a:t>
            </a:r>
            <a:r>
              <a:rPr lang="en-US" dirty="0" err="1" smtClean="0"/>
              <a:t>EduBlocks</a:t>
            </a:r>
            <a:r>
              <a:rPr lang="en-US" dirty="0" smtClean="0"/>
              <a:t>, </a:t>
            </a:r>
            <a:r>
              <a:rPr lang="en-US" dirty="0" err="1" smtClean="0"/>
              <a:t>Thonny</a:t>
            </a:r>
            <a:r>
              <a:rPr lang="en-US" dirty="0" smtClean="0"/>
              <a:t>, Python IDE, Visual Studio Code, Android Studio, </a:t>
            </a:r>
            <a:r>
              <a:rPr lang="en-US" dirty="0" err="1" smtClean="0"/>
              <a:t>Roblox</a:t>
            </a:r>
            <a:r>
              <a:rPr lang="en-US" dirty="0" smtClean="0"/>
              <a:t> Studio) </a:t>
            </a:r>
            <a:r>
              <a:rPr lang="el-GR" dirty="0" smtClean="0"/>
              <a:t>με τα οποία μπορούμε να αναπτύξουμε εφαρμογές για τον υπολογιστή μας ή το κινητό μας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Είδη λογισμικού</a:t>
            </a:r>
            <a:endParaRPr lang="el-GR" sz="4000" dirty="0"/>
          </a:p>
        </p:txBody>
      </p:sp>
      <p:sp>
        <p:nvSpPr>
          <p:cNvPr id="3" name="2 - Θέση περιεχομένου"/>
          <p:cNvSpPr>
            <a:spLocks noGrp="1"/>
          </p:cNvSpPr>
          <p:nvPr>
            <p:ph sz="quarter" idx="1"/>
          </p:nvPr>
        </p:nvSpPr>
        <p:spPr/>
        <p:txBody>
          <a:bodyPr>
            <a:normAutofit/>
          </a:bodyPr>
          <a:lstStyle/>
          <a:p>
            <a:r>
              <a:rPr lang="el-GR" sz="3600" dirty="0" smtClean="0"/>
              <a:t>Λογισμικό συστήματος </a:t>
            </a:r>
            <a:endParaRPr lang="en-US" sz="3600" dirty="0" smtClean="0"/>
          </a:p>
          <a:p>
            <a:r>
              <a:rPr lang="el-GR" sz="3600" dirty="0" smtClean="0"/>
              <a:t> </a:t>
            </a:r>
            <a:r>
              <a:rPr lang="el-GR" sz="3600" dirty="0" smtClean="0"/>
              <a:t>Λογισμικό εφαρμογών</a:t>
            </a:r>
            <a:endParaRPr lang="el-G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Λογισμικό συστήματος </a:t>
            </a:r>
            <a:endParaRPr lang="el-GR" dirty="0"/>
          </a:p>
        </p:txBody>
      </p:sp>
      <p:sp>
        <p:nvSpPr>
          <p:cNvPr id="3" name="2 - Θέση περιεχομένου"/>
          <p:cNvSpPr>
            <a:spLocks noGrp="1"/>
          </p:cNvSpPr>
          <p:nvPr>
            <p:ph sz="quarter" idx="1"/>
          </p:nvPr>
        </p:nvSpPr>
        <p:spPr/>
        <p:txBody>
          <a:bodyPr>
            <a:normAutofit/>
          </a:bodyPr>
          <a:lstStyle/>
          <a:p>
            <a:r>
              <a:rPr lang="el-GR" sz="3200" dirty="0" smtClean="0"/>
              <a:t>Το λογισμικό συστήματος είναι το σύνολο των προγραμμάτων που έχουν σχεδιαστεί για να κάνουν το υλικό του υπολογιστή να λειτουργεί. Συνοδεύεται επίσης από το σύνολο των εφαρμογών που έχουν ως στόχο την διαχείριση των πόρων του συστήματος</a:t>
            </a:r>
            <a:endParaRPr lang="el-G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Βασικά στοιχεία του λογισμικού συστήματος</a:t>
            </a:r>
            <a:endParaRPr lang="el-GR" dirty="0"/>
          </a:p>
        </p:txBody>
      </p:sp>
      <p:sp>
        <p:nvSpPr>
          <p:cNvPr id="3" name="2 - Θέση περιεχομένου"/>
          <p:cNvSpPr>
            <a:spLocks noGrp="1"/>
          </p:cNvSpPr>
          <p:nvPr>
            <p:ph sz="quarter" idx="1"/>
          </p:nvPr>
        </p:nvSpPr>
        <p:spPr/>
        <p:txBody>
          <a:bodyPr>
            <a:normAutofit/>
          </a:bodyPr>
          <a:lstStyle/>
          <a:p>
            <a:r>
              <a:rPr lang="el-GR" sz="3200" dirty="0" err="1" smtClean="0"/>
              <a:t>Firmware</a:t>
            </a:r>
            <a:r>
              <a:rPr lang="el-GR" sz="3200" dirty="0" smtClean="0"/>
              <a:t> (BIOS) </a:t>
            </a:r>
            <a:endParaRPr lang="en-US" sz="3200" dirty="0" smtClean="0"/>
          </a:p>
          <a:p>
            <a:r>
              <a:rPr lang="el-GR" sz="3200" dirty="0" smtClean="0"/>
              <a:t> </a:t>
            </a:r>
            <a:r>
              <a:rPr lang="el-GR" sz="3200" dirty="0" err="1" smtClean="0"/>
              <a:t>Oδηγοί</a:t>
            </a:r>
            <a:r>
              <a:rPr lang="el-GR" sz="3200" dirty="0" smtClean="0"/>
              <a:t> συσκευών (</a:t>
            </a:r>
            <a:r>
              <a:rPr lang="el-GR" sz="3200" dirty="0" err="1" smtClean="0"/>
              <a:t>drivers</a:t>
            </a:r>
            <a:r>
              <a:rPr lang="el-GR" sz="3200" dirty="0" smtClean="0"/>
              <a:t>) </a:t>
            </a:r>
            <a:endParaRPr lang="en-US" sz="3200" dirty="0" smtClean="0"/>
          </a:p>
          <a:p>
            <a:r>
              <a:rPr lang="el-GR" sz="3200" dirty="0" smtClean="0"/>
              <a:t> </a:t>
            </a:r>
            <a:r>
              <a:rPr lang="el-GR" sz="3200" dirty="0" smtClean="0"/>
              <a:t>Λειτουργικό Σύστημα (παραθυρικό σύστημα, βοηθητικά προγράμματα, διαγνωστικά εργαλεία</a:t>
            </a:r>
            <a:r>
              <a:rPr lang="el-GR" sz="3200" dirty="0" smtClean="0"/>
              <a:t>)</a:t>
            </a:r>
            <a:endParaRPr lang="en-US" sz="3200" dirty="0" smtClean="0"/>
          </a:p>
          <a:p>
            <a:r>
              <a:rPr lang="el-GR" sz="3200" dirty="0" smtClean="0"/>
              <a:t> </a:t>
            </a:r>
            <a:r>
              <a:rPr lang="el-GR" sz="3200" dirty="0" err="1" smtClean="0"/>
              <a:t>Διεπαφή</a:t>
            </a:r>
            <a:r>
              <a:rPr lang="el-GR" sz="3200" dirty="0" smtClean="0"/>
              <a:t> (</a:t>
            </a:r>
            <a:r>
              <a:rPr lang="el-GR" sz="3200" dirty="0" err="1" smtClean="0"/>
              <a:t>interface</a:t>
            </a:r>
            <a:r>
              <a:rPr lang="el-GR" sz="3200" dirty="0" smtClean="0"/>
              <a:t>) με τον χρήστη</a:t>
            </a:r>
            <a:endParaRPr lang="el-G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BIOS</a:t>
            </a:r>
            <a:endParaRPr lang="el-GR" dirty="0"/>
          </a:p>
        </p:txBody>
      </p:sp>
      <p:sp>
        <p:nvSpPr>
          <p:cNvPr id="3" name="2 - Θέση περιεχομένου"/>
          <p:cNvSpPr>
            <a:spLocks noGrp="1"/>
          </p:cNvSpPr>
          <p:nvPr>
            <p:ph sz="quarter" idx="1"/>
          </p:nvPr>
        </p:nvSpPr>
        <p:spPr/>
        <p:txBody>
          <a:bodyPr>
            <a:normAutofit/>
          </a:bodyPr>
          <a:lstStyle/>
          <a:p>
            <a:r>
              <a:rPr lang="el-GR" sz="3200" dirty="0" smtClean="0"/>
              <a:t>Το BIOS (</a:t>
            </a:r>
            <a:r>
              <a:rPr lang="el-GR" sz="3200" dirty="0" err="1" smtClean="0"/>
              <a:t>Basic</a:t>
            </a:r>
            <a:r>
              <a:rPr lang="el-GR" sz="3200" dirty="0" smtClean="0"/>
              <a:t> </a:t>
            </a:r>
            <a:r>
              <a:rPr lang="el-GR" sz="3200" dirty="0" err="1" smtClean="0"/>
              <a:t>Input</a:t>
            </a:r>
            <a:r>
              <a:rPr lang="el-GR" sz="3200" dirty="0" smtClean="0"/>
              <a:t> </a:t>
            </a:r>
            <a:r>
              <a:rPr lang="el-GR" sz="3200" dirty="0" err="1" smtClean="0"/>
              <a:t>Output</a:t>
            </a:r>
            <a:r>
              <a:rPr lang="el-GR" sz="3200" dirty="0" smtClean="0"/>
              <a:t> </a:t>
            </a:r>
            <a:r>
              <a:rPr lang="el-GR" sz="3200" dirty="0" err="1" smtClean="0"/>
              <a:t>System</a:t>
            </a:r>
            <a:r>
              <a:rPr lang="el-GR" sz="3200" dirty="0" smtClean="0"/>
              <a:t>) παρέχει βασικές εντολές για τη διαχείριση των συσκευών του υλικού σε χαμηλό επίπεδο. Κατά βάση δεν είναι φιλικό προς τον χρήστη. Βρίσκεται στη μνήμη ROM, στη μητρική πλακέτα του υπολογιστή, έχει προγραμματιστεί από τον κατασκευαστή και παρέχει εντολές για την εκκίνηση (</a:t>
            </a:r>
            <a:r>
              <a:rPr lang="el-GR" sz="3200" dirty="0" err="1" smtClean="0"/>
              <a:t>boot</a:t>
            </a:r>
            <a:r>
              <a:rPr lang="el-GR" sz="3200" dirty="0" smtClean="0"/>
              <a:t>)του υπολογιστή.</a:t>
            </a:r>
            <a:endParaRPr lang="el-G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Λειτουργικό σύστημα </a:t>
            </a:r>
            <a:endParaRPr lang="el-GR" sz="4000" dirty="0"/>
          </a:p>
        </p:txBody>
      </p:sp>
      <p:sp>
        <p:nvSpPr>
          <p:cNvPr id="3" name="2 - Θέση περιεχομένου"/>
          <p:cNvSpPr>
            <a:spLocks noGrp="1"/>
          </p:cNvSpPr>
          <p:nvPr>
            <p:ph sz="quarter" idx="1"/>
          </p:nvPr>
        </p:nvSpPr>
        <p:spPr/>
        <p:txBody>
          <a:bodyPr>
            <a:normAutofit/>
          </a:bodyPr>
          <a:lstStyle/>
          <a:p>
            <a:r>
              <a:rPr lang="el-GR" dirty="0" smtClean="0"/>
              <a:t>Το λειτουργικό σύστημα είναι το </a:t>
            </a:r>
            <a:r>
              <a:rPr lang="el-GR" b="1" dirty="0" smtClean="0"/>
              <a:t>στοιχειώδες</a:t>
            </a:r>
            <a:r>
              <a:rPr lang="el-GR" dirty="0" smtClean="0"/>
              <a:t> εκείνο λογισμικό που απαιτείται για τη λειτουργία του υπολογιστή. Το λειτουργικό σύστημα διαχειρίζεται τη μνήμη, τις διεργασίες που εκτελούνται ή θα εκτελεστούν από τους επεξεργαστές, την πρόσβαση στα περιφερειακά, τα αρχεία, τη σύνδεση στο Διαδίκτυο, και γενικότερα, κατανέμει τους πόρους του συστήματος. </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Λειτουργικό σύστημα </a:t>
            </a:r>
            <a:endParaRPr lang="el-GR" dirty="0"/>
          </a:p>
        </p:txBody>
      </p:sp>
      <p:sp>
        <p:nvSpPr>
          <p:cNvPr id="3" name="2 - Θέση περιεχομένου"/>
          <p:cNvSpPr>
            <a:spLocks noGrp="1"/>
          </p:cNvSpPr>
          <p:nvPr>
            <p:ph sz="quarter" idx="1"/>
          </p:nvPr>
        </p:nvSpPr>
        <p:spPr/>
        <p:txBody>
          <a:bodyPr/>
          <a:lstStyle/>
          <a:p>
            <a:r>
              <a:rPr lang="el-GR" dirty="0" smtClean="0"/>
              <a:t>Το λειτουργικό σύστημα διαχειρίζεται το σύνολο των πόρων και των λειτουργιών ενός υπολογιστικού </a:t>
            </a:r>
            <a:r>
              <a:rPr lang="el-GR" dirty="0" smtClean="0"/>
              <a:t>συστήματος</a:t>
            </a:r>
            <a:endParaRPr lang="en-US" dirty="0" smtClean="0"/>
          </a:p>
          <a:p>
            <a:r>
              <a:rPr lang="el-GR" dirty="0" smtClean="0"/>
              <a:t>Αποτελεί μια «γέφυρα» μεταξύ του χρήστη και του υλικού του υπολογιστή</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πυρήνας (</a:t>
            </a:r>
            <a:r>
              <a:rPr lang="el-GR" dirty="0" err="1" smtClean="0"/>
              <a:t>kernel</a:t>
            </a:r>
            <a:r>
              <a:rPr lang="el-GR" dirty="0" smtClean="0"/>
              <a:t>))</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O πυρήνας (</a:t>
            </a:r>
            <a:r>
              <a:rPr lang="el-GR" dirty="0" err="1" smtClean="0"/>
              <a:t>kernel</a:t>
            </a:r>
            <a:r>
              <a:rPr lang="el-GR" dirty="0" smtClean="0"/>
              <a:t>) είναι το πιο σημαντικό μέρος του. Φορτώνεται πρώτος στη μνήμη κατά την εκκίνηση του υπολογιστή και παραμένει εκεί μέχρι να τερματιστεί η λειτουργία του συστήματος. Αποτελεί την «καρδιά» του λειτουργικού </a:t>
            </a:r>
            <a:r>
              <a:rPr lang="el-GR" dirty="0" smtClean="0"/>
              <a:t>συστήματος, </a:t>
            </a:r>
            <a:r>
              <a:rPr lang="el-GR" dirty="0" smtClean="0"/>
              <a:t>διαχειρίζεται κυρίως τις λειτουργίες της μνήμης, </a:t>
            </a:r>
            <a:r>
              <a:rPr lang="el-GR" dirty="0" smtClean="0"/>
              <a:t>του </a:t>
            </a:r>
            <a:r>
              <a:rPr lang="el-GR" dirty="0" smtClean="0"/>
              <a:t>επεξεργαστή, της επικοινωνίας μεταξύ των διεργασιών (</a:t>
            </a:r>
            <a:r>
              <a:rPr lang="el-GR" dirty="0" err="1" smtClean="0"/>
              <a:t>processes</a:t>
            </a:r>
            <a:r>
              <a:rPr lang="el-GR" dirty="0" smtClean="0"/>
              <a:t>), τις κλήσεις του συστήματος και τα περιφερειακά, όπως η οθόνη και το πληκτρολόγιο. Γενικότερα, είναι ο κύριος σύνδεσμος μεταξύ του υλικού του υπολογιστή και των διεργασιών που εκτελούνται σ’ αυτόν. </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74</TotalTime>
  <Words>1026</Words>
  <Application>Microsoft Office PowerPoint</Application>
  <PresentationFormat>Προβολή στην οθόνη (4:3)</PresentationFormat>
  <Paragraphs>58</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Δημοτικός</vt:lpstr>
      <vt:lpstr>Λογισμικό/Software</vt:lpstr>
      <vt:lpstr>Διαφάνεια 2</vt:lpstr>
      <vt:lpstr>Είδη λογισμικού</vt:lpstr>
      <vt:lpstr>Λογισμικό συστήματος </vt:lpstr>
      <vt:lpstr>Βασικά στοιχεία του λογισμικού συστήματος</vt:lpstr>
      <vt:lpstr>BIOS</vt:lpstr>
      <vt:lpstr>Λειτουργικό σύστημα </vt:lpstr>
      <vt:lpstr>Λειτουργικό σύστημα </vt:lpstr>
      <vt:lpstr>Ο πυρήνας (kernel))</vt:lpstr>
      <vt:lpstr>Διαφάνεια 10</vt:lpstr>
      <vt:lpstr>ο φλοιός (shell</vt:lpstr>
      <vt:lpstr>φλοιός</vt:lpstr>
      <vt:lpstr>Διαφάνεια 13</vt:lpstr>
      <vt:lpstr>Είδη και παραδείγματα λειτουργικών συστημάτων</vt:lpstr>
      <vt:lpstr>Δικτυοκεντρικά λειτουργικά συστήματα - Εξυπηρετητής – Server </vt:lpstr>
      <vt:lpstr>Παραδείγματα</vt:lpstr>
      <vt:lpstr>Λειτουργικά Συστήματα για υπολογιστή χρήστη – πελάτη - Client </vt:lpstr>
      <vt:lpstr>Λειτουργικά Συστήματα για υπολογιστή χρήστη – πελάτη - Client </vt:lpstr>
      <vt:lpstr>Λογισμικό εφαρμογών</vt:lpstr>
      <vt:lpstr>Παράδειγμα λογισμικού εφαρμογών είναι: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Λογισμικό/Software</dc:title>
  <dc:creator>User</dc:creator>
  <cp:lastModifiedBy>User</cp:lastModifiedBy>
  <cp:revision>8</cp:revision>
  <dcterms:created xsi:type="dcterms:W3CDTF">2024-10-15T14:57:49Z</dcterms:created>
  <dcterms:modified xsi:type="dcterms:W3CDTF">2024-10-15T16:12:32Z</dcterms:modified>
</cp:coreProperties>
</file>