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Merriweather" panose="00000500000000000000" pitchFamily="2" charset="0"/>
      <p:regular r:id="rId13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127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9874" y="1844873"/>
            <a:ext cx="4228133" cy="48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Λάο Τσε και ο Ταοϊσμός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539874" y="2558281"/>
            <a:ext cx="4635252" cy="740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Η διδασκαλία του «Γεροδιδάσκαλου» — μια από τις πιο αινιγματικές και βαθιές φιλοσοφικές παραδόσεις της ανθρωπότητας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9874" y="445145"/>
            <a:ext cx="3890590" cy="433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Τι μας αφήνει ο Λάο Τσε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539874" y="1066428"/>
            <a:ext cx="2255118" cy="1964531"/>
          </a:xfrm>
          <a:prstGeom prst="roundRect">
            <a:avLst>
              <a:gd name="adj" fmla="val 2968"/>
            </a:avLst>
          </a:prstGeom>
          <a:solidFill>
            <a:srgbClr val="003180"/>
          </a:solidFill>
          <a:ln w="4763">
            <a:solidFill>
              <a:srgbClr val="194A9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83419" y="1209973"/>
            <a:ext cx="416496" cy="416496"/>
          </a:xfrm>
          <a:prstGeom prst="roundRect">
            <a:avLst>
              <a:gd name="adj" fmla="val 13720248"/>
            </a:avLst>
          </a:prstGeom>
          <a:solidFill>
            <a:srgbClr val="609DFF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942" y="1324496"/>
            <a:ext cx="187375" cy="1873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3419" y="1751409"/>
            <a:ext cx="1735485" cy="216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Το Τάο Τε Τσινγκ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683419" y="2043261"/>
            <a:ext cx="1968029" cy="844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81 κεφάλαια, 5.000 λέξεις — ένα από τα πιο σημαντικά κείμενα της παγκόσμιας φιλοσοφίας.</a:t>
            </a:r>
            <a:endParaRPr lang="en-US" sz="1050" dirty="0"/>
          </a:p>
        </p:txBody>
      </p:sp>
      <p:sp>
        <p:nvSpPr>
          <p:cNvPr id="9" name="Shape 5"/>
          <p:cNvSpPr/>
          <p:nvPr/>
        </p:nvSpPr>
        <p:spPr>
          <a:xfrm>
            <a:off x="2919933" y="1066428"/>
            <a:ext cx="2255193" cy="1964531"/>
          </a:xfrm>
          <a:prstGeom prst="roundRect">
            <a:avLst>
              <a:gd name="adj" fmla="val 2968"/>
            </a:avLst>
          </a:prstGeom>
          <a:solidFill>
            <a:srgbClr val="003180"/>
          </a:solidFill>
          <a:ln w="4763">
            <a:solidFill>
              <a:srgbClr val="194A99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3063478" y="1209973"/>
            <a:ext cx="416496" cy="416496"/>
          </a:xfrm>
          <a:prstGeom prst="roundRect">
            <a:avLst>
              <a:gd name="adj" fmla="val 13720248"/>
            </a:avLst>
          </a:prstGeom>
          <a:solidFill>
            <a:srgbClr val="609DFF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8001" y="1324496"/>
            <a:ext cx="187375" cy="18737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063478" y="1751409"/>
            <a:ext cx="1736601" cy="216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Ισορροπία αντιθέτων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3063478" y="2043261"/>
            <a:ext cx="1968103" cy="844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Γιανγκ και Γιν: τίποτε δεν υπάρχει χωρίς το αντίθετό του — η αρμονία είναι στη συνύπαρξη.</a:t>
            </a:r>
            <a:endParaRPr lang="en-US" sz="1050" dirty="0"/>
          </a:p>
        </p:txBody>
      </p:sp>
      <p:sp>
        <p:nvSpPr>
          <p:cNvPr id="14" name="Shape 9"/>
          <p:cNvSpPr/>
          <p:nvPr/>
        </p:nvSpPr>
        <p:spPr>
          <a:xfrm>
            <a:off x="539874" y="3155900"/>
            <a:ext cx="4635252" cy="1542455"/>
          </a:xfrm>
          <a:prstGeom prst="roundRect">
            <a:avLst>
              <a:gd name="adj" fmla="val 3781"/>
            </a:avLst>
          </a:prstGeom>
          <a:solidFill>
            <a:srgbClr val="003180"/>
          </a:solidFill>
          <a:ln w="4763">
            <a:solidFill>
              <a:srgbClr val="194A99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83419" y="3299445"/>
            <a:ext cx="416496" cy="416496"/>
          </a:xfrm>
          <a:prstGeom prst="roundRect">
            <a:avLst>
              <a:gd name="adj" fmla="val 13720248"/>
            </a:avLst>
          </a:prstGeom>
          <a:solidFill>
            <a:srgbClr val="609DFF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7942" y="3413968"/>
            <a:ext cx="187375" cy="18737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83419" y="3840882"/>
            <a:ext cx="1735485" cy="216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Γου Γουέι</a:t>
            </a:r>
            <a:endParaRPr lang="en-US" sz="1350" dirty="0"/>
          </a:p>
        </p:txBody>
      </p:sp>
      <p:sp>
        <p:nvSpPr>
          <p:cNvPr id="18" name="Text 12"/>
          <p:cNvSpPr/>
          <p:nvPr/>
        </p:nvSpPr>
        <p:spPr>
          <a:xfrm>
            <a:off x="683419" y="4132734"/>
            <a:ext cx="4348163" cy="4220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Η δύναμη της μη-δράσης: να αφεθείς στη ροή της ζωής αντί να την ελέγχεις.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9874" y="430634"/>
            <a:ext cx="3778597" cy="458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Ποιος ήταν ο Λάο Τσε;</a:t>
            </a:r>
            <a:endParaRPr lang="en-US" sz="2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74" y="1527870"/>
            <a:ext cx="4860801" cy="275443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018758" y="1254026"/>
            <a:ext cx="825475" cy="270718"/>
          </a:xfrm>
          <a:prstGeom prst="roundRect">
            <a:avLst>
              <a:gd name="adj" fmla="val 18190"/>
            </a:avLst>
          </a:prstGeom>
          <a:solidFill>
            <a:srgbClr val="001D4D"/>
          </a:solidFill>
          <a:ln/>
        </p:spPr>
      </p:sp>
      <p:sp>
        <p:nvSpPr>
          <p:cNvPr id="5" name="Text 2"/>
          <p:cNvSpPr/>
          <p:nvPr/>
        </p:nvSpPr>
        <p:spPr>
          <a:xfrm>
            <a:off x="6106641" y="1297930"/>
            <a:ext cx="649709" cy="182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6ΟΣ ΑΙ. Π.Χ.</a:t>
            </a:r>
            <a:endParaRPr lang="en-US" sz="900" dirty="0"/>
          </a:p>
        </p:txBody>
      </p:sp>
      <p:sp>
        <p:nvSpPr>
          <p:cNvPr id="6" name="Text 3"/>
          <p:cNvSpPr/>
          <p:nvPr/>
        </p:nvSpPr>
        <p:spPr>
          <a:xfrm>
            <a:off x="6018758" y="1580406"/>
            <a:ext cx="2071539" cy="22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Ένα όνομα, ένας θρύλος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018758" y="1948532"/>
            <a:ext cx="2590056" cy="1599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Το όνομα </a:t>
            </a:r>
            <a:r>
              <a:rPr lang="en-US" sz="11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Λάο Τσε</a:t>
            </a: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σημαίνει </a:t>
            </a:r>
            <a:r>
              <a:rPr lang="en-US" sz="1150" i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«ο Γεροδιδάσκαλος»</a:t>
            </a: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Πρόκειται για θρυλική κινεζική προσωπικότητα του 6ου αι. π.Χ. — τόσο θρυλική, που πολλοί μελετητές αμφισβητούν αν υπήρξε πραγματικά ως ιστορικό πρόσωπο.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6018758" y="3673450"/>
            <a:ext cx="2590056" cy="9141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Η βιογραφία του συντέθηκε γύρω στο </a:t>
            </a:r>
            <a:r>
              <a:rPr lang="en-US" sz="11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100 π.Χ.</a:t>
            </a: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και αναφέρει ότι γεννήθηκε το </a:t>
            </a:r>
            <a:r>
              <a:rPr lang="en-US" sz="11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604 π.Χ.</a:t>
            </a: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σε χωριό της επαρχίας Χου, στη νότια Κίνα.</a:t>
            </a:r>
            <a:endParaRPr lang="en-US" sz="11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68874" y="541288"/>
            <a:ext cx="4635252" cy="819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Η ζωή στο παλάτι και η αναχώρηση</a:t>
            </a:r>
            <a:endParaRPr lang="en-US" sz="2550" dirty="0"/>
          </a:p>
        </p:txBody>
      </p:sp>
      <p:sp>
        <p:nvSpPr>
          <p:cNvPr id="4" name="Shape 1"/>
          <p:cNvSpPr/>
          <p:nvPr/>
        </p:nvSpPr>
        <p:spPr>
          <a:xfrm>
            <a:off x="3968874" y="1527870"/>
            <a:ext cx="4635252" cy="950491"/>
          </a:xfrm>
          <a:prstGeom prst="roundRect">
            <a:avLst>
              <a:gd name="adj" fmla="val 7215"/>
            </a:avLst>
          </a:prstGeom>
          <a:solidFill>
            <a:srgbClr val="09151A">
              <a:alpha val="95000"/>
            </a:srgbClr>
          </a:solidFill>
          <a:ln w="14288">
            <a:solidFill>
              <a:srgbClr val="194A9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3954587" y="1527870"/>
            <a:ext cx="57150" cy="950491"/>
          </a:xfrm>
          <a:prstGeom prst="roundRect">
            <a:avLst>
              <a:gd name="adj" fmla="val 96368"/>
            </a:avLst>
          </a:prstGeom>
          <a:solidFill>
            <a:srgbClr val="609DFF"/>
          </a:solidFill>
          <a:ln/>
        </p:spPr>
      </p:sp>
      <p:sp>
        <p:nvSpPr>
          <p:cNvPr id="6" name="Text 3"/>
          <p:cNvSpPr/>
          <p:nvPr/>
        </p:nvSpPr>
        <p:spPr>
          <a:xfrm>
            <a:off x="4157142" y="1673275"/>
            <a:ext cx="2107778" cy="204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Αρχειοφύλακας στο παλάτι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4157142" y="1944960"/>
            <a:ext cx="4301579" cy="387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Ο Λάο Τσε κατείχε θέση αρχειοφύλακα — ίσως και ιστοριογράφου — στην αυτοκρατορική αυλή.</a:t>
            </a:r>
            <a:endParaRPr lang="en-US" sz="1000" dirty="0"/>
          </a:p>
        </p:txBody>
      </p:sp>
      <p:sp>
        <p:nvSpPr>
          <p:cNvPr id="8" name="Shape 5"/>
          <p:cNvSpPr/>
          <p:nvPr/>
        </p:nvSpPr>
        <p:spPr>
          <a:xfrm>
            <a:off x="3968874" y="2589758"/>
            <a:ext cx="4635252" cy="950491"/>
          </a:xfrm>
          <a:prstGeom prst="roundRect">
            <a:avLst>
              <a:gd name="adj" fmla="val 7215"/>
            </a:avLst>
          </a:prstGeom>
          <a:solidFill>
            <a:srgbClr val="09151A">
              <a:alpha val="95000"/>
            </a:srgbClr>
          </a:solidFill>
          <a:ln w="14288">
            <a:solidFill>
              <a:srgbClr val="194A9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954587" y="2589758"/>
            <a:ext cx="57150" cy="950491"/>
          </a:xfrm>
          <a:prstGeom prst="roundRect">
            <a:avLst>
              <a:gd name="adj" fmla="val 96368"/>
            </a:avLst>
          </a:prstGeom>
          <a:solidFill>
            <a:srgbClr val="609DFF"/>
          </a:solidFill>
          <a:ln/>
        </p:spPr>
      </p:sp>
      <p:sp>
        <p:nvSpPr>
          <p:cNvPr id="10" name="Text 7"/>
          <p:cNvSpPr/>
          <p:nvPr/>
        </p:nvSpPr>
        <p:spPr>
          <a:xfrm>
            <a:off x="4157142" y="2735163"/>
            <a:ext cx="2313756" cy="204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Απογοήτευση και αποχώρηση</a:t>
            </a:r>
            <a:endParaRPr lang="en-US" sz="1250" dirty="0"/>
          </a:p>
        </p:txBody>
      </p:sp>
      <p:sp>
        <p:nvSpPr>
          <p:cNvPr id="11" name="Text 8"/>
          <p:cNvSpPr/>
          <p:nvPr/>
        </p:nvSpPr>
        <p:spPr>
          <a:xfrm>
            <a:off x="4157142" y="3006849"/>
            <a:ext cx="4301579" cy="387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Απογοητευμένος από την παρακμή του αυτοκρατορικού οίκου, εγκατέλειψε στα γεράματά του τη θέση και την πατρίδα του.</a:t>
            </a:r>
            <a:endParaRPr lang="en-US" sz="1000" dirty="0"/>
          </a:p>
        </p:txBody>
      </p:sp>
      <p:sp>
        <p:nvSpPr>
          <p:cNvPr id="12" name="Shape 9"/>
          <p:cNvSpPr/>
          <p:nvPr/>
        </p:nvSpPr>
        <p:spPr>
          <a:xfrm>
            <a:off x="3968874" y="3651647"/>
            <a:ext cx="4635252" cy="950491"/>
          </a:xfrm>
          <a:prstGeom prst="roundRect">
            <a:avLst>
              <a:gd name="adj" fmla="val 7215"/>
            </a:avLst>
          </a:prstGeom>
          <a:solidFill>
            <a:srgbClr val="09151A">
              <a:alpha val="95000"/>
            </a:srgbClr>
          </a:solidFill>
          <a:ln w="14288">
            <a:solidFill>
              <a:srgbClr val="194A99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3954587" y="3651647"/>
            <a:ext cx="57150" cy="950491"/>
          </a:xfrm>
          <a:prstGeom prst="roundRect">
            <a:avLst>
              <a:gd name="adj" fmla="val 96368"/>
            </a:avLst>
          </a:prstGeom>
          <a:solidFill>
            <a:srgbClr val="609DFF"/>
          </a:solidFill>
          <a:ln/>
        </p:spPr>
      </p:sp>
      <p:sp>
        <p:nvSpPr>
          <p:cNvPr id="14" name="Text 11"/>
          <p:cNvSpPr/>
          <p:nvPr/>
        </p:nvSpPr>
        <p:spPr>
          <a:xfrm>
            <a:off x="4157142" y="3797052"/>
            <a:ext cx="1639044" cy="204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Προς τα δυτικά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4157142" y="4068738"/>
            <a:ext cx="4301579" cy="387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Έφυγε προς τα δυτικά της Κίνας. Κανείς δεν γνωρίζει τι απέγινε — παραδόσεις αναφέρουν ότι έζησε ως ερημίτης σε βαθιά γεράματα.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080" y="370954"/>
            <a:ext cx="6557218" cy="399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Το Τάο Τε Τσινγκ — Η γέννηση ενός βιβλίου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447080" y="1034579"/>
            <a:ext cx="2138065" cy="199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Μια παράκληση στα σύνορα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447080" y="1339900"/>
            <a:ext cx="2684859" cy="934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Στο φυλάκιο των συνόρων, ο αξιωματικός της φρουράς παρακάλεσε τον Γεροδιδάσκαλο να αφήσει γραπτή τη διδασκαλία του. Ο Λάο Τσε εκπλήρωσε την επιθυμία του.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447080" y="2369344"/>
            <a:ext cx="2684859" cy="74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Έγραψε ένα βιβλίο σε δύο τμήματα — </a:t>
            </a:r>
            <a:r>
              <a:rPr lang="en-US" sz="10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5.000 λέξεις</a:t>
            </a:r>
            <a:r>
              <a:rPr lang="en-US" sz="1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</a:t>
            </a:r>
            <a:r>
              <a:rPr lang="en-US" sz="10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81 κεφάλαια</a:t>
            </a:r>
            <a:r>
              <a:rPr lang="en-US" sz="1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— αναπτύσσοντας τη διδασκαλία του για το </a:t>
            </a:r>
            <a:r>
              <a:rPr lang="en-US" sz="1000" b="1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Τάο</a:t>
            </a:r>
            <a:r>
              <a:rPr lang="en-US" sz="1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και την </a:t>
            </a:r>
            <a:r>
              <a:rPr lang="en-US" sz="1000" b="1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Τε</a:t>
            </a:r>
            <a:r>
              <a:rPr lang="en-US" sz="1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Έπειτα έφυγε.</a:t>
            </a:r>
            <a:endParaRPr lang="en-US" sz="1000" dirty="0"/>
          </a:p>
        </p:txBody>
      </p:sp>
      <p:sp>
        <p:nvSpPr>
          <p:cNvPr id="6" name="Shape 4"/>
          <p:cNvSpPr/>
          <p:nvPr/>
        </p:nvSpPr>
        <p:spPr>
          <a:xfrm>
            <a:off x="447080" y="3235747"/>
            <a:ext cx="2684859" cy="1417811"/>
          </a:xfrm>
          <a:prstGeom prst="roundRect">
            <a:avLst>
              <a:gd name="adj" fmla="val 3784"/>
            </a:avLst>
          </a:prstGeom>
          <a:solidFill>
            <a:srgbClr val="001D4D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74" y="3421707"/>
            <a:ext cx="159693" cy="12769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62161" y="3373413"/>
            <a:ext cx="2142083" cy="1121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Το Τάο Τε Τσινγκ θεωρείται το πιο βαθύ και αινιγματικό κείμενο της κινεζικής γραμματείας — γραμμένο σε έμμετρο και πεζό λόγο συγχρόνως, με απλή και λακωνική έκφραση.</a:t>
            </a:r>
            <a:endParaRPr lang="en-US" sz="1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348" y="1362298"/>
            <a:ext cx="5253261" cy="29767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0576" y="256803"/>
            <a:ext cx="2380134" cy="286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Ο θρύλος του Λάο Τσε</a:t>
            </a:r>
            <a:endParaRPr lang="en-US" sz="1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76" y="685726"/>
            <a:ext cx="4139729" cy="413972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76" y="685726"/>
            <a:ext cx="4139729" cy="413972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688458" y="2343224"/>
            <a:ext cx="1903140" cy="143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Ανάμεσα στην ιστορία και τον μύθο</a:t>
            </a:r>
            <a:endParaRPr lang="en-US" sz="900" dirty="0"/>
          </a:p>
        </p:txBody>
      </p:sp>
      <p:sp>
        <p:nvSpPr>
          <p:cNvPr id="6" name="Text 2"/>
          <p:cNvSpPr/>
          <p:nvPr/>
        </p:nvSpPr>
        <p:spPr>
          <a:xfrm>
            <a:off x="4688458" y="2540645"/>
            <a:ext cx="4139729" cy="233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Στις κινεζικές απεικονίσεις, ο Λάο Τσε εμφανίζεται ως </a:t>
            </a:r>
            <a:r>
              <a:rPr lang="en-US" sz="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γέρος με πρόσωπο μικρού παιδιού</a:t>
            </a:r>
            <a:r>
              <a:rPr lang="en-US" sz="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— σύμβολο αιώνιας σοφίας και αθωότητας.</a:t>
            </a:r>
            <a:endParaRPr lang="en-US" sz="700" dirty="0"/>
          </a:p>
        </p:txBody>
      </p:sp>
      <p:sp>
        <p:nvSpPr>
          <p:cNvPr id="7" name="Text 3"/>
          <p:cNvSpPr/>
          <p:nvPr/>
        </p:nvSpPr>
        <p:spPr>
          <a:xfrm>
            <a:off x="4688458" y="2823046"/>
            <a:ext cx="4139729" cy="350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Όσο ομιχλώδης είναι η ιστορία του, τόσο </a:t>
            </a:r>
            <a:r>
              <a:rPr lang="en-US" sz="700" b="1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λαμπερό</a:t>
            </a:r>
            <a:r>
              <a:rPr lang="en-US" sz="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εμφανίζεται το πρόσωπό του μέσα στους ταοϊστικούς θρύλους. Η μορφή του δεν έπαψε να είναι σεβαστή σε όλα τα στρώματα της κινεζικής κοινωνίας.</a:t>
            </a:r>
            <a:endParaRPr lang="en-US" sz="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68874" y="493737"/>
            <a:ext cx="3471044" cy="433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Τι είναι το Τάο;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3968874" y="1115020"/>
            <a:ext cx="4635252" cy="789980"/>
          </a:xfrm>
          <a:prstGeom prst="roundRect">
            <a:avLst>
              <a:gd name="adj" fmla="val 7382"/>
            </a:avLst>
          </a:prstGeom>
          <a:solidFill>
            <a:srgbClr val="003180"/>
          </a:solidFill>
          <a:ln w="4763">
            <a:solidFill>
              <a:srgbClr val="194A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112419" y="1258565"/>
            <a:ext cx="1735485" cy="216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Αθέατο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4112419" y="1550417"/>
            <a:ext cx="4348163" cy="21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Δεν μπορεί να γίνει αντιληπτό με τις αισθήσεις — δεν έχει μορφή.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3968874" y="2029941"/>
            <a:ext cx="4635252" cy="789980"/>
          </a:xfrm>
          <a:prstGeom prst="roundRect">
            <a:avLst>
              <a:gd name="adj" fmla="val 7382"/>
            </a:avLst>
          </a:prstGeom>
          <a:solidFill>
            <a:srgbClr val="003180"/>
          </a:solidFill>
          <a:ln w="4763">
            <a:solidFill>
              <a:srgbClr val="194A9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112419" y="2173486"/>
            <a:ext cx="1735485" cy="216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Άφατο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4112419" y="2465338"/>
            <a:ext cx="4348163" cy="21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Δεν μπορεί να εκφραστεί με λόγια — ξεφεύγει από κάθε ορισμό.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3968874" y="2944862"/>
            <a:ext cx="4635252" cy="789980"/>
          </a:xfrm>
          <a:prstGeom prst="roundRect">
            <a:avLst>
              <a:gd name="adj" fmla="val 7382"/>
            </a:avLst>
          </a:prstGeom>
          <a:solidFill>
            <a:srgbClr val="003180"/>
          </a:solidFill>
          <a:ln w="4763">
            <a:solidFill>
              <a:srgbClr val="194A9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112419" y="3088407"/>
            <a:ext cx="1735485" cy="216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Απρόσωπο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4112419" y="3380259"/>
            <a:ext cx="4348163" cy="21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Δεν είναι θεός ούτε πρόσωπο — είναι η αρχή πίσω από τα πάντα.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3968874" y="3859783"/>
            <a:ext cx="4635252" cy="789980"/>
          </a:xfrm>
          <a:prstGeom prst="roundRect">
            <a:avLst>
              <a:gd name="adj" fmla="val 7382"/>
            </a:avLst>
          </a:prstGeom>
          <a:solidFill>
            <a:srgbClr val="003180"/>
          </a:solidFill>
          <a:ln w="4763">
            <a:solidFill>
              <a:srgbClr val="194A9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112419" y="4003328"/>
            <a:ext cx="1735485" cy="216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Πηγή και τέλος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4112419" y="4295180"/>
            <a:ext cx="4348163" cy="21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Όλα δημιουργούνται από το Τάο και επιστρέφουν σε αυτό.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0576" y="256803"/>
            <a:ext cx="3595167" cy="286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Γιανγκ και Γιν — Οι δύο δυνάμεις</a:t>
            </a:r>
            <a:endParaRPr lang="en-US" sz="1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76" y="685726"/>
            <a:ext cx="4139729" cy="413972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76" y="685726"/>
            <a:ext cx="4139729" cy="413972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688458" y="2401639"/>
            <a:ext cx="3013918" cy="143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«Ένα μέρος γιν και ένα μέρος γιανγκ, αυτό είναι το Τάο»</a:t>
            </a:r>
            <a:endParaRPr lang="en-US" sz="900" dirty="0"/>
          </a:p>
        </p:txBody>
      </p:sp>
      <p:sp>
        <p:nvSpPr>
          <p:cNvPr id="6" name="Text 2"/>
          <p:cNvSpPr/>
          <p:nvPr/>
        </p:nvSpPr>
        <p:spPr>
          <a:xfrm>
            <a:off x="4688458" y="2599060"/>
            <a:ext cx="4139729" cy="233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Οι δύο αρχέγονες δυνάμεις δεν αντιμάχονται — </a:t>
            </a:r>
            <a:r>
              <a:rPr lang="en-US" sz="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αλληλοσυμπληρώνονται</a:t>
            </a:r>
            <a:r>
              <a:rPr lang="en-US" sz="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Από την κίνηση και την αντίθεσή τους προήλθε το κάθε τι στον κόσμο.</a:t>
            </a:r>
            <a:endParaRPr lang="en-US" sz="700" dirty="0"/>
          </a:p>
        </p:txBody>
      </p:sp>
      <p:sp>
        <p:nvSpPr>
          <p:cNvPr id="7" name="Text 3"/>
          <p:cNvSpPr/>
          <p:nvPr/>
        </p:nvSpPr>
        <p:spPr>
          <a:xfrm>
            <a:off x="4688458" y="2881461"/>
            <a:ext cx="4139729" cy="233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Το σύμβολο του γιανγκ-γιν παίζει κεντρικό ρόλο στην κινεζική σκέψη και αποτυπώνει τη βαθιά ταοϊστική πεποίθηση: η αρμονία γεννιέται μέσα από την ισορροπία των αντιθέτων.</a:t>
            </a:r>
            <a:endParaRPr lang="en-US" sz="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9874" y="1227013"/>
            <a:ext cx="5875288" cy="48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Η ηθική διδασκαλία του Λάο Τσε</a:t>
            </a:r>
            <a:endParaRPr lang="en-US" sz="3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874" y="2017588"/>
            <a:ext cx="385614" cy="38561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39874" y="2596009"/>
            <a:ext cx="1928366" cy="240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Απλότητα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539874" y="2929458"/>
            <a:ext cx="2559546" cy="987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Η απλότητα είναι το ιδανικό. Ο άνθρωπος να είναι ταπεινός, πράος και ευχαριστημένος με τα λίγα.</a:t>
            </a: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2227" y="2017588"/>
            <a:ext cx="385614" cy="3856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92227" y="2596009"/>
            <a:ext cx="1928366" cy="240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Απάθεια και ησυχία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3292227" y="2929458"/>
            <a:ext cx="2559546" cy="740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Η αποχή από τη δράση, τη δόξα και τον πλούτο. Η εσωτερική γαλήνη ως τρόπος ζωής.</a:t>
            </a:r>
            <a:endParaRPr lang="en-US" sz="12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4580" y="2017588"/>
            <a:ext cx="385614" cy="38561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44580" y="2596009"/>
            <a:ext cx="1928366" cy="240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Επιστροφή στη φύση</a:t>
            </a:r>
            <a:endParaRPr lang="en-US" sz="1500" dirty="0"/>
          </a:p>
        </p:txBody>
      </p:sp>
      <p:sp>
        <p:nvSpPr>
          <p:cNvPr id="11" name="Text 6"/>
          <p:cNvSpPr/>
          <p:nvPr/>
        </p:nvSpPr>
        <p:spPr>
          <a:xfrm>
            <a:off x="6044580" y="2929458"/>
            <a:ext cx="2559546" cy="987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Εγκατάλειψη του τεχνητού και συμβατικού πολιτισμού — επιστροφή στο αυθόρμητο και φυσικό.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4573" y="460102"/>
            <a:ext cx="4071268" cy="459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Γου Γουέι — Η Απραξία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735062" y="1287363"/>
            <a:ext cx="2386533" cy="689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«Μην κάνεις τίποτε» — ή καλύτερα: «κάνε το κάθε τι μην κάνοντας τίποτε»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14573" y="1287363"/>
            <a:ext cx="19050" cy="689149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5" name="Text 3"/>
          <p:cNvSpPr/>
          <p:nvPr/>
        </p:nvSpPr>
        <p:spPr>
          <a:xfrm>
            <a:off x="514573" y="2134121"/>
            <a:ext cx="2607022" cy="918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Η πιο διάσημη ταοϊστική αρχή. Δεν πρόκειται για τεμπελιά — αλλά για </a:t>
            </a:r>
            <a:r>
              <a:rPr lang="en-US" sz="11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ευθυγράμμιση με τη φυσική ροή των πραγμάτων</a:t>
            </a: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514573" y="3179043"/>
            <a:ext cx="2607022" cy="1378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Ο Λάο Τσε αμφισβήτησε την ανθρώπινη σοφία και την πολιτική επιβολή. Το ιδεώδες του: μια </a:t>
            </a:r>
            <a:r>
              <a:rPr lang="en-US" sz="1150" b="1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μικρή πολιτεία</a:t>
            </a: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που δεν κάνει πολέμους και κυβερνάται ήρεμα και αυθόρμητα.</a:t>
            </a:r>
            <a:endParaRPr lang="en-US" sz="11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034" y="1447651"/>
            <a:ext cx="5149081" cy="29177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</Words>
  <Application>Microsoft Office PowerPoint</Application>
  <PresentationFormat>Προβολή στην οθόνη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3" baseType="lpstr">
      <vt:lpstr>Merriweather</vt:lpstr>
      <vt:lpstr>Arial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Αγγελική Κυριάκου</dc:creator>
  <cp:lastModifiedBy>Αγγελική Κυριάκου</cp:lastModifiedBy>
  <cp:revision>1</cp:revision>
  <dcterms:created xsi:type="dcterms:W3CDTF">2026-05-10T09:10:53Z</dcterms:created>
  <dcterms:modified xsi:type="dcterms:W3CDTF">2026-05-10T09:11:33Z</dcterms:modified>
</cp:coreProperties>
</file>