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1160EA64-D806-43AC-9DF2-F8C432F32B4C}" type="datetimeFigureOut">
              <a:rPr lang="en-US" dirty="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3/28/2024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583436" y="3143250"/>
            <a:ext cx="4270248" cy="259677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4F7D4976-E339-4826-83B7-FBD03F55ECF8}" type="datetimeFigureOut">
              <a:rPr lang="en-US" dirty="0"/>
              <a:t>3/28/2024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3/28/2024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3/28/2024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9" name="Date Placeholder 8"/>
          <p:cNvSpPr>
            <a:spLocks noGrp="1"/>
          </p:cNvSpPr>
          <p:nvPr>
            <p:ph type="dt" sz="half" idx="10"/>
          </p:nvPr>
        </p:nvSpPr>
        <p:spPr/>
        <p:txBody>
          <a:bodyPr/>
          <a:lstStyle/>
          <a:p>
            <a:fld id="{D1BE4249-C0D0-4B06-8692-E8BB871AF643}" type="datetimeFigureOut">
              <a:rPr lang="en-US" dirty="0"/>
              <a:t>3/28/2024</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3/28/2024</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3/28/2024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3/28/2024</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BB58CB-1C66-3B20-8917-3BB6B84FC719}"/>
              </a:ext>
            </a:extLst>
          </p:cNvPr>
          <p:cNvSpPr>
            <a:spLocks noGrp="1"/>
          </p:cNvSpPr>
          <p:nvPr>
            <p:ph type="ctrTitle"/>
          </p:nvPr>
        </p:nvSpPr>
        <p:spPr/>
        <p:txBody>
          <a:bodyPr/>
          <a:lstStyle/>
          <a:p>
            <a:r>
              <a:rPr lang="el-GR" dirty="0" err="1"/>
              <a:t>Νέκυια</a:t>
            </a:r>
            <a:endParaRPr lang="el-GR" dirty="0"/>
          </a:p>
        </p:txBody>
      </p:sp>
      <p:sp>
        <p:nvSpPr>
          <p:cNvPr id="3" name="Υπότιτλος 2">
            <a:extLst>
              <a:ext uri="{FF2B5EF4-FFF2-40B4-BE49-F238E27FC236}">
                <a16:creationId xmlns:a16="http://schemas.microsoft.com/office/drawing/2014/main" id="{1F99A476-8527-CD0D-F398-8C3A5023515B}"/>
              </a:ext>
            </a:extLst>
          </p:cNvPr>
          <p:cNvSpPr>
            <a:spLocks noGrp="1"/>
          </p:cNvSpPr>
          <p:nvPr>
            <p:ph type="subTitle" idx="1"/>
          </p:nvPr>
        </p:nvSpPr>
        <p:spPr/>
        <p:txBody>
          <a:bodyPr>
            <a:normAutofit lnSpcReduction="10000"/>
          </a:bodyPr>
          <a:lstStyle/>
          <a:p>
            <a:r>
              <a:rPr lang="el-GR" dirty="0"/>
              <a:t>Ομήρου Οδύσσεια</a:t>
            </a:r>
          </a:p>
          <a:p>
            <a:r>
              <a:rPr lang="el-GR" dirty="0"/>
              <a:t>Ραψωδία λ</a:t>
            </a:r>
          </a:p>
          <a:p>
            <a:r>
              <a:rPr lang="el-GR" dirty="0" err="1"/>
              <a:t>Μπιμπίκου</a:t>
            </a:r>
            <a:r>
              <a:rPr lang="el-GR" dirty="0"/>
              <a:t> </a:t>
            </a:r>
            <a:r>
              <a:rPr lang="el-GR" dirty="0" err="1"/>
              <a:t>Όλια</a:t>
            </a:r>
            <a:r>
              <a:rPr lang="el-GR" dirty="0"/>
              <a:t> Α4 </a:t>
            </a:r>
          </a:p>
        </p:txBody>
      </p:sp>
    </p:spTree>
    <p:extLst>
      <p:ext uri="{BB962C8B-B14F-4D97-AF65-F5344CB8AC3E}">
        <p14:creationId xmlns:p14="http://schemas.microsoft.com/office/powerpoint/2010/main" val="5259436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Click="0" advTm="4000">
        <p159:morph option="byObject"/>
      </p:transition>
    </mc:Choice>
    <mc:Fallback>
      <p:transition spd="slow" advClick="0" advTm="4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3BC074A4-6E74-DB55-E724-8B77320E58B2}"/>
              </a:ext>
            </a:extLst>
          </p:cNvPr>
          <p:cNvSpPr>
            <a:spLocks noGrp="1"/>
          </p:cNvSpPr>
          <p:nvPr>
            <p:ph sz="half" idx="2"/>
          </p:nvPr>
        </p:nvSpPr>
        <p:spPr>
          <a:xfrm>
            <a:off x="1004595" y="2363767"/>
            <a:ext cx="6637775" cy="4112534"/>
          </a:xfrm>
        </p:spPr>
        <p:txBody>
          <a:bodyPr>
            <a:normAutofit lnSpcReduction="10000"/>
          </a:bodyPr>
          <a:lstStyle/>
          <a:p>
            <a:pPr marL="0" indent="0">
              <a:buNone/>
            </a:pPr>
            <a:r>
              <a:rPr lang="el-GR" dirty="0"/>
              <a:t>Ο Οδυσσέας, ακολουθώντας τις οδηγίες της Κίρκης, πήγαν στον ποταμό Αχέροντα. Χώθηκε στο χάσμα και βγήκε στην είσοδο του κάτω κόσμου, όπου και θυσίασε ένα ζώο. Τότε ψυχές του κάτω κόσμου μαζεύονται, και η πρώτη ψυχή που είδε ήταν ο Ελπήνορας. Εκείνος του είχε ζητήσει να κάψει το σώμα του και υψώσει τύμβο με καρφωμένο επάνω το κουπί του, για να μην ξεχαστεί από τους ανθρώπους. Μετά εμφανίστηκε ο μάντης Τειρεσίας, που του προφήτευσε όσα μπορεί να του συμβούν </a:t>
            </a:r>
            <a:r>
              <a:rPr lang="el-GR" dirty="0">
                <a:solidFill>
                  <a:schemeClr val="accent3">
                    <a:lumMod val="60000"/>
                    <a:lumOff val="40000"/>
                  </a:schemeClr>
                </a:solidFill>
              </a:rPr>
              <a:t>στο νησί του Ήλιου</a:t>
            </a:r>
            <a:r>
              <a:rPr lang="el-GR" dirty="0"/>
              <a:t>, καθώς και το τι έπρεπε να κάνει στην </a:t>
            </a:r>
            <a:r>
              <a:rPr lang="el-GR" dirty="0">
                <a:solidFill>
                  <a:schemeClr val="accent3">
                    <a:lumMod val="60000"/>
                    <a:lumOff val="40000"/>
                  </a:schemeClr>
                </a:solidFill>
              </a:rPr>
              <a:t>Ιθάκη, </a:t>
            </a:r>
            <a:r>
              <a:rPr lang="el-GR" dirty="0"/>
              <a:t>μετά από τον νόστο του. Ύστερα, πλησίασε η μητέρα του, η Αντίκλεια, και του έδωσε πληροφορίες για την γυναίκα του, τον πατέρα του και για τον γιό του. Επίσης μίλησε για την αιτία του θανάτου της. Είδε πάρα πολλές ψυχές, συμπεριλαμβανομένου και του Αγαμέμνονα, του Αίαντα, του Αχιλλέα αλλά και του Ηρακλή. Μέσα σε όλα αυτά όμως, φοβόντουσαν οι σύντροφοί του, και ανέβηκαν στον Επάνω κόσμο.</a:t>
            </a:r>
          </a:p>
        </p:txBody>
      </p:sp>
      <p:pic>
        <p:nvPicPr>
          <p:cNvPr id="10" name="Θέση περιεχομένου 9">
            <a:extLst>
              <a:ext uri="{FF2B5EF4-FFF2-40B4-BE49-F238E27FC236}">
                <a16:creationId xmlns:a16="http://schemas.microsoft.com/office/drawing/2014/main" id="{C01EDCE5-17F4-84DE-8B6B-505E345AB2F9}"/>
              </a:ext>
            </a:extLst>
          </p:cNvPr>
          <p:cNvPicPr>
            <a:picLocks noGrp="1" noChangeAspect="1"/>
          </p:cNvPicPr>
          <p:nvPr>
            <p:ph sz="quarter" idx="4"/>
          </p:nvPr>
        </p:nvPicPr>
        <p:blipFill>
          <a:blip r:embed="rId2">
            <a:extLst>
              <a:ext uri="{BEBA8EAE-BF5A-486C-A8C5-ECC9F3942E4B}">
                <a14:imgProps xmlns:a14="http://schemas.microsoft.com/office/drawing/2010/main">
                  <a14:imgLayer r:embed="rId3">
                    <a14:imgEffect>
                      <a14:artisticFilmGrain/>
                    </a14:imgEffect>
                    <a14:imgEffect>
                      <a14:sharpenSoften amount="50000"/>
                    </a14:imgEffect>
                  </a14:imgLayer>
                </a14:imgProps>
              </a:ext>
            </a:extLst>
          </a:blip>
          <a:stretch>
            <a:fillRect/>
          </a:stretch>
        </p:blipFill>
        <p:spPr>
          <a:xfrm>
            <a:off x="8003097" y="2579658"/>
            <a:ext cx="3749137" cy="3313650"/>
          </a:xfrm>
          <a:prstGeom prst="rect">
            <a:avLst/>
          </a:prstGeom>
          <a:ln>
            <a:noFill/>
          </a:ln>
          <a:effectLst>
            <a:outerShdw blurRad="292100" dist="139700" dir="2700000" algn="tl" rotWithShape="0">
              <a:srgbClr val="333333">
                <a:alpha val="65000"/>
              </a:srgbClr>
            </a:outerShdw>
          </a:effectLst>
        </p:spPr>
      </p:pic>
      <p:sp>
        <p:nvSpPr>
          <p:cNvPr id="4" name="Τίτλος 3">
            <a:extLst>
              <a:ext uri="{FF2B5EF4-FFF2-40B4-BE49-F238E27FC236}">
                <a16:creationId xmlns:a16="http://schemas.microsoft.com/office/drawing/2014/main" id="{1CF6A121-13C2-EDA7-4D79-7DD38A9A07D9}"/>
              </a:ext>
            </a:extLst>
          </p:cNvPr>
          <p:cNvSpPr>
            <a:spLocks noGrp="1"/>
          </p:cNvSpPr>
          <p:nvPr>
            <p:ph type="title"/>
          </p:nvPr>
        </p:nvSpPr>
        <p:spPr/>
        <p:txBody>
          <a:bodyPr/>
          <a:lstStyle/>
          <a:p>
            <a:r>
              <a:rPr lang="el-GR" dirty="0"/>
              <a:t>Στον </a:t>
            </a:r>
            <a:r>
              <a:rPr lang="el-GR" dirty="0" err="1"/>
              <a:t>άδη</a:t>
            </a:r>
            <a:r>
              <a:rPr lang="el-GR" dirty="0"/>
              <a:t>  </a:t>
            </a:r>
          </a:p>
        </p:txBody>
      </p:sp>
    </p:spTree>
    <p:extLst>
      <p:ext uri="{BB962C8B-B14F-4D97-AF65-F5344CB8AC3E}">
        <p14:creationId xmlns:p14="http://schemas.microsoft.com/office/powerpoint/2010/main" val="2061363567"/>
      </p:ext>
    </p:extLst>
  </p:cSld>
  <p:clrMapOvr>
    <a:masterClrMapping/>
  </p:clrMapOvr>
  <mc:AlternateContent xmlns:mc="http://schemas.openxmlformats.org/markup-compatibility/2006">
    <mc:Choice xmlns:p14="http://schemas.microsoft.com/office/powerpoint/2010/main" Requires="p14">
      <p:transition spd="slow" p14:dur="2000" advClick="0" advTm="20000">
        <p:wipe/>
      </p:transition>
    </mc:Choice>
    <mc:Fallback>
      <p:transition spd="slow" advClick="0" advTm="20000">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2C0AD97-E647-01FD-CD54-FCB6C3192B78}"/>
              </a:ext>
            </a:extLst>
          </p:cNvPr>
          <p:cNvSpPr>
            <a:spLocks noGrp="1"/>
          </p:cNvSpPr>
          <p:nvPr>
            <p:ph sz="half" idx="2"/>
          </p:nvPr>
        </p:nvSpPr>
        <p:spPr>
          <a:xfrm>
            <a:off x="4899171" y="2323749"/>
            <a:ext cx="6149129" cy="4186107"/>
          </a:xfrm>
        </p:spPr>
        <p:txBody>
          <a:bodyPr>
            <a:normAutofit lnSpcReduction="10000"/>
          </a:bodyPr>
          <a:lstStyle/>
          <a:p>
            <a:pPr marL="0" indent="0">
              <a:buNone/>
            </a:pPr>
            <a:r>
              <a:rPr lang="el-GR" dirty="0"/>
              <a:t>Ο Τειρεσίας πρωτοεμφανίζεται κρατώντας ένα χρυσό σκήπτρο, και αναγνώρισε άμεσα τον Οδυσσέα. Έτσι του μίλησε λέγοντας του πως τον νόστο που γυρεύει θα σταθεί εμπόδιο ο </a:t>
            </a:r>
            <a:r>
              <a:rPr lang="el-GR" dirty="0" err="1"/>
              <a:t>Κοσμοσείστης</a:t>
            </a:r>
            <a:r>
              <a:rPr lang="el-GR" dirty="0"/>
              <a:t>, καθώς τύφλωσε τον ίδιο του τον γιο. Ύστερα του προφητεύει πως θα φτάσει, αν και με συγκράτηση και αντοχή, στο νησί του θεού Ήλιου. Θα βρει μάλιστα τα θηλυκά βόδια και τα μαλλιαρά πρόβατα που του ανήκουν και τα βλέπει και τα ακούει πάντα. Εάν δεν πειράξει τα ζώα, και προσηλωθεί στον νόστο του, θα καταφέρει να φτάσει στην Ιθάκη. Εάν όμως τα πειράξει, βλέπει όλεθρο για το καράβι και για τους συντρόφους του, αλλά και εκείνο που ίσως γλυτώσει, αργά και άσχημα θα γυρίσει πίσω, θα χάσει όλους τους συντρόφους του, θα ταξιδέψει με ξένο καράβι. Δεν τελειώνουν ακόμα όλα όμως, διότι στο σπίτι του τον περιμένουν αλαζόνες, πεινασμένοι για τον θρόνο μνηστήρες της Πηνελόπης. </a:t>
            </a:r>
          </a:p>
        </p:txBody>
      </p:sp>
      <p:sp>
        <p:nvSpPr>
          <p:cNvPr id="6" name="Τίτλος 5">
            <a:extLst>
              <a:ext uri="{FF2B5EF4-FFF2-40B4-BE49-F238E27FC236}">
                <a16:creationId xmlns:a16="http://schemas.microsoft.com/office/drawing/2014/main" id="{E0B5CB30-20DB-1ABF-4F47-6E8B565A2478}"/>
              </a:ext>
            </a:extLst>
          </p:cNvPr>
          <p:cNvSpPr>
            <a:spLocks noGrp="1"/>
          </p:cNvSpPr>
          <p:nvPr>
            <p:ph type="title"/>
          </p:nvPr>
        </p:nvSpPr>
        <p:spPr/>
        <p:txBody>
          <a:bodyPr/>
          <a:lstStyle/>
          <a:p>
            <a:r>
              <a:rPr lang="el-GR" dirty="0"/>
              <a:t>Η προφητεία του </a:t>
            </a:r>
            <a:r>
              <a:rPr lang="el-GR" dirty="0" err="1"/>
              <a:t>τειρεσία</a:t>
            </a:r>
            <a:endParaRPr lang="el-GR" dirty="0"/>
          </a:p>
        </p:txBody>
      </p:sp>
      <p:pic>
        <p:nvPicPr>
          <p:cNvPr id="4" name="Εικόνα 3" descr="Εικόνα που περιέχει τέχνη, ρουχισμός, μουσείο, εσωτερικός χώρος&#10;&#10;Περιγραφή που δημιουργήθηκε αυτόματα">
            <a:extLst>
              <a:ext uri="{FF2B5EF4-FFF2-40B4-BE49-F238E27FC236}">
                <a16:creationId xmlns:a16="http://schemas.microsoft.com/office/drawing/2014/main" id="{37A68678-E5CB-72A1-42BD-05B1892D1350}"/>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Lst>
          </a:blip>
          <a:stretch>
            <a:fillRect/>
          </a:stretch>
        </p:blipFill>
        <p:spPr>
          <a:xfrm>
            <a:off x="832678" y="2512501"/>
            <a:ext cx="3529598" cy="36031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7304304"/>
      </p:ext>
    </p:extLst>
  </p:cSld>
  <p:clrMapOvr>
    <a:masterClrMapping/>
  </p:clrMapOvr>
  <mc:AlternateContent xmlns:mc="http://schemas.openxmlformats.org/markup-compatibility/2006">
    <mc:Choice xmlns:p14="http://schemas.microsoft.com/office/powerpoint/2010/main" Requires="p14">
      <p:transition spd="slow" p14:dur="2000" advClick="0" advTm="18000">
        <p:fade/>
      </p:transition>
    </mc:Choice>
    <mc:Fallback>
      <p:transition spd="slow" advClick="0" advTm="18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D58CE8A4-564F-B408-629B-9C52AA592FD2}"/>
              </a:ext>
            </a:extLst>
          </p:cNvPr>
          <p:cNvSpPr>
            <a:spLocks noGrp="1"/>
          </p:cNvSpPr>
          <p:nvPr>
            <p:ph type="title"/>
          </p:nvPr>
        </p:nvSpPr>
        <p:spPr>
          <a:xfrm>
            <a:off x="2156491" y="2834640"/>
            <a:ext cx="7729728" cy="1188720"/>
          </a:xfrm>
        </p:spPr>
        <p:txBody>
          <a:bodyPr/>
          <a:lstStyle/>
          <a:p>
            <a:r>
              <a:rPr lang="el-GR" dirty="0" err="1"/>
              <a:t>Τελος</a:t>
            </a:r>
            <a:endParaRPr lang="el-GR" dirty="0"/>
          </a:p>
        </p:txBody>
      </p:sp>
    </p:spTree>
    <p:extLst>
      <p:ext uri="{BB962C8B-B14F-4D97-AF65-F5344CB8AC3E}">
        <p14:creationId xmlns:p14="http://schemas.microsoft.com/office/powerpoint/2010/main" val="784504474"/>
      </p:ext>
    </p:extLst>
  </p:cSld>
  <p:clrMapOvr>
    <a:masterClrMapping/>
  </p:clrMapOvr>
</p:sld>
</file>

<file path=ppt/theme/theme1.xml><?xml version="1.0" encoding="utf-8"?>
<a:theme xmlns:a="http://schemas.openxmlformats.org/drawingml/2006/main" name="Δέμα">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TM10001115[[fn=Δέμα]]</Template>
  <TotalTime>82</TotalTime>
  <Words>362</Words>
  <Application>Microsoft Office PowerPoint</Application>
  <PresentationFormat>Ευρεία οθόνη</PresentationFormat>
  <Paragraphs>9</Paragraphs>
  <Slides>4</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vt:i4>
      </vt:variant>
    </vt:vector>
  </HeadingPairs>
  <TitlesOfParts>
    <vt:vector size="8" baseType="lpstr">
      <vt:lpstr>Arial</vt:lpstr>
      <vt:lpstr>Corbel</vt:lpstr>
      <vt:lpstr>Gill Sans MT</vt:lpstr>
      <vt:lpstr>Δέμα</vt:lpstr>
      <vt:lpstr>Νέκυια</vt:lpstr>
      <vt:lpstr>Στον άδη  </vt:lpstr>
      <vt:lpstr>Η προφητεία του τειρεσία</vt:lpstr>
      <vt:lpstr>Τελος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Νέκυια</dc:title>
  <dc:creator>Konstantinos Bimpikos</dc:creator>
  <cp:lastModifiedBy>Konstantinos Bimpikos</cp:lastModifiedBy>
  <cp:revision>3</cp:revision>
  <dcterms:created xsi:type="dcterms:W3CDTF">2024-03-28T17:52:34Z</dcterms:created>
  <dcterms:modified xsi:type="dcterms:W3CDTF">2024-03-28T19:16:34Z</dcterms:modified>
</cp:coreProperties>
</file>