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5" r:id="rId3"/>
    <p:sldId id="266" r:id="rId4"/>
    <p:sldId id="267" r:id="rId5"/>
    <p:sldId id="268" r:id="rId6"/>
    <p:sldId id="269" r:id="rId7"/>
    <p:sldId id="270" r:id="rId8"/>
    <p:sldId id="273" r:id="rId9"/>
    <p:sldId id="275" r:id="rId10"/>
    <p:sldId id="271" r:id="rId11"/>
    <p:sldId id="292" r:id="rId12"/>
    <p:sldId id="293" r:id="rId13"/>
    <p:sldId id="294" r:id="rId14"/>
    <p:sldId id="295" r:id="rId15"/>
    <p:sldId id="297" r:id="rId16"/>
    <p:sldId id="298" r:id="rId17"/>
    <p:sldId id="299" r:id="rId18"/>
    <p:sldId id="300" r:id="rId19"/>
    <p:sldId id="301" r:id="rId20"/>
    <p:sldId id="302" r:id="rId21"/>
    <p:sldId id="274" r:id="rId22"/>
    <p:sldId id="276" r:id="rId23"/>
    <p:sldId id="296" r:id="rId24"/>
    <p:sldId id="284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pPr/>
              <a:t>20/4/2017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0644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pPr/>
              <a:t>20/4/2017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982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pPr/>
              <a:t>20/4/2017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4955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pPr/>
              <a:t>20/4/2017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5092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pPr/>
              <a:t>20/4/2017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6959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pPr/>
              <a:t>20/4/2017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028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pPr/>
              <a:t>20/4/2017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73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pPr/>
              <a:t>20/4/2017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86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pPr/>
              <a:t>20/4/2017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386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pPr/>
              <a:t>20/4/2017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7262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pPr/>
              <a:t>20/4/2017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9189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15B4-5E61-45B5-8600-59C75D45CBE7}" type="datetimeFigureOut">
              <a:rPr lang="el-GR" smtClean="0"/>
              <a:pPr/>
              <a:t>20/4/2017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BF803-FBA2-43E4-B347-395E21851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23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nqGLzRHPWI&amp;feature=youtu.b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TYkzdITx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SUuKMr4x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rinternetday.ie/resources/" TargetMode="External"/><Relationship Id="rId7" Type="http://schemas.openxmlformats.org/officeDocument/2006/relationships/hyperlink" Target="http://cyberbullying.org/Digital-Citizenship-Activities-Educators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feline.gr/" TargetMode="External"/><Relationship Id="rId5" Type="http://schemas.openxmlformats.org/officeDocument/2006/relationships/hyperlink" Target="http://www.help-line.gr/" TargetMode="External"/><Relationship Id="rId4" Type="http://schemas.openxmlformats.org/officeDocument/2006/relationships/hyperlink" Target="http://blog.schoolspecialty.com/technology/teaching-internet-safety-classro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chyourspace.ie/forever-campaig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ThxmgXMBpoM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Roomates\docs\Presentation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9322" y="5157629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b="1" i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l-GR" b="1" i="1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Γίνε </a:t>
            </a:r>
            <a:r>
              <a:rPr lang="el-GR" b="1" i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 αλλαγή: Όλοι μαζί για ένα καλύτερο </a:t>
            </a:r>
            <a:r>
              <a:rPr lang="el-GR" b="1" i="1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διαδίκτυο</a:t>
            </a:r>
            <a:endParaRPr lang="el-GR" b="1" i="1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982318"/>
            <a:ext cx="6572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ΑΣΦΑΛΕΙΑ </a:t>
            </a:r>
            <a:r>
              <a:rPr lang="el-GR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ΕΘΙΣΜΟΣ </a:t>
            </a:r>
          </a:p>
          <a:p>
            <a:pPr algn="ctr"/>
            <a:r>
              <a:rPr lang="el-GR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ΣΤΟ </a:t>
            </a:r>
            <a:r>
              <a:rPr lang="el-GR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ΔΙΑΔΙΚΤΥΟ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242"/>
          <a:stretch>
            <a:fillRect/>
          </a:stretch>
        </p:blipFill>
        <p:spPr>
          <a:xfrm>
            <a:off x="6300947" y="3143248"/>
            <a:ext cx="1842953" cy="24563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71470" y="3571876"/>
            <a:ext cx="45005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8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l-GR" sz="20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ΓΥΜΝΑΣΙΟ ΓΑΥΡΙΟΥ</a:t>
            </a:r>
          </a:p>
          <a:p>
            <a:pPr algn="ctr"/>
            <a:endParaRPr lang="el-GR" sz="2000" b="1" dirty="0" smtClean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l-GR" sz="20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ΘΕΜΑΤΙΚΗ ΕΒΔΟΜΑΔΑ </a:t>
            </a:r>
          </a:p>
          <a:p>
            <a:pPr algn="ctr"/>
            <a:endParaRPr lang="el-GR" sz="2000" b="1" dirty="0" smtClean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l-GR" sz="20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24-28/4/2017</a:t>
            </a:r>
            <a:endParaRPr lang="el-GR" sz="20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4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/>
          <a:lstStyle/>
          <a:p>
            <a:r>
              <a:rPr lang="el-GR" sz="40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 ιστορία της </a:t>
            </a:r>
            <a:r>
              <a:rPr lang="en-US" sz="4000" dirty="0" err="1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Kayleigh</a:t>
            </a:r>
            <a:endParaRPr lang="el-GR" sz="4000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2348880"/>
            <a:ext cx="8229600" cy="333876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>
                <a:hlinkClick r:id="rId3"/>
              </a:rPr>
              <a:t>https://www.youtube.com/watch?v=-nqGLzRHPWI&amp;feature=youtu.be</a:t>
            </a:r>
            <a:r>
              <a:rPr lang="el-GR" sz="1800" dirty="0" smtClean="0"/>
              <a:t> </a:t>
            </a:r>
            <a:endParaRPr lang="el-GR" sz="18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l-GR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5208" t="27035" r="35937" b="35465"/>
          <a:stretch>
            <a:fillRect/>
          </a:stretch>
        </p:blipFill>
        <p:spPr bwMode="auto">
          <a:xfrm>
            <a:off x="1285852" y="3272216"/>
            <a:ext cx="6500858" cy="247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96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60" y="739102"/>
            <a:ext cx="5762356" cy="1143000"/>
          </a:xfrm>
        </p:spPr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Εθισμός στο Διαδίκτυο</a:t>
            </a:r>
            <a:endParaRPr lang="el-GR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60932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3548" y="2092288"/>
            <a:ext cx="7956884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Εθισμός στο Διαδίκτυο είναι </a:t>
            </a:r>
            <a:r>
              <a:rPr lang="el-GR" sz="1800" dirty="0"/>
              <a:t>η υπερβολική χρήση του Διαδικτύου που παρεμβαίνει στην προσωπική ζωή</a:t>
            </a:r>
            <a:r>
              <a:rPr lang="el-GR" sz="1800" dirty="0" smtClean="0"/>
              <a:t>. </a:t>
            </a:r>
            <a:r>
              <a:rPr lang="el-GR" sz="1800" dirty="0"/>
              <a:t>Η υπερβολική ενασχόληση με το Διαδίκτυο μπορεί να επηρεάσει αρχικά τη συναισθηματική και την κοινωνική ζωή του ατόμου</a:t>
            </a:r>
            <a:r>
              <a:rPr lang="el-GR" sz="1800" dirty="0" smtClean="0"/>
              <a:t>.</a:t>
            </a:r>
            <a:r>
              <a:rPr lang="el-GR" sz="1800" dirty="0"/>
              <a:t> Για παράδειγμα, μπορεί να παρατηρηθεί:</a:t>
            </a:r>
          </a:p>
          <a:p>
            <a:r>
              <a:rPr lang="el-GR" sz="1800" dirty="0"/>
              <a:t>Αδυναμία του ατόμου να σταματήσει τη δραστηριότητα, ή ανεπιτυχείς προσπάθειες να μειώσει ή να ελέγξει το χρόνο ενασχόλησης με το διαδίκτυο.</a:t>
            </a:r>
          </a:p>
          <a:p>
            <a:r>
              <a:rPr lang="el-GR" sz="1800" dirty="0"/>
              <a:t>Επιθυμία να περνά ολοένα και περισσότερο χρόνο στο Διαδίκτυο και περισσότερο από αυτό που είχε αρχικά προγραμματιστεί.</a:t>
            </a:r>
          </a:p>
          <a:p>
            <a:r>
              <a:rPr lang="el-GR" sz="1800" dirty="0"/>
              <a:t>Σκέψεις για προηγούμενες </a:t>
            </a:r>
            <a:r>
              <a:rPr lang="el-GR" sz="1800" dirty="0" err="1"/>
              <a:t>online</a:t>
            </a:r>
            <a:r>
              <a:rPr lang="el-GR" sz="1800" dirty="0"/>
              <a:t> δραστηριότητες ή αναμονή της επόμενης δραστηριότητας </a:t>
            </a:r>
            <a:r>
              <a:rPr lang="el-GR" sz="1800" dirty="0" err="1"/>
              <a:t>online</a:t>
            </a:r>
            <a:r>
              <a:rPr lang="el-GR" sz="1800" dirty="0" smtClean="0"/>
              <a:t>.</a:t>
            </a:r>
          </a:p>
          <a:p>
            <a:r>
              <a:rPr lang="el-GR" sz="1800" dirty="0" smtClean="0"/>
              <a:t>Χρήση του Διαδικτύου για όλο και περισσότερο χρονικό διάστημα προκειμένου να ικανοποιηθεί.</a:t>
            </a:r>
          </a:p>
          <a:p>
            <a:endParaRPr lang="el-GR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342" y="621208"/>
            <a:ext cx="2267744" cy="137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81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8384" y="60932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8936" y="1839356"/>
            <a:ext cx="7749488" cy="4253940"/>
          </a:xfrm>
        </p:spPr>
        <p:txBody>
          <a:bodyPr>
            <a:noAutofit/>
          </a:bodyPr>
          <a:lstStyle/>
          <a:p>
            <a:r>
              <a:rPr lang="el-GR" sz="1800" dirty="0" smtClean="0"/>
              <a:t>Παραμέληση ή και απομόνωση από την οικογένεια και τους φίλους και διακινδύνευση απώλειας σημαντικών σχέσεων ή εκπαιδευτικών ευκαιριών και μείωση των σχολικών επιδόσεων.</a:t>
            </a:r>
          </a:p>
          <a:p>
            <a:r>
              <a:rPr lang="el-GR" sz="1800" dirty="0" smtClean="0"/>
              <a:t>Συναισθηματικό </a:t>
            </a:r>
            <a:r>
              <a:rPr lang="el-GR" sz="1800" dirty="0"/>
              <a:t>κενό, ανία, ανησυχία, άσχημη διάθεση, επιθετικότητα, όταν δεν είναι </a:t>
            </a:r>
            <a:r>
              <a:rPr lang="el-GR" sz="1800" dirty="0" err="1"/>
              <a:t>online</a:t>
            </a:r>
            <a:r>
              <a:rPr lang="el-GR" sz="1800" dirty="0"/>
              <a:t>, ή όταν προσπαθεί να περιορίσει τη χρήση.</a:t>
            </a:r>
          </a:p>
          <a:p>
            <a:r>
              <a:rPr lang="el-GR" sz="1800" dirty="0"/>
              <a:t>Επανάπαυση στην οικογένεια και τους φίλους ή αδιαφορία σχετικά με τις δραστηριότητες και τις ευθύνες που του αναλογούν.</a:t>
            </a:r>
          </a:p>
          <a:p>
            <a:r>
              <a:rPr lang="el-GR" sz="1800" dirty="0"/>
              <a:t>Αίσθηση ευεξίας, ευτυχίας και ευφορίας όταν βρίσκεσαι στον υπολογιστή.</a:t>
            </a:r>
          </a:p>
          <a:p>
            <a:r>
              <a:rPr lang="el-GR" sz="1800" dirty="0"/>
              <a:t>Αισθήματα ενοχής ή αμυντική συμπεριφορά σχετικά με τη χρήση του Διαδικτύου που μπορούν να εκδηλωθούν και με ψέματα προς τα μέλη της οικογένειας ή φίλους, προκειμένου να αποκρύψει το χρόνο παραμονής στο Διαδίκτυο.</a:t>
            </a:r>
          </a:p>
          <a:p>
            <a:r>
              <a:rPr lang="el-GR" sz="1800" dirty="0"/>
              <a:t>Χρήση του Διαδικτύου σαν ένα τρόπο για να ξεφύγει από τα προβλήματα η να απαλλαγεί από ένα αίσθημα δυσφορίας και κακής διάθεσης.</a:t>
            </a:r>
          </a:p>
          <a:p>
            <a:endParaRPr lang="el-GR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3097" y="579991"/>
            <a:ext cx="2009431" cy="130211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54660" y="739102"/>
            <a:ext cx="57623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Εθισμός στο Διαδίκτυο</a:t>
            </a:r>
            <a:endParaRPr lang="el-GR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6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Εθισμός στο Διαδίκτυο</a:t>
            </a:r>
            <a:endParaRPr lang="el-GR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60932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0924" y="2060848"/>
            <a:ext cx="5985292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Είναι </a:t>
            </a:r>
            <a:r>
              <a:rPr lang="el-GR" sz="1800" dirty="0"/>
              <a:t>πολύ σημαντικό να ενημερωνόμαστε και να γνωρίζουμε για την ύπαρξη του «εθισμού», ώστε:</a:t>
            </a:r>
          </a:p>
          <a:p>
            <a:r>
              <a:rPr lang="el-GR" sz="1800" dirty="0"/>
              <a:t>Να βάλουμε τα απαραίτητα </a:t>
            </a:r>
            <a:r>
              <a:rPr lang="el-GR" sz="1800" b="1" dirty="0"/>
              <a:t>ΟΡΙΑ</a:t>
            </a:r>
            <a:r>
              <a:rPr lang="el-GR" sz="1800" dirty="0"/>
              <a:t> και να απολαμβάνουμε τα θετικά της τεχνολογίας χωρίς αρνητικές συνέπειες.</a:t>
            </a:r>
          </a:p>
          <a:p>
            <a:r>
              <a:rPr lang="el-GR" sz="1800" dirty="0"/>
              <a:t>Να αναζητήσουμε βοήθεια, εάν χρειαστεί.</a:t>
            </a:r>
          </a:p>
          <a:p>
            <a:r>
              <a:rPr lang="el-GR" sz="1800" dirty="0"/>
              <a:t>Να ενημερώσουμε τους φίλους μας εάν </a:t>
            </a:r>
            <a:r>
              <a:rPr lang="el-GR" sz="1800" b="1" dirty="0"/>
              <a:t>ΔΕΝ</a:t>
            </a:r>
            <a:r>
              <a:rPr lang="el-GR" sz="1800" dirty="0"/>
              <a:t> βάζουν όρια ή χρειάζονται βοήθεια.</a:t>
            </a:r>
          </a:p>
          <a:p>
            <a:r>
              <a:rPr lang="el-GR" sz="1800" dirty="0"/>
              <a:t>Να μην παραμελούμε τις δραστηριότητές μας, τον ύπνο μας, τους φίλους μας και την οικογένειά μας προς χάρη του Διαδικτύου.</a:t>
            </a:r>
          </a:p>
          <a:p>
            <a:endParaRPr lang="el-G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522" y="2840750"/>
            <a:ext cx="2389698" cy="154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5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Εθισμός στο Διαδίκτυο</a:t>
            </a:r>
            <a:endParaRPr lang="el-GR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60932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0924" y="1907704"/>
            <a:ext cx="7857500" cy="4113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Δείτε το βίντεο για τον εθισμό στο Διαδίκτυο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www.youtube.com/watch?v=onTYkzdITxw</a:t>
            </a:r>
            <a:r>
              <a:rPr lang="el-GR" sz="1800" dirty="0" smtClean="0"/>
              <a:t> </a:t>
            </a:r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l-GR" sz="1800" dirty="0" smtClean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7585" t="20227" r="40585" b="20217"/>
          <a:stretch/>
        </p:blipFill>
        <p:spPr>
          <a:xfrm>
            <a:off x="2297181" y="2627627"/>
            <a:ext cx="4324986" cy="279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09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8384" y="60932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1394348"/>
            <a:ext cx="4149449" cy="41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3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9190" y="750269"/>
            <a:ext cx="3757623" cy="53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32" y="571480"/>
            <a:ext cx="4714908" cy="71438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Για γέλια και για κλάματα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9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8384" y="60932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1700808"/>
            <a:ext cx="3900735" cy="3528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3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4007" y="1524000"/>
            <a:ext cx="3809999" cy="38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32" y="571480"/>
            <a:ext cx="4714908" cy="71438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Για γέλια και για κλάματα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9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8384" y="60932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Shape 3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503086"/>
            <a:ext cx="4463244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3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7562" y="565192"/>
            <a:ext cx="3904916" cy="55784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2" y="571480"/>
            <a:ext cx="4714908" cy="71438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Για γέλια και για κλάματα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9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8384" y="60932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1613981"/>
            <a:ext cx="4320480" cy="367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6314" y="1571612"/>
            <a:ext cx="4237112" cy="38326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32" y="571480"/>
            <a:ext cx="4714908" cy="71438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Για γέλια και για κλάματα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9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8384" y="60932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Shape 4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873" y="714356"/>
            <a:ext cx="7064151" cy="528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109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Κοινωνικά Δίκτυα: Σκέψου πριν δημοσιεύσεις…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2348880"/>
            <a:ext cx="8229600" cy="3735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Να δημοσιεύσεις ή όχι;</a:t>
            </a:r>
          </a:p>
          <a:p>
            <a:pPr marL="0" indent="0">
              <a:buNone/>
            </a:pPr>
            <a:r>
              <a:rPr lang="el-GR" sz="2000" dirty="0"/>
              <a:t>Μπορείς να δημοσιεύεις γενικές πληροφορίες για σχολικές δραστηριότητες, </a:t>
            </a:r>
            <a:r>
              <a:rPr lang="el-GR" sz="2000" dirty="0" err="1"/>
              <a:t>χόμπυ</a:t>
            </a:r>
            <a:r>
              <a:rPr lang="el-GR" sz="2000" dirty="0"/>
              <a:t>, αθλήματα, ενδιαφέροντα σου και φωτογραφίες αρκεί να μην είναι πολύ προσωπικές.</a:t>
            </a:r>
          </a:p>
          <a:p>
            <a:pPr marL="0" indent="0">
              <a:buNone/>
            </a:pPr>
            <a:r>
              <a:rPr lang="el-GR" sz="2000" dirty="0"/>
              <a:t>Αλλά… ΔΕΝ πρέπει να δημοσιεύεις:</a:t>
            </a:r>
          </a:p>
          <a:p>
            <a:pPr lvl="1"/>
            <a:r>
              <a:rPr lang="el-GR" sz="2000" dirty="0" smtClean="0"/>
              <a:t>Προσωπικά </a:t>
            </a:r>
            <a:r>
              <a:rPr lang="el-GR" sz="2000" dirty="0"/>
              <a:t>στοιχεία επικοινωνίας ή άλλες αναγνωριστικές πληροφορίες.</a:t>
            </a:r>
          </a:p>
          <a:p>
            <a:pPr lvl="1"/>
            <a:r>
              <a:rPr lang="el-GR" sz="2000" dirty="0" smtClean="0"/>
              <a:t>Φωτογραφίες μ</a:t>
            </a:r>
            <a:r>
              <a:rPr lang="el-GR" sz="2000" dirty="0"/>
              <a:t>η</a:t>
            </a:r>
            <a:r>
              <a:rPr lang="el-GR" sz="2000" dirty="0" smtClean="0"/>
              <a:t> </a:t>
            </a:r>
            <a:r>
              <a:rPr lang="el-GR" sz="2000" dirty="0"/>
              <a:t>κατάλληλου περιεχομένου.</a:t>
            </a:r>
          </a:p>
          <a:p>
            <a:pPr lvl="1"/>
            <a:r>
              <a:rPr lang="el-GR" sz="2000" dirty="0" smtClean="0"/>
              <a:t>Φωτογραφίες </a:t>
            </a:r>
            <a:r>
              <a:rPr lang="el-GR" sz="2000" dirty="0"/>
              <a:t>με σεξουαλικό υπονοούμενο ή απρεπή ενδυμασία.</a:t>
            </a:r>
          </a:p>
          <a:p>
            <a:pPr lvl="1"/>
            <a:r>
              <a:rPr lang="el-GR" sz="2000" dirty="0"/>
              <a:t>Οι μαθητές δε πρέπει να εμφανίζονται σε κάμερα με λίγα ή καθόλου ρούχα μετά από απαίτηση οποιουδήποτε.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7398" y="1299972"/>
            <a:ext cx="1763688" cy="13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2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8384" y="60932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Shape 4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976" y="714356"/>
            <a:ext cx="6758777" cy="542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109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28" y="692696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Οδηγίες</a:t>
            </a:r>
            <a:r>
              <a:rPr lang="en-US" sz="40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40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καλής χρήσης Διαδικτύου</a:t>
            </a:r>
            <a:endParaRPr lang="el-GR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2071678"/>
            <a:ext cx="7874256" cy="387760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l-GR" sz="3600" dirty="0"/>
              <a:t>Δε δίνουμε ποτέ τους κωδικούς μας σε κανέναν, ούτε στους καλύτερους φίλους μας.</a:t>
            </a:r>
            <a:endParaRPr lang="en-US" sz="3600" dirty="0"/>
          </a:p>
          <a:p>
            <a:pPr algn="just"/>
            <a:endParaRPr lang="el-GR" sz="1600" dirty="0"/>
          </a:p>
          <a:p>
            <a:pPr algn="just"/>
            <a:r>
              <a:rPr lang="el-GR" sz="3600" dirty="0"/>
              <a:t>Ας μη στέλνουμε μηνύματα όταν είμαστε θυμωμένοι. Είναι δύσκολο να πάρουμε πίσω αυτά που έχουμε πει πάνω στο θυμό μας.</a:t>
            </a:r>
            <a:endParaRPr lang="en-US" sz="3600" dirty="0"/>
          </a:p>
          <a:p>
            <a:pPr algn="just"/>
            <a:endParaRPr lang="el-GR" sz="1800" dirty="0"/>
          </a:p>
          <a:p>
            <a:pPr algn="just"/>
            <a:r>
              <a:rPr lang="el-GR" sz="3600" dirty="0"/>
              <a:t>Όταν κάτι δεν φαίνεται σωστό σε έναν </a:t>
            </a:r>
            <a:r>
              <a:rPr lang="el-GR" sz="3600" dirty="0" err="1"/>
              <a:t>ιστόχωρο</a:t>
            </a:r>
            <a:r>
              <a:rPr lang="el-GR" sz="3600" dirty="0"/>
              <a:t> ή μια συνομιλία, τότε κατά πάσα πιθανότητα δεν είναι. Γι’ αυτό, εάν αισθανθούμε άσχημα, ας βγούμε αμέσως από αυτό τον </a:t>
            </a:r>
            <a:r>
              <a:rPr lang="el-GR" sz="3600" dirty="0" err="1"/>
              <a:t>ιστόχωρο</a:t>
            </a:r>
            <a:r>
              <a:rPr lang="el-GR" sz="3600" dirty="0"/>
              <a:t> ή ας διακόψουμε αμέσως τη συνομιλία.</a:t>
            </a:r>
            <a:endParaRPr lang="en-US" sz="3600" dirty="0"/>
          </a:p>
          <a:p>
            <a:pPr algn="just"/>
            <a:endParaRPr lang="el-GR" sz="1800" dirty="0"/>
          </a:p>
          <a:p>
            <a:pPr algn="just"/>
            <a:r>
              <a:rPr lang="el-GR" sz="3600" dirty="0"/>
              <a:t>Ας συνειδητοποιήσουμε ότι η διαδικτυακή επικοινωνία δεν είναι πάντα ιδιωτική, καθώς οι άλλοι μπορούν να αντιγράψουν, να εκτυπώσουν και να μοιραστούν με άλλους τα λεγόμενά μας ή τις φωτογραφίες μας.</a:t>
            </a:r>
          </a:p>
          <a:p>
            <a:endParaRPr lang="el-G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9536" y="6093027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endParaRPr lang="en-US" sz="16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7616" y="788073"/>
            <a:ext cx="783540" cy="7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4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8384" y="6093296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6120680" cy="3528392"/>
          </a:xfrm>
        </p:spPr>
        <p:txBody>
          <a:bodyPr>
            <a:noAutofit/>
          </a:bodyPr>
          <a:lstStyle/>
          <a:p>
            <a:r>
              <a:rPr lang="en-US" sz="2000" dirty="0"/>
              <a:t>Google </a:t>
            </a:r>
            <a:r>
              <a:rPr lang="el-GR" sz="2000" dirty="0"/>
              <a:t>το όνομα σου</a:t>
            </a:r>
          </a:p>
          <a:p>
            <a:endParaRPr lang="el-GR" sz="800" dirty="0" smtClean="0"/>
          </a:p>
          <a:p>
            <a:r>
              <a:rPr lang="el-GR" sz="2000" dirty="0" smtClean="0"/>
              <a:t>Φέρσου </a:t>
            </a:r>
            <a:r>
              <a:rPr lang="el-GR" sz="2000" dirty="0"/>
              <a:t>έξυπνα με το τηλέφωνο σου</a:t>
            </a:r>
          </a:p>
          <a:p>
            <a:endParaRPr lang="el-GR" sz="800" dirty="0" smtClean="0"/>
          </a:p>
          <a:p>
            <a:r>
              <a:rPr lang="el-GR" sz="2000" dirty="0" smtClean="0"/>
              <a:t>Εμπόδισε </a:t>
            </a:r>
            <a:r>
              <a:rPr lang="el-GR" sz="2000" dirty="0"/>
              <a:t>το </a:t>
            </a:r>
            <a:r>
              <a:rPr lang="en-US" sz="2000" dirty="0"/>
              <a:t>Cyberbullying</a:t>
            </a:r>
            <a:endParaRPr lang="el-GR" sz="2000" dirty="0"/>
          </a:p>
          <a:p>
            <a:endParaRPr lang="el-GR" sz="800" dirty="0" smtClean="0"/>
          </a:p>
          <a:p>
            <a:r>
              <a:rPr lang="el-GR" sz="2000" dirty="0" smtClean="0"/>
              <a:t>Προστάτεψε την </a:t>
            </a:r>
            <a:r>
              <a:rPr lang="el-GR" sz="2000" dirty="0" err="1"/>
              <a:t>ιδιωτικότητά</a:t>
            </a:r>
            <a:r>
              <a:rPr lang="el-GR" sz="2000" dirty="0"/>
              <a:t> σου και να είσαι </a:t>
            </a:r>
            <a:r>
              <a:rPr lang="el-GR" sz="2000" dirty="0" smtClean="0"/>
              <a:t>επιφυλακτικός </a:t>
            </a:r>
            <a:r>
              <a:rPr lang="el-GR" sz="2000" dirty="0"/>
              <a:t>με τους Αγνώστους στο Διαδίκτυο</a:t>
            </a:r>
          </a:p>
          <a:p>
            <a:endParaRPr lang="el-GR" sz="800" dirty="0" smtClean="0"/>
          </a:p>
          <a:p>
            <a:r>
              <a:rPr lang="el-GR" sz="2000" dirty="0" smtClean="0"/>
              <a:t>Δώσε </a:t>
            </a:r>
            <a:r>
              <a:rPr lang="el-GR" sz="2000" dirty="0"/>
              <a:t>αναγνώριση (</a:t>
            </a:r>
            <a:r>
              <a:rPr lang="en-US" sz="2000" dirty="0"/>
              <a:t>credit</a:t>
            </a:r>
            <a:r>
              <a:rPr lang="el-GR" sz="2000" dirty="0"/>
              <a:t>)</a:t>
            </a:r>
            <a:r>
              <a:rPr lang="en-US" sz="2000" dirty="0"/>
              <a:t> </a:t>
            </a:r>
            <a:r>
              <a:rPr lang="el-GR" sz="2000" dirty="0"/>
              <a:t>όπου χρειάζεται</a:t>
            </a:r>
          </a:p>
          <a:p>
            <a:endParaRPr lang="el-GR" sz="800" dirty="0" smtClean="0"/>
          </a:p>
          <a:p>
            <a:r>
              <a:rPr lang="el-GR" sz="2000" dirty="0" smtClean="0"/>
              <a:t>Μη </a:t>
            </a:r>
            <a:r>
              <a:rPr lang="el-GR" sz="2000" dirty="0"/>
              <a:t>το </a:t>
            </a:r>
            <a:r>
              <a:rPr lang="el-GR" sz="2000" dirty="0" smtClean="0"/>
              <a:t>παρακάνεις </a:t>
            </a:r>
            <a:r>
              <a:rPr lang="el-GR" sz="2000" dirty="0"/>
              <a:t>με την τεχνολογία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50" y="1928802"/>
            <a:ext cx="2440878" cy="17353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3228" y="692696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Οδηγίες</a:t>
            </a:r>
            <a:r>
              <a:rPr lang="en-US" sz="40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40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καλής χρήσης Διαδικτύου</a:t>
            </a:r>
            <a:endParaRPr lang="el-GR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0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5234" y="6093296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5720" y="1615120"/>
            <a:ext cx="8533612" cy="4528524"/>
          </a:xfrm>
        </p:spPr>
        <p:txBody>
          <a:bodyPr>
            <a:noAutofit/>
          </a:bodyPr>
          <a:lstStyle/>
          <a:p>
            <a:pPr algn="just"/>
            <a:r>
              <a:rPr lang="el-GR" sz="2000" dirty="0" smtClean="0"/>
              <a:t>Ο ήλιος ρίχνει τα πέπλα του σε ένα συνοικιακό και παραδοσιακό παντοπωλείο στην καρδιά της Αθήνας. Η μπριόζα και πάντα χαμογελαστή παντοπώλης τακτοποιεί τον πάγκο της με θρησκευτική ευλάβεια. </a:t>
            </a:r>
          </a:p>
          <a:p>
            <a:pPr algn="just"/>
            <a:r>
              <a:rPr lang="el-GR" sz="2000" dirty="0" smtClean="0"/>
              <a:t>Η ευγενέστατη παντοπώλης μας είναι έτοιμη να εξυπηρετήσει κάθε παράλογη απαίτηση, φυσικά... με το αζημίωτο. Άλλωστε, δεν είναι ένα απλό μπακάλικο!</a:t>
            </a:r>
          </a:p>
          <a:p>
            <a:pPr algn="just"/>
            <a:r>
              <a:rPr lang="el-GR" sz="2000" dirty="0" smtClean="0"/>
              <a:t>Πόσο ασφαλές, όμως, είναι τελικά ένα παντοπωλείο στο οποίο ΟΛΑ προσφέρονται ανεξέλεγκτα και σε αφθονία χωρίς κανέναν περιορισμό...;</a:t>
            </a:r>
          </a:p>
          <a:p>
            <a:pPr algn="just"/>
            <a:r>
              <a:rPr lang="el-GR" sz="2000" dirty="0" smtClean="0"/>
              <a:t>Βραβεία: Audience Favorite - Medea Awards 2014 / Best short Film - London Greek Film Festival 2013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Δείτε την ταινία </a:t>
            </a:r>
            <a:r>
              <a:rPr lang="en-US" sz="2000" dirty="0" smtClean="0">
                <a:hlinkClick r:id="rId3"/>
              </a:rPr>
              <a:t>https://www.youtube.com/watch?v=ceSUuKMr4xo</a:t>
            </a:r>
            <a:r>
              <a:rPr lang="el-GR" sz="2000" dirty="0" smtClean="0"/>
              <a:t> </a:t>
            </a:r>
          </a:p>
          <a:p>
            <a:pPr algn="just"/>
            <a:endParaRPr lang="el-GR" sz="2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3228" y="692696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«Το Παντοπωλείο»</a:t>
            </a:r>
            <a:endParaRPr lang="el-GR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0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Πηγές</a:t>
            </a:r>
            <a:endParaRPr lang="el-GR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2348880"/>
            <a:ext cx="8229600" cy="333876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</a:t>
            </a:r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://</a:t>
            </a:r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www.saferinternetday.ie/resources/</a:t>
            </a:r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</a:t>
            </a:r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Play and learn: </a:t>
            </a:r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</a:rPr>
              <a:t>Being </a:t>
            </a:r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online</a:t>
            </a:r>
            <a:endParaRPr lang="el-GR" sz="18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</a:t>
            </a:r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://blog.schoolspecialty.com/technology/teaching-internet-safety-classroom</a:t>
            </a:r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/</a:t>
            </a:r>
            <a:endParaRPr lang="el-GR" sz="18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http://</a:t>
            </a:r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www.help-line.gr/</a:t>
            </a:r>
            <a:endParaRPr lang="el-GR" sz="18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</a:t>
            </a:r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://</a:t>
            </a:r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www.safeline.gr</a:t>
            </a:r>
            <a:endParaRPr lang="el-GR" sz="18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http://</a:t>
            </a:r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cyberbullying.org/Digital-Citizenship-Activities-Educators.pdf</a:t>
            </a:r>
            <a:endParaRPr lang="el-GR" sz="18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l-GR" sz="14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5749" y="6042774"/>
            <a:ext cx="50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4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 κανόνας της Γιαγιάς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2348880"/>
            <a:ext cx="8229600" cy="3338766"/>
          </a:xfrm>
        </p:spPr>
        <p:txBody>
          <a:bodyPr/>
          <a:lstStyle/>
          <a:p>
            <a:pPr marL="0" indent="0" algn="just">
              <a:buNone/>
            </a:pPr>
            <a:r>
              <a:rPr lang="el-GR" sz="2000" b="1" dirty="0"/>
              <a:t>Ο κανόνας της Γιαγιάς </a:t>
            </a:r>
            <a:r>
              <a:rPr lang="el-GR" sz="2000" dirty="0"/>
              <a:t>είναι χρήσιμος όταν θέλεις να αποφασίσεις εάν μία φωτογραφία</a:t>
            </a:r>
            <a:r>
              <a:rPr lang="en-IE" sz="2000" dirty="0"/>
              <a:t> </a:t>
            </a:r>
            <a:r>
              <a:rPr lang="el-GR" sz="2000" dirty="0"/>
              <a:t>πρέπει να δημοσιοποιηθεί στο διαδίκτυο ή όχι.</a:t>
            </a:r>
          </a:p>
          <a:p>
            <a:pPr marL="0" indent="0" algn="just">
              <a:buNone/>
            </a:pPr>
            <a:r>
              <a:rPr lang="el-GR" sz="2000" b="1" dirty="0"/>
              <a:t>Εάν δε θα έδειχνες μία φωτογραφία στη γιαγιά σου, τότε πιθανότατα δε θα έπρεπε να τη δημοσιεύσεις.</a:t>
            </a:r>
          </a:p>
          <a:p>
            <a:pPr marL="0" indent="0" algn="just">
              <a:buNone/>
            </a:pPr>
            <a:endParaRPr lang="el-G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066" y="3266950"/>
            <a:ext cx="2539020" cy="28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4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4123428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Forever</a:t>
            </a:r>
            <a:endParaRPr lang="el-GR" sz="3600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772816"/>
            <a:ext cx="4123428" cy="43111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800" dirty="0"/>
              <a:t>Παρακάτω ακολουθεί ένα βίντεο αντιπροσωπευτικό για τις διαστάσεις που μπορεί να πάρει η αποστολή μιας φωτογραφίας.</a:t>
            </a:r>
          </a:p>
          <a:p>
            <a:pPr marL="0" indent="0" algn="just">
              <a:buNone/>
            </a:pPr>
            <a:r>
              <a:rPr lang="en-US" sz="1800" dirty="0">
                <a:hlinkClick r:id="rId3"/>
              </a:rPr>
              <a:t>http://www.watchyourspace.ie/forever-campaign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</a:p>
          <a:p>
            <a:pPr marL="0" indent="0" algn="just">
              <a:buNone/>
            </a:pPr>
            <a:endParaRPr lang="el-GR" sz="1800" dirty="0"/>
          </a:p>
          <a:p>
            <a:pPr marL="0" indent="0" algn="just">
              <a:buNone/>
            </a:pPr>
            <a:endParaRPr lang="el-GR" sz="1800" dirty="0"/>
          </a:p>
          <a:p>
            <a:pPr marL="0" indent="0" algn="just">
              <a:buNone/>
            </a:pPr>
            <a:endParaRPr lang="el-GR" sz="1800" dirty="0"/>
          </a:p>
          <a:p>
            <a:pPr marL="0" indent="0" algn="just">
              <a:buNone/>
            </a:pPr>
            <a:endParaRPr lang="el-GR" sz="1800" dirty="0"/>
          </a:p>
          <a:p>
            <a:pPr marL="0" indent="0" algn="just">
              <a:buNone/>
            </a:pPr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/>
          <a:srcRect l="11665" t="15304" r="12280" b="9230"/>
          <a:stretch/>
        </p:blipFill>
        <p:spPr>
          <a:xfrm>
            <a:off x="357158" y="3786190"/>
            <a:ext cx="3612402" cy="20162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29156" y="785794"/>
            <a:ext cx="47148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before you post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34852" y="1785926"/>
            <a:ext cx="4123428" cy="4311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Παρακάτω ακολουθεί ένα βίντεο αντιπροσωπευτικό για </a:t>
            </a:r>
            <a:r>
              <a:rPr lang="el-GR" dirty="0" smtClean="0"/>
              <a:t>το τι μπορεί να συμβεί όταν δημοσιεύεις την ιδιωτική σου ζωή στο διαδίκτυο.</a:t>
            </a: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https://www.youtube.com/watch?v=ThxmgXMBpoM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11979" t="21802" r="42708" b="23255"/>
          <a:stretch>
            <a:fillRect/>
          </a:stretch>
        </p:blipFill>
        <p:spPr bwMode="auto">
          <a:xfrm>
            <a:off x="5357818" y="3857628"/>
            <a:ext cx="2786082" cy="201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597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Προστασία της ιδιωτικής ζωής</a:t>
            </a:r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επίδειξη ευπρέπειας</a:t>
            </a:r>
            <a:endParaRPr lang="en-US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2348880"/>
            <a:ext cx="5923628" cy="3338766"/>
          </a:xfrm>
        </p:spPr>
        <p:txBody>
          <a:bodyPr>
            <a:normAutofit fontScale="92500"/>
          </a:bodyPr>
          <a:lstStyle/>
          <a:p>
            <a:pPr algn="just"/>
            <a:r>
              <a:rPr lang="el-GR" sz="2200" dirty="0"/>
              <a:t>Προστατέψτε την </a:t>
            </a:r>
            <a:r>
              <a:rPr lang="el-GR" sz="2200" dirty="0" err="1"/>
              <a:t>ιδιωτικότητά</a:t>
            </a:r>
            <a:r>
              <a:rPr lang="el-GR" sz="2200" dirty="0"/>
              <a:t> σας</a:t>
            </a:r>
            <a:r>
              <a:rPr lang="en-US" sz="2200" dirty="0"/>
              <a:t> </a:t>
            </a:r>
            <a:r>
              <a:rPr lang="el-GR" sz="2200" dirty="0"/>
              <a:t>περιορίζοντας την πρόσβαση σας στα κοινωνικά δίκτυα στα μέλη της </a:t>
            </a:r>
            <a:r>
              <a:rPr lang="el-GR" sz="2200" dirty="0" smtClean="0"/>
              <a:t>οικογένειας </a:t>
            </a:r>
            <a:r>
              <a:rPr lang="el-GR" sz="2200" dirty="0"/>
              <a:t>σας, τους κοντινούς φίλους και ενήλικες που εμπιστεύεστε. </a:t>
            </a:r>
            <a:endParaRPr lang="el-GR" sz="2200" dirty="0" smtClean="0"/>
          </a:p>
          <a:p>
            <a:pPr marL="400050" lvl="1" indent="0" algn="just">
              <a:buNone/>
            </a:pPr>
            <a:endParaRPr lang="el-GR" sz="1400" dirty="0" smtClean="0"/>
          </a:p>
          <a:p>
            <a:pPr algn="just"/>
            <a:r>
              <a:rPr lang="el-GR" sz="2200" dirty="0" smtClean="0"/>
              <a:t>Προσαρμόστε τις ρυθμίσεις απορρήτου ώστε να επιτρέπετε μόνο στις παραπάνω ομάδες και όχι στο κοινό γενικά, να διαβάζει τα δημοσιεύματα σας, να βλέπει τις φωτογραφίες σας και να έχει </a:t>
            </a:r>
            <a:r>
              <a:rPr lang="el-GR" sz="2200" dirty="0" err="1" smtClean="0"/>
              <a:t>διάδραση</a:t>
            </a:r>
            <a:r>
              <a:rPr lang="el-GR" sz="2200" dirty="0" smtClean="0"/>
              <a:t> με εσάς.</a:t>
            </a:r>
            <a:endParaRPr lang="el-GR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1163" y="3198340"/>
            <a:ext cx="2321906" cy="16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6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Προστασία της ιδιωτικής ζωής</a:t>
            </a:r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επίδειξη ευπρέπειας</a:t>
            </a:r>
            <a:endParaRPr lang="en-US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8572" y="2348880"/>
            <a:ext cx="7903848" cy="3338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800" dirty="0" smtClean="0"/>
              <a:t>ΠΟΤΕ μη συμφωνείτε να συναντήσετε ξένους που έχετε γνωρίσει μόνο στο διαδίκτυο. Εάν κάποιος ξένος προσπαθήσει να σας πείσει να συναντηθείτε στον πραγματικό κόσμο, ενημερώστε τους γονείς σας ή κάποιον ενήλικα, που θα μπορεί να επικοινωνήσει με τις αρμόδιες αρχές.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084" y="3582038"/>
            <a:ext cx="3599831" cy="25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8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Προστασία της ιδιωτικής ζωής</a:t>
            </a:r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επίδειξη ευπρέπειας</a:t>
            </a:r>
            <a:endParaRPr lang="en-US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1759617"/>
            <a:ext cx="8229600" cy="3338766"/>
          </a:xfrm>
        </p:spPr>
        <p:txBody>
          <a:bodyPr>
            <a:normAutofit/>
          </a:bodyPr>
          <a:lstStyle/>
          <a:p>
            <a:pPr algn="just"/>
            <a:endParaRPr lang="en-US" sz="2800" dirty="0"/>
          </a:p>
          <a:p>
            <a:pPr algn="just"/>
            <a:r>
              <a:rPr lang="el-GR" sz="1800" dirty="0"/>
              <a:t>Επιδείξτε πάντα αξιοπρεπή και κατάλληλη συμπεριφορά σε όλες τις δράσεις σας στα κοινωνικά δίκτυα. Εάν δε λέγατε ή κάνατε συγκεκριμένα πράγματα στην άμεση επαφή σας με κάποιο πρόσωπο </a:t>
            </a:r>
            <a:r>
              <a:rPr lang="en-US" sz="1800" dirty="0"/>
              <a:t>MH </a:t>
            </a:r>
            <a:r>
              <a:rPr lang="el-GR" sz="1800" dirty="0"/>
              <a:t>τα κάνετε και όταν είστε συνδεδεμένοι στο διαδίκτυο.</a:t>
            </a:r>
            <a:r>
              <a:rPr lang="en-US" sz="1800" dirty="0"/>
              <a:t> </a:t>
            </a:r>
            <a:r>
              <a:rPr lang="el-GR" sz="1800" dirty="0"/>
              <a:t>Δε θα πρέπει ποτέ να συμμετέχετε σε «</a:t>
            </a:r>
            <a:r>
              <a:rPr lang="en-US" sz="1800" dirty="0"/>
              <a:t>cyber stalking</a:t>
            </a:r>
            <a:r>
              <a:rPr lang="el-GR" sz="1800" dirty="0"/>
              <a:t>»</a:t>
            </a:r>
            <a:r>
              <a:rPr lang="en-US" sz="1800" dirty="0"/>
              <a:t> </a:t>
            </a:r>
            <a:r>
              <a:rPr lang="el-GR" sz="1800" dirty="0"/>
              <a:t>ή </a:t>
            </a:r>
            <a:r>
              <a:rPr lang="en-US" sz="1800" dirty="0"/>
              <a:t>cyberbullying</a:t>
            </a:r>
            <a:r>
              <a:rPr lang="el-GR" sz="1800" dirty="0"/>
              <a:t>. Αντίθετα θα πρέπει να αναφέρετε αν πέσει στην αντίληψη σας τέτοια συμπεριφορά στους γονείς σας ή στους καθηγητές σας.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5464" y="4071624"/>
            <a:ext cx="2915816" cy="19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8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Τι μπορούμε να κάνουμε αν κάποιος στέλνει σε εμάς ή σε κάποιον άλλο εκφοβιστικά μηνύματα;</a:t>
            </a:r>
            <a:endParaRPr lang="el-GR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348880"/>
            <a:ext cx="5040560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/>
              <a:t>Δεν απαντάμε στα εκφοβιστικά μηνύματα.</a:t>
            </a:r>
          </a:p>
          <a:p>
            <a:endParaRPr lang="el-GR" sz="1200" dirty="0" smtClean="0"/>
          </a:p>
          <a:p>
            <a:r>
              <a:rPr lang="el-GR" sz="2000" dirty="0" smtClean="0"/>
              <a:t>Μπλοκάρουμε την πρόσβαση του αποστολέα.</a:t>
            </a:r>
          </a:p>
          <a:p>
            <a:endParaRPr lang="el-GR" sz="1200" dirty="0" smtClean="0"/>
          </a:p>
          <a:p>
            <a:r>
              <a:rPr lang="el-GR" sz="2000" dirty="0" smtClean="0"/>
              <a:t>Κρατάμε και αποθηκεύουμε τα μηνύματα ή τις συνομιλίες. Αυτό θα μας είναι χρήσιμο, εάν χρειαστεί ή εάν θελήσουμε να το καταγγείλουμε.</a:t>
            </a:r>
            <a:endParaRPr lang="el-G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7177" y="2636912"/>
            <a:ext cx="281631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1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Τι μπορούμε να κάνουμε αν κάποιος στέλνει σε εμάς ή σε κάποιον άλλο εκφοβιστικά μηνύματα;</a:t>
            </a:r>
            <a:endParaRPr lang="el-GR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60932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4541" y="2852936"/>
            <a:ext cx="2735796" cy="182386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2348880"/>
            <a:ext cx="5141326" cy="3816424"/>
          </a:xfrm>
        </p:spPr>
        <p:txBody>
          <a:bodyPr>
            <a:noAutofit/>
          </a:bodyPr>
          <a:lstStyle/>
          <a:p>
            <a:r>
              <a:rPr lang="el-GR" sz="1800" dirty="0" smtClean="0"/>
              <a:t>Δεν </a:t>
            </a:r>
            <a:r>
              <a:rPr lang="el-GR" sz="1800" dirty="0"/>
              <a:t>προωθούμε μηνύματα ή εικόνες </a:t>
            </a:r>
            <a:r>
              <a:rPr lang="el-GR" sz="1800" dirty="0" smtClean="0"/>
              <a:t>και </a:t>
            </a:r>
            <a:r>
              <a:rPr lang="el-GR" sz="1800" dirty="0"/>
              <a:t>φωτογραφίες που θα μπορούσαν να πληγώσουν τα συναισθήματα κάποιου. Έχουμε στο μυαλό μας ότι, εάν κάποιος μας στείλει ένα μήνυμα και το προωθήσουμε ή γελάσουμε με αυτό, στην ουσία γινόμαστε και εμείς μέρος του εκφοβισμού</a:t>
            </a:r>
            <a:r>
              <a:rPr lang="el-GR" sz="1800" dirty="0" smtClean="0"/>
              <a:t>.</a:t>
            </a:r>
          </a:p>
          <a:p>
            <a:endParaRPr lang="el-GR" sz="1800" dirty="0"/>
          </a:p>
          <a:p>
            <a:r>
              <a:rPr lang="el-GR" sz="1800" dirty="0" smtClean="0"/>
              <a:t>Αναφέρουμε </a:t>
            </a:r>
            <a:r>
              <a:rPr lang="el-GR" sz="1800" dirty="0"/>
              <a:t>το πρόβλημά μας στους γονείς μας ή σε άλλους </a:t>
            </a:r>
            <a:r>
              <a:rPr lang="el-GR" sz="1800" dirty="0" smtClean="0"/>
              <a:t>ενήλικες </a:t>
            </a:r>
            <a:r>
              <a:rPr lang="el-GR" sz="1800" dirty="0"/>
              <a:t>που εμπιστευόμαστε.</a:t>
            </a:r>
          </a:p>
        </p:txBody>
      </p:sp>
    </p:spTree>
    <p:extLst>
      <p:ext uri="{BB962C8B-B14F-4D97-AF65-F5344CB8AC3E}">
        <p14:creationId xmlns:p14="http://schemas.microsoft.com/office/powerpoint/2010/main" xmlns="" val="273984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5717</TotalTime>
  <Words>1159</Words>
  <Application>Microsoft Office PowerPoint</Application>
  <PresentationFormat>On-screen Show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Κοινωνικά Δίκτυα: Σκέψου πριν δημοσιεύσεις…</vt:lpstr>
      <vt:lpstr>Ο κανόνας της Γιαγιάς</vt:lpstr>
      <vt:lpstr>Forever</vt:lpstr>
      <vt:lpstr>Προστασία της ιδιωτικής ζωής - επίδειξη ευπρέπειας</vt:lpstr>
      <vt:lpstr>Προστασία της ιδιωτικής ζωής - επίδειξη ευπρέπειας</vt:lpstr>
      <vt:lpstr>Προστασία της ιδιωτικής ζωής - επίδειξη ευπρέπειας</vt:lpstr>
      <vt:lpstr>Τι μπορούμε να κάνουμε αν κάποιος στέλνει σε εμάς ή σε κάποιον άλλο εκφοβιστικά μηνύματα;</vt:lpstr>
      <vt:lpstr>Τι μπορούμε να κάνουμε αν κάποιος στέλνει σε εμάς ή σε κάποιον άλλο εκφοβιστικά μηνύματα;</vt:lpstr>
      <vt:lpstr>Η ιστορία της Kayleigh</vt:lpstr>
      <vt:lpstr>Εθισμός στο Διαδίκτυο</vt:lpstr>
      <vt:lpstr>Slide 12</vt:lpstr>
      <vt:lpstr>Εθισμός στο Διαδίκτυο</vt:lpstr>
      <vt:lpstr>Εθισμός στο Διαδίκτυο</vt:lpstr>
      <vt:lpstr>Για γέλια και για κλάματα</vt:lpstr>
      <vt:lpstr>Για γέλια και για κλάματα</vt:lpstr>
      <vt:lpstr>Για γέλια και για κλάματα</vt:lpstr>
      <vt:lpstr>Για γέλια και για κλάματα</vt:lpstr>
      <vt:lpstr>Slide 19</vt:lpstr>
      <vt:lpstr>Slide 20</vt:lpstr>
      <vt:lpstr>Οδηγίες καλής χρήσης Διαδικτύου</vt:lpstr>
      <vt:lpstr>Οδηγίες καλής χρήσης Διαδικτύου</vt:lpstr>
      <vt:lpstr>«Το Παντοπωλείο»</vt:lpstr>
      <vt:lpstr>Πηγές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Tsampika</dc:creator>
  <cp:lastModifiedBy>Kostas</cp:lastModifiedBy>
  <cp:revision>95</cp:revision>
  <dcterms:created xsi:type="dcterms:W3CDTF">2016-08-31T17:20:09Z</dcterms:created>
  <dcterms:modified xsi:type="dcterms:W3CDTF">2017-04-20T18:01:52Z</dcterms:modified>
</cp:coreProperties>
</file>