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19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819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6F7105-8206-4EEF-9405-04F94A60297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4DA31A-9BC4-4CA4-A75B-323D8C83551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39688"/>
            <a:ext cx="2055813" cy="64928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9688"/>
            <a:ext cx="6019800" cy="64928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C4A904-AFB3-41F2-AAA7-CCD58E377C5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EFFC7D-665B-4C1F-9E12-66CC0441E9E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9758DB-DF3F-4BB2-9229-C5A26985084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60253D-EDDA-444C-85B5-36C1704E80A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227892-F6F7-4209-83F0-E79627A40F3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870098-5D52-4E6A-BEFC-00CE3641B23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8E7300-2640-425D-840A-BED2707BBAF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AE3C9A-7C10-47BA-9F76-9BAFFD937B3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F8A632-9887-45F7-BA0C-C5C55700839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FF50A0-8F0C-4C81-A5AC-57A05539E28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B42827-ED4C-4AFA-925D-F78D5E6E14D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3C31C8-AB27-4FA1-9F6D-44A8C95825F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39688"/>
            <a:ext cx="2055813" cy="64928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9688"/>
            <a:ext cx="6019800" cy="64928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EC9D4B-8325-4227-B925-E5071390ADA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54EFAF-11C5-40E4-A300-DB626CC9197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1AA267-E412-4E25-97E5-1A4553ABB1E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C6FAE7-AA82-4B30-9E2B-FEE192BA845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7B55A0-726A-4EDE-A66C-2457F94BEEC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26D424-CB87-4160-BD1D-C3F67A56A15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625101-CFE7-42C7-A873-53D69CC11A5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A52C62-FABC-4CDB-A306-BBEDE924FE0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9030A0-FCF1-4950-AA1D-5B43B391D6E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BBB606-DAB2-4FE6-9179-FCF1095B50C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0D12E7-BABD-425E-AF1B-EA8FD1D94DB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8B88C4-8E03-4A4A-914B-0872C5BA491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39688"/>
            <a:ext cx="2055813" cy="64928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9688"/>
            <a:ext cx="6019800" cy="64928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1F9EE7-5CE9-4CF6-9F88-21B9DE06711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570AFD-3726-41C2-9AA2-68ECBFF7011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2C924E-638E-4ADD-B275-A6E3954828B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73CCD5-2CB6-4171-964E-93813316DAA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C2C30D-A011-4E52-8AB3-515BCFEF224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039594-9A80-41FA-9C11-9923F0A8CDF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E6436F-9648-4C40-A8E4-0641A5633F4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979415-B34B-464F-9F71-8847AD96D19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80CD81-15D1-4003-BA11-7196A8057B7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AE18D0-B4AF-4A44-BBDF-8A36C00253F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1EE0D9-0A46-408D-A144-DBE259446D2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9AA309-3B57-4631-A7E6-F2E80AE00A9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39688"/>
            <a:ext cx="2055813" cy="64928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9688"/>
            <a:ext cx="6019800" cy="64928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8E449B-363C-47B8-8C80-D4A61E2AFB3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0F90C3-3130-44BB-8152-C654D058D71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F27F3-D5EC-43FA-932D-F2941C6905C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B0F603-979B-4819-9D28-BE5C37BB9FC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E7CF6D-4F77-4EE2-A073-9750846D508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199DF7-1ECA-4CC6-B53A-37463F55E87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9367DB-8282-4BFC-AFE0-10FA48BC5D0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9D16D3-0BCA-4373-AB15-E9DDF3CB701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5EE3AF-38ED-4751-A106-3F2D972A10B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0CF804-2E61-4508-85DA-1DEB77C6699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0793B2-23E3-4096-903F-C22CC51EFCD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7D4D18-17A8-4772-8558-C8CFAFA2906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39688"/>
            <a:ext cx="2055813" cy="64928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9688"/>
            <a:ext cx="6019800" cy="64928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B98962-486F-49A2-A910-93DFA5FC513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AD6A12-5F31-4974-8BFF-5972C0E6AAA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9309E8-682C-47EC-A714-EB321F72E6B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09A0C1-4316-49BA-B0D9-4051F77BC6A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F975A0-D37E-4686-B77D-CEF1E5AEFE7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6CA01-E306-4264-B875-DA2F58AFE0B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E5AC36-84F9-4A7C-8BA1-C9208B6B724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C86990-B0DB-4704-A9CD-FDA473B68A1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6C3514-635E-4B43-8E77-07535C719B5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B3FEEC-F5F5-4899-A64A-A0CEA8657C1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D5BD01-D925-4BD2-B87C-F3CD61A8C5B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27B933-82AD-44AA-AE64-73DA2EECA5F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39688"/>
            <a:ext cx="2055813" cy="64928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9688"/>
            <a:ext cx="6019800" cy="64928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A72394-28D7-4503-A4E5-A90E0682E0B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AD087D-378E-4EBC-B54C-D3FE9BA8E5D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2A71B6-E154-46D6-921D-BA45F87242A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492B76-A66C-4BB5-A4DF-0650F7D5ACD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963503-6127-4035-AF56-A93ADB98836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0ACDF6-F86C-4C77-B145-E3E27C623CC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F1E944-613F-4D78-9A5F-7CC4DD728CE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46E5E5-98DA-4E69-AF11-DF1F55D3D44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10C0ED-8B5F-48B3-9666-E7C5179DCF8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83B4ED-012E-44B2-98C1-04D32001CE0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FE33F7-AB9E-4C09-86FA-11503C6FC63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40929B-DDEB-483C-963A-D6E21C8D2CC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39688"/>
            <a:ext cx="2055813" cy="64928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9688"/>
            <a:ext cx="6019800" cy="64928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6C3D62-1CCD-4822-91A1-1A148E17CEC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26770B-3CA6-471F-BD60-543CC9B5837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4F6E22-DB71-4914-B9A2-3245392778F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E3DED1"/>
              </a:gs>
              <a:gs pos="100000">
                <a:srgbClr val="E3DED1">
                  <a:alpha val="999"/>
                </a:srgbClr>
              </a:gs>
            </a:gsLst>
            <a:lin ang="798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>
            <a:solidFill>
              <a:srgbClr val="B6B6B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>
            <a:solidFill>
              <a:srgbClr val="BEBEBE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9688"/>
            <a:ext cx="8228013" cy="2012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smtClean="0"/>
              <a:t>Δεύτερο επίπεδο διάρθρωσης</a:t>
            </a:r>
          </a:p>
          <a:p>
            <a:pPr lvl="2"/>
            <a:r>
              <a:rPr lang="en-GB" smtClean="0"/>
              <a:t>Τρίτο επίπεδο διάρθρωσης</a:t>
            </a:r>
          </a:p>
          <a:p>
            <a:pPr lvl="3"/>
            <a:r>
              <a:rPr lang="en-GB" smtClean="0"/>
              <a:t>Τέταρτο επίπεδο διάρθρωσης</a:t>
            </a:r>
          </a:p>
          <a:p>
            <a:pPr lvl="4"/>
            <a:r>
              <a:rPr lang="en-GB" smtClean="0"/>
              <a:t>Πέμπτο επίπεδο διάρθρωσης</a:t>
            </a:r>
          </a:p>
          <a:p>
            <a:pPr lvl="4"/>
            <a:r>
              <a:rPr lang="en-GB" smtClean="0"/>
              <a:t>Έκτο επίπεδο διάρθρωσης</a:t>
            </a:r>
          </a:p>
          <a:p>
            <a:pPr lvl="4"/>
            <a:r>
              <a:rPr lang="en-GB" smtClean="0"/>
              <a:t>Έβδομο επίπεδο διάρθρωσης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791075" y="6415088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l-GR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7200" y="6415088"/>
            <a:ext cx="42592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415088"/>
            <a:ext cx="5016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AFBF166-2A2B-40C6-ACC4-387CB04CEA90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E3DED1"/>
              </a:gs>
              <a:gs pos="100000">
                <a:srgbClr val="E3DED1">
                  <a:alpha val="999"/>
                </a:srgbClr>
              </a:gs>
            </a:gsLst>
            <a:lin ang="798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>
            <a:solidFill>
              <a:srgbClr val="B6B6B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>
            <a:solidFill>
              <a:srgbClr val="BEBEBE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rot="16200000">
            <a:off x="7553325" y="5256213"/>
            <a:ext cx="1893888" cy="1293812"/>
          </a:xfrm>
          <a:prstGeom prst="triangle">
            <a:avLst>
              <a:gd name="adj" fmla="val 51324"/>
            </a:avLst>
          </a:prstGeom>
          <a:gradFill rotWithShape="0">
            <a:gsLst>
              <a:gs pos="0">
                <a:srgbClr val="FFA066"/>
              </a:gs>
              <a:gs pos="100000">
                <a:srgbClr val="B14700"/>
              </a:gs>
            </a:gsLst>
            <a:lin ang="1548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9688"/>
            <a:ext cx="8228013" cy="2012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smtClean="0"/>
              <a:t>Δεύτερο επίπεδο διάρθρωσης</a:t>
            </a:r>
          </a:p>
          <a:p>
            <a:pPr lvl="2"/>
            <a:r>
              <a:rPr lang="en-GB" smtClean="0"/>
              <a:t>Τρίτο επίπεδο διάρθρωσης</a:t>
            </a:r>
          </a:p>
          <a:p>
            <a:pPr lvl="3"/>
            <a:r>
              <a:rPr lang="en-GB" smtClean="0"/>
              <a:t>Τέταρτο επίπεδο διάρθρωσης</a:t>
            </a:r>
          </a:p>
          <a:p>
            <a:pPr lvl="4"/>
            <a:r>
              <a:rPr lang="en-GB" smtClean="0"/>
              <a:t>Πέμπτο επίπεδο διάρθρωσης</a:t>
            </a:r>
          </a:p>
          <a:p>
            <a:pPr lvl="4"/>
            <a:r>
              <a:rPr lang="en-GB" smtClean="0"/>
              <a:t>Έκτο επίπεδο διάρθρωσης</a:t>
            </a:r>
          </a:p>
          <a:p>
            <a:pPr lvl="4"/>
            <a:r>
              <a:rPr lang="en-GB" smtClean="0"/>
              <a:t>Έβδομο επίπεδο διάρθρωσης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1371600" y="6011863"/>
            <a:ext cx="5789613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371600" y="5649913"/>
            <a:ext cx="5791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391525" y="5753100"/>
            <a:ext cx="50165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300">
                <a:solidFill>
                  <a:srgbClr val="FFFFFF"/>
                </a:solidFill>
                <a:latin typeface="+mn-lt"/>
              </a:defRPr>
            </a:lvl1pPr>
          </a:lstStyle>
          <a:p>
            <a:fld id="{681FE344-F53F-4575-B79E-BDA3AEE414B1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E3DED1"/>
              </a:gs>
              <a:gs pos="100000">
                <a:srgbClr val="E3DED1">
                  <a:alpha val="999"/>
                </a:srgbClr>
              </a:gs>
            </a:gsLst>
            <a:lin ang="798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>
            <a:solidFill>
              <a:srgbClr val="B6B6B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>
            <a:solidFill>
              <a:srgbClr val="BEBEBE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9688"/>
            <a:ext cx="8228013" cy="2012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smtClean="0"/>
              <a:t>Δεύτερο επίπεδο διάρθρωσης</a:t>
            </a:r>
          </a:p>
          <a:p>
            <a:pPr lvl="2"/>
            <a:r>
              <a:rPr lang="en-GB" smtClean="0"/>
              <a:t>Τρίτο επίπεδο διάρθρωσης</a:t>
            </a:r>
          </a:p>
          <a:p>
            <a:pPr lvl="3"/>
            <a:r>
              <a:rPr lang="en-GB" smtClean="0"/>
              <a:t>Τέταρτο επίπεδο διάρθρωσης</a:t>
            </a:r>
          </a:p>
          <a:p>
            <a:pPr lvl="4"/>
            <a:r>
              <a:rPr lang="en-GB" smtClean="0"/>
              <a:t>Πέμπτο επίπεδο διάρθρωσης</a:t>
            </a:r>
          </a:p>
          <a:p>
            <a:pPr lvl="4"/>
            <a:r>
              <a:rPr lang="en-GB" smtClean="0"/>
              <a:t>Έκτο επίπεδο διάρθρωσης</a:t>
            </a:r>
          </a:p>
          <a:p>
            <a:pPr lvl="4"/>
            <a:r>
              <a:rPr lang="en-GB" smtClean="0"/>
              <a:t>Έβδομο επίπεδο διάρθρωσης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791075" y="6480175"/>
            <a:ext cx="2132013" cy="30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57200" y="6481763"/>
            <a:ext cx="4259263" cy="30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481763"/>
            <a:ext cx="501650" cy="30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fld id="{4C73DB9A-6522-4A8F-AD6B-2DD8FD989ACF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E3DED1"/>
              </a:gs>
              <a:gs pos="100000">
                <a:srgbClr val="E3DED1">
                  <a:alpha val="999"/>
                </a:srgbClr>
              </a:gs>
            </a:gsLst>
            <a:lin ang="798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>
            <a:solidFill>
              <a:srgbClr val="B6B6B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>
            <a:solidFill>
              <a:srgbClr val="BEBEBE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 flipV="1">
            <a:off x="6350" y="6350"/>
            <a:ext cx="9131300" cy="6837363"/>
          </a:xfrm>
          <a:prstGeom prst="rtTriangle">
            <a:avLst/>
          </a:prstGeom>
          <a:gradFill rotWithShape="0">
            <a:gsLst>
              <a:gs pos="0">
                <a:srgbClr val="E3DED1"/>
              </a:gs>
              <a:gs pos="100000">
                <a:srgbClr val="E3DED1">
                  <a:alpha val="999"/>
                </a:srgbClr>
              </a:gs>
            </a:gsLst>
            <a:lin ang="798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5400000" flipV="1">
            <a:off x="7553325" y="309563"/>
            <a:ext cx="1893888" cy="1293812"/>
          </a:xfrm>
          <a:prstGeom prst="triangle">
            <a:avLst>
              <a:gd name="adj" fmla="val 51324"/>
            </a:avLst>
          </a:prstGeom>
          <a:gradFill rotWithShape="0">
            <a:gsLst>
              <a:gs pos="0">
                <a:srgbClr val="FFA066"/>
              </a:gs>
              <a:gs pos="100000">
                <a:srgbClr val="B14700"/>
              </a:gs>
            </a:gsLst>
            <a:lin ang="1548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 flipV="1">
            <a:off x="6467475" y="7938"/>
            <a:ext cx="2676525" cy="1903412"/>
          </a:xfrm>
          <a:prstGeom prst="line">
            <a:avLst/>
          </a:prstGeom>
          <a:noFill/>
          <a:ln w="6120">
            <a:solidFill>
              <a:srgbClr val="BEBEBE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0" y="4763"/>
            <a:ext cx="9137650" cy="6848475"/>
          </a:xfrm>
          <a:prstGeom prst="line">
            <a:avLst/>
          </a:prstGeom>
          <a:noFill/>
          <a:ln w="5040">
            <a:solidFill>
              <a:srgbClr val="B6B6B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9688"/>
            <a:ext cx="8228013" cy="2012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smtClean="0"/>
              <a:t>Δεύτερο επίπεδο διάρθρωσης</a:t>
            </a:r>
          </a:p>
          <a:p>
            <a:pPr lvl="2"/>
            <a:r>
              <a:rPr lang="en-GB" smtClean="0"/>
              <a:t>Τρίτο επίπεδο διάρθρωσης</a:t>
            </a:r>
          </a:p>
          <a:p>
            <a:pPr lvl="3"/>
            <a:r>
              <a:rPr lang="en-GB" smtClean="0"/>
              <a:t>Τέταρτο επίπεδο διάρθρωσης</a:t>
            </a:r>
          </a:p>
          <a:p>
            <a:pPr lvl="4"/>
            <a:r>
              <a:rPr lang="en-GB" smtClean="0"/>
              <a:t>Πέμπτο επίπεδο διάρθρωσης</a:t>
            </a:r>
          </a:p>
          <a:p>
            <a:pPr lvl="4"/>
            <a:r>
              <a:rPr lang="en-GB" smtClean="0"/>
              <a:t>Έκτο επίπεδο διάρθρωσης</a:t>
            </a:r>
          </a:p>
          <a:p>
            <a:pPr lvl="4"/>
            <a:r>
              <a:rPr lang="en-GB" smtClean="0"/>
              <a:t>Έβδομο επίπεδο διάρθρωσης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6956425" y="6477000"/>
            <a:ext cx="21320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619375" y="6481763"/>
            <a:ext cx="4260850" cy="30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450263" y="809625"/>
            <a:ext cx="50165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fld id="{92CF9C07-1FEC-4989-AD0F-0A5D5BC6B1C5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E3DED1"/>
              </a:gs>
              <a:gs pos="100000">
                <a:srgbClr val="E3DED1">
                  <a:alpha val="999"/>
                </a:srgbClr>
              </a:gs>
            </a:gsLst>
            <a:lin ang="798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>
            <a:solidFill>
              <a:srgbClr val="B6B6B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>
            <a:solidFill>
              <a:srgbClr val="BEBEBE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9688"/>
            <a:ext cx="8228013" cy="2012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smtClean="0"/>
              <a:t>Δεύτερο επίπεδο διάρθρωσης</a:t>
            </a:r>
          </a:p>
          <a:p>
            <a:pPr lvl="2"/>
            <a:r>
              <a:rPr lang="en-GB" smtClean="0"/>
              <a:t>Τρίτο επίπεδο διάρθρωσης</a:t>
            </a:r>
          </a:p>
          <a:p>
            <a:pPr lvl="3"/>
            <a:r>
              <a:rPr lang="en-GB" smtClean="0"/>
              <a:t>Τέταρτο επίπεδο διάρθρωσης</a:t>
            </a:r>
          </a:p>
          <a:p>
            <a:pPr lvl="4"/>
            <a:r>
              <a:rPr lang="en-GB" smtClean="0"/>
              <a:t>Πέμπτο επίπεδο διάρθρωσης</a:t>
            </a:r>
          </a:p>
          <a:p>
            <a:pPr lvl="4"/>
            <a:r>
              <a:rPr lang="en-GB" smtClean="0"/>
              <a:t>Έκτο επίπεδο διάρθρωσης</a:t>
            </a:r>
          </a:p>
          <a:p>
            <a:pPr lvl="4"/>
            <a:r>
              <a:rPr lang="en-GB" smtClean="0"/>
              <a:t>Έβδομο επίπεδο διάρθρωσης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791075" y="6481763"/>
            <a:ext cx="2128838" cy="30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6481763"/>
            <a:ext cx="426085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483350"/>
            <a:ext cx="501650" cy="30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fld id="{79E72E42-9259-4385-AAC2-374ADE5F9C99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E3DED1"/>
              </a:gs>
              <a:gs pos="100000">
                <a:srgbClr val="E3DED1">
                  <a:alpha val="999"/>
                </a:srgbClr>
              </a:gs>
            </a:gsLst>
            <a:lin ang="798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>
            <a:solidFill>
              <a:srgbClr val="B6B6B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>
            <a:solidFill>
              <a:srgbClr val="BEBEBE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9688"/>
            <a:ext cx="8228013" cy="2012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smtClean="0"/>
              <a:t>Δεύτερο επίπεδο διάρθρωσης</a:t>
            </a:r>
          </a:p>
          <a:p>
            <a:pPr lvl="2"/>
            <a:r>
              <a:rPr lang="en-GB" smtClean="0"/>
              <a:t>Τρίτο επίπεδο διάρθρωσης</a:t>
            </a:r>
          </a:p>
          <a:p>
            <a:pPr lvl="3"/>
            <a:r>
              <a:rPr lang="en-GB" smtClean="0"/>
              <a:t>Τέταρτο επίπεδο διάρθρωσης</a:t>
            </a:r>
          </a:p>
          <a:p>
            <a:pPr lvl="4"/>
            <a:r>
              <a:rPr lang="en-GB" smtClean="0"/>
              <a:t>Πέμπτο επίπεδο διάρθρωσης</a:t>
            </a:r>
          </a:p>
          <a:p>
            <a:pPr lvl="4"/>
            <a:r>
              <a:rPr lang="en-GB" smtClean="0"/>
              <a:t>Έκτο επίπεδο διάρθρωσης</a:t>
            </a:r>
          </a:p>
          <a:p>
            <a:pPr lvl="4"/>
            <a:r>
              <a:rPr lang="en-GB" smtClean="0"/>
              <a:t>Έβδομο επίπεδο διάρθρωσης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278563" y="6556375"/>
            <a:ext cx="2132012" cy="30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135063" y="6556375"/>
            <a:ext cx="51435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556375"/>
            <a:ext cx="501650" cy="30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fld id="{77680C95-DFBA-49B1-9C7A-7CED7088A67B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E3DED1"/>
              </a:gs>
              <a:gs pos="100000">
                <a:srgbClr val="E3DED1">
                  <a:alpha val="999"/>
                </a:srgbClr>
              </a:gs>
            </a:gsLst>
            <a:lin ang="798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>
            <a:solidFill>
              <a:srgbClr val="B6B6B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>
            <a:solidFill>
              <a:srgbClr val="BEBEBE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9688"/>
            <a:ext cx="8228013" cy="2012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smtClean="0"/>
              <a:t>Δεύτερο επίπεδο διάρθρωσης</a:t>
            </a:r>
          </a:p>
          <a:p>
            <a:pPr lvl="2"/>
            <a:r>
              <a:rPr lang="en-GB" smtClean="0"/>
              <a:t>Τρίτο επίπεδο διάρθρωσης</a:t>
            </a:r>
          </a:p>
          <a:p>
            <a:pPr lvl="3"/>
            <a:r>
              <a:rPr lang="en-GB" smtClean="0"/>
              <a:t>Τέταρτο επίπεδο διάρθρωσης</a:t>
            </a:r>
          </a:p>
          <a:p>
            <a:pPr lvl="4"/>
            <a:r>
              <a:rPr lang="en-GB" smtClean="0"/>
              <a:t>Πέμπτο επίπεδο διάρθρωσης</a:t>
            </a:r>
          </a:p>
          <a:p>
            <a:pPr lvl="4"/>
            <a:r>
              <a:rPr lang="en-GB" smtClean="0"/>
              <a:t>Έκτο επίπεδο διάρθρωσης</a:t>
            </a:r>
          </a:p>
          <a:p>
            <a:pPr lvl="4"/>
            <a:r>
              <a:rPr lang="en-GB" smtClean="0"/>
              <a:t>Έβδομο επίπεδο διάρθρωσης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108700" y="6556375"/>
            <a:ext cx="2100263" cy="30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169988" y="6557963"/>
            <a:ext cx="4948237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216900" y="6556375"/>
            <a:ext cx="365125" cy="30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fld id="{8CEF540B-5A16-4281-915C-93F59CBAC03C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9553"/>
          </a:solidFill>
          <a:latin typeface="Century Gothic" pitchFamily="32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hyperlink" Target="file:///\\stuxnet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-6350" y="0"/>
            <a:ext cx="9191625" cy="3065463"/>
            <a:chOff x="-4" y="0"/>
            <a:chExt cx="5790" cy="1931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0"/>
              <a:ext cx="5790" cy="19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-4" y="0"/>
              <a:ext cx="5790" cy="19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068638"/>
            <a:ext cx="5459413" cy="378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450850" y="171450"/>
            <a:ext cx="8240713" cy="960438"/>
            <a:chOff x="284" y="108"/>
            <a:chExt cx="5191" cy="605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" y="108"/>
              <a:ext cx="5191" cy="6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284" y="108"/>
              <a:ext cx="5191" cy="6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4868863"/>
            <a:ext cx="8229600" cy="195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382588">
              <a:lnSpc>
                <a:spcPct val="90000"/>
              </a:lnSpc>
              <a:spcBef>
                <a:spcPts val="65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600">
                <a:solidFill>
                  <a:srgbClr val="FFFFFF"/>
                </a:solidFill>
              </a:rPr>
              <a:t>Είναι συσκευή ή </a:t>
            </a:r>
            <a:r>
              <a:rPr lang="el-GR" sz="2600" b="1">
                <a:solidFill>
                  <a:srgbClr val="00B0F0"/>
                </a:solidFill>
              </a:rPr>
              <a:t>πρόγραμμα</a:t>
            </a:r>
            <a:r>
              <a:rPr lang="el-GR" sz="2600">
                <a:solidFill>
                  <a:srgbClr val="FFFFFF"/>
                </a:solidFill>
              </a:rPr>
              <a:t> που είναι έτσι ρυθμισμένο ούτως ώστε </a:t>
            </a:r>
            <a:r>
              <a:rPr lang="el-GR" sz="2600" b="1" i="1">
                <a:solidFill>
                  <a:srgbClr val="FFFF00"/>
                </a:solidFill>
              </a:rPr>
              <a:t>να επιτρέπει ή να απορρίπτει πακέτα δεδομένων </a:t>
            </a:r>
            <a:r>
              <a:rPr lang="el-GR" sz="2600">
                <a:solidFill>
                  <a:srgbClr val="FFFFFF"/>
                </a:solidFill>
              </a:rPr>
              <a:t>που περνούν από ένα </a:t>
            </a:r>
            <a:r>
              <a:rPr lang="el-GR" sz="2600" b="1">
                <a:solidFill>
                  <a:srgbClr val="00B0F0"/>
                </a:solidFill>
              </a:rPr>
              <a:t>δίκτυο υπολογιστών </a:t>
            </a:r>
            <a:r>
              <a:rPr lang="el-GR" sz="2600">
                <a:solidFill>
                  <a:srgbClr val="FFFFFF"/>
                </a:solidFill>
              </a:rPr>
              <a:t>σε ένα άλλο.</a:t>
            </a:r>
          </a:p>
          <a:p>
            <a:pPr marL="446088" indent="-382588">
              <a:lnSpc>
                <a:spcPct val="90000"/>
              </a:lnSpc>
              <a:spcBef>
                <a:spcPts val="650"/>
              </a:spcBef>
              <a:buClr>
                <a:srgbClr val="F07F09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600">
              <a:solidFill>
                <a:srgbClr val="FFFFFF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25538"/>
            <a:ext cx="5672138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700213"/>
            <a:ext cx="2909887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1"/>
          <p:cNvGrpSpPr>
            <a:grpSpLocks/>
          </p:cNvGrpSpPr>
          <p:nvPr/>
        </p:nvGrpSpPr>
        <p:grpSpPr bwMode="auto">
          <a:xfrm>
            <a:off x="450850" y="207963"/>
            <a:ext cx="8240713" cy="1460500"/>
            <a:chOff x="284" y="131"/>
            <a:chExt cx="5191" cy="920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" y="131"/>
              <a:ext cx="5191" cy="9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284" y="131"/>
              <a:ext cx="5191" cy="9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882775"/>
            <a:ext cx="8229600" cy="513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382588">
              <a:spcBef>
                <a:spcPts val="75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3000" dirty="0">
                <a:solidFill>
                  <a:srgbClr val="FFFFFF"/>
                </a:solidFill>
              </a:rPr>
              <a:t>Το </a:t>
            </a:r>
            <a:r>
              <a:rPr lang="en-US" sz="3000" b="1" dirty="0">
                <a:solidFill>
                  <a:srgbClr val="FFFF00"/>
                </a:solidFill>
              </a:rPr>
              <a:t>Linux</a:t>
            </a:r>
            <a:r>
              <a:rPr lang="el-GR" sz="3000" b="1" dirty="0">
                <a:solidFill>
                  <a:srgbClr val="FFFF00"/>
                </a:solidFill>
              </a:rPr>
              <a:t> και το </a:t>
            </a:r>
            <a:r>
              <a:rPr lang="en-US" sz="3000" b="1" dirty="0">
                <a:solidFill>
                  <a:srgbClr val="FFFF00"/>
                </a:solidFill>
              </a:rPr>
              <a:t>Unix </a:t>
            </a:r>
            <a:r>
              <a:rPr lang="el-GR" sz="3000" dirty="0">
                <a:solidFill>
                  <a:srgbClr val="FFFFFF"/>
                </a:solidFill>
              </a:rPr>
              <a:t>γιατί </a:t>
            </a:r>
          </a:p>
          <a:p>
            <a:pPr marL="446088" indent="-382588">
              <a:spcBef>
                <a:spcPts val="75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3000" dirty="0">
                <a:solidFill>
                  <a:srgbClr val="00B050"/>
                </a:solidFill>
              </a:rPr>
              <a:t>Στον τύπο των αρχείων του δεν μπορεί να προσκολληθεί ένας κώδικας και να εκτελεστεί </a:t>
            </a:r>
          </a:p>
          <a:p>
            <a:pPr marL="446088" indent="-382588">
              <a:spcBef>
                <a:spcPts val="75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3000" dirty="0">
                <a:solidFill>
                  <a:srgbClr val="FFC000"/>
                </a:solidFill>
              </a:rPr>
              <a:t>Δεν μπορεί να προσκολληθεί ούτε στη μνήμη ο ιός</a:t>
            </a:r>
          </a:p>
          <a:p>
            <a:pPr marL="446088" indent="-382588">
              <a:spcBef>
                <a:spcPts val="75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3000" dirty="0">
                <a:solidFill>
                  <a:srgbClr val="FFFFFF"/>
                </a:solidFill>
              </a:rPr>
              <a:t>Υπάρχει συνεχής ενημέρωση από την κοινότητα</a:t>
            </a:r>
          </a:p>
          <a:p>
            <a:pPr marL="446088" indent="-382588">
              <a:spcBef>
                <a:spcPts val="75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3000" dirty="0">
                <a:solidFill>
                  <a:srgbClr val="FFC000"/>
                </a:solidFill>
              </a:rPr>
              <a:t>Είναι ασύμφορη η κατασκευή ιού για </a:t>
            </a:r>
            <a:r>
              <a:rPr lang="en-US" sz="3000" dirty="0" err="1">
                <a:solidFill>
                  <a:srgbClr val="FFC000"/>
                </a:solidFill>
              </a:rPr>
              <a:t>linux</a:t>
            </a:r>
            <a:endParaRPr lang="en-US" sz="3000" dirty="0">
              <a:solidFill>
                <a:srgbClr val="FFC000"/>
              </a:solidFill>
            </a:endParaRPr>
          </a:p>
          <a:p>
            <a:pPr marL="446088" indent="-382588">
              <a:spcBef>
                <a:spcPts val="750"/>
              </a:spcBef>
              <a:buClr>
                <a:srgbClr val="F07F09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3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4059238" y="-6350"/>
            <a:ext cx="4718050" cy="2217738"/>
            <a:chOff x="2557" y="-4"/>
            <a:chExt cx="2972" cy="139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57" y="-4"/>
              <a:ext cx="2972" cy="13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2557" y="-4"/>
              <a:ext cx="2972" cy="13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2349500"/>
            <a:ext cx="8820150" cy="494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382588">
              <a:spcBef>
                <a:spcPts val="75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3000" b="1">
                <a:solidFill>
                  <a:srgbClr val="FFFFFF"/>
                </a:solidFill>
              </a:rPr>
              <a:t>Κακόβουλο </a:t>
            </a:r>
            <a:r>
              <a:rPr lang="el-GR" sz="3000">
                <a:solidFill>
                  <a:srgbClr val="FFFFFF"/>
                </a:solidFill>
              </a:rPr>
              <a:t>ονομάζεται το λογισμικό που εκ προθέσεως </a:t>
            </a:r>
            <a:r>
              <a:rPr lang="el-GR" sz="3000" b="1" u="sng">
                <a:solidFill>
                  <a:srgbClr val="FFFFFF"/>
                </a:solidFill>
              </a:rPr>
              <a:t>δημιουργήθηκε για να βλάψει ένα υπολογιστικό σύστημα</a:t>
            </a:r>
            <a:r>
              <a:rPr lang="el-GR" sz="3000">
                <a:solidFill>
                  <a:srgbClr val="FFFFFF"/>
                </a:solidFill>
              </a:rPr>
              <a:t>. </a:t>
            </a:r>
          </a:p>
          <a:p>
            <a:pPr marL="446088" indent="-382588">
              <a:spcBef>
                <a:spcPts val="75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3000">
                <a:solidFill>
                  <a:srgbClr val="FFFFFF"/>
                </a:solidFill>
              </a:rPr>
              <a:t>Τα ψηφιακά αρχεία κινδυνεύουν να </a:t>
            </a:r>
            <a:r>
              <a:rPr lang="el-GR" sz="3000" b="1" i="1">
                <a:solidFill>
                  <a:srgbClr val="FFFFFF"/>
                </a:solidFill>
              </a:rPr>
              <a:t>αλλοιωθούν</a:t>
            </a:r>
            <a:r>
              <a:rPr lang="el-GR" sz="3000">
                <a:solidFill>
                  <a:srgbClr val="FFFFFF"/>
                </a:solidFill>
              </a:rPr>
              <a:t>, να </a:t>
            </a:r>
            <a:r>
              <a:rPr lang="el-GR" sz="3000" b="1" i="1">
                <a:solidFill>
                  <a:srgbClr val="FFC000"/>
                </a:solidFill>
              </a:rPr>
              <a:t>διαγραφούν</a:t>
            </a:r>
            <a:r>
              <a:rPr lang="el-GR" sz="3000">
                <a:solidFill>
                  <a:srgbClr val="FFFFFF"/>
                </a:solidFill>
              </a:rPr>
              <a:t> ή να </a:t>
            </a:r>
            <a:r>
              <a:rPr lang="el-GR" sz="3000" b="1" i="1">
                <a:solidFill>
                  <a:srgbClr val="FFC000"/>
                </a:solidFill>
              </a:rPr>
              <a:t>υποκλαπούν</a:t>
            </a:r>
            <a:r>
              <a:rPr lang="el-GR" sz="3000">
                <a:solidFill>
                  <a:srgbClr val="FFFFFF"/>
                </a:solidFill>
              </a:rPr>
              <a:t>, κυρίως από </a:t>
            </a:r>
            <a:r>
              <a:rPr lang="el-GR" sz="3000" b="1" i="1">
                <a:solidFill>
                  <a:srgbClr val="00B0F0"/>
                </a:solidFill>
              </a:rPr>
              <a:t>βλάβες στα αποθηκευτικά μέσα </a:t>
            </a:r>
            <a:r>
              <a:rPr lang="el-GR" sz="3000">
                <a:solidFill>
                  <a:srgbClr val="FFFFFF"/>
                </a:solidFill>
              </a:rPr>
              <a:t> όταν εισέλθει σ’ έναν υπολογιστή </a:t>
            </a:r>
            <a:r>
              <a:rPr lang="el-GR" sz="3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κακόβουλο λογισμικό </a:t>
            </a:r>
            <a:r>
              <a:rPr lang="el-GR" sz="3000" b="1">
                <a:solidFill>
                  <a:srgbClr val="FFFFFF"/>
                </a:solidFill>
              </a:rPr>
              <a:t>(malware)</a:t>
            </a:r>
          </a:p>
          <a:p>
            <a:pPr marL="446088" indent="-382588">
              <a:spcBef>
                <a:spcPts val="750"/>
              </a:spcBef>
              <a:buClrTx/>
              <a:buSzPct val="8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3000" b="1">
              <a:solidFill>
                <a:srgbClr val="FFFFFF"/>
              </a:solidFill>
              <a:latin typeface="Century Gothic" pitchFamily="32" charset="0"/>
            </a:endParaRPr>
          </a:p>
          <a:p>
            <a:pPr marL="446088" indent="-382588">
              <a:spcBef>
                <a:spcPts val="750"/>
              </a:spcBef>
              <a:buClr>
                <a:srgbClr val="F07F09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3000" b="1">
              <a:solidFill>
                <a:srgbClr val="FFFFFF"/>
              </a:solidFill>
              <a:latin typeface="Century Gothic" pitchFamily="32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63938" cy="233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95288" y="260350"/>
            <a:ext cx="8229600" cy="201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382588">
              <a:spcBef>
                <a:spcPts val="75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3000">
                <a:solidFill>
                  <a:srgbClr val="FFFFFF"/>
                </a:solidFill>
              </a:rPr>
              <a:t>Υπάρχουν διάφορα είδη όπως : </a:t>
            </a:r>
            <a:r>
              <a:rPr lang="el-GR" sz="3000" b="1" i="1">
                <a:solidFill>
                  <a:srgbClr val="FFFF00"/>
                </a:solidFill>
              </a:rPr>
              <a:t>ιοί</a:t>
            </a:r>
            <a:r>
              <a:rPr lang="el-GR" sz="3000">
                <a:solidFill>
                  <a:srgbClr val="FFFFFF"/>
                </a:solidFill>
              </a:rPr>
              <a:t>, </a:t>
            </a:r>
            <a:r>
              <a:rPr lang="el-GR" sz="3000" b="1" i="1">
                <a:solidFill>
                  <a:srgbClr val="92D050"/>
                </a:solidFill>
              </a:rPr>
              <a:t>σκουλήκια</a:t>
            </a:r>
            <a:r>
              <a:rPr lang="el-GR" sz="3000">
                <a:solidFill>
                  <a:srgbClr val="FFFFFF"/>
                </a:solidFill>
              </a:rPr>
              <a:t>, </a:t>
            </a:r>
            <a:r>
              <a:rPr lang="el-GR" sz="3000" b="1" i="1">
                <a:solidFill>
                  <a:srgbClr val="00B0F0"/>
                </a:solidFill>
              </a:rPr>
              <a:t>δούρειοι ίπποι</a:t>
            </a:r>
            <a:r>
              <a:rPr lang="el-GR" sz="3000">
                <a:solidFill>
                  <a:srgbClr val="FFFFFF"/>
                </a:solidFill>
              </a:rPr>
              <a:t>, </a:t>
            </a:r>
            <a:r>
              <a:rPr lang="el-GR" sz="3000" b="1" i="1">
                <a:solidFill>
                  <a:srgbClr val="FFFFFF"/>
                </a:solidFill>
              </a:rPr>
              <a:t>λογισμικό κατασκοπίας </a:t>
            </a:r>
            <a:r>
              <a:rPr lang="el-GR" sz="3000">
                <a:solidFill>
                  <a:srgbClr val="FFFFFF"/>
                </a:solidFill>
              </a:rPr>
              <a:t>κ.α.</a:t>
            </a:r>
          </a:p>
          <a:p>
            <a:pPr marL="446088" indent="-382588">
              <a:spcBef>
                <a:spcPts val="750"/>
              </a:spcBef>
              <a:buClr>
                <a:srgbClr val="F07F09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3000">
              <a:solidFill>
                <a:srgbClr val="FFFFFF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5288" y="2025650"/>
            <a:ext cx="8353425" cy="435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>
                <a:solidFill>
                  <a:srgbClr val="FFFFFF"/>
                </a:solidFill>
              </a:rPr>
              <a:t>Πως καταλαβαίνει κάποιος ότι </a:t>
            </a:r>
            <a:r>
              <a:rPr lang="el-GR" sz="2800" b="1" i="1">
                <a:solidFill>
                  <a:srgbClr val="FFFFFF"/>
                </a:solidFill>
              </a:rPr>
              <a:t>έχει μπει κακόβουλο λογισμικό στον υπολογιστή του</a:t>
            </a:r>
            <a:r>
              <a:rPr lang="el-GR" sz="2800">
                <a:solidFill>
                  <a:srgbClr val="FFFFFF"/>
                </a:solidFill>
              </a:rPr>
              <a:t>;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>
              <a:solidFill>
                <a:srgbClr val="FFFFFF"/>
              </a:solidFill>
            </a:endParaRPr>
          </a:p>
          <a:p>
            <a:pPr>
              <a:buClr>
                <a:srgbClr val="FF0000"/>
              </a:buClr>
              <a:buFont typeface="Wingdings 2" pitchFamily="16" charset="2"/>
              <a:buChar char="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>
                <a:solidFill>
                  <a:srgbClr val="FF0000"/>
                </a:solidFill>
              </a:rPr>
              <a:t>Εμφάνιση ενός ενοχλητικού μηνύματος </a:t>
            </a:r>
          </a:p>
          <a:p>
            <a:pPr>
              <a:buClr>
                <a:srgbClr val="00B050"/>
              </a:buClr>
              <a:buFont typeface="Wingdings 2" pitchFamily="16" charset="2"/>
              <a:buChar char="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>
                <a:solidFill>
                  <a:srgbClr val="00B050"/>
                </a:solidFill>
              </a:rPr>
              <a:t>Διαγραφή όλων των δεδομένων του σκληρού δίσκου του υπολογιστή που έχει μολυνθεί </a:t>
            </a:r>
          </a:p>
          <a:p>
            <a:pPr>
              <a:buClr>
                <a:srgbClr val="FFC000"/>
              </a:buClr>
              <a:buFont typeface="Wingdings 2" pitchFamily="16" charset="2"/>
              <a:buChar char="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>
                <a:solidFill>
                  <a:srgbClr val="FFC000"/>
                </a:solidFill>
              </a:rPr>
              <a:t>Αδυναμία εκτέλεσης κάποιων προγραμμάτων</a:t>
            </a:r>
          </a:p>
          <a:p>
            <a:pPr>
              <a:buClr>
                <a:srgbClr val="92D050"/>
              </a:buClr>
              <a:buFont typeface="Wingdings 2" pitchFamily="16" charset="2"/>
              <a:buChar char="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>
                <a:solidFill>
                  <a:srgbClr val="92D050"/>
                </a:solidFill>
              </a:rPr>
              <a:t>Συχνή επανεκκίνηση του υπολογιστή </a:t>
            </a:r>
          </a:p>
          <a:p>
            <a:pPr>
              <a:buClr>
                <a:srgbClr val="FFFFFF"/>
              </a:buClr>
              <a:buFont typeface="Wingdings 2" pitchFamily="16" charset="2"/>
              <a:buChar char="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>
                <a:solidFill>
                  <a:srgbClr val="FFFFFF"/>
                </a:solidFill>
              </a:rPr>
              <a:t>Αργή εκτέλεση προγραμμάτων </a:t>
            </a: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-6350" y="-6350"/>
            <a:ext cx="5448300" cy="1412875"/>
            <a:chOff x="-4" y="-4"/>
            <a:chExt cx="3432" cy="89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3432" cy="8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-4" y="-4"/>
              <a:ext cx="3432" cy="8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196975"/>
            <a:ext cx="5580063" cy="2727325"/>
          </a:xfrm>
          <a:prstGeom prst="rect">
            <a:avLst/>
          </a:prstGeom>
          <a:solidFill>
            <a:srgbClr val="771F2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382588">
              <a:spcBef>
                <a:spcPts val="60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>
                <a:solidFill>
                  <a:srgbClr val="FFFFFF"/>
                </a:solidFill>
              </a:rPr>
              <a:t>Είναι  προγράμματα μικρά σε χωρητικότητα με πολύ αποτελεσματική σε δράση  και </a:t>
            </a:r>
            <a:r>
              <a:rPr lang="el-GR" sz="2400" b="1">
                <a:solidFill>
                  <a:srgbClr val="FFC000"/>
                </a:solidFill>
              </a:rPr>
              <a:t>έχουν  την ικανότητα να μεταδίδονται μεταξύ υπολογιστών και δικτύων</a:t>
            </a:r>
          </a:p>
          <a:p>
            <a:pPr marL="446088" indent="-382588">
              <a:spcBef>
                <a:spcPts val="600"/>
              </a:spcBef>
              <a:buClr>
                <a:srgbClr val="F07F09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400" b="1">
              <a:solidFill>
                <a:srgbClr val="FFC000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1825" y="908050"/>
            <a:ext cx="3432175" cy="252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95288" y="3573463"/>
            <a:ext cx="8497887" cy="301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>
                <a:solidFill>
                  <a:srgbClr val="FFFFFF"/>
                </a:solidFill>
              </a:rPr>
              <a:t>Προβλήματα που δημιουργούν :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400">
              <a:solidFill>
                <a:srgbClr val="FFFFFF"/>
              </a:solidFill>
            </a:endParaRPr>
          </a:p>
          <a:p>
            <a:pPr>
              <a:buClr>
                <a:srgbClr val="FFC000"/>
              </a:buClr>
              <a:buSzPct val="15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>
                <a:solidFill>
                  <a:srgbClr val="FFFFFF"/>
                </a:solidFill>
              </a:rPr>
              <a:t> </a:t>
            </a:r>
            <a:r>
              <a:rPr lang="el-GR" sz="2400">
                <a:solidFill>
                  <a:srgbClr val="92D050"/>
                </a:solidFill>
              </a:rPr>
              <a:t>αδυναμία εκκίνησης του υπολογιστή</a:t>
            </a:r>
          </a:p>
          <a:p>
            <a:pPr>
              <a:buClr>
                <a:srgbClr val="FFC000"/>
              </a:buClr>
              <a:buSzPct val="15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>
                <a:solidFill>
                  <a:srgbClr val="FFFF00"/>
                </a:solidFill>
              </a:rPr>
              <a:t> ελάττωση της ταχύτητας  του υπολογ</a:t>
            </a:r>
            <a:r>
              <a:rPr lang="el-GR" sz="2400">
                <a:solidFill>
                  <a:srgbClr val="FFFFFF"/>
                </a:solidFill>
              </a:rPr>
              <a:t>ιστή</a:t>
            </a:r>
          </a:p>
          <a:p>
            <a:pPr>
              <a:buClr>
                <a:srgbClr val="FFC000"/>
              </a:buClr>
              <a:buSzPct val="15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>
                <a:solidFill>
                  <a:srgbClr val="FFFFFF"/>
                </a:solidFill>
              </a:rPr>
              <a:t> </a:t>
            </a:r>
            <a:r>
              <a:rPr lang="el-GR" sz="2400">
                <a:solidFill>
                  <a:srgbClr val="00B050"/>
                </a:solidFill>
              </a:rPr>
              <a:t>προβλήματα στη λειτουργία των εγκατεστημένων   εφαρμογών</a:t>
            </a:r>
          </a:p>
          <a:p>
            <a:pPr>
              <a:buClr>
                <a:srgbClr val="FFC000"/>
              </a:buClr>
              <a:buSzPct val="15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>
                <a:solidFill>
                  <a:srgbClr val="FFFFFF"/>
                </a:solidFill>
              </a:rPr>
              <a:t> </a:t>
            </a:r>
            <a:r>
              <a:rPr lang="el-GR" sz="2400">
                <a:solidFill>
                  <a:srgbClr val="00B0F0"/>
                </a:solidFill>
              </a:rPr>
              <a:t>εμφάνιση ενοχλητικών μηνυμάτων</a:t>
            </a:r>
          </a:p>
          <a:p>
            <a:pPr>
              <a:buClr>
                <a:srgbClr val="FFC000"/>
              </a:buClr>
              <a:buSzPct val="15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>
                <a:solidFill>
                  <a:srgbClr val="FFFFFF"/>
                </a:solidFill>
              </a:rPr>
              <a:t> καταστροφή αρχείων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/>
          <p:cNvGrpSpPr>
            <a:grpSpLocks/>
          </p:cNvGrpSpPr>
          <p:nvPr/>
        </p:nvGrpSpPr>
        <p:grpSpPr bwMode="auto">
          <a:xfrm>
            <a:off x="-6350" y="-6350"/>
            <a:ext cx="5557838" cy="1412875"/>
            <a:chOff x="-4" y="-4"/>
            <a:chExt cx="3501" cy="89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3501" cy="8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-4" y="-4"/>
              <a:ext cx="3501" cy="8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341438"/>
            <a:ext cx="5580063" cy="2663825"/>
          </a:xfrm>
          <a:prstGeom prst="rect">
            <a:avLst/>
          </a:prstGeom>
          <a:solidFill>
            <a:srgbClr val="771F2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382588"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3000" b="1">
                <a:solidFill>
                  <a:srgbClr val="FFFFFF"/>
                </a:solidFill>
              </a:rPr>
              <a:t>βλαβερό πρόγραμμα που αναπαρά</a:t>
            </a:r>
            <a:r>
              <a:rPr lang="el-GR" sz="3000">
                <a:solidFill>
                  <a:srgbClr val="FFFFFF"/>
                </a:solidFill>
              </a:rPr>
              <a:t>γεται δημιουργώντας αντίγραφα του εαυτού του διαμέσου των δικτύων υπολογιστών.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4988" y="0"/>
            <a:ext cx="3529012" cy="360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95288" y="4221163"/>
            <a:ext cx="8424862" cy="2227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b="1">
                <a:solidFill>
                  <a:srgbClr val="00B050"/>
                </a:solidFill>
              </a:rPr>
              <a:t>Ένα σκουλήκι δεν σβήνει αρχεία</a:t>
            </a:r>
            <a:r>
              <a:rPr lang="el-GR" sz="2800">
                <a:solidFill>
                  <a:srgbClr val="FFFFFF"/>
                </a:solidFill>
              </a:rPr>
              <a:t>. </a:t>
            </a: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>
                <a:solidFill>
                  <a:srgbClr val="FFFFFF"/>
                </a:solidFill>
              </a:rPr>
              <a:t>Αναπαράγει τον εαυτό του και </a:t>
            </a:r>
            <a:r>
              <a:rPr lang="el-GR" sz="2800" b="1">
                <a:solidFill>
                  <a:srgbClr val="FFFF00"/>
                </a:solidFill>
              </a:rPr>
              <a:t>κάνει τον υπολογιστή να σέρνεται</a:t>
            </a: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>
                <a:solidFill>
                  <a:srgbClr val="FFFFFF"/>
                </a:solidFill>
              </a:rPr>
              <a:t>Καταναλώνει και τους πόρους του υπολογιστή (μνήμη) </a:t>
            </a:r>
            <a:r>
              <a:rPr lang="el-GR" sz="2800" b="1">
                <a:solidFill>
                  <a:srgbClr val="FFC000"/>
                </a:solidFill>
              </a:rPr>
              <a:t>δημιουργώντας προβλήματα ταχύτητας</a:t>
            </a:r>
            <a:r>
              <a:rPr lang="el-GR" sz="280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3340100" y="-146050"/>
            <a:ext cx="5424488" cy="1552575"/>
            <a:chOff x="2104" y="-92"/>
            <a:chExt cx="3417" cy="978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04" y="-92"/>
              <a:ext cx="3417" cy="9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2104" y="-92"/>
              <a:ext cx="3417" cy="9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03575" y="1628775"/>
            <a:ext cx="5761038" cy="2160588"/>
          </a:xfrm>
          <a:prstGeom prst="rect">
            <a:avLst/>
          </a:prstGeom>
          <a:solidFill>
            <a:srgbClr val="771F28"/>
          </a:solidFill>
          <a:ln w="9360">
            <a:solidFill>
              <a:srgbClr val="F07F0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46088" indent="-382588"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b="1" dirty="0">
                <a:solidFill>
                  <a:srgbClr val="FFFF00"/>
                </a:solidFill>
              </a:rPr>
              <a:t>κακόβουλο πρόγραμμα </a:t>
            </a:r>
            <a:r>
              <a:rPr lang="el-GR" sz="2400" dirty="0">
                <a:solidFill>
                  <a:srgbClr val="FFFF00"/>
                </a:solidFill>
              </a:rPr>
              <a:t> </a:t>
            </a:r>
            <a:r>
              <a:rPr lang="el-GR" sz="2400" dirty="0">
                <a:solidFill>
                  <a:srgbClr val="FFFFFF"/>
                </a:solidFill>
              </a:rPr>
              <a:t>που περιέχεται σ’ ένα παιχνίδι ή σ’ ένα  πρόγραμμα ανίχνευσης ιών που αναλαμβάνει εξ αποστάσεως τον έλεγχο του μολυσμένου υπολογιστή.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50825" y="4005263"/>
            <a:ext cx="8569325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>
                <a:solidFill>
                  <a:srgbClr val="FFFFFF"/>
                </a:solidFill>
              </a:rPr>
              <a:t>Ένας δούρειςο ίππος μπορεί να :</a:t>
            </a: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>
                <a:solidFill>
                  <a:srgbClr val="FFFFFF"/>
                </a:solidFill>
              </a:rPr>
              <a:t> </a:t>
            </a:r>
            <a:r>
              <a:rPr lang="el-GR" sz="2400" b="1" i="1">
                <a:solidFill>
                  <a:srgbClr val="FFFF00"/>
                </a:solidFill>
              </a:rPr>
              <a:t>διαγράψει αρχεία,</a:t>
            </a: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>
                <a:solidFill>
                  <a:srgbClr val="FFFFFF"/>
                </a:solidFill>
              </a:rPr>
              <a:t> </a:t>
            </a:r>
            <a:r>
              <a:rPr lang="el-GR" sz="2400" b="1" i="1">
                <a:solidFill>
                  <a:srgbClr val="92D050"/>
                </a:solidFill>
              </a:rPr>
              <a:t>υποκλέψει προσωπικά δεδομένα </a:t>
            </a:r>
            <a:r>
              <a:rPr lang="el-GR" sz="2400">
                <a:solidFill>
                  <a:srgbClr val="FFFFFF"/>
                </a:solidFill>
              </a:rPr>
              <a:t>(π.χ. κωδικούς πρόσβασης) ή </a:t>
            </a: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>
                <a:solidFill>
                  <a:srgbClr val="FFFFFF"/>
                </a:solidFill>
              </a:rPr>
              <a:t> </a:t>
            </a:r>
            <a:r>
              <a:rPr lang="el-GR" sz="2400" b="1" i="1">
                <a:solidFill>
                  <a:srgbClr val="00B0F0"/>
                </a:solidFill>
              </a:rPr>
              <a:t>χρησιμοποιήσει τον μολυσμένο υπολογιστή για επίθεση σε άλλους υπολογιστές</a:t>
            </a:r>
            <a:r>
              <a:rPr lang="el-GR" sz="240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16386" name="Picture 2" descr="How To Remove Trojan Virus From Windows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214677" cy="315189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2693988" y="-19050"/>
            <a:ext cx="6454775" cy="1425575"/>
            <a:chOff x="1697" y="-12"/>
            <a:chExt cx="4066" cy="898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7" y="-12"/>
              <a:ext cx="4066" cy="8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1697" y="-12"/>
              <a:ext cx="4066" cy="8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987675" y="1700213"/>
            <a:ext cx="6156325" cy="338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382588"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b="1" u="sng">
                <a:solidFill>
                  <a:srgbClr val="FFFF00"/>
                </a:solidFill>
              </a:rPr>
              <a:t>κακόβουλο πρόγραμμα </a:t>
            </a:r>
            <a:r>
              <a:rPr lang="el-GR" sz="2400">
                <a:solidFill>
                  <a:srgbClr val="FFFFFF"/>
                </a:solidFill>
              </a:rPr>
              <a:t>που προσκολλάται </a:t>
            </a:r>
            <a:r>
              <a:rPr lang="el-GR" sz="2400" b="1" i="1">
                <a:solidFill>
                  <a:srgbClr val="00B0F0"/>
                </a:solidFill>
              </a:rPr>
              <a:t>κρυφά σε αρχεία που κατεβάζουμε </a:t>
            </a:r>
            <a:r>
              <a:rPr lang="el-GR" sz="2400">
                <a:solidFill>
                  <a:srgbClr val="FFFFFF"/>
                </a:solidFill>
              </a:rPr>
              <a:t>ή </a:t>
            </a:r>
            <a:r>
              <a:rPr lang="el-GR" sz="2400" b="1" i="1">
                <a:solidFill>
                  <a:srgbClr val="92D050"/>
                </a:solidFill>
              </a:rPr>
              <a:t>κατά την επίσκεψή μας σε μολυσμένες ιστοσελίδες</a:t>
            </a:r>
            <a:r>
              <a:rPr lang="en-US" sz="2400" b="1" i="1">
                <a:solidFill>
                  <a:srgbClr val="92D050"/>
                </a:solidFill>
              </a:rPr>
              <a:t> </a:t>
            </a:r>
            <a:r>
              <a:rPr lang="el-GR" sz="2400">
                <a:solidFill>
                  <a:srgbClr val="FFFFFF"/>
                </a:solidFill>
              </a:rPr>
              <a:t>(π.χ.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b="1">
                <a:solidFill>
                  <a:srgbClr val="FFFF00"/>
                </a:solidFill>
              </a:rPr>
              <a:t>Cookies</a:t>
            </a:r>
            <a:r>
              <a:rPr lang="en-US" sz="2400">
                <a:solidFill>
                  <a:srgbClr val="FFFFFF"/>
                </a:solidFill>
              </a:rPr>
              <a:t>)</a:t>
            </a:r>
            <a:r>
              <a:rPr lang="el-GR" sz="2400">
                <a:solidFill>
                  <a:srgbClr val="FFFFFF"/>
                </a:solidFill>
              </a:rPr>
              <a:t>. </a:t>
            </a:r>
          </a:p>
          <a:p>
            <a:pPr marL="446088" indent="-382588"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b="1" i="1">
                <a:solidFill>
                  <a:srgbClr val="FFFFFF"/>
                </a:solidFill>
              </a:rPr>
              <a:t>Παρακολουθεί ποιους ιστότοπους επισκέπτεται  ένας χρήστης και την αποστέλλει σε διαφημιστικές εταιρείες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31800" y="4641850"/>
            <a:ext cx="8712200" cy="184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300">
                <a:solidFill>
                  <a:srgbClr val="FFFFFF"/>
                </a:solidFill>
              </a:rPr>
              <a:t>Προβλήματα που δημιουργεί : </a:t>
            </a: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300">
                <a:solidFill>
                  <a:srgbClr val="FFFFFF"/>
                </a:solidFill>
              </a:rPr>
              <a:t>μπορεί </a:t>
            </a:r>
            <a:r>
              <a:rPr lang="el-GR" sz="2300" b="1" i="1">
                <a:solidFill>
                  <a:srgbClr val="00B050"/>
                </a:solidFill>
              </a:rPr>
              <a:t>να αλλάξει την αρχική σελίδα του φυλλομετρητή</a:t>
            </a:r>
            <a:r>
              <a:rPr lang="el-GR" sz="2300">
                <a:solidFill>
                  <a:srgbClr val="FFFFFF"/>
                </a:solidFill>
              </a:rPr>
              <a:t>,</a:t>
            </a: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300">
                <a:solidFill>
                  <a:srgbClr val="FFFFFF"/>
                </a:solidFill>
              </a:rPr>
              <a:t> μπορεί </a:t>
            </a:r>
            <a:r>
              <a:rPr lang="el-GR" sz="2300" b="1" i="1">
                <a:solidFill>
                  <a:srgbClr val="00B0F0"/>
                </a:solidFill>
              </a:rPr>
              <a:t>να προσθέσει ανεπιθύμητες γραμμές εργαλείων </a:t>
            </a: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300">
                <a:solidFill>
                  <a:srgbClr val="FFFFFF"/>
                </a:solidFill>
              </a:rPr>
              <a:t>Μπορεί </a:t>
            </a:r>
            <a:r>
              <a:rPr lang="el-GR" sz="2300" b="1" i="1">
                <a:solidFill>
                  <a:srgbClr val="FFC000"/>
                </a:solidFill>
              </a:rPr>
              <a:t>να εμφανίζει συνεχώς παράθυρα με ενοχλητικές διαφημίσεις.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 l="10899" t="17079" r="20743"/>
          <a:stretch>
            <a:fillRect/>
          </a:stretch>
        </p:blipFill>
        <p:spPr bwMode="auto">
          <a:xfrm>
            <a:off x="0" y="549275"/>
            <a:ext cx="2994025" cy="370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450850" y="-85725"/>
            <a:ext cx="8240713" cy="1754188"/>
            <a:chOff x="284" y="-54"/>
            <a:chExt cx="5191" cy="1105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" y="-54"/>
              <a:ext cx="5191" cy="11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284" y="-54"/>
              <a:ext cx="5191" cy="11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1412875"/>
            <a:ext cx="8424862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382588">
              <a:spcBef>
                <a:spcPts val="65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600" dirty="0">
                <a:solidFill>
                  <a:srgbClr val="FFFFFF"/>
                </a:solidFill>
              </a:rPr>
              <a:t>Οι πρώτοι ιοί ήταν υπεύθυνοι για καταστροφή αρχείων, προβλήματα στην απόδοση του υπολογιστή κ.α.</a:t>
            </a:r>
          </a:p>
          <a:p>
            <a:pPr marL="446088" indent="-382588">
              <a:spcBef>
                <a:spcPts val="65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600" dirty="0">
                <a:solidFill>
                  <a:srgbClr val="FFC000"/>
                </a:solidFill>
              </a:rPr>
              <a:t>Τα τελευταία χρόνια οι περισσότεροι ιοί δρουν </a:t>
            </a:r>
            <a:r>
              <a:rPr lang="el-GR" sz="2600" b="1" dirty="0">
                <a:solidFill>
                  <a:srgbClr val="FFC000"/>
                </a:solidFill>
              </a:rPr>
              <a:t>κλέβοντας αριθμούς πιστωτικών καρτών, κωδικούς λογαριασμών (passwords), απόρρητα αρχεία</a:t>
            </a:r>
            <a:r>
              <a:rPr lang="el-GR" sz="2600" dirty="0">
                <a:solidFill>
                  <a:srgbClr val="FFC000"/>
                </a:solidFill>
              </a:rPr>
              <a:t> </a:t>
            </a:r>
            <a:r>
              <a:rPr lang="el-GR" sz="2600" dirty="0">
                <a:solidFill>
                  <a:srgbClr val="FFFFFF"/>
                </a:solidFill>
              </a:rPr>
              <a:t>και άλλα ψηφιακά μυστικά που αποκαλύπτουν οι χρήστες όταν κάνουν αγορές και παραγγελίες στο Διαδίκτυο. </a:t>
            </a:r>
          </a:p>
          <a:p>
            <a:pPr marL="446088" indent="-382588">
              <a:spcBef>
                <a:spcPts val="65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600" dirty="0">
                <a:solidFill>
                  <a:srgbClr val="FFFFFF"/>
                </a:solidFill>
              </a:rPr>
              <a:t>Κάποιοι ιοί έχουν σκοπό να υποκλέψουν στοιχεία στρατιωτικά ή να σταματήσουν τη λειτουργία μηχανών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l-GR" sz="2600" dirty="0">
                <a:solidFill>
                  <a:srgbClr val="FFFFFF"/>
                </a:solidFill>
              </a:rPr>
              <a:t>ή εργοστασίων</a:t>
            </a:r>
            <a:r>
              <a:rPr lang="el-GR" sz="2600" dirty="0" smtClean="0">
                <a:solidFill>
                  <a:srgbClr val="FFFFFF"/>
                </a:solidFill>
              </a:rPr>
              <a:t>.</a:t>
            </a:r>
            <a:endParaRPr lang="en-US" sz="2600" b="1" dirty="0">
              <a:solidFill>
                <a:srgbClr val="6B9F25"/>
              </a:solidFill>
              <a:hlinkClick r:id="rId4"/>
            </a:endParaRPr>
          </a:p>
          <a:p>
            <a:pPr marL="446088" indent="-382588">
              <a:spcBef>
                <a:spcPts val="650"/>
              </a:spcBef>
              <a:buClr>
                <a:srgbClr val="F07F09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-6350" y="122238"/>
            <a:ext cx="6143625" cy="1546225"/>
            <a:chOff x="-4" y="77"/>
            <a:chExt cx="3870" cy="974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77"/>
              <a:ext cx="3870" cy="9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-4" y="77"/>
              <a:ext cx="3870" cy="9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882775"/>
            <a:ext cx="8893175" cy="497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382588">
              <a:spcBef>
                <a:spcPts val="60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b="1" i="1">
                <a:solidFill>
                  <a:srgbClr val="FFFFFF"/>
                </a:solidFill>
              </a:rPr>
              <a:t>Antivirus</a:t>
            </a:r>
            <a:r>
              <a:rPr lang="el-GR" sz="2400" b="1">
                <a:solidFill>
                  <a:srgbClr val="FFFFFF"/>
                </a:solidFill>
              </a:rPr>
              <a:t> ή </a:t>
            </a:r>
            <a:r>
              <a:rPr lang="el-GR" sz="2400" b="1" i="1">
                <a:solidFill>
                  <a:srgbClr val="FFFFFF"/>
                </a:solidFill>
              </a:rPr>
              <a:t>αντιικά προγράμματα</a:t>
            </a:r>
            <a:r>
              <a:rPr lang="el-GR" sz="2400" b="1">
                <a:solidFill>
                  <a:srgbClr val="FFFFFF"/>
                </a:solidFill>
              </a:rPr>
              <a:t>.</a:t>
            </a:r>
          </a:p>
          <a:p>
            <a:pPr marL="446088" indent="-382588">
              <a:spcBef>
                <a:spcPts val="60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b="1">
                <a:solidFill>
                  <a:srgbClr val="FFFFFF"/>
                </a:solidFill>
              </a:rPr>
              <a:t>ειδικά προγράμματα για ιούς τύπου spyware</a:t>
            </a:r>
          </a:p>
          <a:p>
            <a:pPr marL="446088" indent="-382588">
              <a:spcBef>
                <a:spcPts val="600"/>
              </a:spcBef>
              <a:buClr>
                <a:srgbClr val="F07F09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400">
              <a:solidFill>
                <a:srgbClr val="FFFFFF"/>
              </a:solidFill>
            </a:endParaRPr>
          </a:p>
          <a:p>
            <a:pPr marL="446088" indent="-382588">
              <a:spcBef>
                <a:spcPts val="60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 b="1">
                <a:solidFill>
                  <a:srgbClr val="FFFF00"/>
                </a:solidFill>
              </a:rPr>
              <a:t>Η χρήση ενός ψηφιακού τείχους προστασίας (firewall), </a:t>
            </a:r>
            <a:r>
              <a:rPr lang="el-GR" sz="2400">
                <a:solidFill>
                  <a:srgbClr val="FFFFFF"/>
                </a:solidFill>
              </a:rPr>
              <a:t>αλλά θα πρέπει να γίνεται με προσοχή και με την προϋπόθεση ότι υπάρχει καλή γνώση του τρόπου ρύθμισης και λειτουργίας του.</a:t>
            </a:r>
          </a:p>
          <a:p>
            <a:pPr marL="446088" indent="-382588">
              <a:spcBef>
                <a:spcPts val="600"/>
              </a:spcBef>
              <a:buClr>
                <a:srgbClr val="F07F09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400">
              <a:solidFill>
                <a:srgbClr val="FFFFFF"/>
              </a:solidFill>
            </a:endParaRPr>
          </a:p>
          <a:p>
            <a:pPr marL="446088" indent="-382588">
              <a:spcBef>
                <a:spcPts val="600"/>
              </a:spcBef>
              <a:buClr>
                <a:srgbClr val="F07F09"/>
              </a:buClr>
              <a:buSzPct val="80000"/>
              <a:buFont typeface="Wingdings 2" pitchFamily="16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sz="2400">
                <a:solidFill>
                  <a:srgbClr val="FFFFFF"/>
                </a:solidFill>
              </a:rPr>
              <a:t> </a:t>
            </a:r>
            <a:r>
              <a:rPr lang="el-GR" sz="2400" b="1">
                <a:solidFill>
                  <a:srgbClr val="FFFF00"/>
                </a:solidFill>
              </a:rPr>
              <a:t>Προσοχή πρέπει να δίνουμε και στα προγράμματα που διαφημίζονται και διανέμονται δωρεάν </a:t>
            </a:r>
            <a:r>
              <a:rPr lang="el-GR" sz="2400">
                <a:solidFill>
                  <a:srgbClr val="FFFFFF"/>
                </a:solidFill>
              </a:rPr>
              <a:t>καθώς και στα </a:t>
            </a:r>
            <a:r>
              <a:rPr lang="el-GR" sz="2400" b="1">
                <a:solidFill>
                  <a:srgbClr val="92D050"/>
                </a:solidFill>
              </a:rPr>
              <a:t>προγράμματα που χρησιμοποιούμε για να κάνουμε chat</a:t>
            </a:r>
            <a:r>
              <a:rPr lang="el-GR" sz="2400">
                <a:solidFill>
                  <a:srgbClr val="92D050"/>
                </a:solidFill>
              </a:rPr>
              <a:t>.</a:t>
            </a:r>
          </a:p>
          <a:p>
            <a:pPr marL="446088" indent="-382588">
              <a:spcBef>
                <a:spcPts val="600"/>
              </a:spcBef>
              <a:buClr>
                <a:srgbClr val="F07F09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2400">
              <a:solidFill>
                <a:srgbClr val="92D050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-171450"/>
            <a:ext cx="2720975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Droid Sans"/>
        <a:cs typeface="Droid Sans"/>
      </a:majorFont>
      <a:minorFont>
        <a:latin typeface="Century Gothic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Droid Sans"/>
        <a:cs typeface="Droid Sans"/>
      </a:majorFont>
      <a:minorFont>
        <a:latin typeface="Century Gothic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Droid Sans"/>
        <a:cs typeface="Droid Sans"/>
      </a:majorFont>
      <a:minorFont>
        <a:latin typeface="Century Gothic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Droid Sans"/>
        <a:cs typeface="Droid Sans"/>
      </a:majorFont>
      <a:minorFont>
        <a:latin typeface="Century Gothic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Droid Sans"/>
        <a:cs typeface="Droid Sans"/>
      </a:majorFont>
      <a:minorFont>
        <a:latin typeface="Century Gothic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Droid Sans"/>
        <a:cs typeface="Droid Sans"/>
      </a:majorFont>
      <a:minorFont>
        <a:latin typeface="Century Gothic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Droid Sans"/>
        <a:cs typeface="Droid Sans"/>
      </a:majorFont>
      <a:minorFont>
        <a:latin typeface="Century Gothic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516</Words>
  <PresentationFormat>On-screen Show (4:3)</PresentationFormat>
  <Paragraphs>48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Kostas</cp:lastModifiedBy>
  <cp:revision>73</cp:revision>
  <cp:lastPrinted>1601-01-01T00:00:00Z</cp:lastPrinted>
  <dcterms:created xsi:type="dcterms:W3CDTF">2010-08-29T16:34:30Z</dcterms:created>
  <dcterms:modified xsi:type="dcterms:W3CDTF">2020-11-26T14:29:38Z</dcterms:modified>
</cp:coreProperties>
</file>