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63" r:id="rId3"/>
    <p:sldId id="264" r:id="rId4"/>
    <p:sldId id="262" r:id="rId5"/>
    <p:sldId id="265" r:id="rId6"/>
    <p:sldId id="266" r:id="rId7"/>
    <p:sldId id="257" r:id="rId8"/>
    <p:sldId id="259" r:id="rId9"/>
    <p:sldId id="258" r:id="rId10"/>
    <p:sldId id="260" r:id="rId11"/>
    <p:sldId id="261" r:id="rId12"/>
    <p:sldId id="268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D75DD-38B8-4F94-A281-C15FB55EB207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FE69C-EC65-4397-8F16-631E38CBA1A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FE69C-EC65-4397-8F16-631E38CBA1A0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3293D6-3F94-481F-A943-A03B67914D88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7E23B7B-1ADE-4C3E-8515-4C62DD0536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aggregator/lo/photodentro-lor-8521-3550" TargetMode="Externa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esop.iep.edu.gr/node/14601/370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8pDeHQ86lpo&amp;t=2s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Υπότιτλος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17526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l-G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  <a:hlinkClick r:id="rId3" action="ppaction://hlinksldjump"/>
              </a:rPr>
              <a:t>Ομάδα Ψωμιού &amp; Δημητριακών</a:t>
            </a:r>
            <a:endParaRPr lang="el-GR" sz="3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Segoe Print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l-G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  <a:hlinkClick r:id="rId4" action="ppaction://hlinksldjump"/>
              </a:rPr>
              <a:t>Ομάδα Φρούτων &amp; Χορταρικών</a:t>
            </a:r>
            <a:endParaRPr lang="el-GR" sz="3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Segoe Print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l-G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  <a:hlinkClick r:id="rId5" action="ppaction://hlinksldjump"/>
              </a:rPr>
              <a:t>Ομάδα Γάλακτος &amp; Γαλακτοκομικών</a:t>
            </a:r>
            <a:endParaRPr lang="el-GR" sz="3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Segoe Print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l-G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  <a:hlinkClick r:id="rId6" action="ppaction://hlinksldjump"/>
              </a:rPr>
              <a:t>Ομάδα Κρέατος</a:t>
            </a:r>
            <a:endParaRPr lang="el-GR" sz="3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Segoe Print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l-G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  <a:hlinkClick r:id="rId7" action="ppaction://hlinksldjump"/>
              </a:rPr>
              <a:t>Ομάδα Λιπών &amp; Ελαίων</a:t>
            </a:r>
            <a:endParaRPr lang="el-GR" sz="3200" b="1" dirty="0">
              <a:solidFill>
                <a:schemeClr val="accent5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3 - Εικόνα" descr="πυραμ.jp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86710" y="4005064"/>
            <a:ext cx="2821322" cy="268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Ορθογώνιο"/>
          <p:cNvSpPr/>
          <p:nvPr/>
        </p:nvSpPr>
        <p:spPr>
          <a:xfrm>
            <a:off x="179512" y="40466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ΟΜΑΔΕΣ ΤΡΟΦΙΜΩΝ</a:t>
            </a:r>
            <a:endParaRPr lang="el-GR" sz="4400" b="1" u="sng" dirty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6 - Δεξιό βέλος">
            <a:hlinkClick r:id="rId10" action="ppaction://hlinksldjump"/>
          </p:cNvPr>
          <p:cNvSpPr/>
          <p:nvPr/>
        </p:nvSpPr>
        <p:spPr>
          <a:xfrm>
            <a:off x="8388424" y="5661248"/>
            <a:ext cx="618368" cy="47667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el-GR" u="sng" dirty="0" smtClean="0">
                <a:latin typeface="Segoe Print" pitchFamily="2" charset="0"/>
              </a:rPr>
              <a:t>ΓΑΛΑ &amp; ΓΑΛΑΚΤΟΚΟΜΙΚΑ</a:t>
            </a:r>
            <a:endParaRPr lang="el-GR" u="sng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572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Segoe Print" pitchFamily="2" charset="0"/>
              </a:rPr>
              <a:t>σημαντικότερη πηγή </a:t>
            </a:r>
            <a:r>
              <a:rPr lang="el-G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ασβεστίου </a:t>
            </a:r>
          </a:p>
          <a:p>
            <a:pPr>
              <a:buNone/>
            </a:pPr>
            <a:r>
              <a:rPr lang="el-GR" dirty="0" smtClean="0">
                <a:latin typeface="Segoe Print" pitchFamily="2" charset="0"/>
              </a:rPr>
              <a:t>(</a:t>
            </a:r>
            <a:r>
              <a:rPr lang="el-GR" dirty="0">
                <a:latin typeface="Segoe Print" pitchFamily="2" charset="0"/>
              </a:rPr>
              <a:t>για γερά οστά και δόντια)</a:t>
            </a:r>
          </a:p>
          <a:p>
            <a:r>
              <a:rPr lang="el-GR" dirty="0" err="1" smtClean="0">
                <a:latin typeface="Segoe Print" pitchFamily="2" charset="0"/>
              </a:rPr>
              <a:t>πρωτεϊνες</a:t>
            </a:r>
            <a:endParaRPr lang="el-GR" dirty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βιταμίνες συμπλέγματος Β</a:t>
            </a:r>
          </a:p>
        </p:txBody>
      </p:sp>
      <p:sp>
        <p:nvSpPr>
          <p:cNvPr id="5" name="4 - Καμπύλο αριστερό βέλος">
            <a:hlinkClick r:id="rId2" action="ppaction://hlinksldjump"/>
          </p:cNvPr>
          <p:cNvSpPr/>
          <p:nvPr/>
        </p:nvSpPr>
        <p:spPr>
          <a:xfrm>
            <a:off x="611560" y="6021288"/>
            <a:ext cx="515496" cy="568080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Segoe Print" pitchFamily="2" charset="0"/>
              </a:rPr>
              <a:t>ΛΙΠΗ &amp; ΕΛΑΙΑ</a:t>
            </a:r>
            <a:endParaRPr lang="el-GR" u="sng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579296" cy="45720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Λιπαρά οξέα</a:t>
            </a:r>
            <a:endParaRPr lang="el-GR" b="1" dirty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Λιποδιαλυτές </a:t>
            </a:r>
            <a:r>
              <a:rPr lang="el-GR" dirty="0">
                <a:latin typeface="Segoe Print" pitchFamily="2" charset="0"/>
              </a:rPr>
              <a:t>βιταμίνες A, D, E και Κ</a:t>
            </a:r>
            <a:r>
              <a:rPr lang="el-GR" dirty="0" smtClean="0">
                <a:latin typeface="Segoe Print" pitchFamily="2" charset="0"/>
              </a:rPr>
              <a:t>.</a:t>
            </a:r>
            <a:endParaRPr lang="en-US" dirty="0" smtClean="0">
              <a:latin typeface="Segoe Print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5" name="4 - Καμπύλο αριστερό βέλος">
            <a:hlinkClick r:id="rId2" action="ppaction://hlinksldjump"/>
          </p:cNvPr>
          <p:cNvSpPr/>
          <p:nvPr/>
        </p:nvSpPr>
        <p:spPr>
          <a:xfrm>
            <a:off x="611560" y="6021288"/>
            <a:ext cx="515496" cy="568080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Πυραμίδ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125138" cy="6192688"/>
          </a:xfrm>
        </p:spPr>
      </p:pic>
      <p:pic>
        <p:nvPicPr>
          <p:cNvPr id="5" name="4 - Εικόνα" descr="ερωτήσεις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332656"/>
            <a:ext cx="855538" cy="855538"/>
          </a:xfrm>
          <a:prstGeom prst="rect">
            <a:avLst/>
          </a:prstGeom>
        </p:spPr>
      </p:pic>
      <p:pic>
        <p:nvPicPr>
          <p:cNvPr id="6" name="5 - Εικόνα" descr="Bugs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5528822"/>
            <a:ext cx="1331640" cy="1329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Segoe Print" pitchFamily="2" charset="0"/>
              </a:rPr>
              <a:t>         ΒΙΒΛΙΟΓΡΑΦΙΑ -ΠΗΓΕΣ</a:t>
            </a:r>
            <a:endParaRPr lang="el-GR" sz="3200" dirty="0">
              <a:latin typeface="Segoe Print" pitchFamily="2" charset="0"/>
            </a:endParaRPr>
          </a:p>
        </p:txBody>
      </p:sp>
      <p:pic>
        <p:nvPicPr>
          <p:cNvPr id="4" name="3 - Θέση περιεχομένου" descr="βιβλιογραφί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260648"/>
            <a:ext cx="1252313" cy="1440160"/>
          </a:xfrm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0" y="2132856"/>
            <a:ext cx="91440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l-GR" sz="2400" dirty="0" err="1" smtClean="0">
                <a:latin typeface="Segoe Print" pitchFamily="2" charset="0"/>
              </a:rPr>
              <a:t>Διαδραστικό</a:t>
            </a:r>
            <a:r>
              <a:rPr lang="el-GR" sz="2400" dirty="0" smtClean="0">
                <a:latin typeface="Segoe Print" pitchFamily="2" charset="0"/>
              </a:rPr>
              <a:t> βιβλίο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Οικιακής Οικονομίας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Α΄Γυμνασίου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Πλατφόρμα ΑΙΣΩΠΟΣ, «Ομάδες Τροφίμων»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el-GR" sz="2400" dirty="0" smtClean="0">
                <a:latin typeface="Segoe Print" pitchFamily="2" charset="0"/>
              </a:rPr>
              <a:t>ΦΩΤΟΔΕΝΔΡΟ, «Η Διατροφική Πυραμίδα» </a:t>
            </a:r>
            <a:r>
              <a:rPr lang="el-GR" sz="1600" dirty="0" smtClean="0">
                <a:latin typeface="Segoe Print" pitchFamily="2" charset="0"/>
              </a:rPr>
              <a:t>(</a:t>
            </a:r>
            <a:r>
              <a:rPr lang="en-US" sz="1600" dirty="0" smtClean="0">
                <a:latin typeface="Segoe Print" pitchFamily="2" charset="0"/>
              </a:rPr>
              <a:t>http://photodentro.edu.gr/aggregator/lo/photodentro-lor-8521-3550</a:t>
            </a:r>
            <a:r>
              <a:rPr lang="el-GR" sz="1600" dirty="0" smtClean="0">
                <a:latin typeface="Segoe Print" pitchFamily="2" charset="0"/>
              </a:rPr>
              <a:t>)</a:t>
            </a: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</a:t>
            </a:r>
            <a:r>
              <a:rPr lang="en-US" sz="2400" dirty="0" smtClean="0">
                <a:latin typeface="Segoe Print" pitchFamily="2" charset="0"/>
              </a:rPr>
              <a:t>You tube</a:t>
            </a:r>
            <a:r>
              <a:rPr lang="el-GR" sz="2400" dirty="0" smtClean="0">
                <a:latin typeface="Segoe Print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Loizos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Pantikidis</a:t>
            </a:r>
            <a:r>
              <a:rPr lang="el-GR" sz="2400" noProof="0" dirty="0" smtClean="0">
                <a:latin typeface="Segoe Print" pitchFamily="2" charset="0"/>
              </a:rPr>
              <a:t> «Υγιεινή Διατροφή»  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https://www.youtube.com/watch?v=8pDeHQ86lpo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ΨΩΜΙ &amp; ΔΗΜΗΤΡΙΑΚΑ</a:t>
            </a:r>
            <a:endParaRPr lang="el-GR" dirty="0">
              <a:latin typeface="Segoe Print" pitchFamily="2" charset="0"/>
              <a:hlinkClick r:id="rId2" action="ppaction://hlinksldjump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latin typeface="Segoe Print" pitchFamily="2" charset="0"/>
              </a:rPr>
              <a:t>Στην ομάδα ανήκουν:</a:t>
            </a:r>
          </a:p>
          <a:p>
            <a:r>
              <a:rPr lang="el-GR" dirty="0" smtClean="0">
                <a:latin typeface="Segoe Print" pitchFamily="2" charset="0"/>
              </a:rPr>
              <a:t>τα δημητριακά (σιτάρι, καλαμπόκι, κριθάρι, βρώμη, σίκαλη, ρύζι)</a:t>
            </a:r>
          </a:p>
          <a:p>
            <a:r>
              <a:rPr lang="el-GR" dirty="0" smtClean="0">
                <a:latin typeface="Segoe Print" pitchFamily="2" charset="0"/>
              </a:rPr>
              <a:t>τα προϊόντα δημητριακών (ψωμί, παξιμάδια, </a:t>
            </a:r>
            <a:r>
              <a:rPr lang="el-GR" dirty="0" err="1" smtClean="0">
                <a:latin typeface="Segoe Print" pitchFamily="2" charset="0"/>
              </a:rPr>
              <a:t>κριτσίνια</a:t>
            </a:r>
            <a:r>
              <a:rPr lang="el-GR" dirty="0" smtClean="0">
                <a:latin typeface="Segoe Print" pitchFamily="2" charset="0"/>
              </a:rPr>
              <a:t>, ζυμαρικά, δημητριακά πρωινού)</a:t>
            </a:r>
          </a:p>
          <a:p>
            <a:r>
              <a:rPr lang="el-GR" dirty="0" smtClean="0">
                <a:latin typeface="Segoe Print" pitchFamily="2" charset="0"/>
              </a:rPr>
              <a:t>οι πατάτες και όλα τα προϊόντα τους, όπως πουρές</a:t>
            </a:r>
          </a:p>
          <a:p>
            <a:endParaRPr lang="el-GR" dirty="0"/>
          </a:p>
        </p:txBody>
      </p:sp>
      <p:pic>
        <p:nvPicPr>
          <p:cNvPr id="11" name="10 - Θέση περιεχομένου" descr="Φ2.jpg">
            <a:hlinkClick r:id="rId3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492811" y="3427413"/>
            <a:ext cx="5917327" cy="301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Δεξιό βέλος">
            <a:hlinkClick r:id="rId2" action="ppaction://hlinksldjump"/>
          </p:cNvPr>
          <p:cNvSpPr/>
          <p:nvPr/>
        </p:nvSpPr>
        <p:spPr>
          <a:xfrm>
            <a:off x="8460432" y="6237312"/>
            <a:ext cx="474352" cy="3406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ΦΡΟΥΤΑ &amp; ΧΟΡΤΑΡΙΚΑ</a:t>
            </a:r>
            <a:endParaRPr lang="el-GR" dirty="0">
              <a:latin typeface="Segoe Print" pitchFamily="2" charset="0"/>
              <a:hlinkClick r:id="rId2" action="ppaction://hlinksldjump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900" dirty="0" smtClean="0">
                <a:latin typeface="Segoe Print" pitchFamily="2" charset="0"/>
              </a:rPr>
              <a:t>Στην ομάδα ανήκουν:</a:t>
            </a:r>
          </a:p>
          <a:p>
            <a:r>
              <a:rPr lang="el-GR" sz="2900" dirty="0" smtClean="0">
                <a:latin typeface="Segoe Print" pitchFamily="2" charset="0"/>
              </a:rPr>
              <a:t>τα φρέσκα, αποξηραμένα, κατεψυγμένα ή κονσερβοποιημένα φρούτα και λαχανικά και οι χυμοί τους</a:t>
            </a:r>
          </a:p>
          <a:p>
            <a:endParaRPr lang="el-GR" sz="2900" dirty="0" smtClean="0">
              <a:latin typeface="Segoe Print" pitchFamily="2" charset="0"/>
            </a:endParaRPr>
          </a:p>
          <a:p>
            <a:r>
              <a:rPr lang="el-GR" sz="2900" dirty="0" smtClean="0">
                <a:latin typeface="Segoe Print" pitchFamily="2" charset="0"/>
              </a:rPr>
              <a:t>οι κομπόστες</a:t>
            </a:r>
          </a:p>
          <a:p>
            <a:endParaRPr lang="el-GR" sz="2900" dirty="0" smtClean="0">
              <a:latin typeface="Segoe Print" pitchFamily="2" charset="0"/>
            </a:endParaRPr>
          </a:p>
          <a:p>
            <a:r>
              <a:rPr lang="el-GR" sz="2900" dirty="0" smtClean="0">
                <a:latin typeface="Segoe Print" pitchFamily="2" charset="0"/>
              </a:rPr>
              <a:t>τα φυλλώδη πράσινα λαχανικά, όπως μαρούλι, σπανάκι, ραδίκια, αντίδια, βλίτα, κ.ά.</a:t>
            </a:r>
          </a:p>
          <a:p>
            <a:endParaRPr lang="el-GR" sz="2900" dirty="0" smtClean="0">
              <a:latin typeface="Segoe Print" pitchFamily="2" charset="0"/>
            </a:endParaRPr>
          </a:p>
          <a:p>
            <a:r>
              <a:rPr lang="el-GR" sz="2900" dirty="0" smtClean="0">
                <a:latin typeface="Segoe Print" pitchFamily="2" charset="0"/>
              </a:rPr>
              <a:t>τα </a:t>
            </a:r>
            <a:r>
              <a:rPr lang="el-GR" sz="2900" dirty="0" err="1" smtClean="0">
                <a:latin typeface="Segoe Print" pitchFamily="2" charset="0"/>
              </a:rPr>
              <a:t>φρουτώδη</a:t>
            </a:r>
            <a:r>
              <a:rPr lang="el-GR" sz="2900" dirty="0" smtClean="0">
                <a:latin typeface="Segoe Print" pitchFamily="2" charset="0"/>
              </a:rPr>
              <a:t> λαχανικά, όπως τομάτα, αγγούρι πιπεριά</a:t>
            </a:r>
          </a:p>
          <a:p>
            <a:r>
              <a:rPr lang="el-GR" sz="2900" dirty="0" smtClean="0">
                <a:latin typeface="Segoe Print" pitchFamily="2" charset="0"/>
              </a:rPr>
              <a:t>άλλα ζαρζαβατικά, όπως μελιτζάνες, κολοκυθάκια, κουνουπίδι,  μπρόκολο, καρότα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9" name="8 - Θέση περιεχομένου" descr="Φ3.jpg">
            <a:hlinkClick r:id="rId3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275856" y="3717032"/>
            <a:ext cx="4392488" cy="292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Δεξιό βέλος">
            <a:hlinkClick r:id="rId2" action="ppaction://hlinksldjump"/>
          </p:cNvPr>
          <p:cNvSpPr/>
          <p:nvPr/>
        </p:nvSpPr>
        <p:spPr>
          <a:xfrm>
            <a:off x="8460432" y="6237312"/>
            <a:ext cx="474352" cy="3406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Segoe Print" pitchFamily="2" charset="0"/>
              </a:rPr>
              <a:t>ΓΑΛΑ &amp; ΓΑΛΑΚΤΟΚΟΜΙΚΑ</a:t>
            </a:r>
            <a:endParaRPr lang="el-GR" dirty="0">
              <a:latin typeface="Segoe Print" pitchFamily="2" charset="0"/>
              <a:hlinkClick r:id="rId2" action="ppaction://hlinksldjump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Segoe Print" pitchFamily="2" charset="0"/>
              </a:rPr>
              <a:t>Στην ομάδα ανήκουν:</a:t>
            </a:r>
          </a:p>
          <a:p>
            <a:r>
              <a:rPr lang="el-GR" dirty="0" smtClean="0">
                <a:latin typeface="Segoe Print" pitchFamily="2" charset="0"/>
              </a:rPr>
              <a:t>το γάλα</a:t>
            </a:r>
          </a:p>
          <a:p>
            <a:r>
              <a:rPr lang="el-GR" dirty="0" smtClean="0">
                <a:latin typeface="Segoe Print" pitchFamily="2" charset="0"/>
              </a:rPr>
              <a:t>το τυρί</a:t>
            </a:r>
          </a:p>
          <a:p>
            <a:r>
              <a:rPr lang="el-GR" dirty="0" smtClean="0">
                <a:latin typeface="Segoe Print" pitchFamily="2" charset="0"/>
              </a:rPr>
              <a:t>το γιαούρτι</a:t>
            </a:r>
          </a:p>
          <a:p>
            <a:r>
              <a:rPr lang="el-GR" dirty="0" smtClean="0">
                <a:latin typeface="Segoe Print" pitchFamily="2" charset="0"/>
              </a:rPr>
              <a:t>ροφήματα από γάλα (σοκολατούχο) ή ξινόγαλα.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8" name="7 - Θέση περιεχομένου" descr="Φ1.jpg">
            <a:hlinkClick r:id="rId3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627784" y="3356992"/>
            <a:ext cx="4981378" cy="333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Δεξιό βέλος">
            <a:hlinkClick r:id="rId2" action="ppaction://hlinksldjump"/>
          </p:cNvPr>
          <p:cNvSpPr/>
          <p:nvPr/>
        </p:nvSpPr>
        <p:spPr>
          <a:xfrm>
            <a:off x="8460432" y="6237312"/>
            <a:ext cx="474352" cy="3406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ΟΜΑΔΑ ΚΡΕΑΤΟΣ</a:t>
            </a:r>
            <a:endParaRPr lang="el-GR" dirty="0">
              <a:latin typeface="Segoe Print" pitchFamily="2" charset="0"/>
              <a:hlinkClick r:id="rId2" action="ppaction://hlinksldjump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endParaRPr lang="el-GR" dirty="0" smtClean="0"/>
          </a:p>
          <a:p>
            <a:r>
              <a:rPr lang="el-GR" sz="6400" dirty="0" smtClean="0">
                <a:latin typeface="Segoe Print" pitchFamily="2" charset="0"/>
              </a:rPr>
              <a:t>Στην ομάδα ανήκουν :</a:t>
            </a:r>
          </a:p>
          <a:p>
            <a:r>
              <a:rPr lang="el-GR" sz="6400" dirty="0" smtClean="0">
                <a:latin typeface="Segoe Print" pitchFamily="2" charset="0"/>
              </a:rPr>
              <a:t>κόκκινο κρέας, όπως μοσχάρι, χοιρινό, αρνί, κατσίκι, </a:t>
            </a:r>
          </a:p>
          <a:p>
            <a:r>
              <a:rPr lang="el-GR" sz="6400" dirty="0" smtClean="0">
                <a:latin typeface="Segoe Print" pitchFamily="2" charset="0"/>
              </a:rPr>
              <a:t>τα προϊόντα του, όπως ο κιμάς, τα αλλαντικά και τα λουκάνικα</a:t>
            </a:r>
          </a:p>
          <a:p>
            <a:r>
              <a:rPr lang="el-GR" sz="6400" dirty="0" smtClean="0">
                <a:latin typeface="Segoe Print" pitchFamily="2" charset="0"/>
              </a:rPr>
              <a:t>εντόσθια, όπως συκώτι, πνευμόνια, έντερο</a:t>
            </a:r>
          </a:p>
          <a:p>
            <a:r>
              <a:rPr lang="el-GR" sz="6400" dirty="0" smtClean="0">
                <a:latin typeface="Segoe Print" pitchFamily="2" charset="0"/>
              </a:rPr>
              <a:t>κοτόπουλο, γαλοπούλα, και τα αλλαντικά τους</a:t>
            </a:r>
          </a:p>
          <a:p>
            <a:r>
              <a:rPr lang="el-GR" sz="6400" dirty="0" smtClean="0">
                <a:latin typeface="Segoe Print" pitchFamily="2" charset="0"/>
              </a:rPr>
              <a:t>ψάρι και θαλασσινά σε όλες τις μορφές, </a:t>
            </a:r>
          </a:p>
          <a:p>
            <a:r>
              <a:rPr lang="el-GR" sz="6400" dirty="0" smtClean="0">
                <a:latin typeface="Segoe Print" pitchFamily="2" charset="0"/>
              </a:rPr>
              <a:t>αβγά</a:t>
            </a:r>
          </a:p>
          <a:p>
            <a:r>
              <a:rPr lang="el-GR" sz="6400" dirty="0" smtClean="0">
                <a:latin typeface="Segoe Print" pitchFamily="2" charset="0"/>
              </a:rPr>
              <a:t>όσπρια, όπως  φακές, όλα τα είδη φασολιού (όπως γίγαντες, μαυρομάτικα, χάντρες), ρεβίθια, φάβα και κουκιά. </a:t>
            </a:r>
          </a:p>
          <a:p>
            <a:r>
              <a:rPr lang="el-GR" sz="6400" dirty="0" smtClean="0">
                <a:latin typeface="Segoe Print" pitchFamily="2" charset="0"/>
              </a:rPr>
              <a:t>η σόγια , είδος φασολιού</a:t>
            </a:r>
          </a:p>
          <a:p>
            <a:r>
              <a:rPr lang="el-GR" sz="6400" dirty="0" smtClean="0">
                <a:latin typeface="Segoe Print" pitchFamily="2" charset="0"/>
              </a:rPr>
              <a:t>υποκατάστατα κρέατος (π.χ. προϊόντα σόγιας για χορτοφάγους)</a:t>
            </a:r>
          </a:p>
          <a:p>
            <a:endParaRPr lang="el-GR" sz="6400" dirty="0"/>
          </a:p>
        </p:txBody>
      </p:sp>
      <p:pic>
        <p:nvPicPr>
          <p:cNvPr id="9" name="8 - Θέση περιεχομένου" descr="φ4.jpg">
            <a:hlinkClick r:id="rId3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691680" y="4221088"/>
            <a:ext cx="3275733" cy="217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8 - Θέση περιεχομένου" descr="φ4α.jpg"/>
          <p:cNvPicPr>
            <a:picLocks noChangeAspect="1"/>
          </p:cNvPicPr>
          <p:nvPr/>
        </p:nvPicPr>
        <p:blipFill>
          <a:blip r:embed="rId5" cstate="print"/>
          <a:srcRect l="4832" t="19141" r="5597" b="6890"/>
          <a:stretch>
            <a:fillRect/>
          </a:stretch>
        </p:blipFill>
        <p:spPr>
          <a:xfrm>
            <a:off x="5076056" y="4221088"/>
            <a:ext cx="3456384" cy="214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- Δεξιό βέλος">
            <a:hlinkClick r:id="rId2" action="ppaction://hlinksldjump"/>
          </p:cNvPr>
          <p:cNvSpPr/>
          <p:nvPr/>
        </p:nvSpPr>
        <p:spPr>
          <a:xfrm>
            <a:off x="8460432" y="6309320"/>
            <a:ext cx="474352" cy="3406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Segoe Print" pitchFamily="2" charset="0"/>
              </a:rPr>
              <a:t>ΛΙΠΗ &amp; ΕΛΑΙΑ</a:t>
            </a:r>
            <a:endParaRPr lang="el-GR" dirty="0">
              <a:latin typeface="Segoe Print" pitchFamily="2" charset="0"/>
              <a:hlinkClick r:id="rId2" action="ppaction://hlinksldjump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l-GR" sz="1800" dirty="0" smtClean="0">
                <a:latin typeface="Segoe Print" pitchFamily="2" charset="0"/>
              </a:rPr>
              <a:t>Στην ομάδα ανήκουν:</a:t>
            </a:r>
          </a:p>
          <a:p>
            <a:r>
              <a:rPr lang="el-GR" sz="1800" dirty="0" smtClean="0">
                <a:latin typeface="Segoe Print" pitchFamily="2" charset="0"/>
              </a:rPr>
              <a:t>Τα λιπίδια φυτικής προέλευσης</a:t>
            </a:r>
            <a:br>
              <a:rPr lang="el-GR" sz="1800" dirty="0" smtClean="0">
                <a:latin typeface="Segoe Print" pitchFamily="2" charset="0"/>
              </a:rPr>
            </a:br>
            <a:r>
              <a:rPr lang="el-GR" sz="1800" dirty="0" smtClean="0">
                <a:latin typeface="Segoe Print" pitchFamily="2" charset="0"/>
              </a:rPr>
              <a:t>– ελαιόλαδο και ελιές</a:t>
            </a:r>
            <a:br>
              <a:rPr lang="el-GR" sz="1800" dirty="0" smtClean="0">
                <a:latin typeface="Segoe Print" pitchFamily="2" charset="0"/>
              </a:rPr>
            </a:br>
            <a:r>
              <a:rPr lang="el-GR" sz="1800" dirty="0" smtClean="0">
                <a:latin typeface="Segoe Print" pitchFamily="2" charset="0"/>
              </a:rPr>
              <a:t>– σπορέλαια (π.χ. καλαμποκέλαιο, ηλιέλαιο, σογιέλαιο)</a:t>
            </a:r>
            <a:br>
              <a:rPr lang="el-GR" sz="1800" dirty="0" smtClean="0">
                <a:latin typeface="Segoe Print" pitchFamily="2" charset="0"/>
              </a:rPr>
            </a:br>
            <a:r>
              <a:rPr lang="el-GR" sz="1800" dirty="0" smtClean="0">
                <a:latin typeface="Segoe Print" pitchFamily="2" charset="0"/>
              </a:rPr>
              <a:t>– φυτικές μαργαρίνες (για επάλειψη) και μαγειρικά λίπη (για το μαγείρεμα)</a:t>
            </a:r>
          </a:p>
          <a:p>
            <a:r>
              <a:rPr lang="el-GR" sz="1800" dirty="0" smtClean="0">
                <a:latin typeface="Segoe Print" pitchFamily="2" charset="0"/>
              </a:rPr>
              <a:t>Τα λιπίδια ζωικής προέλευσης</a:t>
            </a:r>
            <a:br>
              <a:rPr lang="el-GR" sz="1800" dirty="0" smtClean="0">
                <a:latin typeface="Segoe Print" pitchFamily="2" charset="0"/>
              </a:rPr>
            </a:br>
            <a:r>
              <a:rPr lang="el-GR" sz="1800" dirty="0" smtClean="0">
                <a:latin typeface="Segoe Print" pitchFamily="2" charset="0"/>
              </a:rPr>
              <a:t>– βούτυρο</a:t>
            </a:r>
            <a:br>
              <a:rPr lang="el-GR" sz="1800" dirty="0" smtClean="0">
                <a:latin typeface="Segoe Print" pitchFamily="2" charset="0"/>
              </a:rPr>
            </a:br>
            <a:r>
              <a:rPr lang="el-GR" sz="1800" dirty="0" smtClean="0">
                <a:latin typeface="Segoe Print" pitchFamily="2" charset="0"/>
              </a:rPr>
              <a:t>– λαρδί</a:t>
            </a:r>
          </a:p>
          <a:p>
            <a:r>
              <a:rPr lang="el-GR" sz="1800" dirty="0" smtClean="0">
                <a:latin typeface="Segoe Print" pitchFamily="2" charset="0"/>
              </a:rPr>
              <a:t>Μαγιονέζα και σάλτσες</a:t>
            </a:r>
          </a:p>
          <a:p>
            <a:r>
              <a:rPr lang="el-GR" sz="1800" dirty="0" smtClean="0">
                <a:latin typeface="Segoe Print" pitchFamily="2" charset="0"/>
              </a:rPr>
              <a:t>Ξηροί καρποί.</a:t>
            </a:r>
          </a:p>
          <a:p>
            <a:r>
              <a:rPr lang="el-GR" sz="1800" dirty="0" smtClean="0">
                <a:latin typeface="Segoe Print" pitchFamily="2" charset="0"/>
              </a:rPr>
              <a:t>Κρέμα γάλακτος </a:t>
            </a:r>
          </a:p>
          <a:p>
            <a:r>
              <a:rPr lang="el-GR" sz="1800" dirty="0" smtClean="0">
                <a:latin typeface="Segoe Print" pitchFamily="2" charset="0"/>
              </a:rPr>
              <a:t>Βούτυρο γάλακτος.</a:t>
            </a:r>
          </a:p>
          <a:p>
            <a:endParaRPr lang="el-GR" sz="1800" dirty="0"/>
          </a:p>
        </p:txBody>
      </p:sp>
      <p:pic>
        <p:nvPicPr>
          <p:cNvPr id="11" name="10 - Θέση περιεχομένου" descr="Φ5.jpg">
            <a:hlinkClick r:id="rId3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835696" y="4437112"/>
            <a:ext cx="2952328" cy="199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6 - Θέση περιεχομένου" descr="φ5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04"/>
            <a:ext cx="3723812" cy="202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- Δεξιό βέλος">
            <a:hlinkClick r:id="rId2" action="ppaction://hlinksldjump"/>
          </p:cNvPr>
          <p:cNvSpPr/>
          <p:nvPr/>
        </p:nvSpPr>
        <p:spPr>
          <a:xfrm>
            <a:off x="8460432" y="6237312"/>
            <a:ext cx="474352" cy="3406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Segoe Print" pitchFamily="2" charset="0"/>
              </a:rPr>
              <a:t>ΨΩΜΙ &amp; ΔΗΜΗΤΡΙΑΚΑ</a:t>
            </a:r>
            <a:endParaRPr lang="el-GR" u="sng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σύνθετοι υδατάνθρακες </a:t>
            </a:r>
            <a:r>
              <a:rPr lang="el-GR" sz="3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(άμυλο)</a:t>
            </a:r>
          </a:p>
          <a:p>
            <a:r>
              <a:rPr lang="el-GR" dirty="0" smtClean="0">
                <a:latin typeface="Segoe Print" pitchFamily="2" charset="0"/>
              </a:rPr>
              <a:t>βιταμίνες</a:t>
            </a:r>
            <a:endParaRPr lang="el-GR" dirty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μέταλλα</a:t>
            </a:r>
            <a:endParaRPr lang="el-GR" dirty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φυτικές ή διαιτητικές ίνες</a:t>
            </a:r>
            <a:endParaRPr lang="el-GR" dirty="0">
              <a:latin typeface="Segoe Print" pitchFamily="2" charset="0"/>
            </a:endParaRPr>
          </a:p>
          <a:p>
            <a:r>
              <a:rPr lang="el-GR" dirty="0" err="1" smtClean="0">
                <a:latin typeface="Segoe Print" pitchFamily="2" charset="0"/>
              </a:rPr>
              <a:t>πρωτεϊνες</a:t>
            </a:r>
            <a:r>
              <a:rPr lang="el-GR" dirty="0" smtClean="0">
                <a:latin typeface="Segoe Print" pitchFamily="2" charset="0"/>
              </a:rPr>
              <a:t>, </a:t>
            </a:r>
            <a:r>
              <a:rPr lang="el-GR" dirty="0">
                <a:latin typeface="Segoe Print" pitchFamily="2" charset="0"/>
              </a:rPr>
              <a:t>σε μικρότερες </a:t>
            </a:r>
            <a:r>
              <a:rPr lang="el-GR" dirty="0" smtClean="0">
                <a:latin typeface="Segoe Print" pitchFamily="2" charset="0"/>
              </a:rPr>
              <a:t>ποσότητες</a:t>
            </a:r>
          </a:p>
          <a:p>
            <a:pPr>
              <a:buNone/>
            </a:pPr>
            <a:r>
              <a:rPr lang="el-GR" dirty="0" smtClean="0">
                <a:latin typeface="Segoe Print" pitchFamily="2" charset="0"/>
              </a:rPr>
              <a:t>ανάλογα </a:t>
            </a:r>
            <a:r>
              <a:rPr lang="el-GR" dirty="0">
                <a:latin typeface="Segoe Print" pitchFamily="2" charset="0"/>
              </a:rPr>
              <a:t>με το </a:t>
            </a:r>
            <a:r>
              <a:rPr lang="el-GR" dirty="0" smtClean="0">
                <a:latin typeface="Segoe Print" pitchFamily="2" charset="0"/>
              </a:rPr>
              <a:t>τρόφιμο</a:t>
            </a:r>
            <a:endParaRPr lang="el-GR" dirty="0">
              <a:latin typeface="Segoe Print" pitchFamily="2" charset="0"/>
            </a:endParaRPr>
          </a:p>
          <a:p>
            <a:endParaRPr lang="el-GR" dirty="0"/>
          </a:p>
        </p:txBody>
      </p:sp>
      <p:sp>
        <p:nvSpPr>
          <p:cNvPr id="5" name="4 - Καμπύλο αριστερό βέλος">
            <a:hlinkClick r:id="rId2" action="ppaction://hlinksldjump"/>
          </p:cNvPr>
          <p:cNvSpPr/>
          <p:nvPr/>
        </p:nvSpPr>
        <p:spPr>
          <a:xfrm>
            <a:off x="611560" y="6021288"/>
            <a:ext cx="515496" cy="568080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67494"/>
            <a:ext cx="9036496" cy="1399032"/>
          </a:xfrm>
        </p:spPr>
        <p:txBody>
          <a:bodyPr>
            <a:normAutofit/>
          </a:bodyPr>
          <a:lstStyle/>
          <a:p>
            <a:r>
              <a:rPr lang="el-GR" sz="3200" u="sng" dirty="0" smtClean="0">
                <a:latin typeface="Segoe Print" pitchFamily="2" charset="0"/>
              </a:rPr>
              <a:t>ΚΡΕΑΣ – ΨΑΡΙ – ΟΣΠΡΙΑ - ΑΥΓΑ</a:t>
            </a:r>
            <a:endParaRPr lang="el-GR" sz="3200" u="sng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πρωτεϊνες</a:t>
            </a:r>
            <a:endParaRPr lang="el-GR" sz="3600" b="1" dirty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μέταλλα </a:t>
            </a:r>
            <a:r>
              <a:rPr lang="el-GR" dirty="0">
                <a:latin typeface="Segoe Print" pitchFamily="2" charset="0"/>
              </a:rPr>
              <a:t>και </a:t>
            </a:r>
            <a:r>
              <a:rPr lang="el-GR" dirty="0" smtClean="0">
                <a:latin typeface="Segoe Print" pitchFamily="2" charset="0"/>
              </a:rPr>
              <a:t>ιχνοστοιχεία</a:t>
            </a:r>
            <a:endParaRPr lang="el-GR" dirty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βιταμίνες  </a:t>
            </a:r>
            <a:r>
              <a:rPr lang="el-GR" dirty="0">
                <a:latin typeface="Segoe Print" pitchFamily="2" charset="0"/>
              </a:rPr>
              <a:t>συμπλέγματος Β</a:t>
            </a:r>
          </a:p>
          <a:p>
            <a:pPr>
              <a:buNone/>
            </a:pPr>
            <a:endParaRPr lang="el-GR" sz="2400" i="1" dirty="0" smtClean="0">
              <a:latin typeface="Segoe Print" pitchFamily="2" charset="0"/>
            </a:endParaRPr>
          </a:p>
          <a:p>
            <a:pPr>
              <a:buNone/>
            </a:pPr>
            <a:r>
              <a:rPr lang="el-GR" sz="2400" i="1" dirty="0" smtClean="0">
                <a:latin typeface="Segoe Print" pitchFamily="2" charset="0"/>
              </a:rPr>
              <a:t>Ειδικότερα τα </a:t>
            </a:r>
            <a:r>
              <a:rPr lang="el-GR" sz="2400" i="1" u="sng" dirty="0" smtClean="0">
                <a:latin typeface="Segoe Print" pitchFamily="2" charset="0"/>
              </a:rPr>
              <a:t>όσπρια:</a:t>
            </a:r>
          </a:p>
          <a:p>
            <a:r>
              <a:rPr lang="el-GR" dirty="0" smtClean="0">
                <a:latin typeface="Segoe Print" pitchFamily="2" charset="0"/>
              </a:rPr>
              <a:t>άμυλο</a:t>
            </a:r>
            <a:endParaRPr lang="el-GR" dirty="0"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φυτικές </a:t>
            </a:r>
            <a:r>
              <a:rPr lang="el-GR" dirty="0">
                <a:latin typeface="Segoe Print" pitchFamily="2" charset="0"/>
              </a:rPr>
              <a:t>ή διαιτητικές ίνες,</a:t>
            </a:r>
          </a:p>
          <a:p>
            <a:r>
              <a:rPr lang="el-GR" dirty="0" smtClean="0">
                <a:latin typeface="Segoe Print" pitchFamily="2" charset="0"/>
              </a:rPr>
              <a:t>φτωχά </a:t>
            </a:r>
            <a:r>
              <a:rPr lang="el-GR" dirty="0">
                <a:latin typeface="Segoe Print" pitchFamily="2" charset="0"/>
              </a:rPr>
              <a:t>σε λιπίδια</a:t>
            </a:r>
          </a:p>
          <a:p>
            <a:endParaRPr lang="el-GR" u="sng" dirty="0">
              <a:latin typeface="Segoe Print" pitchFamily="2" charset="0"/>
            </a:endParaRPr>
          </a:p>
        </p:txBody>
      </p:sp>
      <p:sp>
        <p:nvSpPr>
          <p:cNvPr id="5" name="4 - Καμπύλο αριστερό βέλος">
            <a:hlinkClick r:id="rId2" action="ppaction://hlinksldjump"/>
          </p:cNvPr>
          <p:cNvSpPr/>
          <p:nvPr/>
        </p:nvSpPr>
        <p:spPr>
          <a:xfrm>
            <a:off x="611560" y="6021288"/>
            <a:ext cx="515496" cy="568080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latin typeface="Segoe Print" pitchFamily="2" charset="0"/>
              </a:rPr>
              <a:t>ΦΡΟΥΤΑ &amp; ΧΟΡΤΑΡΙΚΑ</a:t>
            </a:r>
            <a:endParaRPr lang="el-GR" u="sng" dirty="0">
              <a:latin typeface="Segoe Print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Segoe Print" pitchFamily="2" charset="0"/>
              </a:rPr>
              <a:t>σημαντική πηγή </a:t>
            </a:r>
            <a:r>
              <a:rPr lang="el-GR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βιταμινών</a:t>
            </a:r>
            <a:endParaRPr lang="el-GR" sz="3600" dirty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  <a:p>
            <a:r>
              <a:rPr lang="el-GR" dirty="0" smtClean="0">
                <a:latin typeface="Segoe Print" pitchFamily="2" charset="0"/>
              </a:rPr>
              <a:t>φυτικές ίνες </a:t>
            </a:r>
          </a:p>
          <a:p>
            <a:r>
              <a:rPr lang="el-GR" dirty="0" smtClean="0">
                <a:latin typeface="Segoe Print" pitchFamily="2" charset="0"/>
              </a:rPr>
              <a:t>μέταλλα </a:t>
            </a:r>
          </a:p>
          <a:p>
            <a:r>
              <a:rPr lang="el-GR" dirty="0" smtClean="0">
                <a:latin typeface="Segoe Print" pitchFamily="2" charset="0"/>
              </a:rPr>
              <a:t>αντιοξειδωτικές ουσίες </a:t>
            </a:r>
          </a:p>
          <a:p>
            <a:r>
              <a:rPr lang="el-GR" dirty="0" smtClean="0">
                <a:latin typeface="Segoe Print" pitchFamily="2" charset="0"/>
              </a:rPr>
              <a:t>καθόλου </a:t>
            </a:r>
            <a:r>
              <a:rPr lang="el-GR" dirty="0">
                <a:latin typeface="Segoe Print" pitchFamily="2" charset="0"/>
              </a:rPr>
              <a:t>λιπαρά </a:t>
            </a:r>
          </a:p>
          <a:p>
            <a:r>
              <a:rPr lang="el-GR" dirty="0" smtClean="0">
                <a:latin typeface="Segoe Print" pitchFamily="2" charset="0"/>
              </a:rPr>
              <a:t>ελάχιστη ενέργεια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5" name="4 - Καμπύλο αριστερό βέλος">
            <a:hlinkClick r:id="rId2" action="ppaction://hlinksldjump"/>
          </p:cNvPr>
          <p:cNvSpPr/>
          <p:nvPr/>
        </p:nvSpPr>
        <p:spPr>
          <a:xfrm>
            <a:off x="611560" y="6021288"/>
            <a:ext cx="515496" cy="568080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345</TotalTime>
  <Words>391</Words>
  <Application>Microsoft Office PowerPoint</Application>
  <PresentationFormat>Προβολή στην οθόνη (4:3)</PresentationFormat>
  <Paragraphs>86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Ζωντάνια</vt:lpstr>
      <vt:lpstr>Διαφάνεια 1</vt:lpstr>
      <vt:lpstr>ΨΩΜΙ &amp; ΔΗΜΗΤΡΙΑΚΑ</vt:lpstr>
      <vt:lpstr>ΦΡΟΥΤΑ &amp; ΧΟΡΤΑΡΙΚΑ</vt:lpstr>
      <vt:lpstr>ΓΑΛΑ &amp; ΓΑΛΑΚΤΟΚΟΜΙΚΑ</vt:lpstr>
      <vt:lpstr>ΟΜΑΔΑ ΚΡΕΑΤΟΣ</vt:lpstr>
      <vt:lpstr>ΛΙΠΗ &amp; ΕΛΑΙΑ</vt:lpstr>
      <vt:lpstr>ΨΩΜΙ &amp; ΔΗΜΗΤΡΙΑΚΑ</vt:lpstr>
      <vt:lpstr>ΚΡΕΑΣ – ΨΑΡΙ – ΟΣΠΡΙΑ - ΑΥΓΑ</vt:lpstr>
      <vt:lpstr>ΦΡΟΥΤΑ &amp; ΧΟΡΤΑΡΙΚΑ</vt:lpstr>
      <vt:lpstr>ΓΑΛΑ &amp; ΓΑΛΑΚΤΟΚΟΜΙΚΑ</vt:lpstr>
      <vt:lpstr>ΛΙΠΗ &amp; ΕΛΑΙΑ</vt:lpstr>
      <vt:lpstr>Διαφάνεια 12</vt:lpstr>
      <vt:lpstr>         ΒΙΒΛΙΟΓΡΑΦΙΑ -ΠΗΓΕΣ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ΔΙΑΤΡΟΦΗ</dc:title>
  <dc:creator>Sofia</dc:creator>
  <cp:lastModifiedBy>Sofia</cp:lastModifiedBy>
  <cp:revision>26</cp:revision>
  <dcterms:created xsi:type="dcterms:W3CDTF">2018-02-22T16:40:40Z</dcterms:created>
  <dcterms:modified xsi:type="dcterms:W3CDTF">2020-03-31T08:23:12Z</dcterms:modified>
</cp:coreProperties>
</file>