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35"/>
  </p:notesMasterIdLst>
  <p:handoutMasterIdLst>
    <p:handoutMasterId r:id="rId36"/>
  </p:handoutMasterIdLst>
  <p:sldIdLst>
    <p:sldId id="327" r:id="rId2"/>
    <p:sldId id="307" r:id="rId3"/>
    <p:sldId id="347" r:id="rId4"/>
    <p:sldId id="294" r:id="rId5"/>
    <p:sldId id="261" r:id="rId6"/>
    <p:sldId id="262" r:id="rId7"/>
    <p:sldId id="264" r:id="rId8"/>
    <p:sldId id="330" r:id="rId9"/>
    <p:sldId id="325" r:id="rId10"/>
    <p:sldId id="348" r:id="rId11"/>
    <p:sldId id="346" r:id="rId12"/>
    <p:sldId id="299" r:id="rId13"/>
    <p:sldId id="345" r:id="rId14"/>
    <p:sldId id="300" r:id="rId15"/>
    <p:sldId id="314" r:id="rId16"/>
    <p:sldId id="315" r:id="rId17"/>
    <p:sldId id="329" r:id="rId18"/>
    <p:sldId id="349" r:id="rId19"/>
    <p:sldId id="331" r:id="rId20"/>
    <p:sldId id="332" r:id="rId21"/>
    <p:sldId id="333" r:id="rId22"/>
    <p:sldId id="334" r:id="rId23"/>
    <p:sldId id="350" r:id="rId24"/>
    <p:sldId id="335" r:id="rId25"/>
    <p:sldId id="336" r:id="rId26"/>
    <p:sldId id="337" r:id="rId27"/>
    <p:sldId id="351" r:id="rId28"/>
    <p:sldId id="339" r:id="rId29"/>
    <p:sldId id="340" r:id="rId30"/>
    <p:sldId id="344" r:id="rId31"/>
    <p:sldId id="341" r:id="rId32"/>
    <p:sldId id="342" r:id="rId33"/>
    <p:sldId id="343" r:id="rId34"/>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Εξώφυλλο" id="{0A27B102-9BD1-D149-8965-C07EE91AD901}">
          <p14:sldIdLst>
            <p14:sldId id="327"/>
          </p14:sldIdLst>
        </p14:section>
        <p14:section name="Πίνακας περιεχομένων" id="{51FA4466-1705-B94D-BF4F-554C4F735700}">
          <p14:sldIdLst>
            <p14:sldId id="307"/>
            <p14:sldId id="347"/>
          </p14:sldIdLst>
        </p14:section>
        <p14:section name="Τι είναι η Ευρώπη;" id="{EC384AE8-3301-F140-B97D-95A80BA374C4}">
          <p14:sldIdLst>
            <p14:sldId id="294"/>
            <p14:sldId id="261"/>
            <p14:sldId id="262"/>
            <p14:sldId id="264"/>
            <p14:sldId id="330"/>
            <p14:sldId id="325"/>
          </p14:sldIdLst>
        </p14:section>
        <p14:section name="Το ευρωπαϊκό έργο" id="{BA3F5049-C3DF-E349-90D6-8E6AF1360F92}">
          <p14:sldIdLst>
            <p14:sldId id="348"/>
            <p14:sldId id="346"/>
            <p14:sldId id="299"/>
            <p14:sldId id="345"/>
            <p14:sldId id="300"/>
            <p14:sldId id="314"/>
            <p14:sldId id="315"/>
            <p14:sldId id="329"/>
            <p14:sldId id="349"/>
          </p14:sldIdLst>
        </p14:section>
        <p14:section name="Τι κάνει η ΕΕ;" id="{5E61B94E-74E9-E84B-ACFB-56066B76546E}">
          <p14:sldIdLst>
            <p14:sldId id="331"/>
            <p14:sldId id="332"/>
            <p14:sldId id="333"/>
            <p14:sldId id="334"/>
          </p14:sldIdLst>
        </p14:section>
        <p14:section name="Πώς λειτουργεί η ΕΕ;" id="{AB4CD371-728D-8742-BF17-A81C6428FE04}">
          <p14:sldIdLst>
            <p14:sldId id="350"/>
            <p14:sldId id="335"/>
            <p14:sldId id="336"/>
            <p14:sldId id="337"/>
            <p14:sldId id="351"/>
            <p14:sldId id="339"/>
            <p14:sldId id="340"/>
            <p14:sldId id="344"/>
            <p14:sldId id="341"/>
          </p14:sldIdLst>
        </p14:section>
        <p14:section name="Πώς μπορώ να μάθω περισσότερα;" id="{4DEDCB1D-88D9-A345-A677-739D4EF1E4F1}">
          <p14:sldIdLst>
            <p14:sldId id="342"/>
          </p14:sldIdLst>
        </p14:section>
        <p14:section name="Επικοινωνία" id="{D694022F-AF8F-024C-BDDB-CF290513F7E0}">
          <p14:sldIdLst>
            <p14:sldId id="34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drich, Patricia" initials="FP" lastIdx="1" clrIdx="0"/>
  <p:cmAuthor id="2" name="SOLDATOVA Lucia (COMM)" initials="SL" lastIdx="28" clrIdx="1"/>
  <p:cmAuthor id="3" name="STRASZBURGER Gwenn (COMM)" initials="SG(" lastIdx="6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EF14C"/>
    <a:srgbClr val="FAD024"/>
    <a:srgbClr val="31C5F1"/>
    <a:srgbClr val="0085C5"/>
    <a:srgbClr val="FF99CC"/>
    <a:srgbClr val="FF5050"/>
    <a:srgbClr val="FFA00E"/>
    <a:srgbClr val="C3DC66"/>
    <a:srgbClr val="AE69C3"/>
    <a:srgbClr val="9966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826" autoAdjust="0"/>
    <p:restoredTop sz="85714" autoAdjust="0"/>
  </p:normalViewPr>
  <p:slideViewPr>
    <p:cSldViewPr snapToGrid="0" snapToObjects="1">
      <p:cViewPr varScale="1">
        <p:scale>
          <a:sx n="114" d="100"/>
          <a:sy n="114" d="100"/>
        </p:scale>
        <p:origin x="-894" y="-9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66" d="100"/>
        <a:sy n="66" d="100"/>
      </p:scale>
      <p:origin x="0" y="0"/>
    </p:cViewPr>
  </p:notesTextViewPr>
  <p:sorterViewPr>
    <p:cViewPr>
      <p:scale>
        <a:sx n="66" d="100"/>
        <a:sy n="66" d="100"/>
      </p:scale>
      <p:origin x="0" y="0"/>
    </p:cViewPr>
  </p:sorterViewPr>
  <p:notesViewPr>
    <p:cSldViewPr snapToGrid="0" snapToObjects="1">
      <p:cViewPr varScale="1">
        <p:scale>
          <a:sx n="88" d="100"/>
          <a:sy n="88" d="100"/>
        </p:scale>
        <p:origin x="3822" y="66"/>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pPr/>
              <a:t>12/03/2021</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pPr/>
              <a:t>‹#›</a:t>
            </a:fld>
            <a:endParaRPr lang="en-GB"/>
          </a:p>
        </p:txBody>
      </p:sp>
    </p:spTree>
    <p:extLst>
      <p:ext uri="{BB962C8B-B14F-4D97-AF65-F5344CB8AC3E}">
        <p14:creationId xmlns=""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pPr/>
              <a:t>12/03/2021</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pPr/>
              <a:t>‹#›</a:t>
            </a:fld>
            <a:endParaRPr lang="fr-FR"/>
          </a:p>
        </p:txBody>
      </p:sp>
    </p:spTree>
    <p:extLst>
      <p:ext uri="{BB962C8B-B14F-4D97-AF65-F5344CB8AC3E}">
        <p14:creationId xmlns=""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pPr/>
              <a:t>1</a:t>
            </a:fld>
            <a:endParaRPr lang="fr-FR"/>
          </a:p>
        </p:txBody>
      </p:sp>
    </p:spTree>
    <p:extLst>
      <p:ext uri="{BB962C8B-B14F-4D97-AF65-F5344CB8AC3E}">
        <p14:creationId xmlns=""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0" i="0" u="none" strike="noStrike" noProof="0">
                <a:solidFill>
                  <a:schemeClr val="tx1"/>
                </a:solidFill>
                <a:latin typeface="+mn-lt"/>
                <a:ea typeface="+mn-ea"/>
                <a:cs typeface="+mn-cs"/>
              </a:rPr>
              <a:t>﻿Η Ευρωπαϊκή Ένωση δημιουργήθηκε για να θέσει τέλος στους συχνούς και αιματηρούς πολέμους μεταξύ γειτόνων, που κορυφώθηκαν με τον Δεύτερο Παγκόσμιο Πόλεμο. </a:t>
            </a:r>
          </a:p>
          <a:p>
            <a:r>
              <a:rPr lang="el-GR" sz="1200" b="0" i="0" u="none" strike="noStrike" noProof="0">
                <a:solidFill>
                  <a:schemeClr val="tx1"/>
                </a:solidFill>
                <a:latin typeface="+mn-lt"/>
                <a:ea typeface="+mn-ea"/>
                <a:cs typeface="+mn-cs"/>
              </a:rPr>
              <a:t>﻿Από το 1950, η Ευρωπαϊκή Κοινότητα Άνθρακα και Χάλυβα άρχισε να ενώνει τις ευρωπαϊκές χώρες, από οικονομική και πολιτική άποψη, για να εξασφαλίσει διαρκή ειρήνη.</a:t>
            </a:r>
          </a:p>
          <a:p>
            <a:endParaRPr lang="en-IE" noProof="0" dirty="0"/>
          </a:p>
          <a:p>
            <a:r>
              <a:rPr lang="el-GR" noProof="0"/>
              <a:t>Οι</a:t>
            </a:r>
            <a:r>
              <a:rPr lang="el-GR" baseline="0" noProof="0"/>
              <a:t> χώρες που ίδρυσαν την Ευρωπαϊκή Ένωση είναι οι εξής:</a:t>
            </a:r>
          </a:p>
          <a:p>
            <a:pPr marL="171450" indent="-171450">
              <a:buFont typeface="Arial" panose="020B0604020202020204" pitchFamily="34" charset="0"/>
              <a:buChar char="•"/>
            </a:pPr>
            <a:r>
              <a:rPr lang="el-GR" sz="1200" b="0" i="0" u="none" strike="noStrike" noProof="0">
                <a:latin typeface="+mn-lt"/>
                <a:ea typeface="+mn-ea"/>
                <a:cs typeface="+mn-cs"/>
              </a:rPr>
              <a:t>Βέλγιο</a:t>
            </a:r>
          </a:p>
          <a:p>
            <a:pPr marL="171450" indent="-171450">
              <a:buFont typeface="Arial" panose="020B0604020202020204" pitchFamily="34" charset="0"/>
              <a:buChar char="•"/>
            </a:pPr>
            <a:r>
              <a:rPr lang="el-GR" sz="1200" b="0" i="0" u="none" strike="noStrike" noProof="0">
                <a:latin typeface="+mn-lt"/>
                <a:ea typeface="+mn-ea"/>
                <a:cs typeface="+mn-cs"/>
              </a:rPr>
              <a:t>Γερμανία</a:t>
            </a:r>
          </a:p>
          <a:p>
            <a:pPr marL="171450" indent="-171450">
              <a:buFont typeface="Arial" panose="020B0604020202020204" pitchFamily="34" charset="0"/>
              <a:buChar char="•"/>
            </a:pPr>
            <a:r>
              <a:rPr lang="el-GR" sz="1200" b="0" i="0" u="none" strike="noStrike" noProof="0">
                <a:latin typeface="+mn-lt"/>
                <a:ea typeface="+mn-ea"/>
                <a:cs typeface="+mn-cs"/>
              </a:rPr>
              <a:t>Γαλλία</a:t>
            </a:r>
          </a:p>
          <a:p>
            <a:pPr marL="171450" indent="-171450">
              <a:buFont typeface="Arial" panose="020B0604020202020204" pitchFamily="34" charset="0"/>
              <a:buChar char="•"/>
            </a:pPr>
            <a:r>
              <a:rPr lang="el-GR" sz="1200" b="0" i="0" u="none" strike="noStrike" noProof="0">
                <a:latin typeface="+mn-lt"/>
                <a:ea typeface="+mn-ea"/>
                <a:cs typeface="+mn-cs"/>
              </a:rPr>
              <a:t>Ιταλία</a:t>
            </a:r>
          </a:p>
          <a:p>
            <a:pPr marL="171450" indent="-171450">
              <a:buFont typeface="Arial" panose="020B0604020202020204" pitchFamily="34" charset="0"/>
              <a:buChar char="•"/>
            </a:pPr>
            <a:r>
              <a:rPr lang="el-GR" sz="1200" b="0" i="0" u="none" strike="noStrike" noProof="0">
                <a:latin typeface="+mn-lt"/>
                <a:ea typeface="+mn-ea"/>
                <a:cs typeface="+mn-cs"/>
              </a:rPr>
              <a:t>Λουξεμβούργο</a:t>
            </a:r>
          </a:p>
          <a:p>
            <a:pPr marL="171450" indent="-171450">
              <a:buFont typeface="Arial" panose="020B0604020202020204" pitchFamily="34" charset="0"/>
              <a:buChar char="•"/>
            </a:pPr>
            <a:r>
              <a:rPr lang="el-GR" sz="1200" b="0" i="0" u="none" strike="noStrike" noProof="0">
                <a:latin typeface="+mn-lt"/>
                <a:ea typeface="+mn-ea"/>
                <a:cs typeface="+mn-cs"/>
              </a:rPr>
              <a:t>Κάτω Χώρες</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110084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a:t>﻿Τα ευρωπαϊκά έθνη δεν ζούσαν πάντα ειρηνικά μεταξύ τους.</a:t>
            </a:r>
            <a:r>
              <a:rPr lang="el-GR" baseline="0"/>
              <a:t> </a:t>
            </a:r>
            <a:r>
              <a:rPr lang="el-GR"/>
              <a:t>Πολλοί πόλεμοι έλαβαν χώρα ανά τους αιώνες.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a:t>Δύο παγκόσμιοι πόλεμοι έλαβαν χώρα μόνο τον 20</a:t>
            </a:r>
            <a:r>
              <a:rPr lang="el-GR" baseline="30000"/>
              <a:t>ό</a:t>
            </a:r>
            <a:r>
              <a:rPr lang="el-GR"/>
              <a:t> αιώνα:</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a:t>1914</a:t>
            </a:r>
            <a:r>
              <a:rPr lang="el-GR" sz="1200" baseline="0"/>
              <a:t>-1918 Α’ Παγκόσμιος Πόλεμος.</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aseline="0"/>
              <a:t>1939-1945 Β’ Παγκόσμιος Πόλεμος.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sz="1200"/>
              <a:t>Παρότι ορισμένες φορές μπορεί να υπάρχουν διαφωνίες μεταξύ των χωρών της ΕΕ, οι βασικές αρχές της ΕΕ έχουν παραμείνει αμετάβλητες τα τελευταία 70 χρόνια.</a:t>
            </a:r>
            <a:r>
              <a:rPr lang="el-GR" sz="1200" baseline="0"/>
              <a:t> </a:t>
            </a:r>
            <a:r>
              <a:rPr lang="el-GR" sz="1200"/>
              <a:t>Η αποτροπή μελλοντικών συγκρούσεων ήταν ένας από τους στόχους που οδήγησαν στη δημιουργία της </a:t>
            </a:r>
            <a:r>
              <a:rPr lang="el-GR" sz="1200" b="1"/>
              <a:t>Ευρωπαϊκής Ένωσης</a:t>
            </a:r>
            <a:r>
              <a:rPr lang="el-GR" sz="120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sz="1200"/>
              <a:t>Το 2012, χάρη στις άοκνες</a:t>
            </a:r>
            <a:r>
              <a:rPr lang="el-GR" sz="1200" baseline="0"/>
              <a:t> προσπάθειές της για την προάσπιση της ειρήνης, της δημοκρατίας και των ανθρώπινων δικαιωμάτων στην Ευρώπη και σε ολόκληρο τον κόσμο, απονεμήθηκε στην Ευρωπαϊκή Ένωση το βραβείο Νόμπελ Ειρήνης</a:t>
            </a:r>
            <a:r>
              <a:rPr lang="el-GR" sz="1200"/>
              <a:t>.</a:t>
            </a:r>
          </a:p>
        </p:txBody>
      </p:sp>
      <p:sp>
        <p:nvSpPr>
          <p:cNvPr id="4" name="Slide Number Placeholder 3"/>
          <p:cNvSpPr>
            <a:spLocks noGrp="1"/>
          </p:cNvSpPr>
          <p:nvPr>
            <p:ph type="sldNum" sz="quarter" idx="10"/>
          </p:nvPr>
        </p:nvSpPr>
        <p:spPr/>
        <p:txBody>
          <a:bodyPr/>
          <a:lstStyle/>
          <a:p>
            <a:fld id="{E798FA88-871F-5C48-9EBC-B5098FA55A7A}" type="slidenum">
              <a:rPr lang="fr-FR" smtClean="0"/>
              <a:pPr/>
              <a:t>12</a:t>
            </a:fld>
            <a:endParaRPr lang="fr-FR"/>
          </a:p>
        </p:txBody>
      </p:sp>
    </p:spTree>
    <p:extLst>
      <p:ext uri="{BB962C8B-B14F-4D97-AF65-F5344CB8AC3E}">
        <p14:creationId xmlns="" xmlns:p14="http://schemas.microsoft.com/office/powerpoint/2010/main" val="386378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noProof="0" dirty="0">
                <a:solidFill>
                  <a:schemeClr val="tx1"/>
                </a:solidFill>
              </a:rPr>
              <a:t>﻿Με την πάροδο των ετών, όλο και περισσότερες χώρες συμμετείχαν στο ευρωπαϊκό εγχείρημα.</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noProof="0" dirty="0">
                <a:solidFill>
                  <a:schemeClr val="tx1"/>
                </a:solidFill>
              </a:rPr>
              <a:t>* Το Ηνωμένο Βασίλειο εγκατέλειψε την Ευρωπαϊκή Ένωση το 20</a:t>
            </a:r>
            <a:r>
              <a:rPr lang="fr-BE" noProof="0" dirty="0">
                <a:solidFill>
                  <a:schemeClr val="tx1"/>
                </a:solidFill>
              </a:rPr>
              <a:t>20.</a:t>
            </a:r>
            <a:endParaRPr lang="el-GR" baseline="0" noProof="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542274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sz="800" noProof="0"/>
              <a:t>Κύρια βήματα προς την κατεύθυνση της δημιουργίας της Ευρωπαϊκής Ένωσης:</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sz="800" noProof="0"/>
              <a:t>﻿Από το 1945 έως το 1950, ορισμένοι Ευρωπαίοι πολιτικοί, μεταξύ των οποίων και ο Ρομπέρ Σούμαν, ξεκίνησαν τη διαδικασία δημιουργίας της Ευρωπαϊκής Ένωσης στην οποία ζούμε σήμερα.</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800" noProof="0"/>
              <a:t>1950 </a:t>
            </a:r>
            <a:r>
              <a:rPr lang="el-GR" sz="800" b="1" noProof="0"/>
              <a:t>Διακήρυξη Σούμαν </a:t>
            </a:r>
            <a:r>
              <a:rPr lang="el-GR" sz="800" b="0" baseline="0" noProof="0"/>
              <a:t> - Στις 9 Μαΐου ο Ρομπέρ Σούμαν (τότε υπουργός Εξωτερικών της Γαλλίας) πρότεινε η διαχείριση της παραγωγής άνθρακα και χάλυβα —των πρώτων υλών που χρησιμοποιούνται για την προετοιμασία ενός πολέμου— να γίνεται συλλογικά, ώστε να διασφαλίζεται ότι καμία χώρα δεν θα μπορεί να εξοπλιστεί κρυφά εναντίον των άλλων.</a:t>
            </a:r>
            <a:br>
              <a:rPr lang="el-GR" sz="800" b="0" baseline="0" noProof="0"/>
            </a:br>
            <a:r>
              <a:rPr lang="el-GR" sz="800" noProof="0"/>
              <a:t>«Η Ευρώπη δεν θα δημιουργηθεί ως διά μαγείας ούτε με βάση ένα γενικό σχέδιο. Θα οικοδομηθεί με συγκεκριμένα επιτεύγματα που πρώτα θα δημιουργήσουν μια πραγματική αλληλεγγύη».</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noProof="0" dirty="0"/>
          </a:p>
          <a:p>
            <a:pPr marL="171450" indent="-171450">
              <a:buFont typeface="Arial" panose="020B0604020202020204" pitchFamily="34" charset="0"/>
              <a:buChar char="•"/>
            </a:pPr>
            <a:r>
              <a:rPr lang="el-GR" sz="800" noProof="0"/>
              <a:t>Αρχή της </a:t>
            </a:r>
            <a:r>
              <a:rPr lang="el-GR" sz="800" b="1" noProof="0"/>
              <a:t>Ευρωπαϊκής Κοινότητας Άνθρακα και Χάλυβα </a:t>
            </a:r>
            <a:r>
              <a:rPr lang="el-GR" sz="800" baseline="0" noProof="0"/>
              <a:t>- Το</a:t>
            </a:r>
            <a:r>
              <a:rPr lang="el-GR" sz="800" noProof="0"/>
              <a:t> 1951</a:t>
            </a:r>
            <a:r>
              <a:rPr lang="el-GR" sz="800" b="0" noProof="0"/>
              <a:t>, το Βέλγιο, η Γαλλία, η Γερμανία, η Ιταλία, το Λουξεμβούργο και οι Κάτω Χώρες συμφώνησαν </a:t>
            </a:r>
            <a:r>
              <a:rPr lang="el-GR" sz="800" noProof="0"/>
              <a:t>να ενώσουν τις βιομηχανίες τους παραγωγής άνθρακα και χάλυβα.</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sz="800" baseline="0" noProof="0"/>
              <a:t>Λίγα χρόνια αργότερα, οι έξι ιδρυτικές χώρες αποφάσισαν να επεκτείνουν τη συνεργασία τους και σε άλλους οικονομικούς τομείς.</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sz="800" baseline="0" noProof="0"/>
              <a:t>Η Συνθήκη της Ρώμης, με την οποία ιδρύθηκε η Ευρωπαϊκή Οικονομική Κοινότητα, υπογράφηκε το 1957. Τη θέση της αμοιβαίας εχθρότητας έλαβε η συνεργασία.</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800" noProof="0"/>
              <a:t>1957 </a:t>
            </a:r>
            <a:r>
              <a:rPr lang="el-GR" sz="800" b="1" noProof="0"/>
              <a:t>Συνθήκη της Ρώμης </a:t>
            </a:r>
            <a:r>
              <a:rPr lang="el-GR" sz="800" noProof="0"/>
              <a:t>–</a:t>
            </a:r>
            <a:r>
              <a:rPr lang="el-GR" sz="800" baseline="0" noProof="0"/>
              <a:t> Δημιουργία της Ευρωπαϊκής Οικονομικής Κοινότητας.</a:t>
            </a:r>
            <a:r>
              <a:rPr lang="el-GR" sz="800" noProof="0"/>
              <a:t> Οι ίδιες</a:t>
            </a:r>
            <a:r>
              <a:rPr lang="el-GR" sz="800" baseline="0" noProof="0"/>
              <a:t> έξι</a:t>
            </a:r>
            <a:r>
              <a:rPr lang="el-GR" sz="800" noProof="0"/>
              <a:t> χώρες (Βέλγιο, Γαλλία, Γερμανία, Ιταλία, Λουξεμβούργο και Κάτω Χώρες) δημιούργησαν</a:t>
            </a:r>
            <a:r>
              <a:rPr lang="el-GR" sz="800" baseline="0" noProof="0"/>
              <a:t> μια κοινή αγορά, </a:t>
            </a:r>
            <a:r>
              <a:rPr lang="el-GR" sz="800" noProof="0"/>
              <a:t>που τους επέτρεπε να συναλλάσσονται μεταξύ τους χωρίς να χρειάζεται να καταβάλλουν επιπλέον φόρο.</a:t>
            </a:r>
            <a:br>
              <a:rPr lang="el-GR" sz="800" noProof="0"/>
            </a:br>
            <a:r>
              <a:rPr lang="el-GR" sz="800" baseline="0" noProof="0"/>
              <a:t>Χάρη στην κοινή αγορά, η ζωή των κατοίκων της ΕΟΚ είχε γίνει ευκολότερη μέσα σε μικρό χρονικό διάστημα. Με την πάροδο των ετών όλο και περισσότερες χώρες συμμετείχαν. Μέχρι το 1992, η αρχική «λέσχη» είχε τόσο πολύ αλλάξει και τα μέλη της ήταν τόσο περισσότερο ενωμένα μεταξύ τους, ώστε αποφάσισαν να αλλάξουν την ονομασία της σε «Ευρωπαϊκή Ένωση» (EΕ).</a:t>
            </a:r>
          </a:p>
          <a:p>
            <a:pPr marL="0" marR="0" lvl="0" indent="0" algn="l" defTabSz="914400" rtl="0" eaLnBrk="1" fontAlgn="auto" latinLnBrk="0" hangingPunct="1">
              <a:lnSpc>
                <a:spcPct val="100000"/>
              </a:lnSpc>
              <a:spcBef>
                <a:spcPts val="0"/>
              </a:spcBef>
              <a:spcAft>
                <a:spcPts val="0"/>
              </a:spcAft>
              <a:buClrTx/>
              <a:buSzPct val="120000"/>
              <a:buFont typeface="Arial" panose="020B0604020202020204" pitchFamily="34" charset="0"/>
              <a:buNone/>
              <a:tabLst/>
              <a:defRPr/>
            </a:pPr>
            <a:endParaRPr lang="en-GB" sz="800" b="1" noProof="0" dirty="0"/>
          </a:p>
          <a:p>
            <a:pPr marL="171450" marR="0" lvl="0" indent="-1714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lang="el-GR" sz="800" b="0" noProof="0"/>
              <a:t>1992</a:t>
            </a:r>
            <a:r>
              <a:rPr lang="el-GR" sz="800" b="0" baseline="0" noProof="0"/>
              <a:t> </a:t>
            </a:r>
            <a:r>
              <a:rPr lang="el-GR" sz="800" b="1" baseline="0" noProof="0"/>
              <a:t>Συνθήκη του Μάαστριχτ </a:t>
            </a:r>
            <a:r>
              <a:rPr lang="el-GR" sz="800" b="0" baseline="0" noProof="0"/>
              <a:t>– ﻿Δημιουργία της Ευρωπαϊκής Ένωσης όπως τη γνωρίζουμε σήμερα:</a:t>
            </a:r>
          </a:p>
          <a:p>
            <a:pPr marL="742950" lvl="1" indent="-285750">
              <a:lnSpc>
                <a:spcPct val="150000"/>
              </a:lnSpc>
              <a:buSzPct val="80000"/>
              <a:buFont typeface="Courier New" charset="0"/>
              <a:buChar char="o"/>
            </a:pPr>
            <a:r>
              <a:rPr lang="el-GR" sz="800" noProof="0"/>
              <a:t>μια </a:t>
            </a:r>
            <a:r>
              <a:rPr lang="el-GR" sz="800" b="1" noProof="0"/>
              <a:t>πολιτική και οικονομική </a:t>
            </a:r>
            <a:r>
              <a:rPr lang="el-GR" sz="800" noProof="0"/>
              <a:t>ένωση </a:t>
            </a:r>
            <a:r>
              <a:rPr lang="el-GR" sz="800" b="0" noProof="0"/>
              <a:t>χωρών της ΕΕ</a:t>
            </a:r>
          </a:p>
          <a:p>
            <a:pPr marL="742950" lvl="1" indent="-285750">
              <a:lnSpc>
                <a:spcPct val="150000"/>
              </a:lnSpc>
              <a:buSzPct val="80000"/>
              <a:buFont typeface="Courier New" charset="0"/>
              <a:buChar char="o"/>
            </a:pPr>
            <a:r>
              <a:rPr lang="el-GR" sz="800" b="1" noProof="0"/>
              <a:t>δεν υπάρχουν συνοριακοί έλεγχοι </a:t>
            </a:r>
            <a:r>
              <a:rPr lang="el-GR" sz="800" noProof="0"/>
              <a:t>ανάμεσα στις περισσότερες από αυτές (</a:t>
            </a:r>
            <a:r>
              <a:rPr lang="el-GR" sz="800" b="0" noProof="0"/>
              <a:t>χώρος Σένγκεν – 1995)</a:t>
            </a:r>
          </a:p>
          <a:p>
            <a:pPr marL="742950" lvl="1" indent="-285750">
              <a:lnSpc>
                <a:spcPct val="150000"/>
              </a:lnSpc>
              <a:buSzPct val="80000"/>
              <a:buFont typeface="Courier New" charset="0"/>
              <a:buChar char="o"/>
            </a:pPr>
            <a:r>
              <a:rPr lang="el-GR" sz="800" b="1" noProof="0"/>
              <a:t>ένα ενιαίο νόμισμα </a:t>
            </a:r>
            <a:r>
              <a:rPr lang="el-GR" sz="800" noProof="0"/>
              <a:t>στις περισσότερες από αυτές (</a:t>
            </a:r>
            <a:r>
              <a:rPr lang="el-GR" sz="800" b="0" noProof="0"/>
              <a:t>το ευρώ – 2002)</a:t>
            </a:r>
          </a:p>
          <a:p>
            <a:pPr lvl="1">
              <a:lnSpc>
                <a:spcPct val="150000"/>
              </a:lnSpc>
              <a:buSzPct val="80000"/>
            </a:pPr>
            <a:endParaRPr lang="en-GB" sz="800" b="0" noProof="0" dirty="0"/>
          </a:p>
          <a:p>
            <a:pPr marL="171450" indent="-171450">
              <a:buSzPct val="120000"/>
              <a:buFont typeface="Arial" panose="020B0604020202020204" pitchFamily="34" charset="0"/>
              <a:buChar char="•"/>
            </a:pPr>
            <a:r>
              <a:rPr lang="el-GR" sz="800" b="0" i="0" u="none" strike="noStrike" noProof="0"/>
              <a:t>1993</a:t>
            </a:r>
            <a:r>
              <a:rPr lang="el-GR" sz="800" b="0" i="0" u="none" strike="noStrike" baseline="0" noProof="0"/>
              <a:t> </a:t>
            </a:r>
            <a:r>
              <a:rPr lang="el-GR" sz="800" b="1" i="0" u="none" strike="noStrike" baseline="0" noProof="0"/>
              <a:t>Ενιαία αγορά </a:t>
            </a:r>
            <a:r>
              <a:rPr lang="el-GR" sz="800" b="0" i="0" u="none" strike="noStrike" baseline="0" noProof="0"/>
              <a:t>δημιουργήθηκε για να </a:t>
            </a:r>
            <a:r>
              <a:rPr lang="el-GR" sz="800" b="0" i="0" u="none" strike="noStrike" noProof="0"/>
              <a:t>διασφαλίσει την ελεύθερη κυκλοφορία αγαθών, υπηρεσιών, κεφαλαίου και προσώπων εντός</a:t>
            </a:r>
            <a:r>
              <a:rPr lang="el-GR" sz="800" b="0" i="0" u="none" strike="noStrike" baseline="0" noProof="0"/>
              <a:t> της ΕΕ.</a:t>
            </a:r>
            <a:br>
              <a:rPr lang="el-GR" sz="800" b="0" i="0" u="none" strike="noStrike" baseline="0" noProof="0"/>
            </a:br>
            <a:r>
              <a:rPr lang="el-GR" sz="800" b="0" i="0" u="none" strike="noStrike" noProof="0"/>
              <a:t>﻿Με την άρση των τεχνικών, νομικών και γραφειοκρατικών εμποδίων, η ΕΕ επιτρέπει στους πολίτες / τις εταιρείες να εμπορεύονται και να αναπτύσσουν επιχειρηματικές δραστηριότητες ελεύθερα σε ολόκληρη την ΕΕ.</a:t>
            </a:r>
            <a:br>
              <a:rPr lang="el-GR" sz="800" b="0" i="0" u="none" strike="noStrike" noProof="0"/>
            </a:br>
            <a:r>
              <a:rPr lang="el-GR" sz="800" noProof="0"/>
              <a:t>Μέλη της κοινής («ενιαίας») αγοράς είναι </a:t>
            </a:r>
            <a:r>
              <a:rPr lang="el-GR" sz="800" b="0" i="0" u="none" strike="noStrike" noProof="0"/>
              <a:t>οι </a:t>
            </a:r>
            <a:r>
              <a:rPr lang="el-GR" sz="800" noProof="0"/>
              <a:t>﻿χώρες της ΕΕ, καθώς και η Ελβετία, η Νορβηγία, η Ισλανδία και το Λιχτενστάιν.</a:t>
            </a: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pPr/>
              <a:t>14</a:t>
            </a:fld>
            <a:endParaRPr lang="fr-FR"/>
          </a:p>
        </p:txBody>
      </p:sp>
    </p:spTree>
    <p:extLst>
      <p:ext uri="{BB962C8B-B14F-4D97-AF65-F5344CB8AC3E}">
        <p14:creationId xmlns="" xmlns:p14="http://schemas.microsoft.com/office/powerpoint/2010/main" val="3399546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noProof="0" dirty="0"/>
              <a:t>Ο </a:t>
            </a:r>
            <a:r>
              <a:rPr lang="el-GR" b="1" noProof="0" dirty="0"/>
              <a:t>χώρος Σένγκεν </a:t>
            </a:r>
            <a:r>
              <a:rPr lang="el-GR" noProof="0" dirty="0"/>
              <a:t>δημιουργήθηκε το 1995,</a:t>
            </a:r>
            <a:r>
              <a:rPr lang="el-GR" baseline="0" noProof="0" dirty="0"/>
              <a:t> προκειμένου οι χώρες της ΕΕ να άρουν τους ελέγχους στα σύνορά τους.</a:t>
            </a:r>
          </a:p>
          <a:p>
            <a:r>
              <a:rPr lang="el-GR" baseline="0" noProof="0" dirty="0"/>
              <a:t>﻿Οι πολίτες της ΕΕ μπορούν να κυκλοφορούν ελεύθερα σε αυτόν τον χώρο.</a:t>
            </a:r>
          </a:p>
          <a:p>
            <a:r>
              <a:rPr lang="el-GR" i="0" baseline="0" noProof="0" dirty="0"/>
              <a:t>Ο χώρος Σένγκεν περιλαμβάνει όλα τα κράτη μέλη της ΕΕ εκτός από τη Βουλγαρία, την Ιρλανδία, την Κροατία και τη Ρουμανία.</a:t>
            </a:r>
            <a:endParaRPr lang="fr-BE" i="0" baseline="0" noProof="0" dirty="0"/>
          </a:p>
          <a:p>
            <a:r>
              <a:rPr lang="el-GR" dirty="0"/>
              <a:t>Τα ακόλουθα τρίτα κράτη μέλη ανήκουν επίσης στον χώρο Σένγκεν: Ισλανδία, Λιχτενστάιν, Νορβηγία και Ελβετία.</a:t>
            </a:r>
          </a:p>
        </p:txBody>
      </p:sp>
      <p:sp>
        <p:nvSpPr>
          <p:cNvPr id="4" name="Slide Number Placeholder 3"/>
          <p:cNvSpPr>
            <a:spLocks noGrp="1"/>
          </p:cNvSpPr>
          <p:nvPr>
            <p:ph type="sldNum" sz="quarter" idx="10"/>
          </p:nvPr>
        </p:nvSpPr>
        <p:spPr/>
        <p:txBody>
          <a:bodyPr/>
          <a:lstStyle/>
          <a:p>
            <a:fld id="{E798FA88-871F-5C48-9EBC-B5098FA55A7A}" type="slidenum">
              <a:rPr lang="fr-FR" smtClean="0"/>
              <a:pPr/>
              <a:t>15</a:t>
            </a:fld>
            <a:endParaRPr lang="fr-FR"/>
          </a:p>
        </p:txBody>
      </p:sp>
    </p:spTree>
    <p:extLst>
      <p:ext uri="{BB962C8B-B14F-4D97-AF65-F5344CB8AC3E}">
        <p14:creationId xmlns="" xmlns:p14="http://schemas.microsoft.com/office/powerpoint/2010/main" val="2804982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aseline="0" noProof="0"/>
              <a:t>﻿Το ευρώ χρησιμοποιείται σήμερα από περίπου τα δύο τρίτα των πολιτών της ΕΕ σε 19 χώρες.</a:t>
            </a:r>
          </a:p>
          <a:p>
            <a:pPr lvl="0">
              <a:defRPr/>
            </a:pPr>
            <a:r>
              <a:rPr lang="el-GR" baseline="0" noProof="0"/>
              <a:t>Τα κράτη μέλη της EΕ που χρησιμοποιούν</a:t>
            </a:r>
            <a:r>
              <a:rPr lang="el-GR" noProof="0"/>
              <a:t> το </a:t>
            </a:r>
            <a:r>
              <a:rPr lang="el-GR"/>
              <a:t>ευρώ </a:t>
            </a:r>
            <a:r>
              <a:rPr lang="el-GR" baseline="0" noProof="0"/>
              <a:t>είναι τα εξής: </a:t>
            </a:r>
            <a:r>
              <a:rPr lang="el-GR"/>
              <a:t>Βέλγιο, Γερμανία, Εσθονία, Ιρλανδία, Ελλάδα, Ισπανία, Γαλλία, Ιταλία, Κύπρος, Λετονία, Λιθουανία, Λουξεμβούργο, Μάλτα, Κάτω Χώρες, Αυστρία, Πορτογαλία, Σλοβενία, Σλοβακία, Φινλανδία.</a:t>
            </a:r>
          </a:p>
          <a:p>
            <a:endParaRPr lang="en-GB"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pPr/>
              <a:t>16</a:t>
            </a:fld>
            <a:endParaRPr lang="fr-FR"/>
          </a:p>
        </p:txBody>
      </p:sp>
    </p:spTree>
    <p:extLst>
      <p:ext uri="{BB962C8B-B14F-4D97-AF65-F5344CB8AC3E}">
        <p14:creationId xmlns="" xmlns:p14="http://schemas.microsoft.com/office/powerpoint/2010/main" val="2488780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pPr/>
              <a:t>17</a:t>
            </a:fld>
            <a:endParaRPr lang="fr-FR"/>
          </a:p>
        </p:txBody>
      </p:sp>
    </p:spTree>
    <p:extLst>
      <p:ext uri="{BB962C8B-B14F-4D97-AF65-F5344CB8AC3E}">
        <p14:creationId xmlns="" xmlns:p14="http://schemas.microsoft.com/office/powerpoint/2010/main" val="2527570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66909" y="4693919"/>
            <a:ext cx="5335270" cy="4862287"/>
          </a:xfrm>
        </p:spPr>
        <p:txBody>
          <a:bodyPr/>
          <a:lstStyle/>
          <a:p>
            <a:pPr marL="0" indent="0">
              <a:buFont typeface="Arial" panose="020B0604020202020204" pitchFamily="34" charset="0"/>
              <a:buNone/>
            </a:pPr>
            <a:r>
              <a:rPr lang="el-GR" sz="1100" noProof="0">
                <a:solidFill>
                  <a:schemeClr val="tx1"/>
                </a:solidFill>
              </a:rPr>
              <a:t>Τι κάνει η ΕΕ;</a:t>
            </a:r>
          </a:p>
          <a:p>
            <a:pPr marL="0" indent="0">
              <a:buFont typeface="Arial" panose="020B0604020202020204" pitchFamily="34" charset="0"/>
              <a:buNone/>
            </a:pPr>
            <a:endParaRPr lang="en-GB" sz="1100" kern="1200" noProof="0" dirty="0">
              <a:solidFill>
                <a:schemeClr val="tx1"/>
              </a:solidFill>
              <a:effectLst/>
            </a:endParaRPr>
          </a:p>
          <a:p>
            <a:pPr marL="0" indent="0">
              <a:buFont typeface="Arial" panose="020B0604020202020204" pitchFamily="34" charset="0"/>
              <a:buNone/>
            </a:pPr>
            <a:r>
              <a:rPr lang="el-GR" sz="1100" noProof="0">
                <a:solidFill>
                  <a:schemeClr val="tx1"/>
                </a:solidFill>
              </a:rPr>
              <a:t>﻿Μεταξύ άλλων, η ΕΕ επενδύει στους εξής τομείς (από τους οποίους μπορεί να επωφεληθεί ο Max): </a:t>
            </a:r>
          </a:p>
          <a:p>
            <a:pPr marL="171450" indent="-171450" algn="l">
              <a:buFont typeface="Arial" panose="020B0604020202020204" pitchFamily="34" charset="0"/>
              <a:buChar char="•"/>
            </a:pPr>
            <a:r>
              <a:rPr lang="el-GR" sz="1100" b="1" noProof="0">
                <a:solidFill>
                  <a:schemeClr val="tx1"/>
                </a:solidFill>
              </a:rPr>
              <a:t>μεταφορές</a:t>
            </a:r>
            <a:r>
              <a:rPr lang="el-GR" sz="1100" noProof="0">
                <a:solidFill>
                  <a:schemeClr val="tx1"/>
                </a:solidFill>
              </a:rPr>
              <a:t>: ﻿για παράδειγμα, χρηματοδοτεί έργα που αναπτύσσουν βιώσιμες και καινοτόμες υποδομές μεταφορών, όπως νέοι αυτοκινητόδρομοι, σιδηρόδρομοι, γέφυρες κ.λπ. (π.χ. </a:t>
            </a:r>
            <a:r>
              <a:rPr lang="el-GR" sz="1100" baseline="0" noProof="0">
                <a:solidFill>
                  <a:schemeClr val="tx1"/>
                </a:solidFill>
              </a:rPr>
              <a:t>μπορείτε να ταξιδέψετε με τρένο από το Παρίσι στη Βουδαπέστη απευθείας</a:t>
            </a:r>
            <a:r>
              <a:rPr lang="el-GR" sz="1100" noProof="0">
                <a:solidFill>
                  <a:schemeClr val="tx1"/>
                </a:solidFill>
              </a:rPr>
              <a:t>)</a:t>
            </a:r>
          </a:p>
          <a:p>
            <a:pPr marL="171450" lvl="0" indent="-171450">
              <a:buFont typeface="Arial" panose="020B0604020202020204" pitchFamily="34" charset="0"/>
              <a:buChar char="•"/>
            </a:pPr>
            <a:r>
              <a:rPr lang="el-GR" sz="1100" b="1" noProof="0">
                <a:solidFill>
                  <a:schemeClr val="tx1"/>
                </a:solidFill>
              </a:rPr>
              <a:t>έρευνα και καινοτομία</a:t>
            </a:r>
            <a:r>
              <a:rPr lang="el-GR" sz="1100" noProof="0">
                <a:solidFill>
                  <a:schemeClr val="tx1"/>
                </a:solidFill>
              </a:rPr>
              <a:t>: ﻿για παράδειγμα, η </a:t>
            </a:r>
            <a:r>
              <a:rPr lang="el-GR" sz="1100" baseline="0" noProof="0">
                <a:solidFill>
                  <a:schemeClr val="tx1"/>
                </a:solidFill>
              </a:rPr>
              <a:t>ΕΕ</a:t>
            </a:r>
            <a:r>
              <a:rPr lang="el-GR" sz="1100" noProof="0">
                <a:solidFill>
                  <a:schemeClr val="tx1"/>
                </a:solidFill>
              </a:rPr>
              <a:t> παρέχει χρηματοδότηση για την αντιμετώπιση σημαντικών κοινωνικών θεμάτων, όπως η αλλαγή του κλίματος, οι βιώσιμες μεταφορές και οι ανανεώσιμες πηγές ενέργειας. (π.χ. </a:t>
            </a:r>
            <a:r>
              <a:rPr lang="el-GR" sz="1100" baseline="0" noProof="0">
                <a:solidFill>
                  <a:schemeClr val="tx1"/>
                </a:solidFill>
              </a:rPr>
              <a:t>﻿η μεγαλύτερη μονάδα ηλιακής ενέργειας της Ευρώπης κοντά στο Μπορντό)</a:t>
            </a:r>
          </a:p>
          <a:p>
            <a:pPr marL="171450" lvl="0" indent="-171450">
              <a:buFont typeface="Arial" panose="020B0604020202020204" pitchFamily="34" charset="0"/>
              <a:buChar char="•"/>
            </a:pPr>
            <a:r>
              <a:rPr lang="el-GR" sz="1100" b="1" noProof="0">
                <a:solidFill>
                  <a:schemeClr val="tx1"/>
                </a:solidFill>
              </a:rPr>
              <a:t>εκπαίδευση</a:t>
            </a:r>
            <a:r>
              <a:rPr lang="el-GR" sz="1100" noProof="0">
                <a:solidFill>
                  <a:schemeClr val="tx1"/>
                </a:solidFill>
              </a:rPr>
              <a:t>: ﻿για παράδειγμα, στηρίζει οικονομικά τις προσπάθειες των κρατών μελών για τη μεταρρύθμιση των συστημάτων τους για την εκπαίδευση και την κατάρτιση. (π.χ. έργα ψηφιακών βιβλιοθηκών)</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100" b="1" noProof="0">
                <a:solidFill>
                  <a:schemeClr val="tx1"/>
                </a:solidFill>
              </a:rPr>
              <a:t>θέσεις εργασίας</a:t>
            </a:r>
            <a:r>
              <a:rPr lang="el-GR" sz="1100" noProof="0">
                <a:solidFill>
                  <a:schemeClr val="tx1"/>
                </a:solidFill>
              </a:rPr>
              <a:t>: ﻿για παράδειγμα, </a:t>
            </a:r>
            <a:r>
              <a:rPr lang="el-GR" sz="1100" b="0" noProof="0">
                <a:solidFill>
                  <a:schemeClr val="tx1"/>
                </a:solidFill>
              </a:rPr>
              <a:t>η ΕΕ προωθεί την απασχόληση και την κοινωνική ένταξη επενδύοντας</a:t>
            </a:r>
            <a:r>
              <a:rPr lang="el-GR" sz="1100" noProof="0">
                <a:solidFill>
                  <a:schemeClr val="tx1"/>
                </a:solidFill>
              </a:rPr>
              <a:t> στους πολίτες της Ευρώπης και στις δεξιότητές τους. ﻿(π.χ.</a:t>
            </a:r>
            <a:r>
              <a:rPr lang="el-GR" sz="1100"/>
              <a:t> </a:t>
            </a:r>
            <a:r>
              <a:rPr lang="el-GR" sz="1100" noProof="0">
                <a:solidFill>
                  <a:schemeClr val="tx1"/>
                </a:solidFill>
              </a:rPr>
              <a:t>τα σχολεία δεύτερης ευκαιρίας βοηθούν τα άτομα που δεν έχουν ολοκληρώσει σπουδές τριτοβάθμιας εκπαίδευσης να βρουν εργασία)</a:t>
            </a:r>
          </a:p>
          <a:p>
            <a:pPr marL="171450" lvl="0" indent="-171450">
              <a:buFont typeface="Arial" panose="020B0604020202020204" pitchFamily="34" charset="0"/>
              <a:buChar char="•"/>
            </a:pPr>
            <a:r>
              <a:rPr lang="el-GR" sz="1100" b="1" noProof="0">
                <a:solidFill>
                  <a:schemeClr val="tx1"/>
                </a:solidFill>
              </a:rPr>
              <a:t>κοινωνική ένταξη</a:t>
            </a:r>
            <a:r>
              <a:rPr lang="el-GR" sz="1100" noProof="0">
                <a:solidFill>
                  <a:schemeClr val="tx1"/>
                </a:solidFill>
              </a:rPr>
              <a:t>: ﻿για παράδειγμα, η ΕΕ </a:t>
            </a:r>
            <a:r>
              <a:rPr lang="el-GR" sz="1100" b="0" i="0" u="none" strike="noStrike" noProof="0">
                <a:solidFill>
                  <a:schemeClr val="tx1"/>
                </a:solidFill>
              </a:rPr>
              <a:t>στηρίζει την κοινωνική ένταξη των ατόμων με αναπηρίες, των νεότερων και των μεγαλύτερης ηλικίας εργαζομένων, των ανειδίκευτων εργαζομένων, των μεταναστών και των εθνοτικών μειονοτήτων.</a:t>
            </a:r>
            <a:r>
              <a:rPr lang="el-GR" sz="1100" b="0" i="0" u="none" strike="noStrike" baseline="0" noProof="0">
                <a:solidFill>
                  <a:schemeClr val="tx1"/>
                </a:solidFill>
              </a:rPr>
              <a:t> Επίσης, μεριμνά για την καταπολέμηση της φτώχειας. (π.χ. δικαιώματα των ΛΟΑΔΜ, επανεγκατάσταση προσφύγων)</a:t>
            </a:r>
          </a:p>
          <a:p>
            <a:pPr marL="171450" lvl="0" indent="-171450">
              <a:buFont typeface="Arial" panose="020B0604020202020204" pitchFamily="34" charset="0"/>
              <a:buChar char="•"/>
            </a:pPr>
            <a:r>
              <a:rPr lang="el-GR" sz="1100" b="1" noProof="0">
                <a:solidFill>
                  <a:schemeClr val="tx1"/>
                </a:solidFill>
              </a:rPr>
              <a:t>υγεία: </a:t>
            </a:r>
            <a:r>
              <a:rPr lang="el-GR" sz="1100" noProof="0">
                <a:solidFill>
                  <a:schemeClr val="tx1"/>
                </a:solidFill>
              </a:rPr>
              <a:t>﻿για παράδειγμα, η ΕΕ επενδύει σε ερευνητικά προγράμματα για την καταπολέμηση του καρκίνου. ﻿(π.χ. Ευρωπαϊκή Κάρτα Ασφάλισης Ασθένειας, </a:t>
            </a:r>
            <a:r>
              <a:rPr lang="el-GR" sz="1100" baseline="0" noProof="0">
                <a:solidFill>
                  <a:schemeClr val="tx1"/>
                </a:solidFill>
              </a:rPr>
              <a:t>κανονισμοί για την ίδια ποιότητα τροφίμων στην ΕΕ)</a:t>
            </a:r>
          </a:p>
          <a:p>
            <a:pPr marL="171450" lvl="0" indent="-171450">
              <a:buFont typeface="Arial" panose="020B0604020202020204" pitchFamily="34" charset="0"/>
              <a:buChar char="•"/>
            </a:pPr>
            <a:r>
              <a:rPr lang="el-GR" sz="1100" b="1" noProof="0">
                <a:solidFill>
                  <a:schemeClr val="tx1"/>
                </a:solidFill>
              </a:rPr>
              <a:t>﻿περιφερειακή ανάπτυξη και φτωχότερες περιφέρειες της ΕΕ</a:t>
            </a:r>
            <a:r>
              <a:rPr lang="el-GR" sz="1100" noProof="0">
                <a:solidFill>
                  <a:schemeClr val="tx1"/>
                </a:solidFill>
              </a:rPr>
              <a:t>: ﻿για παράδειγμα, η </a:t>
            </a:r>
            <a:r>
              <a:rPr lang="el-GR" sz="1100" baseline="0" noProof="0">
                <a:solidFill>
                  <a:schemeClr val="tx1"/>
                </a:solidFill>
              </a:rPr>
              <a:t>ΕΕ</a:t>
            </a:r>
            <a:r>
              <a:rPr lang="el-GR" sz="1100" noProof="0">
                <a:solidFill>
                  <a:schemeClr val="tx1"/>
                </a:solidFill>
              </a:rPr>
              <a:t> δίνει νέα πνοή στις αγροτικές περιοχές μέσω της ψηφιοποίησης. (π.χ.</a:t>
            </a:r>
            <a:r>
              <a:rPr lang="el-GR" sz="1100" baseline="0" noProof="0">
                <a:solidFill>
                  <a:schemeClr val="tx1"/>
                </a:solidFill>
              </a:rPr>
              <a:t> </a:t>
            </a:r>
            <a:r>
              <a:rPr lang="el-GR" sz="1200" b="0" i="0" u="none" strike="noStrike">
                <a:solidFill>
                  <a:schemeClr val="tx1"/>
                </a:solidFill>
                <a:latin typeface="+mn-lt"/>
                <a:ea typeface="+mn-ea"/>
                <a:cs typeface="+mn-cs"/>
              </a:rPr>
              <a:t>η σύνδεση της Κρήτης με την παροχή ηλεκτρικής ενέργειας της ηπειρωτικής Ελλάδας</a:t>
            </a:r>
            <a:r>
              <a:rPr lang="el-GR" sz="1100" baseline="0" noProof="0">
                <a:solidFill>
                  <a:schemeClr val="tx1"/>
                </a:solidFill>
              </a:rPr>
              <a:t>)</a:t>
            </a:r>
          </a:p>
          <a:p>
            <a:pPr marL="171450" lvl="0" indent="-171450">
              <a:buFont typeface="Arial" panose="020B0604020202020204" pitchFamily="34" charset="0"/>
              <a:buChar char="•"/>
            </a:pPr>
            <a:r>
              <a:rPr lang="el-GR" sz="1100" b="1" noProof="0">
                <a:solidFill>
                  <a:schemeClr val="tx1"/>
                </a:solidFill>
              </a:rPr>
              <a:t>ανθρωπιστικά έργα</a:t>
            </a:r>
            <a:r>
              <a:rPr lang="el-GR" sz="1100" noProof="0">
                <a:solidFill>
                  <a:schemeClr val="tx1"/>
                </a:solidFill>
              </a:rPr>
              <a:t> </a:t>
            </a:r>
            <a:r>
              <a:rPr lang="el-GR" sz="1100" b="1" noProof="0">
                <a:solidFill>
                  <a:schemeClr val="tx1"/>
                </a:solidFill>
              </a:rPr>
              <a:t>σε ολόκληρο τον κόσμο</a:t>
            </a:r>
            <a:r>
              <a:rPr lang="el-GR" sz="1100" noProof="0">
                <a:solidFill>
                  <a:schemeClr val="tx1"/>
                </a:solidFill>
              </a:rPr>
              <a:t>: </a:t>
            </a:r>
            <a:r>
              <a:rPr lang="el-GR" sz="1100"/>
              <a:t>﻿</a:t>
            </a:r>
            <a:r>
              <a:rPr lang="el-GR" sz="1100" noProof="0">
                <a:solidFill>
                  <a:schemeClr val="tx1"/>
                </a:solidFill>
              </a:rPr>
              <a:t>για παράδειγμα, η ΕΕ παρέχει πρόσβαση σε οικονομικώς προσιτά δάνεια</a:t>
            </a:r>
            <a:r>
              <a:rPr lang="el-GR" sz="1100"/>
              <a:t> για την ανοικοδόμηση της ζωής τους </a:t>
            </a:r>
            <a:r>
              <a:rPr lang="el-GR" sz="1100" noProof="0">
                <a:solidFill>
                  <a:schemeClr val="tx1"/>
                </a:solidFill>
              </a:rPr>
              <a:t>σε άτομα που έχουν επιστρέψει στις εστίες τους έπειτα από πόλεμο ή θεομηνία.</a:t>
            </a: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pPr/>
              <a:t>19</a:t>
            </a:fld>
            <a:endParaRPr lang="fr-FR"/>
          </a:p>
        </p:txBody>
      </p:sp>
    </p:spTree>
    <p:extLst>
      <p:ext uri="{BB962C8B-B14F-4D97-AF65-F5344CB8AC3E}">
        <p14:creationId xmlns="" xmlns:p14="http://schemas.microsoft.com/office/powerpoint/2010/main" val="3130055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66909" y="4693921"/>
            <a:ext cx="5335270" cy="4839062"/>
          </a:xfrm>
        </p:spPr>
        <p:txBody>
          <a:bodyPr/>
          <a:lstStyle/>
          <a:p>
            <a:pPr marL="0" indent="0">
              <a:buFont typeface="Arial" panose="020B0604020202020204" pitchFamily="34" charset="0"/>
              <a:buNone/>
            </a:pPr>
            <a:r>
              <a:rPr lang="el-GR" sz="1000" i="0"/>
              <a:t>﻿Μεταξύ άλλων, η ΕΕ:</a:t>
            </a:r>
          </a:p>
          <a:p>
            <a:pPr marL="171450" lvl="0" indent="-171450">
              <a:buFont typeface="Arial" panose="020B0604020202020204" pitchFamily="34" charset="0"/>
              <a:buChar char="•"/>
            </a:pPr>
            <a:r>
              <a:rPr lang="el-GR" sz="1000" b="0"/>
              <a:t>προστατεύει</a:t>
            </a:r>
            <a:r>
              <a:rPr lang="el-GR" sz="1000" b="1"/>
              <a:t> το περιβάλλον και τη</a:t>
            </a:r>
            <a:r>
              <a:rPr lang="el-GR" sz="1000"/>
              <a:t> </a:t>
            </a:r>
            <a:r>
              <a:rPr lang="el-GR" sz="1000" b="1"/>
              <a:t>βιοποικιλότητα</a:t>
            </a:r>
            <a:r>
              <a:rPr lang="el-GR" sz="1000"/>
              <a:t>:</a:t>
            </a:r>
            <a:r>
              <a:rPr lang="el-GR" sz="1000" b="1"/>
              <a:t> </a:t>
            </a:r>
            <a:r>
              <a:rPr lang="el-GR" sz="1000"/>
              <a:t>﻿για παράδειγμα,</a:t>
            </a:r>
            <a:r>
              <a:rPr lang="el-GR" sz="1000" b="1"/>
              <a:t> </a:t>
            </a:r>
            <a:r>
              <a:rPr lang="el-GR" sz="1000"/>
              <a:t>στοχεύει να ανακόψει την απώλεια της βιοποικιλότητας και των οικοσυστημάτων στην ΕΕ και να συμβάλει στην ανάσχεση της απώλειας της βιοποικιλότητας σε παγκόσμιο επίπεδο έως το 2020.</a:t>
            </a:r>
          </a:p>
          <a:p>
            <a:pPr marL="171450" lvl="0" indent="-171450">
              <a:buFont typeface="Arial" panose="020B0604020202020204" pitchFamily="34" charset="0"/>
              <a:buChar char="•"/>
            </a:pPr>
            <a:r>
              <a:rPr lang="el-GR" sz="1000" b="0"/>
              <a:t>καταπολεμά</a:t>
            </a:r>
            <a:r>
              <a:rPr lang="el-GR" sz="1000"/>
              <a:t> </a:t>
            </a:r>
            <a:r>
              <a:rPr lang="el-GR" sz="1000" b="1"/>
              <a:t>την κλιματική αλλαγή</a:t>
            </a:r>
            <a:r>
              <a:rPr lang="el-GR" sz="1000"/>
              <a:t>: ﻿για παράδειγμα,</a:t>
            </a:r>
            <a:r>
              <a:rPr lang="el-GR" sz="1000" b="1"/>
              <a:t> </a:t>
            </a:r>
            <a:r>
              <a:rPr lang="el-GR" sz="1000"/>
              <a:t>έως το 2050, η ΕΕ έχει ως στόχο να μειώσει σημαντικά τις εκπομπές της —κατά 80-95 % σε σύγκριση με το 1990.</a:t>
            </a:r>
          </a:p>
          <a:p>
            <a:pPr marL="171450" lvl="0" indent="-171450">
              <a:buFont typeface="Arial" panose="020B0604020202020204" pitchFamily="34" charset="0"/>
              <a:buChar char="•"/>
            </a:pPr>
            <a:r>
              <a:rPr lang="el-GR" sz="1000" b="0"/>
              <a:t>συμβάλλει στην προστασία</a:t>
            </a:r>
            <a:r>
              <a:rPr lang="el-GR" sz="1000"/>
              <a:t> των </a:t>
            </a:r>
            <a:r>
              <a:rPr lang="el-GR" sz="1000" b="1"/>
              <a:t>συνόρων</a:t>
            </a:r>
            <a:r>
              <a:rPr lang="el-GR" sz="1000" b="0"/>
              <a:t> και στην καταπολέμηση του</a:t>
            </a:r>
            <a:r>
              <a:rPr lang="el-GR" sz="1000"/>
              <a:t> </a:t>
            </a:r>
            <a:r>
              <a:rPr lang="el-GR" sz="1000" b="1"/>
              <a:t>εξτρεμισμού και του οργανωμένου εγκλήματος</a:t>
            </a:r>
            <a:r>
              <a:rPr lang="el-GR" sz="1000"/>
              <a:t>: για παράδειγμα, ﻿καταπολεμά τα διασυνοριακά εγκλήματα, όπως το λαθρεμπόριο ναρκωτικών και όπλων.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000" b="0"/>
              <a:t>προστατεύει τα </a:t>
            </a:r>
            <a:r>
              <a:rPr lang="el-GR" sz="1000" b="1"/>
              <a:t>δικαιώματα των καταναλωτών</a:t>
            </a:r>
            <a:r>
              <a:rPr lang="el-GR" sz="1000"/>
              <a:t>: ﻿για παράδειγμα, εγγυάται</a:t>
            </a:r>
            <a:r>
              <a:rPr lang="el-GR" sz="1000" b="1"/>
              <a:t> </a:t>
            </a:r>
            <a:r>
              <a:rPr lang="el-GR" sz="1000"/>
              <a:t>ότι μπορείτε να χρησιμοποιείτε το κινητό σας τηλέφωνο σε άλλες χώρες της ΕΕ χωρίς επιπλέον χρεώσεις για περιαγωγή και να απολαμβάνετε μια συνολική δέσμη δικαιωμάτων για τους επιβάτες. ﻿Μπορείτε να αποζημιωθείτε εάν η πτήση σας ακυρωθεί ή καθυστερήσει</a:t>
            </a:r>
            <a:r>
              <a:rPr lang="el-GR" sz="1000" baseline="0"/>
              <a:t>. Τα αεροπορικά ταξίδια έχουν γίνει πολύ φθηνότερα χάρη στη διάλυση των μονοπωλίων της ΕΕ και τη δυνατότητα ανταγωνισμού στον τομέα των αερομεταφορών. Επίσης, όταν κάνετε αγορές μέσω διαδικτύου, </a:t>
            </a:r>
            <a:r>
              <a:rPr lang="el-GR" sz="1000"/>
              <a:t>μπορείτε να επιστρέψετε κάτι που παραγγείλατε στο διαδίκτυο αν δεν σας ταιριάζει</a:t>
            </a:r>
            <a:r>
              <a:rPr lang="el-GR" sz="1000" baseline="0"/>
              <a:t>,</a:t>
            </a:r>
          </a:p>
          <a:p>
            <a:pPr marL="171450" lvl="0" indent="-171450">
              <a:buFont typeface="Arial" panose="020B0604020202020204" pitchFamily="34" charset="0"/>
              <a:buChar char="•"/>
            </a:pPr>
            <a:r>
              <a:rPr lang="el-GR" sz="1000" b="0"/>
              <a:t>προστατεύει</a:t>
            </a:r>
            <a:r>
              <a:rPr lang="el-GR" sz="1000" b="1"/>
              <a:t> την υγεία και την ασφάλεια των καταναλωτών</a:t>
            </a:r>
            <a:r>
              <a:rPr lang="el-GR" sz="1000"/>
              <a:t>: για παράδειγμα, η ΕΕ έχει θεσπίσει αυστηρούς κανόνες όσον αφορά την επισήμανση ορισμένων προϊόντων, όπως τρόφιμα, ποτά και καλλυντικά προϊόντα, </a:t>
            </a:r>
            <a:r>
              <a:rPr lang="el-GR" sz="1000" baseline="0"/>
              <a:t>ώστε να μπορείτε να κάνετε τη σωστή επιλογή, όταν προτιμάτε να αγοράζετε προϊόντα που είναι «φιλικά για το περιβάλλον» ή που προστατεύουν την υγεία σας. ﻿Μπορείτε επίσης να απολαμβάνετε καθαρά ύδατα κολύμβησης και πόσιμο νερό χάρη σε πανευρωπαϊκά όρια για τη ρύπανση του αέρα και των υδάτων. ﻿Χάρη στην Ευρωπαϊκή Κάρτα Ασφάλισης Ασθένειας, θα λάβετε κρατική ιατροφαρμακευτική περίθαλψη στο εξωτερικό και θα καταβάλετε τα ίδια τέλη με τους ντόπιους σε οποιαδήποτε άλλη χώρα της ΕΕ.</a:t>
            </a:r>
          </a:p>
          <a:p>
            <a:pPr marL="171450" lvl="0" indent="-171450">
              <a:buFont typeface="Arial" panose="020B0604020202020204" pitchFamily="34" charset="0"/>
              <a:buChar char="•"/>
            </a:pPr>
            <a:r>
              <a:rPr lang="el-GR" sz="1000" b="0"/>
              <a:t>διαφυλάττει</a:t>
            </a:r>
            <a:r>
              <a:rPr lang="el-GR" sz="1000"/>
              <a:t> </a:t>
            </a:r>
            <a:r>
              <a:rPr lang="el-GR" sz="1000" b="1"/>
              <a:t>τον ιδιωτικό χαρακτήρα των προσωπικών σας δεδομένων</a:t>
            </a:r>
            <a:r>
              <a:rPr lang="el-GR" sz="1000"/>
              <a:t>: ﻿για παράδειγμα, διασφαλίζει ότι δεδομένα προσωπικού χαρακτήρα μπορούν να συλλέγονται μόνο υπό αυστηρές προϋποθέσεις και για νόμιμους σκοπούς.</a:t>
            </a:r>
          </a:p>
          <a:p>
            <a:pPr marL="171450" lvl="0" indent="-171450">
              <a:buFont typeface="Arial" panose="020B0604020202020204" pitchFamily="34" charset="0"/>
              <a:buChar char="•"/>
            </a:pPr>
            <a:endParaRPr lang="en-GB" sz="1000" kern="1200" dirty="0">
              <a:effectLst/>
            </a:endParaRPr>
          </a:p>
          <a:p>
            <a:r>
              <a:rPr lang="el-GR" sz="1000" b="1"/>
              <a:t>ΟΡΓΑΝΙΣΜΟΙ: ΜΑΣ ΠΡΟΣΤΑΤΕΥΟΥΝ</a:t>
            </a:r>
          </a:p>
          <a:p>
            <a:r>
              <a:rPr lang="el-GR" sz="1000">
                <a:cs typeface="Calibri" panose="020F0502020204030204" pitchFamily="34" charset="0"/>
              </a:rPr>
              <a:t>﻿Η ΕΕ διαθέτει πάνω από 40 οργανισμούς σε ολόκληρη την ΕΕ.</a:t>
            </a:r>
          </a:p>
          <a:p>
            <a:r>
              <a:rPr lang="el-GR" sz="1000">
                <a:cs typeface="Calibri" panose="020F0502020204030204" pitchFamily="34" charset="0"/>
              </a:rPr>
              <a:t>﻿Οι οργανισμοί έχουν ως αντικείμενο συγκεκριμένα θέματα, όπως:</a:t>
            </a:r>
          </a:p>
          <a:p>
            <a:pPr marL="285750" marR="0" lvl="0"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lang="el-GR" sz="1000" b="1">
                <a:cs typeface="Calibri" panose="020F0502020204030204" pitchFamily="34" charset="0"/>
              </a:rPr>
              <a:t>﻿Χημικά προϊόντα</a:t>
            </a:r>
            <a:r>
              <a:rPr lang="el-GR" sz="1000">
                <a:cs typeface="Calibri" panose="020F0502020204030204" pitchFamily="34" charset="0"/>
              </a:rPr>
              <a:t> — Ευρωπαϊκός Οργανισμός Χημικών Προϊόντων — ECHA</a:t>
            </a:r>
          </a:p>
          <a:p>
            <a:pPr marL="285750" marR="0" lvl="0"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lang="el-GR" sz="1000">
                <a:cs typeface="Calibri" panose="020F0502020204030204" pitchFamily="34" charset="0"/>
              </a:rPr>
              <a:t>﻿</a:t>
            </a:r>
            <a:r>
              <a:rPr lang="el-GR" sz="1000" b="1">
                <a:cs typeface="Calibri" panose="020F0502020204030204" pitchFamily="34" charset="0"/>
              </a:rPr>
              <a:t>Τρόφιμα</a:t>
            </a:r>
            <a:r>
              <a:rPr lang="el-GR" sz="1000">
                <a:cs typeface="Calibri" panose="020F0502020204030204" pitchFamily="34" charset="0"/>
              </a:rPr>
              <a:t> — Ευρωπαϊκή Αρχή για την Ασφάλεια των Τροφίμων — EFSA</a:t>
            </a:r>
          </a:p>
          <a:p>
            <a:pPr marL="171450" indent="-171450">
              <a:buSzPct val="120000"/>
              <a:buFont typeface="Arial" panose="020B0604020202020204" pitchFamily="34" charset="0"/>
              <a:buChar char="•"/>
            </a:pPr>
            <a:r>
              <a:rPr lang="el-GR" sz="1000" b="1">
                <a:cs typeface="Calibri" panose="020F0502020204030204" pitchFamily="34" charset="0"/>
              </a:rPr>
              <a:t>   </a:t>
            </a:r>
            <a:r>
              <a:rPr lang="el-GR" sz="1000">
                <a:cs typeface="Calibri" panose="020F0502020204030204" pitchFamily="34" charset="0"/>
              </a:rPr>
              <a:t>﻿</a:t>
            </a:r>
            <a:r>
              <a:rPr lang="el-GR" sz="1000" b="1">
                <a:cs typeface="Calibri" panose="020F0502020204030204" pitchFamily="34" charset="0"/>
              </a:rPr>
              <a:t>Θεμελιώδη δικαιώματα</a:t>
            </a:r>
            <a:r>
              <a:rPr lang="el-GR" sz="1000">
                <a:cs typeface="Calibri" panose="020F0502020204030204" pitchFamily="34" charset="0"/>
              </a:rPr>
              <a:t> — Οργανισμός Θεμελιωδών Δικαιωμάτων της Ευρωπαϊκής Ένωσης — FRA</a:t>
            </a:r>
          </a:p>
          <a:p>
            <a:pPr marL="285750" marR="0" lvl="0" indent="-285750" algn="l" defTabSz="9144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lang="el-GR" sz="1000">
                <a:cs typeface="Calibri" panose="020F0502020204030204" pitchFamily="34" charset="0"/>
              </a:rPr>
              <a:t>﻿</a:t>
            </a:r>
            <a:r>
              <a:rPr lang="el-GR" sz="1000" b="1">
                <a:cs typeface="Calibri" panose="020F0502020204030204" pitchFamily="34" charset="0"/>
              </a:rPr>
              <a:t>Φάρμακα</a:t>
            </a:r>
            <a:r>
              <a:rPr lang="el-GR" sz="1000">
                <a:cs typeface="Calibri" panose="020F0502020204030204" pitchFamily="34" charset="0"/>
              </a:rPr>
              <a:t> — Ευρωπαϊκός Οργανισμός Φαρμάκων — EMA</a:t>
            </a:r>
          </a:p>
          <a:p>
            <a:pPr marL="285750" indent="-285750">
              <a:buSzPct val="120000"/>
              <a:buFont typeface="Arial" panose="020B0604020202020204" pitchFamily="34" charset="0"/>
              <a:buChar char="•"/>
            </a:pPr>
            <a:r>
              <a:rPr lang="el-GR" sz="1000" b="0">
                <a:cs typeface="Calibri" panose="020F0502020204030204" pitchFamily="34" charset="0"/>
              </a:rPr>
              <a:t>και πολλά άλλα!</a:t>
            </a: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pPr/>
              <a:t>20</a:t>
            </a:fld>
            <a:endParaRPr lang="fr-FR"/>
          </a:p>
        </p:txBody>
      </p:sp>
    </p:spTree>
    <p:extLst>
      <p:ext uri="{BB962C8B-B14F-4D97-AF65-F5344CB8AC3E}">
        <p14:creationId xmlns="" xmlns:p14="http://schemas.microsoft.com/office/powerpoint/2010/main" val="412308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1"/>
            <a:ext cx="5335270" cy="4757782"/>
          </a:xfrm>
        </p:spPr>
        <p:txBody>
          <a:bodyPr/>
          <a:lstStyle/>
          <a:p>
            <a:r>
              <a:rPr lang="el-GR" sz="1100">
                <a:solidFill>
                  <a:schemeClr val="tx1"/>
                </a:solidFill>
                <a:latin typeface="+mn-lt"/>
                <a:ea typeface="+mn-ea"/>
                <a:cs typeface="+mn-cs"/>
              </a:rPr>
              <a:t>﻿Χάρη στην ΕΕ, μπορείτε, μεταξύ άλλων:</a:t>
            </a:r>
          </a:p>
          <a:p>
            <a:pPr marL="171450" indent="-171450">
              <a:buFont typeface="Arial" panose="020B0604020202020204" pitchFamily="34" charset="0"/>
              <a:buChar char="•"/>
            </a:pPr>
            <a:r>
              <a:rPr lang="el-GR" sz="1100" b="1">
                <a:solidFill>
                  <a:schemeClr val="tx1"/>
                </a:solidFill>
                <a:latin typeface="+mn-lt"/>
                <a:ea typeface="+mn-ea"/>
                <a:cs typeface="+mn-cs"/>
              </a:rPr>
              <a:t>﻿να ταξιδέψετε και να ζήσετε σε οποιαδήποτε χώρα της ΕΕ</a:t>
            </a:r>
            <a:r>
              <a:rPr lang="el-GR" sz="1100">
                <a:solidFill>
                  <a:schemeClr val="tx1"/>
                </a:solidFill>
                <a:latin typeface="+mn-lt"/>
                <a:ea typeface="+mn-ea"/>
                <a:cs typeface="+mn-cs"/>
              </a:rPr>
              <a:t>: ﻿για παράδειγμα, η Discover EU είναι μια πρωτοβουλία που χορηγεί ταξιδιωτικές κάρτες σε 18χρονους πολίτες της ΕΕ για ταξίδια σε όλη την Ευρώπη, κυρίως σιδηροδρομικώς. Τα ταξίδια έχουν</a:t>
            </a:r>
            <a:r>
              <a:rPr lang="el-GR" sz="1100" baseline="0">
                <a:solidFill>
                  <a:schemeClr val="tx1"/>
                </a:solidFill>
                <a:latin typeface="+mn-lt"/>
                <a:ea typeface="+mn-ea"/>
                <a:cs typeface="+mn-cs"/>
              </a:rPr>
              <a:t> γίνει πολύ πιο φθηνά και εύκολα, καθώς τα σύνορα έχουν καταργηθεί μεταξύ των χωρών του χώρου Σένγκεν.</a:t>
            </a:r>
          </a:p>
          <a:p>
            <a:pPr marL="171450" lvl="0" indent="-171450">
              <a:buFont typeface="Arial" panose="020B0604020202020204" pitchFamily="34" charset="0"/>
              <a:buChar char="•"/>
            </a:pPr>
            <a:r>
              <a:rPr lang="el-GR" sz="1100" b="1">
                <a:solidFill>
                  <a:schemeClr val="tx1"/>
                </a:solidFill>
                <a:latin typeface="+mn-lt"/>
                <a:ea typeface="+mn-ea"/>
                <a:cs typeface="+mn-cs"/>
              </a:rPr>
              <a:t>﻿να σπουδάσετε ή να καταρτιστείτε στο εξωτερικό</a:t>
            </a:r>
            <a:r>
              <a:rPr lang="el-GR" sz="1100">
                <a:solidFill>
                  <a:schemeClr val="tx1"/>
                </a:solidFill>
                <a:latin typeface="+mn-lt"/>
                <a:ea typeface="+mn-ea"/>
                <a:cs typeface="+mn-cs"/>
              </a:rPr>
              <a:t>: ﻿για παράδειγμα, το πρόγραμμα Erasmus+ παρέχει επιχορηγήσεις για ένα ευρύ φάσμα δραστηριοτήτων, όπως η δυνατότητα των σπουδαστών να αναλαμβάνουν θέσεις πρακτικής στο εξωτερικό και των εκπαιδευτικών και του λοιπού εκπαιδευτικού προσωπικού να παρακολουθούν μαθήματα κατάρτισης. ﻿Μπορείτε επίσης να υποβάλετε αίτηση για πρακτική άσκηση στα ευρωπαϊκά θεσμικά όργανα. ﻿Μπορείτε να επιλέξετε ελεύθερα πού θέλετε να σπουδάσετε, να </a:t>
            </a:r>
            <a:r>
              <a:rPr lang="el-GR" sz="1100" baseline="0">
                <a:solidFill>
                  <a:schemeClr val="tx1"/>
                </a:solidFill>
                <a:latin typeface="+mn-lt"/>
                <a:ea typeface="+mn-ea"/>
                <a:cs typeface="+mn-cs"/>
              </a:rPr>
              <a:t>εργαστείτε και να ζήσετε</a:t>
            </a:r>
            <a:r>
              <a:rPr lang="el-GR" sz="1100">
                <a:solidFill>
                  <a:schemeClr val="tx1"/>
                </a:solidFill>
                <a:latin typeface="+mn-lt"/>
                <a:ea typeface="+mn-ea"/>
                <a:cs typeface="+mn-cs"/>
              </a:rPr>
              <a:t>·</a:t>
            </a:r>
            <a:r>
              <a:rPr lang="el-GR" sz="1100" baseline="0">
                <a:solidFill>
                  <a:schemeClr val="tx1"/>
                </a:solidFill>
                <a:latin typeface="+mn-lt"/>
                <a:ea typeface="+mn-ea"/>
                <a:cs typeface="+mn-cs"/>
              </a:rPr>
              <a:t> η ελεύθερη κυκλοφορία των προσώπων είναι δυνατή χάρη στην ενιαία αγορά της ΕΕ.</a:t>
            </a:r>
          </a:p>
          <a:p>
            <a:pPr marL="171450" lvl="0" indent="-171450">
              <a:buFont typeface="Arial" panose="020B0604020202020204" pitchFamily="34" charset="0"/>
              <a:buChar char="•"/>
            </a:pPr>
            <a:r>
              <a:rPr lang="el-GR" sz="1100" b="1">
                <a:solidFill>
                  <a:schemeClr val="tx1"/>
                </a:solidFill>
                <a:latin typeface="+mn-lt"/>
                <a:ea typeface="+mn-ea"/>
                <a:cs typeface="+mn-cs"/>
              </a:rPr>
              <a:t>να εργαστείτε εθελοντικά για</a:t>
            </a:r>
            <a:r>
              <a:rPr lang="el-GR" sz="1100">
                <a:solidFill>
                  <a:schemeClr val="tx1"/>
                </a:solidFill>
                <a:latin typeface="+mn-lt"/>
                <a:ea typeface="+mn-ea"/>
                <a:cs typeface="+mn-cs"/>
              </a:rPr>
              <a:t> </a:t>
            </a:r>
            <a:r>
              <a:rPr lang="el-GR" sz="1100" b="1">
                <a:solidFill>
                  <a:schemeClr val="tx1"/>
                </a:solidFill>
                <a:latin typeface="+mn-lt"/>
                <a:ea typeface="+mn-ea"/>
                <a:cs typeface="+mn-cs"/>
              </a:rPr>
              <a:t>ανθρωπιστικά έργα</a:t>
            </a:r>
            <a:r>
              <a:rPr lang="el-GR" sz="1100">
                <a:solidFill>
                  <a:schemeClr val="tx1"/>
                </a:solidFill>
                <a:latin typeface="+mn-lt"/>
                <a:ea typeface="+mn-ea"/>
                <a:cs typeface="+mn-cs"/>
              </a:rPr>
              <a:t>: για παράδειγμα, το Ευρωπαϊκό Σώμα Αλληλεγγύης είναι μια πρωτοβουλία η οποία δημιουργεί ευκαιρίες για τους νέους που επιθυμούν να κάνουν εθελοντισμό ή να εργαστούν σε προγράμματα, στη χώρα τους ή στο εξωτερικό, προς όφελος κοινοτήτων και ατόμων σε όλη την Ευρώπη.</a:t>
            </a:r>
          </a:p>
          <a:p>
            <a:pPr marL="171450" lvl="0" indent="-171450">
              <a:buFont typeface="Arial" panose="020B0604020202020204" pitchFamily="34" charset="0"/>
              <a:buChar char="•"/>
            </a:pPr>
            <a:r>
              <a:rPr lang="el-GR" sz="1100" b="1">
                <a:solidFill>
                  <a:schemeClr val="tx1"/>
                </a:solidFill>
                <a:latin typeface="+mn-lt"/>
                <a:ea typeface="+mn-ea"/>
                <a:cs typeface="+mn-cs"/>
              </a:rPr>
              <a:t>να βρείτε δουλειά ευκολότερα</a:t>
            </a:r>
            <a:r>
              <a:rPr lang="el-GR" sz="1100">
                <a:solidFill>
                  <a:schemeClr val="tx1"/>
                </a:solidFill>
                <a:latin typeface="+mn-lt"/>
                <a:ea typeface="+mn-ea"/>
                <a:cs typeface="+mn-cs"/>
              </a:rPr>
              <a:t>: για παράδειγμα, το πρόγραμμα «Εγγυήσεις για τη νεολαία» εξασφαλίζει ότι όλοι οι νέοι ηλικίας κάτω των 25 ετών λαμβάνουν προσφορά απασχόλησης καλής ποιότητας, συνεχή εκπαίδευση, μαθητεία ή άσκηση εντός περιόδου τεσσάρων μηνών από τη στιγμή που καθίστανται άνεργοι ή εξέρχονται από την επίσημη εκπαίδευση. </a:t>
            </a:r>
          </a:p>
          <a:p>
            <a:pPr marL="171450" lvl="0" indent="-171450">
              <a:buFont typeface="Arial" panose="020B0604020202020204" pitchFamily="34" charset="0"/>
              <a:buChar char="•"/>
            </a:pPr>
            <a:r>
              <a:rPr lang="el-GR" sz="1100" b="1">
                <a:solidFill>
                  <a:schemeClr val="tx1"/>
                </a:solidFill>
                <a:latin typeface="+mn-lt"/>
                <a:ea typeface="+mn-ea"/>
                <a:cs typeface="+mn-cs"/>
              </a:rPr>
              <a:t>να διαμορφώσετε την Ευρώπη</a:t>
            </a:r>
            <a:r>
              <a:rPr lang="el-GR" sz="1100">
                <a:solidFill>
                  <a:schemeClr val="tx1"/>
                </a:solidFill>
                <a:latin typeface="+mn-lt"/>
                <a:ea typeface="+mn-ea"/>
                <a:cs typeface="+mn-cs"/>
              </a:rPr>
              <a:t>: για παράδειγμα, με τα εξής:</a:t>
            </a:r>
          </a:p>
          <a:p>
            <a:r>
              <a:rPr lang="el-GR" sz="1100">
                <a:solidFill>
                  <a:schemeClr val="tx1"/>
                </a:solidFill>
                <a:latin typeface="+mn-lt"/>
                <a:ea typeface="+mn-ea"/>
                <a:cs typeface="+mn-cs"/>
              </a:rPr>
              <a:t>    -  ψηφίζοντας στις </a:t>
            </a:r>
            <a:r>
              <a:rPr lang="el-GR" sz="1100" baseline="0">
                <a:solidFill>
                  <a:schemeClr val="tx1"/>
                </a:solidFill>
                <a:latin typeface="+mn-lt"/>
                <a:ea typeface="+mn-ea"/>
                <a:cs typeface="+mn-cs"/>
              </a:rPr>
              <a:t>ευρωεκλογές</a:t>
            </a:r>
          </a:p>
          <a:p>
            <a:r>
              <a:rPr lang="el-GR" sz="1100">
                <a:solidFill>
                  <a:schemeClr val="tx1"/>
                </a:solidFill>
                <a:latin typeface="+mn-lt"/>
                <a:ea typeface="+mn-ea"/>
                <a:cs typeface="+mn-cs"/>
              </a:rPr>
              <a:t>    -  ﻿συμμετέχοντας σε επιγραμμικές δημόσιες διαβουλεύσεις, όταν η Ευρωπαϊκή Επιτροπή ζητεί τη γνώμη των πολιτών</a:t>
            </a:r>
          </a:p>
          <a:p>
            <a:pPr marL="171450" indent="-171450">
              <a:buFont typeface="Arial" panose="020B0604020202020204" pitchFamily="34" charset="0"/>
              <a:buChar char="•"/>
            </a:pPr>
            <a:r>
              <a:rPr lang="el-GR" sz="1100">
                <a:solidFill>
                  <a:schemeClr val="tx1"/>
                </a:solidFill>
                <a:latin typeface="+mn-lt"/>
                <a:ea typeface="+mn-ea"/>
                <a:cs typeface="+mn-cs"/>
              </a:rPr>
              <a:t>να ﻿δρομολογήσετε ή να στηρίξετε μια </a:t>
            </a:r>
            <a:r>
              <a:rPr lang="el-GR" sz="1100" b="1">
                <a:solidFill>
                  <a:schemeClr val="tx1"/>
                </a:solidFill>
                <a:latin typeface="+mn-lt"/>
                <a:ea typeface="+mn-ea"/>
                <a:cs typeface="+mn-cs"/>
              </a:rPr>
              <a:t>Ευρωπαϊκή Πρωτοβουλία Πολιτών</a:t>
            </a:r>
            <a:r>
              <a:rPr lang="el-GR" sz="1100">
                <a:solidFill>
                  <a:schemeClr val="tx1"/>
                </a:solidFill>
                <a:latin typeface="+mn-lt"/>
                <a:ea typeface="+mn-ea"/>
                <a:cs typeface="+mn-cs"/>
              </a:rPr>
              <a:t> που καλεί την Ευρωπαϊκή Επιτροπή να προτείνει νομοθεσία για ένα συγκεκριμένο θέμα για το οποίο η ΕΕ είναι αρμόδια</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100">
                <a:solidFill>
                  <a:schemeClr val="tx1"/>
                </a:solidFill>
                <a:latin typeface="+mn-lt"/>
                <a:ea typeface="+mn-ea"/>
                <a:cs typeface="+mn-cs"/>
              </a:rPr>
              <a:t>﻿να παρακολουθήσετε τους </a:t>
            </a:r>
            <a:r>
              <a:rPr lang="el-GR" sz="1100" b="1">
                <a:solidFill>
                  <a:schemeClr val="tx1"/>
                </a:solidFill>
                <a:latin typeface="+mn-lt"/>
                <a:ea typeface="+mn-ea"/>
                <a:cs typeface="+mn-cs"/>
              </a:rPr>
              <a:t>διαλόγους με τους πολίτες</a:t>
            </a:r>
            <a:r>
              <a:rPr lang="el-GR" sz="1100">
                <a:solidFill>
                  <a:schemeClr val="tx1"/>
                </a:solidFill>
                <a:latin typeface="+mn-lt"/>
                <a:ea typeface="+mn-ea"/>
                <a:cs typeface="+mn-cs"/>
              </a:rPr>
              <a:t> που λαμβάνουν χώρα σε ολόκληρη την ΕΕ, όπου έχετε την ευκαιρία να συζητήσετε ευρωπαϊκά θέματα με τους εκπροσώπους της ΕΕ.</a:t>
            </a:r>
          </a:p>
        </p:txBody>
      </p:sp>
      <p:sp>
        <p:nvSpPr>
          <p:cNvPr id="4" name="Slide Number Placeholder 3"/>
          <p:cNvSpPr>
            <a:spLocks noGrp="1"/>
          </p:cNvSpPr>
          <p:nvPr>
            <p:ph type="sldNum" sz="quarter" idx="10"/>
          </p:nvPr>
        </p:nvSpPr>
        <p:spPr/>
        <p:txBody>
          <a:bodyPr/>
          <a:lstStyle/>
          <a:p>
            <a:fld id="{E798FA88-871F-5C48-9EBC-B5098FA55A7A}" type="slidenum">
              <a:rPr lang="fr-FR" smtClean="0"/>
              <a:pPr/>
              <a:t>21</a:t>
            </a:fld>
            <a:endParaRPr lang="fr-FR"/>
          </a:p>
        </p:txBody>
      </p:sp>
    </p:spTree>
    <p:extLst>
      <p:ext uri="{BB962C8B-B14F-4D97-AF65-F5344CB8AC3E}">
        <p14:creationId xmlns="" xmlns:p14="http://schemas.microsoft.com/office/powerpoint/2010/main" val="1729783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i="0" u="none" noProof="0"/>
              <a:t>Αυτός ο πίνακας</a:t>
            </a:r>
            <a:r>
              <a:rPr lang="el-GR" i="0" u="none" baseline="0" noProof="0"/>
              <a:t> απεικονίζει την </a:t>
            </a:r>
            <a:r>
              <a:rPr lang="el-GR" sz="1200" b="0" i="0" u="none" strike="noStrike" noProof="0">
                <a:solidFill>
                  <a:schemeClr val="tx1"/>
                </a:solidFill>
                <a:latin typeface="+mn-lt"/>
                <a:ea typeface="+mn-ea"/>
                <a:cs typeface="+mn-cs"/>
              </a:rPr>
              <a:t>Ευρώπη</a:t>
            </a:r>
            <a:r>
              <a:rPr lang="el-GR" sz="1200" b="0" i="0" u="none" strike="noStrike" baseline="0" noProof="0">
                <a:solidFill>
                  <a:schemeClr val="tx1"/>
                </a:solidFill>
                <a:latin typeface="+mn-lt"/>
                <a:ea typeface="+mn-ea"/>
                <a:cs typeface="+mn-cs"/>
              </a:rPr>
              <a:t>, η οποία αρχικά ήταν </a:t>
            </a:r>
            <a:r>
              <a:rPr lang="el-GR" sz="1200" b="0" i="0" u="none" strike="noStrike" noProof="0">
                <a:solidFill>
                  <a:schemeClr val="tx1"/>
                </a:solidFill>
                <a:latin typeface="+mn-lt"/>
                <a:ea typeface="+mn-ea"/>
                <a:cs typeface="+mn-cs"/>
              </a:rPr>
              <a:t>θεά του φεγγαριού κατά την κρητική μυθολογία</a:t>
            </a:r>
            <a:r>
              <a:rPr lang="el-GR" sz="1200" b="0" i="0" u="none" strike="noStrike" baseline="0" noProof="0">
                <a:solidFill>
                  <a:schemeClr val="tx1"/>
                </a:solidFill>
                <a:latin typeface="+mn-lt"/>
                <a:ea typeface="+mn-ea"/>
                <a:cs typeface="+mn-cs"/>
              </a:rPr>
              <a:t> </a:t>
            </a:r>
            <a:r>
              <a:rPr lang="el-GR" sz="1200" b="0" i="0" u="none" strike="noStrike" noProof="0">
                <a:solidFill>
                  <a:schemeClr val="tx1"/>
                </a:solidFill>
                <a:latin typeface="+mn-lt"/>
                <a:ea typeface="+mn-ea"/>
                <a:cs typeface="+mn-cs"/>
              </a:rPr>
              <a:t>, που ενσωματώθηκε στην ελληνική μυθολογία ως παρθένα πριγκίπισσα από τη Φοινίκη. Από αυτήν πήρε την ονομασία της η </a:t>
            </a:r>
            <a:r>
              <a:rPr lang="el-GR" sz="1200" b="0" i="0" u="none" strike="noStrike" baseline="0" noProof="0">
                <a:solidFill>
                  <a:schemeClr val="tx1"/>
                </a:solidFill>
                <a:latin typeface="+mn-lt"/>
                <a:ea typeface="+mn-ea"/>
                <a:cs typeface="+mn-cs"/>
              </a:rPr>
              <a:t>ευρωπαϊκή ήπειρος.</a:t>
            </a:r>
          </a:p>
          <a:p>
            <a:endParaRPr lang="en-IE" i="0" u="none" noProof="0" dirty="0"/>
          </a:p>
          <a:p>
            <a:r>
              <a:rPr lang="el-GR" i="0" u="none" noProof="0"/>
              <a:t>Ο</a:t>
            </a:r>
            <a:r>
              <a:rPr lang="el-GR" i="0" u="none" baseline="0" noProof="0"/>
              <a:t> πίνακας είναι του Liberale da Verona, Ιταλού καλλιτέχνη, και έχει τίτλο «rapimento di Europa», που σημαίνει «αρπαγή της Ευρώπης».</a:t>
            </a:r>
          </a:p>
        </p:txBody>
      </p:sp>
      <p:sp>
        <p:nvSpPr>
          <p:cNvPr id="4" name="Slide Number Placeholder 3"/>
          <p:cNvSpPr>
            <a:spLocks noGrp="1"/>
          </p:cNvSpPr>
          <p:nvPr>
            <p:ph type="sldNum" sz="quarter" idx="10"/>
          </p:nvPr>
        </p:nvSpPr>
        <p:spPr/>
        <p:txBody>
          <a:bodyPr/>
          <a:lstStyle/>
          <a:p>
            <a:fld id="{E798FA88-871F-5C48-9EBC-B5098FA55A7A}" type="slidenum">
              <a:rPr lang="fr-FR" smtClean="0"/>
              <a:pPr/>
              <a:t>2</a:t>
            </a:fld>
            <a:endParaRPr lang="fr-FR"/>
          </a:p>
        </p:txBody>
      </p:sp>
    </p:spTree>
    <p:extLst>
      <p:ext uri="{BB962C8B-B14F-4D97-AF65-F5344CB8AC3E}">
        <p14:creationId xmlns="" xmlns:p14="http://schemas.microsoft.com/office/powerpoint/2010/main" val="985428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t>Ενδεικτικά</a:t>
            </a:r>
            <a:r>
              <a:rPr lang="el-GR" baseline="0"/>
              <a:t> θέματα: </a:t>
            </a:r>
          </a:p>
          <a:p>
            <a:pPr marL="171450" indent="-171450">
              <a:buFont typeface="Arial" panose="020B0604020202020204" pitchFamily="34" charset="0"/>
              <a:buChar char="•"/>
            </a:pPr>
            <a:r>
              <a:rPr lang="el-GR" baseline="0"/>
              <a:t>﻿Ανθρώπινα δικαιώματα (π.χ. δικαιώματα ΛΟΑΔΜ)</a:t>
            </a:r>
          </a:p>
          <a:p>
            <a:pPr marL="171450" indent="-171450">
              <a:buFont typeface="Arial" panose="020B0604020202020204" pitchFamily="34" charset="0"/>
              <a:buChar char="•"/>
            </a:pPr>
            <a:r>
              <a:rPr lang="el-GR" baseline="0"/>
              <a:t>Περιβάλλον (π.χ. κλιματική αλλαγή)</a:t>
            </a:r>
          </a:p>
          <a:p>
            <a:pPr marL="171450" indent="-171450">
              <a:buFont typeface="Arial" panose="020B0604020202020204" pitchFamily="34" charset="0"/>
              <a:buChar char="•"/>
            </a:pPr>
            <a:r>
              <a:rPr lang="el-GR" baseline="0"/>
              <a:t>﻿Απασχόληση (π.χ. πώς να βρείτε δουλειά μετά τις σπουδές)</a:t>
            </a:r>
          </a:p>
          <a:p>
            <a:pPr marL="171450" indent="-171450">
              <a:buFont typeface="Arial" panose="020B0604020202020204" pitchFamily="34" charset="0"/>
              <a:buChar char="•"/>
            </a:pPr>
            <a:r>
              <a:rPr lang="el-GR" baseline="0"/>
              <a:t>﻿Νέοι (π.χ. πώς μπορούν οι νέοι να βρουν ευκαιρίες)</a:t>
            </a:r>
          </a:p>
          <a:p>
            <a:pPr marL="171450" indent="-171450">
              <a:buFont typeface="Arial" panose="020B0604020202020204" pitchFamily="34" charset="0"/>
              <a:buChar char="•"/>
            </a:pPr>
            <a:r>
              <a:rPr lang="el-GR" baseline="0"/>
              <a:t>﻿Κοινωνική ένταξη (π.χ. ισότητα των φύλων)</a:t>
            </a:r>
          </a:p>
          <a:p>
            <a:pPr marL="171450" indent="-171450">
              <a:buFont typeface="Arial" panose="020B0604020202020204" pitchFamily="34" charset="0"/>
              <a:buChar char="•"/>
            </a:pPr>
            <a:r>
              <a:rPr lang="el-GR" baseline="0"/>
              <a:t>﻿Εκπαίδευση (π.χ. πώς να σπουδάσετε σε άλλη χώρα / πώς να χρηματοδοτήσετε τις τριτοβάθμιες σπουδές σας μετά το τέλος της δευτεροβάθμιας εκπαίδευσής σας)</a:t>
            </a:r>
          </a:p>
        </p:txBody>
      </p:sp>
      <p:sp>
        <p:nvSpPr>
          <p:cNvPr id="4" name="Slide Number Placeholder 3"/>
          <p:cNvSpPr>
            <a:spLocks noGrp="1"/>
          </p:cNvSpPr>
          <p:nvPr>
            <p:ph type="sldNum" sz="quarter" idx="5"/>
          </p:nvPr>
        </p:nvSpPr>
        <p:spPr/>
        <p:txBody>
          <a:bodyPr/>
          <a:lstStyle/>
          <a:p>
            <a:fld id="{E798FA88-871F-5C48-9EBC-B5098FA55A7A}" type="slidenum">
              <a:rPr lang="fr-FR" smtClean="0"/>
              <a:pPr/>
              <a:t>22</a:t>
            </a:fld>
            <a:endParaRPr lang="fr-FR"/>
          </a:p>
        </p:txBody>
      </p:sp>
    </p:spTree>
    <p:extLst>
      <p:ext uri="{BB962C8B-B14F-4D97-AF65-F5344CB8AC3E}">
        <p14:creationId xmlns="" xmlns:p14="http://schemas.microsoft.com/office/powerpoint/2010/main" val="1564452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Add</a:t>
            </a:r>
            <a:r>
              <a:rPr lang="fr-FR" dirty="0"/>
              <a:t> </a:t>
            </a:r>
            <a:r>
              <a:rPr lang="fr-FR" dirty="0" err="1"/>
              <a:t>icons</a:t>
            </a:r>
            <a:r>
              <a:rPr lang="fr-FR" dirty="0"/>
              <a:t>!</a:t>
            </a: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pPr/>
              <a:t>23</a:t>
            </a:fld>
            <a:endParaRPr lang="fr-FR"/>
          </a:p>
        </p:txBody>
      </p:sp>
    </p:spTree>
    <p:extLst>
      <p:ext uri="{BB962C8B-B14F-4D97-AF65-F5344CB8AC3E}">
        <p14:creationId xmlns="" xmlns:p14="http://schemas.microsoft.com/office/powerpoint/2010/main" val="3878069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latin typeface="Calibri" panose="020F0502020204030204" pitchFamily="34" charset="0"/>
                <a:cs typeface="Calibri" panose="020F0502020204030204" pitchFamily="34" charset="0"/>
              </a:rPr>
              <a:t>﻿Μεταβείτε στη διεύθυνση europarl.europa.eu, για να αποκτήσετε πρόσβαση στον επίσημο ιστότοπο του Κοινοβουλίου της ΕΕ, και στη διεύθυνση election-results.eu για τα αποτελέσματα των εκλογών του 2019.</a:t>
            </a:r>
          </a:p>
        </p:txBody>
      </p:sp>
      <p:sp>
        <p:nvSpPr>
          <p:cNvPr id="4" name="Slide Number Placeholder 3"/>
          <p:cNvSpPr>
            <a:spLocks noGrp="1"/>
          </p:cNvSpPr>
          <p:nvPr>
            <p:ph type="sldNum" sz="quarter" idx="10"/>
          </p:nvPr>
        </p:nvSpPr>
        <p:spPr/>
        <p:txBody>
          <a:bodyPr/>
          <a:lstStyle/>
          <a:p>
            <a:fld id="{E798FA88-871F-5C48-9EBC-B5098FA55A7A}" type="slidenum">
              <a:rPr lang="fr-FR" smtClean="0"/>
              <a:pPr/>
              <a:t>24</a:t>
            </a:fld>
            <a:endParaRPr lang="fr-FR"/>
          </a:p>
        </p:txBody>
      </p:sp>
    </p:spTree>
    <p:extLst>
      <p:ext uri="{BB962C8B-B14F-4D97-AF65-F5344CB8AC3E}">
        <p14:creationId xmlns="" xmlns:p14="http://schemas.microsoft.com/office/powerpoint/2010/main" val="516279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latin typeface="Calibri" panose="020F0502020204030204" pitchFamily="34" charset="0"/>
                <a:cs typeface="Calibri" panose="020F0502020204030204" pitchFamily="34" charset="0"/>
              </a:rPr>
              <a:t>﻿Μεταβείτε στη διεύθυνση consilium.europa.eu, για να αποκτήσετε πρόσβαση στον επίσημο ιστότοπο του Συμβουλίου της ΕΕ.</a:t>
            </a:r>
          </a:p>
        </p:txBody>
      </p:sp>
      <p:sp>
        <p:nvSpPr>
          <p:cNvPr id="4" name="Slide Number Placeholder 3"/>
          <p:cNvSpPr>
            <a:spLocks noGrp="1"/>
          </p:cNvSpPr>
          <p:nvPr>
            <p:ph type="sldNum" sz="quarter" idx="10"/>
          </p:nvPr>
        </p:nvSpPr>
        <p:spPr/>
        <p:txBody>
          <a:bodyPr/>
          <a:lstStyle/>
          <a:p>
            <a:fld id="{E798FA88-871F-5C48-9EBC-B5098FA55A7A}" type="slidenum">
              <a:rPr lang="fr-FR" smtClean="0"/>
              <a:pPr/>
              <a:t>25</a:t>
            </a:fld>
            <a:endParaRPr lang="fr-FR"/>
          </a:p>
        </p:txBody>
      </p:sp>
    </p:spTree>
    <p:extLst>
      <p:ext uri="{BB962C8B-B14F-4D97-AF65-F5344CB8AC3E}">
        <p14:creationId xmlns="" xmlns:p14="http://schemas.microsoft.com/office/powerpoint/2010/main" val="2869185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latin typeface="Calibri" panose="020F0502020204030204" pitchFamily="34" charset="0"/>
                <a:cs typeface="Calibri" panose="020F0502020204030204" pitchFamily="34" charset="0"/>
              </a:rPr>
              <a:t>﻿Μεταβείτε στη διεύθυνση consilium.europa.eu, για να αποκτήσετε πρόσβαση στον επίσημο ιστότοπο του Συμβουλίου της ΕΕ.</a:t>
            </a:r>
          </a:p>
        </p:txBody>
      </p:sp>
      <p:sp>
        <p:nvSpPr>
          <p:cNvPr id="4" name="Slide Number Placeholder 3"/>
          <p:cNvSpPr>
            <a:spLocks noGrp="1"/>
          </p:cNvSpPr>
          <p:nvPr>
            <p:ph type="sldNum" sz="quarter" idx="10"/>
          </p:nvPr>
        </p:nvSpPr>
        <p:spPr/>
        <p:txBody>
          <a:bodyPr/>
          <a:lstStyle/>
          <a:p>
            <a:fld id="{E798FA88-871F-5C48-9EBC-B5098FA55A7A}" type="slidenum">
              <a:rPr lang="fr-FR" smtClean="0"/>
              <a:pPr/>
              <a:t>26</a:t>
            </a:fld>
            <a:endParaRPr lang="fr-FR"/>
          </a:p>
        </p:txBody>
      </p:sp>
    </p:spTree>
    <p:extLst>
      <p:ext uri="{BB962C8B-B14F-4D97-AF65-F5344CB8AC3E}">
        <p14:creationId xmlns="" xmlns:p14="http://schemas.microsoft.com/office/powerpoint/2010/main" val="776820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latin typeface="Calibri" panose="020F0502020204030204" pitchFamily="34" charset="0"/>
                <a:cs typeface="Calibri" panose="020F0502020204030204" pitchFamily="34" charset="0"/>
              </a:rPr>
              <a:t>﻿Μεταβείτε στη διεύθυνση ec.europa.eu, για να αποκτήσετε πρόσβαση στον επίσημο ιστότοπο της Ευρωπαϊκής Επιτροπής.</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558325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pPr/>
              <a:t>28</a:t>
            </a:fld>
            <a:endParaRPr lang="fr-FR"/>
          </a:p>
        </p:txBody>
      </p:sp>
    </p:spTree>
    <p:extLst>
      <p:ext uri="{BB962C8B-B14F-4D97-AF65-F5344CB8AC3E}">
        <p14:creationId xmlns="" xmlns:p14="http://schemas.microsoft.com/office/powerpoint/2010/main" val="1544136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t>﻿Μεταβείτε στη διεύθυνση curia.europa.eu, για να αποκτήσετε πρόσβαση στον επίσημο ιστότοπο του Ευρωπαϊκού Δικαστηρίου.</a:t>
            </a:r>
          </a:p>
        </p:txBody>
      </p:sp>
      <p:sp>
        <p:nvSpPr>
          <p:cNvPr id="4" name="Slide Number Placeholder 3"/>
          <p:cNvSpPr>
            <a:spLocks noGrp="1"/>
          </p:cNvSpPr>
          <p:nvPr>
            <p:ph type="sldNum" sz="quarter" idx="10"/>
          </p:nvPr>
        </p:nvSpPr>
        <p:spPr/>
        <p:txBody>
          <a:bodyPr/>
          <a:lstStyle/>
          <a:p>
            <a:fld id="{E798FA88-871F-5C48-9EBC-B5098FA55A7A}" type="slidenum">
              <a:rPr lang="fr-FR" smtClean="0"/>
              <a:pPr/>
              <a:t>29</a:t>
            </a:fld>
            <a:endParaRPr lang="fr-FR"/>
          </a:p>
        </p:txBody>
      </p:sp>
    </p:spTree>
    <p:extLst>
      <p:ext uri="{BB962C8B-B14F-4D97-AF65-F5344CB8AC3E}">
        <p14:creationId xmlns="" xmlns:p14="http://schemas.microsoft.com/office/powerpoint/2010/main" val="2324543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t>﻿Μεταβείτε στη διεύθυνση eca.europa.eu, για να αποκτήσετε πρόσβαση στον επίσημο ιστότοπο του Ευρωπαϊκού Ελεγκτικού Συνεδρίου.</a:t>
            </a:r>
          </a:p>
        </p:txBody>
      </p:sp>
      <p:sp>
        <p:nvSpPr>
          <p:cNvPr id="4" name="Slide Number Placeholder 3"/>
          <p:cNvSpPr>
            <a:spLocks noGrp="1"/>
          </p:cNvSpPr>
          <p:nvPr>
            <p:ph type="sldNum" sz="quarter" idx="10"/>
          </p:nvPr>
        </p:nvSpPr>
        <p:spPr/>
        <p:txBody>
          <a:bodyPr/>
          <a:lstStyle/>
          <a:p>
            <a:fld id="{E798FA88-871F-5C48-9EBC-B5098FA55A7A}" type="slidenum">
              <a:rPr lang="fr-FR" smtClean="0"/>
              <a:pPr/>
              <a:t>30</a:t>
            </a:fld>
            <a:endParaRPr lang="fr-FR"/>
          </a:p>
        </p:txBody>
      </p:sp>
    </p:spTree>
    <p:extLst>
      <p:ext uri="{BB962C8B-B14F-4D97-AF65-F5344CB8AC3E}">
        <p14:creationId xmlns="" xmlns:p14="http://schemas.microsoft.com/office/powerpoint/2010/main" val="3033330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t>﻿Μεταβείτε στη διεύθυνση www.ecb.europa.eu, για να αποκτήσετε πρόσβαση στον επίσημο ιστότοπο της Ευρωπαϊκής Κεντρικής Τράπεζας.</a:t>
            </a:r>
          </a:p>
        </p:txBody>
      </p:sp>
      <p:sp>
        <p:nvSpPr>
          <p:cNvPr id="4" name="Slide Number Placeholder 3"/>
          <p:cNvSpPr>
            <a:spLocks noGrp="1"/>
          </p:cNvSpPr>
          <p:nvPr>
            <p:ph type="sldNum" sz="quarter" idx="10"/>
          </p:nvPr>
        </p:nvSpPr>
        <p:spPr/>
        <p:txBody>
          <a:bodyPr/>
          <a:lstStyle/>
          <a:p>
            <a:fld id="{E798FA88-871F-5C48-9EBC-B5098FA55A7A}" type="slidenum">
              <a:rPr lang="fr-FR" smtClean="0"/>
              <a:pPr/>
              <a:t>31</a:t>
            </a:fld>
            <a:endParaRPr lang="fr-FR"/>
          </a:p>
        </p:txBody>
      </p:sp>
    </p:spTree>
    <p:extLst>
      <p:ext uri="{BB962C8B-B14F-4D97-AF65-F5344CB8AC3E}">
        <p14:creationId xmlns="" xmlns:p14="http://schemas.microsoft.com/office/powerpoint/2010/main" val="1820433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pPr/>
              <a:t>3</a:t>
            </a:fld>
            <a:endParaRPr lang="fr-FR"/>
          </a:p>
        </p:txBody>
      </p:sp>
    </p:spTree>
    <p:extLst>
      <p:ext uri="{BB962C8B-B14F-4D97-AF65-F5344CB8AC3E}">
        <p14:creationId xmlns="" xmlns:p14="http://schemas.microsoft.com/office/powerpoint/2010/main" val="183776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pPr/>
              <a:t>32</a:t>
            </a:fld>
            <a:endParaRPr lang="fr-FR"/>
          </a:p>
        </p:txBody>
      </p:sp>
    </p:spTree>
    <p:extLst>
      <p:ext uri="{BB962C8B-B14F-4D97-AF65-F5344CB8AC3E}">
        <p14:creationId xmlns="" xmlns:p14="http://schemas.microsoft.com/office/powerpoint/2010/main" val="4002034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pPr/>
              <a:t>33</a:t>
            </a:fld>
            <a:endParaRPr lang="fr-FR"/>
          </a:p>
        </p:txBody>
      </p:sp>
    </p:spTree>
    <p:extLst>
      <p:ext uri="{BB962C8B-B14F-4D97-AF65-F5344CB8AC3E}">
        <p14:creationId xmlns="" xmlns:p14="http://schemas.microsoft.com/office/powerpoint/2010/main" val="4156885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pPr/>
              <a:t>4</a:t>
            </a:fld>
            <a:endParaRPr lang="fr-FR"/>
          </a:p>
        </p:txBody>
      </p:sp>
    </p:spTree>
    <p:extLst>
      <p:ext uri="{BB962C8B-B14F-4D97-AF65-F5344CB8AC3E}">
        <p14:creationId xmlns=""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SzPct val="120000"/>
              <a:buFont typeface="Arial" charset="0"/>
              <a:buNone/>
            </a:pPr>
            <a:r>
              <a:rPr lang="el-GR" sz="1100" noProof="0" dirty="0">
                <a:latin typeface="Calibri" charset="0"/>
                <a:ea typeface="Calibri" charset="0"/>
                <a:cs typeface="Calibri" charset="0"/>
              </a:rPr>
              <a:t>Τι είναι η Ευρώπη;</a:t>
            </a:r>
          </a:p>
          <a:p>
            <a:pPr marL="285750" indent="-285750">
              <a:buSzPct val="120000"/>
              <a:buFont typeface="Arial" charset="0"/>
              <a:buChar char="•"/>
            </a:pPr>
            <a:r>
              <a:rPr lang="el-GR" sz="1100" noProof="0" dirty="0">
                <a:latin typeface="Calibri" charset="0"/>
                <a:ea typeface="Calibri" charset="0"/>
                <a:cs typeface="Calibri" charset="0"/>
              </a:rPr>
              <a:t>Μία από τις </a:t>
            </a:r>
            <a:r>
              <a:rPr lang="el-GR" sz="1100" b="1" noProof="0" dirty="0">
                <a:latin typeface="Calibri" charset="0"/>
                <a:ea typeface="Calibri" charset="0"/>
                <a:cs typeface="Calibri" charset="0"/>
              </a:rPr>
              <a:t>επτά ηπείρους</a:t>
            </a:r>
            <a:r>
              <a:rPr lang="el-GR" sz="1100" noProof="0" dirty="0">
                <a:latin typeface="Calibri" charset="0"/>
                <a:ea typeface="Calibri" charset="0"/>
                <a:cs typeface="Calibri" charset="0"/>
              </a:rPr>
              <a:t> του πλανήτη μας.</a:t>
            </a:r>
          </a:p>
          <a:p>
            <a:pPr marL="285750" marR="0" lvl="0" indent="-285750" algn="l" defTabSz="914400" rtl="0" eaLnBrk="1" fontAlgn="auto" latinLnBrk="0" hangingPunct="1">
              <a:lnSpc>
                <a:spcPct val="100000"/>
              </a:lnSpc>
              <a:spcBef>
                <a:spcPts val="0"/>
              </a:spcBef>
              <a:spcAft>
                <a:spcPts val="0"/>
              </a:spcAft>
              <a:buClrTx/>
              <a:buSzPct val="120000"/>
              <a:buFont typeface="Arial" charset="0"/>
              <a:buChar char="•"/>
              <a:tabLst/>
              <a:defRPr/>
            </a:pPr>
            <a:r>
              <a:rPr lang="el-GR" sz="1100" noProof="0" dirty="0">
                <a:latin typeface="Calibri" charset="0"/>
                <a:ea typeface="Calibri" charset="0"/>
                <a:cs typeface="Calibri" charset="0"/>
              </a:rPr>
              <a:t>Περιλαμβάνει </a:t>
            </a:r>
            <a:r>
              <a:rPr lang="el-GR" sz="1100" b="1" noProof="0" dirty="0">
                <a:latin typeface="Calibri" charset="0"/>
                <a:ea typeface="Calibri" charset="0"/>
                <a:cs typeface="Calibri" charset="0"/>
              </a:rPr>
              <a:t>44 χώρες.</a:t>
            </a:r>
          </a:p>
          <a:p>
            <a:pPr marL="285750" marR="0" lvl="0" indent="-285750" algn="l" defTabSz="914400" rtl="0" eaLnBrk="1" fontAlgn="auto" latinLnBrk="0" hangingPunct="1">
              <a:lnSpc>
                <a:spcPct val="100000"/>
              </a:lnSpc>
              <a:spcBef>
                <a:spcPts val="0"/>
              </a:spcBef>
              <a:spcAft>
                <a:spcPts val="0"/>
              </a:spcAft>
              <a:buClrTx/>
              <a:buSzPct val="120000"/>
              <a:buFont typeface="Arial" charset="0"/>
              <a:buChar char="•"/>
              <a:tabLst/>
              <a:defRPr/>
            </a:pPr>
            <a:r>
              <a:rPr lang="el-GR" sz="1100" noProof="0" dirty="0">
                <a:latin typeface="Calibri" charset="0"/>
                <a:ea typeface="Calibri" charset="0"/>
                <a:cs typeface="Calibri" charset="0"/>
              </a:rPr>
              <a:t>Πάνω από </a:t>
            </a:r>
            <a:r>
              <a:rPr lang="el-GR" sz="1100" b="1" noProof="0" dirty="0">
                <a:latin typeface="Calibri" charset="0"/>
                <a:ea typeface="Calibri" charset="0"/>
                <a:cs typeface="Calibri" charset="0"/>
              </a:rPr>
              <a:t>700 εκατομμύρια άτομα</a:t>
            </a:r>
            <a:r>
              <a:rPr lang="el-GR" sz="1100" noProof="0" dirty="0">
                <a:latin typeface="Calibri" charset="0"/>
                <a:ea typeface="Calibri" charset="0"/>
                <a:cs typeface="Calibri" charset="0"/>
              </a:rPr>
              <a:t> ζουν στην Ευρώπη.</a:t>
            </a:r>
          </a:p>
          <a:p>
            <a:pPr marL="285750" marR="0" lvl="0" indent="-285750" algn="l" defTabSz="914400" rtl="0" eaLnBrk="1" fontAlgn="auto" latinLnBrk="0" hangingPunct="1">
              <a:lnSpc>
                <a:spcPct val="100000"/>
              </a:lnSpc>
              <a:spcBef>
                <a:spcPts val="0"/>
              </a:spcBef>
              <a:spcAft>
                <a:spcPts val="0"/>
              </a:spcAft>
              <a:buClrTx/>
              <a:buSzPct val="120000"/>
              <a:buFont typeface="Arial" charset="0"/>
              <a:buChar char="•"/>
              <a:tabLst/>
              <a:defRPr/>
            </a:pPr>
            <a:r>
              <a:rPr lang="en-GB" sz="1100" b="1" noProof="0" dirty="0">
                <a:latin typeface="Calibri" charset="0"/>
                <a:ea typeface="Calibri" charset="0"/>
                <a:cs typeface="Calibri" charset="0"/>
              </a:rPr>
              <a:t>447</a:t>
            </a:r>
            <a:r>
              <a:rPr lang="el-GR" sz="1100" noProof="0" dirty="0">
                <a:latin typeface="Calibri" charset="0"/>
                <a:ea typeface="Calibri" charset="0"/>
                <a:cs typeface="Calibri" charset="0"/>
              </a:rPr>
              <a:t> εκατομμύρια εξ αυτών ζουν στις 2</a:t>
            </a:r>
            <a:r>
              <a:rPr lang="en-GB" sz="1100" noProof="0" dirty="0">
                <a:latin typeface="Calibri" charset="0"/>
                <a:ea typeface="Calibri" charset="0"/>
                <a:cs typeface="Calibri" charset="0"/>
              </a:rPr>
              <a:t>7</a:t>
            </a:r>
            <a:r>
              <a:rPr lang="el-GR" sz="1100" baseline="0" noProof="0" dirty="0">
                <a:latin typeface="Calibri" charset="0"/>
                <a:ea typeface="Calibri" charset="0"/>
                <a:cs typeface="Calibri" charset="0"/>
              </a:rPr>
              <a:t> χώρες της</a:t>
            </a:r>
            <a:r>
              <a:rPr lang="el-GR" sz="1100" noProof="0" dirty="0">
                <a:latin typeface="Calibri" charset="0"/>
                <a:ea typeface="Calibri" charset="0"/>
                <a:cs typeface="Calibri" charset="0"/>
              </a:rPr>
              <a:t> </a:t>
            </a:r>
            <a:r>
              <a:rPr lang="el-GR" sz="1100" b="1" noProof="0" dirty="0">
                <a:latin typeface="Calibri" charset="0"/>
                <a:ea typeface="Calibri" charset="0"/>
                <a:cs typeface="Calibri" charset="0"/>
              </a:rPr>
              <a:t>Ευρωπαϊκής Ένωσης </a:t>
            </a:r>
            <a:r>
              <a:rPr lang="el-GR" sz="1100" i="0" u="none" baseline="0" noProof="0" dirty="0">
                <a:latin typeface="Calibri" charset="0"/>
                <a:ea typeface="Calibri" charset="0"/>
                <a:cs typeface="Calibri" charset="0"/>
              </a:rPr>
              <a:t> —οι χώρες που επισημαίνονται με μπλε χρώμα στον χάρτη.</a:t>
            </a:r>
          </a:p>
          <a:p>
            <a:pPr marL="285750" marR="0" lvl="0" indent="-285750" algn="l" defTabSz="914400" rtl="0" eaLnBrk="1" fontAlgn="auto" latinLnBrk="0" hangingPunct="1">
              <a:lnSpc>
                <a:spcPct val="100000"/>
              </a:lnSpc>
              <a:spcBef>
                <a:spcPts val="0"/>
              </a:spcBef>
              <a:spcAft>
                <a:spcPts val="0"/>
              </a:spcAft>
              <a:buClrTx/>
              <a:buSzPct val="120000"/>
              <a:buFont typeface="Arial" charset="0"/>
              <a:buChar char="•"/>
              <a:tabLst/>
              <a:defRPr/>
            </a:pPr>
            <a:r>
              <a:rPr lang="el-GR" sz="1100" b="0" noProof="0" dirty="0">
                <a:latin typeface="Calibri" charset="0"/>
                <a:ea typeface="Calibri" charset="0"/>
                <a:cs typeface="Calibri" charset="0"/>
              </a:rPr>
              <a:t>Χάρη στην Ευρωπαϊκή Ένωση </a:t>
            </a:r>
            <a:r>
              <a:rPr lang="el-GR" sz="1100" noProof="0" dirty="0">
                <a:latin typeface="Calibri" charset="0"/>
                <a:ea typeface="Calibri" charset="0"/>
                <a:cs typeface="Calibri" charset="0"/>
              </a:rPr>
              <a:t>οι πολίτες της μπορούν </a:t>
            </a:r>
            <a:r>
              <a:rPr lang="el-GR" sz="1100" b="1" noProof="0" dirty="0">
                <a:latin typeface="Calibri" charset="0"/>
                <a:ea typeface="Calibri" charset="0"/>
                <a:cs typeface="Calibri" charset="0"/>
              </a:rPr>
              <a:t>να ζουν, να εργάζονται και να ταξιδεύουν</a:t>
            </a:r>
            <a:r>
              <a:rPr lang="el-GR" sz="1100" noProof="0" dirty="0">
                <a:latin typeface="Calibri" charset="0"/>
                <a:ea typeface="Calibri" charset="0"/>
                <a:cs typeface="Calibri" charset="0"/>
              </a:rPr>
              <a:t> ευκολότερα μαζί.</a:t>
            </a: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pPr/>
              <a:t>5</a:t>
            </a:fld>
            <a:endParaRPr lang="fr-FR"/>
          </a:p>
        </p:txBody>
      </p:sp>
    </p:spTree>
    <p:extLst>
      <p:ext uri="{BB962C8B-B14F-4D97-AF65-F5344CB8AC3E}">
        <p14:creationId xmlns="" xmlns:p14="http://schemas.microsoft.com/office/powerpoint/2010/main" val="1312630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0" noProof="0"/>
              <a:t>Βασικά ορόσημα στη δημιουργία της σύγχρονης Ευρώπης περιλαμβάνουν:</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1" noProof="0"/>
              <a:t>Την ίδρυση της Αρχαίας Ρώμης και της Αρχαίας Ελλάδας</a:t>
            </a:r>
            <a:r>
              <a:rPr lang="el-GR" sz="1200" noProof="0"/>
              <a:t>, που βοήθησαν την Ευρώπη να δημιουργήσει τη δημοκρατία, τη διακυβέρνηση και τον πολιτισμό.</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1" noProof="0"/>
              <a:t>Τη Μεταρρύθμιση, </a:t>
            </a:r>
            <a:r>
              <a:rPr lang="el-GR" sz="1200" noProof="0"/>
              <a:t>κατά τον 16ο και τον 17ο αιώνα, που άλλαξε την προσέγγιση της Ευρώπης στη θρησκεία.</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1" noProof="0"/>
              <a:t>Τον Διαφωτισμό</a:t>
            </a:r>
            <a:r>
              <a:rPr lang="el-GR" sz="1200" noProof="0"/>
              <a:t>, ένα πνευματικό κίνημα του 18</a:t>
            </a:r>
            <a:r>
              <a:rPr lang="el-GR" sz="1200" baseline="30000" noProof="0"/>
              <a:t>ου</a:t>
            </a:r>
            <a:r>
              <a:rPr lang="el-GR" sz="1200" noProof="0"/>
              <a:t> αιώνα που τόνισε τη σημασία της λογικής και του ορθολογισμού, και έθεσε τους βασικούς κανόνες για τη σύγχρονη επιστήμη και πολιτική.</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1" noProof="0"/>
              <a:t>Την επινόηση του κοινοβουλευτισμού,</a:t>
            </a:r>
            <a:r>
              <a:rPr lang="el-GR" sz="1200" noProof="0"/>
              <a:t> που τώρα αποτελεί τον θεμέλιο λίθο της σύγχρονης ευρωπαϊκής διακυβέρνησης.</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1" noProof="0"/>
              <a:t>Την ανάπτυξη των κοινωνικών δικαιωμάτων </a:t>
            </a:r>
            <a:r>
              <a:rPr lang="el-GR" sz="1200" noProof="0"/>
              <a:t>κατά τη διάρκεια του 19ου και του 20ού αιώνα, που τώρα προστατεύουν τους Ευρωπαίους πολίτες κατά τη ζωή και την εργασία τους.</a:t>
            </a:r>
          </a:p>
        </p:txBody>
      </p:sp>
      <p:sp>
        <p:nvSpPr>
          <p:cNvPr id="4" name="Slide Number Placeholder 3"/>
          <p:cNvSpPr>
            <a:spLocks noGrp="1"/>
          </p:cNvSpPr>
          <p:nvPr>
            <p:ph type="sldNum" sz="quarter" idx="10"/>
          </p:nvPr>
        </p:nvSpPr>
        <p:spPr/>
        <p:txBody>
          <a:bodyPr/>
          <a:lstStyle/>
          <a:p>
            <a:fld id="{E798FA88-871F-5C48-9EBC-B5098FA55A7A}" type="slidenum">
              <a:rPr lang="fr-FR" smtClean="0"/>
              <a:pPr/>
              <a:t>6</a:t>
            </a:fld>
            <a:endParaRPr lang="fr-FR"/>
          </a:p>
        </p:txBody>
      </p:sp>
    </p:spTree>
    <p:extLst>
      <p:ext uri="{BB962C8B-B14F-4D97-AF65-F5344CB8AC3E}">
        <p14:creationId xmlns="" xmlns:p14="http://schemas.microsoft.com/office/powerpoint/2010/main" val="3298638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171450" indent="-171450">
              <a:buFont typeface="Arial" panose="020B0604020202020204" pitchFamily="34" charset="0"/>
              <a:buChar char="•"/>
            </a:pPr>
            <a:r>
              <a:rPr lang="el-GR" noProof="0"/>
              <a:t>   Πάμπλο Πικάσο: Ισπανός καλλιτέχνης </a:t>
            </a:r>
            <a:r>
              <a:rPr lang="el-GR" baseline="0" noProof="0"/>
              <a:t>γνωστός για τη συμμετοχή του στα κινήματα του κυβισμού και του σουρεαλισμού. Μπορεί να γνωρίζετε δύο από τα διάσημα έργα του —την «Γκερνίκα» και τις «Δεσποινίδες της Αβινιόν».</a:t>
            </a:r>
          </a:p>
          <a:p>
            <a:pPr marL="285750" indent="-285750">
              <a:buFont typeface="Arial" panose="020B0604020202020204" pitchFamily="34" charset="0"/>
              <a:buChar char="•"/>
            </a:pPr>
            <a:r>
              <a:rPr lang="el-GR" noProof="0"/>
              <a:t>Λούντβιχ βαν Μπετόβεν</a:t>
            </a:r>
            <a:r>
              <a:rPr lang="el-GR" baseline="0" noProof="0"/>
              <a:t>: Γερμανός συνθέτης και πιανίστας, γνωστός για τις συμφωνίες του. Ο Μπετόβεν ήταν σημαντική φυσιογνωμία στη μετάβαση μεταξύ της κλασικής και της ρομαντικής περιόδου στην κλασική μουσική. Συνέθεσε τον ευρωπαϊκό ύμνο «Ωδή στη χαρά».</a:t>
            </a:r>
          </a:p>
          <a:p>
            <a:pPr marL="285750" indent="-285750">
              <a:buFont typeface="Arial" panose="020B0604020202020204" pitchFamily="34" charset="0"/>
              <a:buChar char="•"/>
            </a:pPr>
            <a:r>
              <a:rPr lang="el-GR" noProof="0"/>
              <a:t>Αλφόνς Μούκα: ο Τσέχος ζωγράφος</a:t>
            </a:r>
            <a:r>
              <a:rPr lang="el-GR" baseline="0" noProof="0"/>
              <a:t> και </a:t>
            </a:r>
            <a:r>
              <a:rPr lang="el-GR" noProof="0"/>
              <a:t> εικονογράφος ανήκε στο κίνημα Αρ Νουβό. </a:t>
            </a:r>
            <a:r>
              <a:rPr lang="el-GR" baseline="0" noProof="0"/>
              <a:t>Μπορεί να γνωρίζετε τον πίνακά του «Το σλαβικό έπος», που απεικονίζει την ιστορία όλων των σλαβικών λαών.</a:t>
            </a:r>
          </a:p>
          <a:p>
            <a:pPr marL="285750" indent="-285750">
              <a:buFont typeface="Arial" panose="020B0604020202020204" pitchFamily="34" charset="0"/>
              <a:buChar char="•"/>
            </a:pPr>
            <a:r>
              <a:rPr lang="el-GR" noProof="0"/>
              <a:t>Τζέιν Όστεν: Αγγλίδα μυθιστοριογράφος γνωστή για τα έξι σημαντικά μυθιστορήματά της, στα οποία περιλαμβάνεται και το </a:t>
            </a:r>
            <a:r>
              <a:rPr lang="el-GR" baseline="0" noProof="0"/>
              <a:t>«Περηφάνεια και προκατάληψη».</a:t>
            </a:r>
          </a:p>
          <a:p>
            <a:pPr marL="285750" indent="-285750">
              <a:buFont typeface="Arial" panose="020B0604020202020204" pitchFamily="34" charset="0"/>
              <a:buChar char="•"/>
            </a:pPr>
            <a:r>
              <a:rPr lang="el-GR" noProof="0"/>
              <a:t>Βίνσεντ βαν Γκογκ: Ολλανδός μετα-ιμπρεσιονιστής ζωγράφος. Ο Βαν Γκογκ</a:t>
            </a:r>
            <a:r>
              <a:rPr lang="el-GR" baseline="0" noProof="0"/>
              <a:t> ήταν ένας καλλιτέχνης με προβλήματα, ο οποίος έκοψε ένα από τα αυτιά του</a:t>
            </a:r>
            <a:r>
              <a:rPr lang="el-GR" noProof="0"/>
              <a:t>. Ίσως γνωρίζετε τα «Ηλιοτρόπια», τον πιο διάσημο πίνακά του.</a:t>
            </a:r>
          </a:p>
          <a:p>
            <a:pPr marL="285750" indent="-285750">
              <a:buFont typeface="Arial" panose="020B0604020202020204" pitchFamily="34" charset="0"/>
              <a:buChar char="•"/>
            </a:pPr>
            <a:r>
              <a:rPr lang="el-GR" noProof="0"/>
              <a:t>Στέφαν Τσβάιχ: Αυστριακός μυθιστοριογράφος, θεατρικός συγγραφέας,</a:t>
            </a:r>
            <a:r>
              <a:rPr lang="el-GR" baseline="0" noProof="0"/>
              <a:t> δημοσιογράφος και βιογράφος. Ίσως γνωρίζετε ένα από τα σημαντικότερα </a:t>
            </a:r>
            <a:r>
              <a:rPr lang="el-GR" baseline="0" noProof="0">
                <a:solidFill>
                  <a:srgbClr val="FF0000"/>
                </a:solidFill>
              </a:rPr>
              <a:t>μυθιστορήματά</a:t>
            </a:r>
            <a:r>
              <a:rPr lang="el-GR" baseline="0" noProof="0"/>
              <a:t> του —τη «Σκακιστική νουβέλα».</a:t>
            </a:r>
          </a:p>
          <a:p>
            <a:pPr marL="285750" indent="-285750">
              <a:buFont typeface="Arial" panose="020B0604020202020204" pitchFamily="34" charset="0"/>
              <a:buChar char="•"/>
            </a:pPr>
            <a:r>
              <a:rPr lang="el-GR" noProof="0"/>
              <a:t>Γιόζεφ Τσεχόβιτς: πρωτοπόρος Πολωνός ποιητής</a:t>
            </a:r>
            <a:r>
              <a:rPr lang="el-GR" baseline="0" noProof="0"/>
              <a:t>, γνωστός ως νοσταλγικός συγγραφέας, ήταν ο ηγέτης της λογοτεχνικής αβάν γκαρντ και των μποέμ καλλιτεχνών στο Λούμπλιν, τη γενέτειρά του.</a:t>
            </a:r>
          </a:p>
          <a:p>
            <a:pPr marL="285750" indent="-285750">
              <a:buFont typeface="Arial" panose="020B0604020202020204" pitchFamily="34" charset="0"/>
              <a:buChar char="•"/>
            </a:pPr>
            <a:r>
              <a:rPr lang="el-GR" noProof="0"/>
              <a:t>Κλοντ Μονέ</a:t>
            </a:r>
            <a:r>
              <a:rPr lang="el-GR" baseline="0" noProof="0"/>
              <a:t>: Γάλλος ζωγράφος και ηγέτης του ιμπρεσιονιστικού κινήματος, γνωστός για τον πίνακά του «Εντύπωση, Ανατολή ηλίου».</a:t>
            </a:r>
          </a:p>
          <a:p>
            <a:pPr marL="0" indent="0">
              <a:buFont typeface="Arial" panose="020B0604020202020204" pitchFamily="34" charset="0"/>
              <a:buNone/>
            </a:pPr>
            <a:endParaRPr lang="en-GB" b="1" i="1" baseline="0" noProof="0" dirty="0"/>
          </a:p>
          <a:p>
            <a:pPr marL="0" indent="0">
              <a:buFont typeface="Arial" panose="020B0604020202020204" pitchFamily="34" charset="0"/>
              <a:buNone/>
            </a:pPr>
            <a:r>
              <a:rPr lang="el-GR" b="1" i="1" noProof="0"/>
              <a:t>Ποιους άλλους Ευρωπαίους καλλιτέχνες γνωρίζετε;</a:t>
            </a:r>
          </a:p>
        </p:txBody>
      </p:sp>
      <p:sp>
        <p:nvSpPr>
          <p:cNvPr id="4" name="Slide Number Placeholder 3"/>
          <p:cNvSpPr>
            <a:spLocks noGrp="1"/>
          </p:cNvSpPr>
          <p:nvPr>
            <p:ph type="sldNum" sz="quarter" idx="10"/>
          </p:nvPr>
        </p:nvSpPr>
        <p:spPr/>
        <p:txBody>
          <a:bodyPr/>
          <a:lstStyle/>
          <a:p>
            <a:fld id="{E798FA88-871F-5C48-9EBC-B5098FA55A7A}" type="slidenum">
              <a:rPr lang="fr-FR" smtClean="0"/>
              <a:pPr/>
              <a:t>7</a:t>
            </a:fld>
            <a:endParaRPr lang="fr-FR"/>
          </a:p>
        </p:txBody>
      </p:sp>
    </p:spTree>
    <p:extLst>
      <p:ext uri="{BB962C8B-B14F-4D97-AF65-F5344CB8AC3E}">
        <p14:creationId xmlns="" xmlns:p14="http://schemas.microsoft.com/office/powerpoint/2010/main" val="1291579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noProof="0"/>
              <a:t>Κάθε</a:t>
            </a:r>
            <a:r>
              <a:rPr lang="el-GR" baseline="0" noProof="0"/>
              <a:t> χώρα της ΕΕ έχει τον δικό της πολιτισμό, γλώσσα και παραδόσεις. Ωστόσο, όλες οι χώρες μοιράζονται τις ίδιες κοινές αξίες τις οποίες οφείλουν να τηρούν, εάν επιθυμούν να ανήκουν στην Ευρωπαϊκή Ένωση. Μια θεμελιώδης αξία που ενώνει όλα τα κράτη μέλη είναι η δημοκρατία. Αυτό σημαίνει ότι μόνο δημοκρατικές χώρες μπορούν να είναι μέλη της ΕΕ.</a:t>
            </a:r>
          </a:p>
          <a:p>
            <a:r>
              <a:rPr lang="el-GR" baseline="0" noProof="0"/>
              <a:t>Οι άλλες αξίες της ΕΕ που είναι κοινές σε όλα τα κράτη μέλη είναι η ανθρώπινη αξιοπρέπεια, η ελευθερία, η ισότητα, το κράτος δικαίου και ο σεβασμός των ανθρώπινων δικαιωμάτων, συμπεριλαμβανομένων των δικαιωμάτων των ατόμων που ανήκουν σε μειονοτικές ομάδες.</a:t>
            </a:r>
          </a:p>
          <a:p>
            <a:endParaRPr lang="en-GB" b="1" i="1" baseline="0" noProof="0" dirty="0"/>
          </a:p>
          <a:p>
            <a:r>
              <a:rPr lang="el-GR" b="1" i="1" baseline="0" noProof="0"/>
              <a:t>Ποια από τις ευρωπαϊκές αξίες είναι η πιο σημαντική για εσάς και γιατί;</a:t>
            </a:r>
          </a:p>
        </p:txBody>
      </p:sp>
      <p:sp>
        <p:nvSpPr>
          <p:cNvPr id="4" name="Slide Number Placeholder 3"/>
          <p:cNvSpPr>
            <a:spLocks noGrp="1"/>
          </p:cNvSpPr>
          <p:nvPr>
            <p:ph type="sldNum" sz="quarter" idx="10"/>
          </p:nvPr>
        </p:nvSpPr>
        <p:spPr/>
        <p:txBody>
          <a:bodyPr/>
          <a:lstStyle/>
          <a:p>
            <a:fld id="{E798FA88-871F-5C48-9EBC-B5098FA55A7A}" type="slidenum">
              <a:rPr lang="fr-FR" smtClean="0"/>
              <a:pPr/>
              <a:t>8</a:t>
            </a:fld>
            <a:endParaRPr lang="fr-FR"/>
          </a:p>
        </p:txBody>
      </p:sp>
    </p:spTree>
    <p:extLst>
      <p:ext uri="{BB962C8B-B14F-4D97-AF65-F5344CB8AC3E}">
        <p14:creationId xmlns="" xmlns:p14="http://schemas.microsoft.com/office/powerpoint/2010/main" val="298598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Η Ευρωπαϊκή Ένωση έχει </a:t>
            </a:r>
            <a:r>
              <a:rPr lang="el-GR" b="1" dirty="0"/>
              <a:t>24 επίσημες γλώσσες </a:t>
            </a:r>
            <a:r>
              <a:rPr lang="el-GR" b="0" dirty="0"/>
              <a:t>από διαφορετικές γλωσσικές</a:t>
            </a:r>
            <a:r>
              <a:rPr lang="el-GR" b="0" baseline="0" dirty="0"/>
              <a:t> οικογένειες</a:t>
            </a:r>
            <a:r>
              <a:rPr lang="el-GR"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171450" lvl="0" indent="-171450">
              <a:buFont typeface="Arial" panose="020B0604020202020204" pitchFamily="34" charset="0"/>
              <a:buChar char="•"/>
              <a:defRPr/>
            </a:pPr>
            <a:r>
              <a:rPr lang="el-GR" b="1" dirty="0"/>
              <a:t>Γερμανικές γλώσσες:</a:t>
            </a:r>
            <a:r>
              <a:rPr lang="el-GR" dirty="0"/>
              <a:t> δανικά, γερμανικά, αγγλικά, ολλανδικά και σουηδικά.</a:t>
            </a:r>
          </a:p>
          <a:p>
            <a:pPr marL="171450" lvl="0" indent="-171450">
              <a:buFont typeface="Arial" panose="020B0604020202020204" pitchFamily="34" charset="0"/>
              <a:buChar char="•"/>
              <a:defRPr/>
            </a:pPr>
            <a:r>
              <a:rPr lang="el-GR" b="1" dirty="0"/>
              <a:t>Λατινογενείς γλώσσες</a:t>
            </a:r>
            <a:r>
              <a:rPr lang="el-GR" dirty="0"/>
              <a:t>: ισπανικά, γαλλικά, ιταλικά, πορτογαλικά και ρουμανικά.</a:t>
            </a:r>
          </a:p>
          <a:p>
            <a:pPr marL="171450" lvl="0" indent="-171450">
              <a:buFont typeface="Arial" panose="020B0604020202020204" pitchFamily="34" charset="0"/>
              <a:buChar char="•"/>
              <a:defRPr/>
            </a:pPr>
            <a:r>
              <a:rPr lang="el-GR" b="1" dirty="0"/>
              <a:t>Σλαβικές γλώσσες:</a:t>
            </a:r>
            <a:r>
              <a:rPr lang="el-GR" dirty="0"/>
              <a:t> βουλγαρικά, τσεχικά, κροατικά, πολωνικά, σλοβακικά και σλοβενικά.</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dirty="0"/>
              <a:t>Οι γλώσσες της ΕΕ που δεν ανήκουν σε μία από αυτές τις τρεις οικογένειες</a:t>
            </a:r>
            <a:r>
              <a:rPr lang="el-GR" baseline="0" dirty="0"/>
              <a:t> είναι οι εξής</a:t>
            </a:r>
            <a:r>
              <a:rPr lang="el-GR"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indent="-171450">
              <a:buFont typeface="Arial" panose="020B0604020202020204" pitchFamily="34" charset="0"/>
              <a:buChar char="•"/>
              <a:defRPr/>
            </a:pPr>
            <a:r>
              <a:rPr lang="el-GR" dirty="0"/>
              <a:t>εσθονικά και φινλανδικά</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t>ελληνικά</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t>ιρλανδικά</a:t>
            </a:r>
          </a:p>
          <a:p>
            <a:pPr marL="171450" lvl="0" indent="-171450">
              <a:buFont typeface="Arial" panose="020B0604020202020204" pitchFamily="34" charset="0"/>
              <a:buChar char="•"/>
              <a:defRPr/>
            </a:pPr>
            <a:r>
              <a:rPr lang="el-GR" dirty="0"/>
              <a:t>λιθουανικά και πολωνικά</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t>ουγγρικά</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t>μαλτέζικα</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b="1" i="1" baseline="0" dirty="0"/>
              <a:t>Μιλάτε κάποια άλλη γλώσσα της ΕΕ εκτός από τη μητρική σας;</a:t>
            </a:r>
          </a:p>
        </p:txBody>
      </p:sp>
      <p:sp>
        <p:nvSpPr>
          <p:cNvPr id="4" name="Slide Number Placeholder 3"/>
          <p:cNvSpPr>
            <a:spLocks noGrp="1"/>
          </p:cNvSpPr>
          <p:nvPr>
            <p:ph type="sldNum" sz="quarter" idx="10"/>
          </p:nvPr>
        </p:nvSpPr>
        <p:spPr/>
        <p:txBody>
          <a:bodyPr/>
          <a:lstStyle/>
          <a:p>
            <a:fld id="{E798FA88-871F-5C48-9EBC-B5098FA55A7A}" type="slidenum">
              <a:rPr lang="fr-FR" smtClean="0"/>
              <a:pPr/>
              <a:t>9</a:t>
            </a:fld>
            <a:endParaRPr lang="fr-FR"/>
          </a:p>
        </p:txBody>
      </p:sp>
    </p:spTree>
    <p:extLst>
      <p:ext uri="{BB962C8B-B14F-4D97-AF65-F5344CB8AC3E}">
        <p14:creationId xmlns="" xmlns:p14="http://schemas.microsoft.com/office/powerpoint/2010/main" val="168657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Cliquez et modifiez le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C9FA8FDF-3DAB-064F-ACC4-ED7A67D18D26}" type="datetimeFigureOut">
              <a:rPr lang="fr-FR" smtClean="0"/>
              <a:pPr/>
              <a:t>12/03/2021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 xmlns:p14="http://schemas.microsoft.com/office/powerpoint/2010/main" val="1583571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FA8FDF-3DAB-064F-ACC4-ED7A67D18D26}" type="datetimeFigureOut">
              <a:rPr lang="fr-FR" smtClean="0"/>
              <a:pPr/>
              <a:t>12/03/2021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 xmlns:p14="http://schemas.microsoft.com/office/powerpoint/2010/main" val="1387036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FA8FDF-3DAB-064F-ACC4-ED7A67D18D26}" type="datetimeFigureOut">
              <a:rPr lang="fr-FR" smtClean="0"/>
              <a:pPr/>
              <a:t>12/03/2021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 xmlns:p14="http://schemas.microsoft.com/office/powerpoint/2010/main" val="12895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FA8FDF-3DAB-064F-ACC4-ED7A67D18D26}" type="datetimeFigureOut">
              <a:rPr lang="fr-FR" smtClean="0"/>
              <a:pPr/>
              <a:t>12/03/2021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 xmlns:p14="http://schemas.microsoft.com/office/powerpoint/2010/main" val="559301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Cliquez et modifiez le titre</a:t>
            </a: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C9FA8FDF-3DAB-064F-ACC4-ED7A67D18D26}" type="datetimeFigureOut">
              <a:rPr lang="fr-FR" smtClean="0"/>
              <a:pPr/>
              <a:t>12/03/2021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 xmlns:p14="http://schemas.microsoft.com/office/powerpoint/2010/main" val="1395132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9FA8FDF-3DAB-064F-ACC4-ED7A67D18D26}" type="datetimeFigureOut">
              <a:rPr lang="fr-FR" smtClean="0"/>
              <a:pPr/>
              <a:t>12/03/2021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 xmlns:p14="http://schemas.microsoft.com/office/powerpoint/2010/main" val="118609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Cliquez et modifiez le titre</a:t>
            </a: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9FA8FDF-3DAB-064F-ACC4-ED7A67D18D26}" type="datetimeFigureOut">
              <a:rPr lang="fr-FR" smtClean="0"/>
              <a:pPr/>
              <a:t>12/03/2021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 xmlns:p14="http://schemas.microsoft.com/office/powerpoint/2010/main" val="1974806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C9FA8FDF-3DAB-064F-ACC4-ED7A67D18D26}" type="datetimeFigureOut">
              <a:rPr lang="fr-FR" smtClean="0"/>
              <a:pPr/>
              <a:t>12/03/2021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 xmlns:p14="http://schemas.microsoft.com/office/powerpoint/2010/main" val="1473144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9FA8FDF-3DAB-064F-ACC4-ED7A67D18D26}" type="datetimeFigureOut">
              <a:rPr lang="fr-FR" smtClean="0"/>
              <a:pPr/>
              <a:t>12/03/2021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r>
              <a:rPr lang="fr-FR"/>
              <a:t>1</a:t>
            </a:r>
            <a:endParaRPr lang="fr-FR" dirty="0"/>
          </a:p>
        </p:txBody>
      </p:sp>
    </p:spTree>
    <p:extLst>
      <p:ext uri="{BB962C8B-B14F-4D97-AF65-F5344CB8AC3E}">
        <p14:creationId xmlns="" xmlns:p14="http://schemas.microsoft.com/office/powerpoint/2010/main" val="1739000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Cliquez et modifiez le titre</a:t>
            </a: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9FA8FDF-3DAB-064F-ACC4-ED7A67D18D26}" type="datetimeFigureOut">
              <a:rPr lang="fr-FR" smtClean="0"/>
              <a:pPr/>
              <a:t>12/03/2021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 xmlns:p14="http://schemas.microsoft.com/office/powerpoint/2010/main" val="1498617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Cliquez et modifiez le titre</a:t>
            </a: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9FA8FDF-3DAB-064F-ACC4-ED7A67D18D26}" type="datetimeFigureOut">
              <a:rPr lang="fr-FR" smtClean="0"/>
              <a:pPr/>
              <a:t>12/03/2021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09E056-FA89-C94B-A55B-0D06588B2422}" type="slidenum">
              <a:rPr lang="fr-FR" smtClean="0"/>
              <a:pPr/>
              <a:t>‹#›</a:t>
            </a:fld>
            <a:endParaRPr lang="fr-FR"/>
          </a:p>
        </p:txBody>
      </p:sp>
    </p:spTree>
    <p:extLst>
      <p:ext uri="{BB962C8B-B14F-4D97-AF65-F5344CB8AC3E}">
        <p14:creationId xmlns="" xmlns:p14="http://schemas.microsoft.com/office/powerpoint/2010/main" val="669908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pPr/>
              <a:t>12/03/2021</a:t>
            </a:fld>
            <a:endParaRPr lang="fr-F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pPr/>
              <a:t>‹#›</a:t>
            </a:fld>
            <a:endParaRPr lang="fr-FR"/>
          </a:p>
        </p:txBody>
      </p:sp>
    </p:spTree>
    <p:extLst>
      <p:ext uri="{BB962C8B-B14F-4D97-AF65-F5344CB8AC3E}">
        <p14:creationId xmlns="" xmlns:p14="http://schemas.microsoft.com/office/powerpoint/2010/main" val="6558586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hyperlink" Target="https://el.wikipedia.org/wiki/Creative_Commons" TargetMode="External"/><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creativecommons.org/licenses/by-sa/2.0/deed.e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hyperlink" Target="https://creativecommons.org/publicdomain/zero/1.0/deed.el" TargetMode="External"/><Relationship Id="rId4" Type="http://schemas.openxmlformats.org/officeDocument/2006/relationships/image" Target="../media/image33.png"/><Relationship Id="rId9" Type="http://schemas.openxmlformats.org/officeDocument/2006/relationships/hyperlink" Target="https://el.wikipedia.org/wiki/Creative_Commo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hyperlink" Target="https://creativecommons.org/licenses/by-sa/4.0/deed.e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el.wikipedia.org/wiki/Creative_Commons" TargetMode="External"/><Relationship Id="rId5" Type="http://schemas.openxmlformats.org/officeDocument/2006/relationships/image" Target="../media/image53.jpe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creativecommons.org/licenses/by-sa/4.0/deed.el" TargetMode="External"/><Relationship Id="rId5" Type="http://schemas.openxmlformats.org/officeDocument/2006/relationships/hyperlink" Target="https://el.wikipedia.org/wiki/Creative_Commons" TargetMode="External"/><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8" Type="http://schemas.openxmlformats.org/officeDocument/2006/relationships/hyperlink" Target="https://what-europe-does-for-me.eu/el/home" TargetMode="External"/><Relationship Id="rId3" Type="http://schemas.openxmlformats.org/officeDocument/2006/relationships/image" Target="../media/image68.png"/><Relationship Id="rId7" Type="http://schemas.openxmlformats.org/officeDocument/2006/relationships/hyperlink" Target="https://europa.eu/european-union/index_e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europa.eu/european-union/documents-publications/slide-presentations_el" TargetMode="External"/><Relationship Id="rId5" Type="http://schemas.openxmlformats.org/officeDocument/2006/relationships/hyperlink" Target="https://europa.eu/learning-corner/home_el" TargetMode="External"/><Relationship Id="rId10" Type="http://schemas.openxmlformats.org/officeDocument/2006/relationships/image" Target="../media/image70.jpeg"/><Relationship Id="rId4" Type="http://schemas.openxmlformats.org/officeDocument/2006/relationships/hyperlink" Target="https://publications.europa.eu/el/home" TargetMode="External"/><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hyperlink" Target="https://europa.eu/european-union/contact_el" TargetMode="External"/><Relationship Id="rId7" Type="http://schemas.openxmlformats.org/officeDocument/2006/relationships/hyperlink" Target="https://europa.eu/european-union/contact/social-networks_el"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europa.eu/european-union/contact/meet-us_el" TargetMode="External"/><Relationship Id="rId5" Type="http://schemas.openxmlformats.org/officeDocument/2006/relationships/image" Target="../media/image72.pn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a:off x="1368474" y="2428722"/>
            <a:ext cx="2006416" cy="1591976"/>
          </a:xfrm>
          <a:prstGeom prst="foldedCorner">
            <a:avLst/>
          </a:prstGeom>
          <a:solidFill>
            <a:srgbClr val="FF0000">
              <a:alpha val="64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291318" y="2698750"/>
            <a:ext cx="2160728" cy="954107"/>
          </a:xfrm>
          <a:prstGeom prst="rect">
            <a:avLst/>
          </a:prstGeom>
          <a:noFill/>
          <a:scene3d>
            <a:camera prst="isometricOffAxis1Right"/>
            <a:lightRig rig="threePt" dir="t"/>
          </a:scene3d>
        </p:spPr>
        <p:txBody>
          <a:bodyPr wrap="square" rtlCol="0">
            <a:spAutoFit/>
          </a:bodyPr>
          <a:lstStyle/>
          <a:p>
            <a:pPr algn="ctr"/>
            <a:r>
              <a:rPr lang="el-GR" sz="2800" b="1">
                <a:solidFill>
                  <a:schemeClr val="bg1"/>
                </a:solidFill>
              </a:rPr>
              <a:t>Η ΕΥΡΩΠΗ ΣΥΝΟΠΤΙΚΑ</a:t>
            </a:r>
          </a:p>
        </p:txBody>
      </p:sp>
      <p:cxnSp>
        <p:nvCxnSpPr>
          <p:cNvPr id="8" name="Straight Connector 7"/>
          <p:cNvCxnSpPr/>
          <p:nvPr/>
        </p:nvCxnSpPr>
        <p:spPr>
          <a:xfrm>
            <a:off x="1454077" y="2629090"/>
            <a:ext cx="98678"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 xmlns:p14="http://schemas.microsoft.com/office/powerpoint/2010/main" val="320909791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anim calcmode="lin" valueType="num">
                                      <p:cBhvr>
                                        <p:cTn id="18" dur="2000" fill="hold"/>
                                        <p:tgtEl>
                                          <p:spTgt spid="3"/>
                                        </p:tgtEl>
                                        <p:attrNameLst>
                                          <p:attrName>ppt_w</p:attrName>
                                        </p:attrNameLst>
                                      </p:cBhvr>
                                      <p:tavLst>
                                        <p:tav tm="0" fmla="#ppt_w*sin(2.5*pi*$)">
                                          <p:val>
                                            <p:fltVal val="0"/>
                                          </p:val>
                                        </p:tav>
                                        <p:tav tm="100000">
                                          <p:val>
                                            <p:fltVal val="1"/>
                                          </p:val>
                                        </p:tav>
                                      </p:tavLst>
                                    </p:anim>
                                    <p:anim calcmode="lin" valueType="num">
                                      <p:cBhvr>
                                        <p:cTn id="1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54C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192291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929489" y="2019636"/>
            <a:ext cx="6545179" cy="830997"/>
          </a:xfrm>
          <a:prstGeom prst="rect">
            <a:avLst/>
          </a:prstGeom>
          <a:noFill/>
        </p:spPr>
        <p:txBody>
          <a:bodyPr wrap="square" rtlCol="0">
            <a:spAutoFit/>
          </a:bodyPr>
          <a:lstStyle/>
          <a:p>
            <a:pPr algn="ctr"/>
            <a:r>
              <a:rPr lang="el-GR" sz="4800" b="1" dirty="0">
                <a:solidFill>
                  <a:schemeClr val="bg1"/>
                </a:solidFill>
              </a:rPr>
              <a:t>ΤΟ ΕΥΡΩΠΑΪΚΟ ΕΡΓΟ</a:t>
            </a:r>
          </a:p>
        </p:txBody>
      </p:sp>
      <p:pic>
        <p:nvPicPr>
          <p:cNvPr id="8" name="Image 7">
            <a:extLst>
              <a:ext uri="{FF2B5EF4-FFF2-40B4-BE49-F238E27FC236}">
                <a16:creationId xmlns="" xmlns:a16="http://schemas.microsoft.com/office/drawing/2014/main" id="{D2C76B6E-A0BE-0D49-8BC6-D9B639110F90}"/>
              </a:ext>
            </a:extLst>
          </p:cNvPr>
          <p:cNvPicPr>
            <a:picLocks noChangeAspect="1"/>
          </p:cNvPicPr>
          <p:nvPr/>
        </p:nvPicPr>
        <p:blipFill>
          <a:blip r:embed="rId2"/>
          <a:stretch>
            <a:fillRect/>
          </a:stretch>
        </p:blipFill>
        <p:spPr>
          <a:xfrm>
            <a:off x="5524500" y="3550903"/>
            <a:ext cx="2713334" cy="669524"/>
          </a:xfrm>
          <a:prstGeom prst="rect">
            <a:avLst/>
          </a:prstGeom>
        </p:spPr>
      </p:pic>
    </p:spTree>
    <p:extLst>
      <p:ext uri="{BB962C8B-B14F-4D97-AF65-F5344CB8AC3E}">
        <p14:creationId xmlns="" xmlns:p14="http://schemas.microsoft.com/office/powerpoint/2010/main" val="266204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6" y="1582617"/>
            <a:ext cx="505126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5400" b="1" i="0" u="none" strike="noStrike" cap="none" normalizeH="0" baseline="0" noProof="0" dirty="0">
                <a:ln>
                  <a:noFill/>
                </a:ln>
                <a:solidFill>
                  <a:prstClr val="white"/>
                </a:solidFill>
                <a:uLnTx/>
                <a:uFillTx/>
                <a:latin typeface="Calibri" panose="020F0502020204030204"/>
                <a:ea typeface="+mn-ea"/>
                <a:cs typeface="+mn-cs"/>
              </a:rPr>
              <a:t>ΠΟΙΕΣ ΧΩΡΕΣ ΔΗΜΙΟΥΡΓΗΣΑΝ ΤΗΝ ΕΕ ΚΑΙ ΓΙΑΤΙ;</a:t>
            </a: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600" b="0" i="1" u="none" strike="noStrike" cap="none" normalizeH="0" baseline="0" noProof="0">
                <a:ln>
                  <a:noFill/>
                </a:ln>
                <a:solidFill>
                  <a:prstClr val="white"/>
                </a:solidFill>
                <a:uLnTx/>
                <a:uFillTx/>
                <a:latin typeface="Calibri" panose="020F0502020204030204"/>
                <a:ea typeface="+mn-ea"/>
                <a:cs typeface="+mn-cs"/>
              </a:rPr>
              <a:t>©</a:t>
            </a:r>
            <a:r>
              <a:rPr kumimoji="0" lang="el-GR" sz="600" b="0" u="none" strike="noStrike" cap="none" normalizeH="0" baseline="0" noProof="0">
                <a:ln>
                  <a:noFill/>
                </a:ln>
                <a:solidFill>
                  <a:prstClr val="white"/>
                </a:solidFill>
                <a:uLnTx/>
                <a:uFillTx/>
                <a:latin typeface="Calibri" panose="020F0502020204030204"/>
                <a:ea typeface="+mn-ea"/>
                <a:cs typeface="+mn-cs"/>
              </a:rPr>
              <a:t> </a:t>
            </a:r>
            <a:r>
              <a:rPr kumimoji="0" lang="el-GR" sz="600" b="0" i="0" u="none" strike="noStrike" cap="none" normalizeH="0" baseline="0" noProof="0">
                <a:ln>
                  <a:noFill/>
                </a:ln>
                <a:solidFill>
                  <a:prstClr val="white"/>
                </a:solidFill>
                <a:uLnTx/>
                <a:uFillTx/>
                <a:latin typeface="Calibri" panose="020F0502020204030204"/>
                <a:ea typeface="+mn-ea"/>
                <a:cs typeface="+mn-cs"/>
              </a:rPr>
              <a:t>ΕΥΡΩΠΑΪΚΗ ΕΝΩΣΗ</a:t>
            </a:r>
          </a:p>
        </p:txBody>
      </p:sp>
    </p:spTree>
    <p:extLst>
      <p:ext uri="{BB962C8B-B14F-4D97-AF65-F5344CB8AC3E}">
        <p14:creationId xmlns="" xmlns:p14="http://schemas.microsoft.com/office/powerpoint/2010/main" val="303751517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61111E-6 -2.22222E-6 L -3.61111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73000"/>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622747" y="97890"/>
            <a:ext cx="4444105" cy="584775"/>
          </a:xfrm>
          <a:prstGeom prst="rect">
            <a:avLst/>
          </a:prstGeom>
          <a:noFill/>
        </p:spPr>
        <p:txBody>
          <a:bodyPr wrap="square" rtlCol="0">
            <a:spAutoFit/>
          </a:bodyPr>
          <a:lstStyle/>
          <a:p>
            <a:r>
              <a:rPr lang="el-GR" sz="3200" b="1">
                <a:solidFill>
                  <a:srgbClr val="00B0F0"/>
                </a:solidFill>
                <a:latin typeface="Calibri" charset="0"/>
                <a:ea typeface="Calibri" charset="0"/>
                <a:cs typeface="Calibri" charset="0"/>
              </a:rPr>
              <a:t>ΑΠΟ ΤΟΝ ΠΟΛΕΜΟ ΣΤΗΝ ΕΙΡΗΝΗ</a:t>
            </a:r>
          </a:p>
        </p:txBody>
      </p:sp>
      <p:sp>
        <p:nvSpPr>
          <p:cNvPr id="13" name="Larme 12"/>
          <p:cNvSpPr/>
          <p:nvPr/>
        </p:nvSpPr>
        <p:spPr>
          <a:xfrm rot="5400000">
            <a:off x="53322" y="55925"/>
            <a:ext cx="579604" cy="5830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14" name="Rectangle 13">
            <a:extLst>
              <a:ext uri="{FF2B5EF4-FFF2-40B4-BE49-F238E27FC236}">
                <a16:creationId xmlns="" xmlns:a16="http://schemas.microsoft.com/office/drawing/2014/main" id="{B8F1B6AD-52DC-0642-B824-6AFA325CEC5A}"/>
              </a:ext>
            </a:extLst>
          </p:cNvPr>
          <p:cNvSpPr/>
          <p:nvPr/>
        </p:nvSpPr>
        <p:spPr>
          <a:xfrm rot="16200000">
            <a:off x="8099804" y="5824524"/>
            <a:ext cx="1842171" cy="246221"/>
          </a:xfrm>
          <a:prstGeom prst="rect">
            <a:avLst/>
          </a:prstGeom>
          <a:solidFill>
            <a:schemeClr val="bg1"/>
          </a:solidFill>
        </p:spPr>
        <p:txBody>
          <a:bodyPr wrap="none">
            <a:spAutoFit/>
          </a:bodyPr>
          <a:lstStyle/>
          <a:p>
            <a:r>
              <a:rPr lang="el-GR" sz="1000" b="1">
                <a:solidFill>
                  <a:srgbClr val="54C5F0"/>
                </a:solidFill>
                <a:latin typeface="Arial" charset="0"/>
                <a:ea typeface="Arial" charset="0"/>
                <a:cs typeface="Arial" charset="0"/>
              </a:rPr>
              <a:t>ΤΟ ΕΥΡΩΠΑΪΚΟ ΕΡΓΟ</a:t>
            </a:r>
          </a:p>
        </p:txBody>
      </p:sp>
      <p:cxnSp>
        <p:nvCxnSpPr>
          <p:cNvPr id="15" name="Connecteur droit 14">
            <a:extLst>
              <a:ext uri="{FF2B5EF4-FFF2-40B4-BE49-F238E27FC236}">
                <a16:creationId xmlns="" xmlns:a16="http://schemas.microsoft.com/office/drawing/2014/main" id="{91B57855-4824-AE49-BEAE-90F8AB01427F}"/>
              </a:ext>
            </a:extLst>
          </p:cNvPr>
          <p:cNvCxnSpPr/>
          <p:nvPr/>
        </p:nvCxnSpPr>
        <p:spPr>
          <a:xfrm>
            <a:off x="8897779" y="5015791"/>
            <a:ext cx="253969" cy="0"/>
          </a:xfrm>
          <a:prstGeom prst="line">
            <a:avLst/>
          </a:prstGeom>
          <a:ln w="12700">
            <a:solidFill>
              <a:srgbClr val="54C5F0"/>
            </a:solidFill>
          </a:ln>
        </p:spPr>
        <p:style>
          <a:lnRef idx="1">
            <a:schemeClr val="accent1"/>
          </a:lnRef>
          <a:fillRef idx="0">
            <a:schemeClr val="accent1"/>
          </a:fillRef>
          <a:effectRef idx="0">
            <a:schemeClr val="accent1"/>
          </a:effectRef>
          <a:fontRef idx="minor">
            <a:schemeClr val="tx1"/>
          </a:fontRef>
        </p:style>
      </p:cxnSp>
      <p:sp>
        <p:nvSpPr>
          <p:cNvPr id="3" name="Right Arrow 2"/>
          <p:cNvSpPr/>
          <p:nvPr/>
        </p:nvSpPr>
        <p:spPr>
          <a:xfrm>
            <a:off x="0" y="3859731"/>
            <a:ext cx="8897780" cy="2733574"/>
          </a:xfrm>
          <a:prstGeom prst="rightArrow">
            <a:avLst/>
          </a:prstGeom>
          <a:solidFill>
            <a:srgbClr val="00B0F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TextBox 18"/>
          <p:cNvSpPr txBox="1"/>
          <p:nvPr/>
        </p:nvSpPr>
        <p:spPr>
          <a:xfrm>
            <a:off x="622747" y="5695718"/>
            <a:ext cx="821330" cy="276999"/>
          </a:xfrm>
          <a:prstGeom prst="rect">
            <a:avLst/>
          </a:prstGeom>
          <a:noFill/>
        </p:spPr>
        <p:txBody>
          <a:bodyPr wrap="square" rtlCol="0">
            <a:spAutoFit/>
          </a:bodyPr>
          <a:lstStyle/>
          <a:p>
            <a:r>
              <a:rPr lang="el-GR" sz="1200"/>
              <a:t>1914</a:t>
            </a:r>
          </a:p>
        </p:txBody>
      </p:sp>
      <p:sp>
        <p:nvSpPr>
          <p:cNvPr id="20" name="TextBox 19"/>
          <p:cNvSpPr txBox="1"/>
          <p:nvPr/>
        </p:nvSpPr>
        <p:spPr>
          <a:xfrm>
            <a:off x="2700704" y="5681363"/>
            <a:ext cx="623409" cy="276999"/>
          </a:xfrm>
          <a:prstGeom prst="rect">
            <a:avLst/>
          </a:prstGeom>
          <a:noFill/>
        </p:spPr>
        <p:txBody>
          <a:bodyPr wrap="square" rtlCol="0">
            <a:spAutoFit/>
          </a:bodyPr>
          <a:lstStyle/>
          <a:p>
            <a:r>
              <a:rPr lang="el-GR" sz="1200"/>
              <a:t>1918</a:t>
            </a:r>
          </a:p>
        </p:txBody>
      </p:sp>
      <p:pic>
        <p:nvPicPr>
          <p:cNvPr id="21" name="Picture 20"/>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4265841" y="4603073"/>
            <a:ext cx="1361028" cy="1049863"/>
          </a:xfrm>
          <a:prstGeom prst="rect">
            <a:avLst/>
          </a:prstGeom>
        </p:spPr>
      </p:pic>
      <p:sp>
        <p:nvSpPr>
          <p:cNvPr id="22" name="TextBox 21"/>
          <p:cNvSpPr txBox="1"/>
          <p:nvPr/>
        </p:nvSpPr>
        <p:spPr>
          <a:xfrm>
            <a:off x="4654932" y="5672385"/>
            <a:ext cx="914400" cy="276999"/>
          </a:xfrm>
          <a:prstGeom prst="rect">
            <a:avLst/>
          </a:prstGeom>
          <a:noFill/>
        </p:spPr>
        <p:txBody>
          <a:bodyPr wrap="square" rtlCol="0">
            <a:spAutoFit/>
          </a:bodyPr>
          <a:lstStyle/>
          <a:p>
            <a:r>
              <a:rPr lang="el-GR" sz="1200"/>
              <a:t>1939</a:t>
            </a:r>
          </a:p>
        </p:txBody>
      </p:sp>
      <p:pic>
        <p:nvPicPr>
          <p:cNvPr id="23" name="Picture 22"/>
          <p:cNvPicPr>
            <a:picLocks noChangeAspect="1"/>
          </p:cNvPicPr>
          <p:nvPr/>
        </p:nvPicPr>
        <p:blipFill>
          <a:blip r:embed="rId5" cstate="email">
            <a:extLst>
              <a:ext uri="{28A0092B-C50C-407E-A947-70E740481C1C}">
                <a14:useLocalDpi xmlns="" xmlns:a14="http://schemas.microsoft.com/office/drawing/2010/main"/>
              </a:ext>
            </a:extLst>
          </a:blip>
          <a:stretch>
            <a:fillRect/>
          </a:stretch>
        </p:blipFill>
        <p:spPr>
          <a:xfrm>
            <a:off x="6082877" y="4603073"/>
            <a:ext cx="1444508" cy="1069312"/>
          </a:xfrm>
          <a:prstGeom prst="rect">
            <a:avLst/>
          </a:prstGeom>
        </p:spPr>
      </p:pic>
      <p:sp>
        <p:nvSpPr>
          <p:cNvPr id="24" name="TextBox 23"/>
          <p:cNvSpPr txBox="1"/>
          <p:nvPr/>
        </p:nvSpPr>
        <p:spPr>
          <a:xfrm>
            <a:off x="6544740" y="5667073"/>
            <a:ext cx="734096" cy="276999"/>
          </a:xfrm>
          <a:prstGeom prst="rect">
            <a:avLst/>
          </a:prstGeom>
          <a:noFill/>
        </p:spPr>
        <p:txBody>
          <a:bodyPr wrap="square" rtlCol="0">
            <a:spAutoFit/>
          </a:bodyPr>
          <a:lstStyle/>
          <a:p>
            <a:r>
              <a:rPr lang="el-GR" sz="1200"/>
              <a:t>1945</a:t>
            </a:r>
          </a:p>
        </p:txBody>
      </p:sp>
      <p:pic>
        <p:nvPicPr>
          <p:cNvPr id="25" name="Picture 24"/>
          <p:cNvPicPr>
            <a:picLocks noChangeAspect="1"/>
          </p:cNvPicPr>
          <p:nvPr/>
        </p:nvPicPr>
        <p:blipFill>
          <a:blip r:embed="rId6" cstate="email">
            <a:extLst>
              <a:ext uri="{28A0092B-C50C-407E-A947-70E740481C1C}">
                <a14:useLocalDpi xmlns="" xmlns:a14="http://schemas.microsoft.com/office/drawing/2010/main"/>
              </a:ext>
            </a:extLst>
          </a:blip>
          <a:stretch>
            <a:fillRect/>
          </a:stretch>
        </p:blipFill>
        <p:spPr>
          <a:xfrm>
            <a:off x="137753" y="4597724"/>
            <a:ext cx="1570445" cy="1092610"/>
          </a:xfrm>
          <a:prstGeom prst="rect">
            <a:avLst/>
          </a:prstGeom>
        </p:spPr>
      </p:pic>
      <p:pic>
        <p:nvPicPr>
          <p:cNvPr id="26" name="Picture 25"/>
          <p:cNvPicPr>
            <a:picLocks noChangeAspect="1"/>
          </p:cNvPicPr>
          <p:nvPr/>
        </p:nvPicPr>
        <p:blipFill>
          <a:blip r:embed="rId7" cstate="email">
            <a:extLst>
              <a:ext uri="{28A0092B-C50C-407E-A947-70E740481C1C}">
                <a14:useLocalDpi xmlns="" xmlns:a14="http://schemas.microsoft.com/office/drawing/2010/main"/>
              </a:ext>
            </a:extLst>
          </a:blip>
          <a:stretch>
            <a:fillRect/>
          </a:stretch>
        </p:blipFill>
        <p:spPr>
          <a:xfrm>
            <a:off x="2154651" y="4599051"/>
            <a:ext cx="1655182" cy="1053885"/>
          </a:xfrm>
          <a:prstGeom prst="rect">
            <a:avLst/>
          </a:prstGeom>
        </p:spPr>
      </p:pic>
      <p:sp>
        <p:nvSpPr>
          <p:cNvPr id="30" name="Cloud 29"/>
          <p:cNvSpPr/>
          <p:nvPr/>
        </p:nvSpPr>
        <p:spPr>
          <a:xfrm>
            <a:off x="260343" y="1406330"/>
            <a:ext cx="3650142" cy="2199434"/>
          </a:xfrm>
          <a:prstGeom prst="cloud">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1" name="TextBox 30"/>
          <p:cNvSpPr txBox="1"/>
          <p:nvPr/>
        </p:nvSpPr>
        <p:spPr>
          <a:xfrm>
            <a:off x="630990" y="1854837"/>
            <a:ext cx="2889985" cy="1477328"/>
          </a:xfrm>
          <a:prstGeom prst="rect">
            <a:avLst/>
          </a:prstGeom>
          <a:noFill/>
        </p:spPr>
        <p:txBody>
          <a:bodyPr wrap="square" rtlCol="0">
            <a:spAutoFit/>
          </a:bodyPr>
          <a:lstStyle/>
          <a:p>
            <a:pPr marL="285750" indent="-285750">
              <a:buFont typeface="Arial" panose="020B0604020202020204" pitchFamily="34" charset="0"/>
              <a:buChar char="•"/>
            </a:pPr>
            <a:r>
              <a:rPr lang="el-GR"/>
              <a:t>Πολλοί πόλεμοι έλαβαν χώρα στην Ευρώπη ανά τους αιώνες —μόνο τον 20</a:t>
            </a:r>
            <a:r>
              <a:rPr lang="el-GR" baseline="30000"/>
              <a:t>ό</a:t>
            </a:r>
            <a:r>
              <a:rPr lang="el-GR"/>
              <a:t> αιώνα δύο παγκόσμιοι πόλεμοι.</a:t>
            </a:r>
          </a:p>
        </p:txBody>
      </p:sp>
      <p:sp>
        <p:nvSpPr>
          <p:cNvPr id="32" name="Cloud 31"/>
          <p:cNvSpPr/>
          <p:nvPr/>
        </p:nvSpPr>
        <p:spPr>
          <a:xfrm>
            <a:off x="4721650" y="305090"/>
            <a:ext cx="4029565" cy="2428223"/>
          </a:xfrm>
          <a:prstGeom prst="cloud">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TextBox 32"/>
          <p:cNvSpPr txBox="1"/>
          <p:nvPr/>
        </p:nvSpPr>
        <p:spPr>
          <a:xfrm>
            <a:off x="5210285" y="666137"/>
            <a:ext cx="3052293" cy="1754326"/>
          </a:xfrm>
          <a:prstGeom prst="rect">
            <a:avLst/>
          </a:prstGeom>
          <a:noFill/>
        </p:spPr>
        <p:txBody>
          <a:bodyPr wrap="square" rtlCol="0">
            <a:spAutoFit/>
          </a:bodyPr>
          <a:lstStyle/>
          <a:p>
            <a:pPr marL="285750" indent="-285750">
              <a:buFont typeface="Arial" panose="020B0604020202020204" pitchFamily="34" charset="0"/>
              <a:buChar char="•"/>
            </a:pPr>
            <a:r>
              <a:rPr lang="el-GR"/>
              <a:t>Η ειρήνη ήταν ένας από τους στόχους που οδήγησαν στη δημιουργία της </a:t>
            </a:r>
            <a:r>
              <a:rPr lang="el-GR" b="1"/>
              <a:t>Ευρωπαϊκής Ένωσης</a:t>
            </a:r>
            <a:r>
              <a:rPr lang="el-GR"/>
              <a:t>.</a:t>
            </a:r>
          </a:p>
          <a:p>
            <a:pPr marL="285750" indent="-285750">
              <a:buFont typeface="Arial" panose="020B0604020202020204" pitchFamily="34" charset="0"/>
              <a:buChar char="•"/>
            </a:pPr>
            <a:r>
              <a:rPr lang="el-GR"/>
              <a:t>Η ΕΕ έλαβε το </a:t>
            </a:r>
            <a:r>
              <a:rPr lang="el-GR" b="1"/>
              <a:t>Βραβείο Νόμπελ Ειρήνης το 2012</a:t>
            </a:r>
            <a:r>
              <a:rPr lang="el-GR"/>
              <a:t>.</a:t>
            </a:r>
          </a:p>
          <a:p>
            <a:pPr marL="285750" indent="-285750">
              <a:buFont typeface="Arial" panose="020B0604020202020204" pitchFamily="34" charset="0"/>
              <a:buChar char="•"/>
            </a:pPr>
            <a:endParaRPr lang="fr-BE" dirty="0">
              <a:solidFill>
                <a:schemeClr val="bg1"/>
              </a:solidFill>
            </a:endParaRPr>
          </a:p>
        </p:txBody>
      </p:sp>
      <p:sp>
        <p:nvSpPr>
          <p:cNvPr id="4" name="TextBox 3"/>
          <p:cNvSpPr txBox="1"/>
          <p:nvPr/>
        </p:nvSpPr>
        <p:spPr>
          <a:xfrm>
            <a:off x="7040181" y="4547516"/>
            <a:ext cx="799071" cy="184666"/>
          </a:xfrm>
          <a:prstGeom prst="rect">
            <a:avLst/>
          </a:prstGeom>
          <a:noFill/>
        </p:spPr>
        <p:txBody>
          <a:bodyPr wrap="square" rtlCol="0">
            <a:spAutoFit/>
          </a:bodyPr>
          <a:lstStyle/>
          <a:p>
            <a:r>
              <a:rPr lang="el-GR" sz="600"/>
              <a:t>© AP - 1945</a:t>
            </a:r>
          </a:p>
        </p:txBody>
      </p:sp>
      <p:sp>
        <p:nvSpPr>
          <p:cNvPr id="5" name="TextBox 4"/>
          <p:cNvSpPr txBox="1"/>
          <p:nvPr/>
        </p:nvSpPr>
        <p:spPr>
          <a:xfrm>
            <a:off x="5128611" y="5505668"/>
            <a:ext cx="655754" cy="184666"/>
          </a:xfrm>
          <a:prstGeom prst="rect">
            <a:avLst/>
          </a:prstGeom>
          <a:noFill/>
        </p:spPr>
        <p:txBody>
          <a:bodyPr wrap="square" rtlCol="0">
            <a:spAutoFit/>
          </a:bodyPr>
          <a:lstStyle/>
          <a:p>
            <a:r>
              <a:rPr lang="el-GR" sz="600"/>
              <a:t>© AP - 1939</a:t>
            </a:r>
          </a:p>
        </p:txBody>
      </p:sp>
      <p:sp>
        <p:nvSpPr>
          <p:cNvPr id="6" name="TextBox 5"/>
          <p:cNvSpPr txBox="1"/>
          <p:nvPr/>
        </p:nvSpPr>
        <p:spPr>
          <a:xfrm>
            <a:off x="2519973" y="5328670"/>
            <a:ext cx="1745868" cy="276999"/>
          </a:xfrm>
          <a:prstGeom prst="rect">
            <a:avLst/>
          </a:prstGeom>
          <a:noFill/>
        </p:spPr>
        <p:txBody>
          <a:bodyPr wrap="square" rtlCol="0">
            <a:spAutoFit/>
          </a:bodyPr>
          <a:lstStyle/>
          <a:p>
            <a:r>
              <a:rPr lang="el-GR" sz="600">
                <a:solidFill>
                  <a:schemeClr val="bg1"/>
                </a:solidFill>
              </a:rPr>
              <a:t>© Universität Osnabrück/Historische Bildpostkarten - CC BY-NC-SA 4.0</a:t>
            </a:r>
          </a:p>
        </p:txBody>
      </p:sp>
      <p:sp>
        <p:nvSpPr>
          <p:cNvPr id="7" name="TextBox 6"/>
          <p:cNvSpPr txBox="1"/>
          <p:nvPr/>
        </p:nvSpPr>
        <p:spPr>
          <a:xfrm>
            <a:off x="1204699" y="4547516"/>
            <a:ext cx="617962" cy="184666"/>
          </a:xfrm>
          <a:prstGeom prst="rect">
            <a:avLst/>
          </a:prstGeom>
          <a:noFill/>
        </p:spPr>
        <p:txBody>
          <a:bodyPr wrap="square" rtlCol="0">
            <a:spAutoFit/>
          </a:bodyPr>
          <a:lstStyle/>
          <a:p>
            <a:r>
              <a:rPr lang="el-GR" sz="600"/>
              <a:t>© AP - 1914</a:t>
            </a:r>
          </a:p>
        </p:txBody>
      </p:sp>
      <p:sp>
        <p:nvSpPr>
          <p:cNvPr id="8" name="TextBox 7"/>
          <p:cNvSpPr txBox="1"/>
          <p:nvPr/>
        </p:nvSpPr>
        <p:spPr>
          <a:xfrm>
            <a:off x="7191063" y="13593"/>
            <a:ext cx="2437031" cy="184666"/>
          </a:xfrm>
          <a:prstGeom prst="rect">
            <a:avLst/>
          </a:prstGeom>
          <a:noFill/>
        </p:spPr>
        <p:txBody>
          <a:bodyPr wrap="square" rtlCol="0">
            <a:spAutoFit/>
          </a:bodyPr>
          <a:lstStyle/>
          <a:p>
            <a:r>
              <a:rPr lang="el-GR" sz="600">
                <a:solidFill>
                  <a:schemeClr val="bg1"/>
                </a:solidFill>
                <a:hlinkClick r:id="rId8" tooltip="w:en:Creative Commons"/>
              </a:rPr>
              <a:t>© Creative Commons</a:t>
            </a:r>
            <a:r>
              <a:rPr lang="el-GR" sz="600">
                <a:solidFill>
                  <a:schemeClr val="bg1"/>
                </a:solidFill>
              </a:rPr>
              <a:t> </a:t>
            </a:r>
            <a:r>
              <a:rPr lang="el-GR" sz="600">
                <a:solidFill>
                  <a:schemeClr val="bg1"/>
                </a:solidFill>
                <a:hlinkClick r:id="rId9"/>
              </a:rPr>
              <a:t>Αναφορά Δημιουργού - Παρόμοια Διανομή 2.0 Γενικό</a:t>
            </a:r>
          </a:p>
        </p:txBody>
      </p:sp>
    </p:spTree>
    <p:extLst>
      <p:ext uri="{BB962C8B-B14F-4D97-AF65-F5344CB8AC3E}">
        <p14:creationId xmlns="" xmlns:p14="http://schemas.microsoft.com/office/powerpoint/2010/main" val="377926773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anim calcmode="lin" valueType="num">
                                      <p:cBhvr>
                                        <p:cTn id="8" dur="2000" fill="hold"/>
                                        <p:tgtEl>
                                          <p:spTgt spid="25"/>
                                        </p:tgtEl>
                                        <p:attrNameLst>
                                          <p:attrName>ppt_w</p:attrName>
                                        </p:attrNameLst>
                                      </p:cBhvr>
                                      <p:tavLst>
                                        <p:tav tm="0" fmla="#ppt_w*sin(2.5*pi*$)">
                                          <p:val>
                                            <p:fltVal val="0"/>
                                          </p:val>
                                        </p:tav>
                                        <p:tav tm="100000">
                                          <p:val>
                                            <p:fltVal val="1"/>
                                          </p:val>
                                        </p:tav>
                                      </p:tavLst>
                                    </p:anim>
                                    <p:anim calcmode="lin" valueType="num">
                                      <p:cBhvr>
                                        <p:cTn id="9" dur="2000" fill="hold"/>
                                        <p:tgtEl>
                                          <p:spTgt spid="2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000"/>
                                        <p:tgtEl>
                                          <p:spTgt spid="26"/>
                                        </p:tgtEl>
                                      </p:cBhvr>
                                    </p:animEffect>
                                    <p:anim calcmode="lin" valueType="num">
                                      <p:cBhvr>
                                        <p:cTn id="13" dur="2000" fill="hold"/>
                                        <p:tgtEl>
                                          <p:spTgt spid="26"/>
                                        </p:tgtEl>
                                        <p:attrNameLst>
                                          <p:attrName>ppt_w</p:attrName>
                                        </p:attrNameLst>
                                      </p:cBhvr>
                                      <p:tavLst>
                                        <p:tav tm="0" fmla="#ppt_w*sin(2.5*pi*$)">
                                          <p:val>
                                            <p:fltVal val="0"/>
                                          </p:val>
                                        </p:tav>
                                        <p:tav tm="100000">
                                          <p:val>
                                            <p:fltVal val="1"/>
                                          </p:val>
                                        </p:tav>
                                      </p:tavLst>
                                    </p:anim>
                                    <p:anim calcmode="lin" valueType="num">
                                      <p:cBhvr>
                                        <p:cTn id="14" dur="2000" fill="hold"/>
                                        <p:tgtEl>
                                          <p:spTgt spid="26"/>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000"/>
                                        <p:tgtEl>
                                          <p:spTgt spid="21"/>
                                        </p:tgtEl>
                                      </p:cBhvr>
                                    </p:animEffect>
                                    <p:anim calcmode="lin" valueType="num">
                                      <p:cBhvr>
                                        <p:cTn id="18" dur="2000" fill="hold"/>
                                        <p:tgtEl>
                                          <p:spTgt spid="21"/>
                                        </p:tgtEl>
                                        <p:attrNameLst>
                                          <p:attrName>ppt_w</p:attrName>
                                        </p:attrNameLst>
                                      </p:cBhvr>
                                      <p:tavLst>
                                        <p:tav tm="0" fmla="#ppt_w*sin(2.5*pi*$)">
                                          <p:val>
                                            <p:fltVal val="0"/>
                                          </p:val>
                                        </p:tav>
                                        <p:tav tm="100000">
                                          <p:val>
                                            <p:fltVal val="1"/>
                                          </p:val>
                                        </p:tav>
                                      </p:tavLst>
                                    </p:anim>
                                    <p:anim calcmode="lin" valueType="num">
                                      <p:cBhvr>
                                        <p:cTn id="19" dur="2000" fill="hold"/>
                                        <p:tgtEl>
                                          <p:spTgt spid="21"/>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par>
                                <p:cTn id="25" presetID="6" presetClass="emph" presetSubtype="0" fill="hold" grpId="0" nodeType="withEffect">
                                  <p:stCondLst>
                                    <p:cond delay="0"/>
                                  </p:stCondLst>
                                  <p:childTnLst>
                                    <p:animScale>
                                      <p:cBhvr>
                                        <p:cTn id="26" dur="2000" fill="hold"/>
                                        <p:tgtEl>
                                          <p:spTgt spid="30"/>
                                        </p:tgtEl>
                                      </p:cBhvr>
                                      <p:by x="150000" y="150000"/>
                                    </p:animScale>
                                  </p:childTnLst>
                                </p:cTn>
                              </p:par>
                              <p:par>
                                <p:cTn id="27" presetID="6" presetClass="emph" presetSubtype="0" fill="hold" grpId="0" nodeType="withEffect">
                                  <p:stCondLst>
                                    <p:cond delay="0"/>
                                  </p:stCondLst>
                                  <p:childTnLst>
                                    <p:animScale>
                                      <p:cBhvr>
                                        <p:cTn id="28" dur="2000" fill="hold"/>
                                        <p:tgtEl>
                                          <p:spTgt spid="32"/>
                                        </p:tgtEl>
                                      </p:cBhvr>
                                      <p:by x="150000" y="150000"/>
                                    </p:animScale>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4" grpId="0"/>
      <p:bldP spid="30" grpId="0" animBg="1"/>
      <p:bldP spid="32" grpId="0" animBg="1"/>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190235" y="100768"/>
            <a:ext cx="70930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1" i="0" u="none" strike="noStrike" cap="none" normalizeH="0" baseline="0" noProof="0">
                <a:ln>
                  <a:noFill/>
                </a:ln>
                <a:solidFill>
                  <a:srgbClr val="00B0F0"/>
                </a:solidFill>
                <a:uLnTx/>
                <a:uFillTx/>
                <a:latin typeface="Calibri" panose="020F0502020204030204"/>
                <a:ea typeface="+mn-ea"/>
                <a:cs typeface="+mn-cs"/>
              </a:rPr>
              <a:t>ΚΡΑΤΗ ΜΕΛΗ ΤΗΣ ΕΥΡΩΠΑΪΚΗΣ ΕΝΩΣΗΣ</a:t>
            </a:r>
          </a:p>
        </p:txBody>
      </p:sp>
      <p:sp>
        <p:nvSpPr>
          <p:cNvPr id="3" name="Larme 2"/>
          <p:cNvSpPr/>
          <p:nvPr/>
        </p:nvSpPr>
        <p:spPr>
          <a:xfrm rot="5400000">
            <a:off x="59922" y="51255"/>
            <a:ext cx="579604" cy="5830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srgbClr val="00B0F0"/>
                </a:solidFill>
                <a:uLnTx/>
                <a:uFillTx/>
                <a:latin typeface="Arial" charset="0"/>
                <a:ea typeface="Arial" charset="0"/>
                <a:cs typeface="Arial" charset="0"/>
              </a:rPr>
              <a:t>ΤΟ ΕΥΡΩΠΑΪΚΟ ΕΡΓΟ</a:t>
            </a:r>
          </a:p>
        </p:txBody>
      </p:sp>
      <p:cxnSp>
        <p:nvCxnSpPr>
          <p:cNvPr id="11" name="Connecteur droit 10">
            <a:extLst>
              <a:ext uri="{FF2B5EF4-FFF2-40B4-BE49-F238E27FC236}">
                <a16:creationId xmlns="" xmlns:a16="http://schemas.microsoft.com/office/drawing/2014/main" id="{5210E45B-69ED-2949-8AA6-29C7C026AFBA}"/>
              </a:ext>
            </a:extLst>
          </p:cNvPr>
          <p:cNvCxnSpPr/>
          <p:nvPr/>
        </p:nvCxnSpPr>
        <p:spPr>
          <a:xfrm>
            <a:off x="895759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754372"/>
            <a:ext cx="3286611" cy="723014"/>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418410" y="192449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noProof="0">
                <a:ln>
                  <a:noFill/>
                </a:ln>
                <a:solidFill>
                  <a:prstClr val="white"/>
                </a:solidFill>
                <a:uLnTx/>
                <a:uFillTx/>
                <a:latin typeface="Calibri" panose="020F0502020204030204"/>
                <a:ea typeface="+mn-ea"/>
                <a:cs typeface="+mn-cs"/>
              </a:rPr>
              <a:t>1951</a:t>
            </a:r>
          </a:p>
        </p:txBody>
      </p:sp>
      <p:sp>
        <p:nvSpPr>
          <p:cNvPr id="12" name="TextBox 11"/>
          <p:cNvSpPr txBox="1"/>
          <p:nvPr/>
        </p:nvSpPr>
        <p:spPr>
          <a:xfrm>
            <a:off x="1295140" y="1754372"/>
            <a:ext cx="224550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cap="none" normalizeH="0" baseline="0" noProof="0">
                <a:ln>
                  <a:noFill/>
                </a:ln>
                <a:solidFill>
                  <a:prstClr val="white"/>
                </a:solidFill>
                <a:uLnTx/>
                <a:uFillTx/>
                <a:latin typeface="Calibri" panose="020F0502020204030204"/>
                <a:ea typeface="+mn-ea"/>
                <a:cs typeface="+mn-cs"/>
              </a:rPr>
              <a:t>Βέλγιο, Γαλλία, Γερμανία, Ιταλία, Κάτω Χώρες, Λουξεμβούργο</a:t>
            </a:r>
          </a:p>
        </p:txBody>
      </p:sp>
      <p:sp>
        <p:nvSpPr>
          <p:cNvPr id="13" name="Rectangle 12"/>
          <p:cNvSpPr/>
          <p:nvPr/>
        </p:nvSpPr>
        <p:spPr>
          <a:xfrm>
            <a:off x="343982" y="2477386"/>
            <a:ext cx="3286611" cy="510363"/>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418410" y="25336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noProof="0">
                <a:ln>
                  <a:noFill/>
                </a:ln>
                <a:solidFill>
                  <a:prstClr val="black"/>
                </a:solidFill>
                <a:uLnTx/>
                <a:uFillTx/>
                <a:latin typeface="Calibri" panose="020F0502020204030204"/>
                <a:ea typeface="+mn-ea"/>
                <a:cs typeface="+mn-cs"/>
              </a:rPr>
              <a:t>1973</a:t>
            </a:r>
          </a:p>
        </p:txBody>
      </p:sp>
      <p:sp>
        <p:nvSpPr>
          <p:cNvPr id="15" name="TextBox 14"/>
          <p:cNvSpPr txBox="1"/>
          <p:nvPr/>
        </p:nvSpPr>
        <p:spPr>
          <a:xfrm>
            <a:off x="1299719" y="2459206"/>
            <a:ext cx="18925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cap="none" normalizeH="0" baseline="0" noProof="0" dirty="0">
                <a:ln>
                  <a:noFill/>
                </a:ln>
                <a:solidFill>
                  <a:prstClr val="black"/>
                </a:solidFill>
                <a:uLnTx/>
                <a:uFillTx/>
                <a:latin typeface="Calibri" panose="020F0502020204030204"/>
                <a:ea typeface="+mn-ea"/>
                <a:cs typeface="+mn-cs"/>
              </a:rPr>
              <a:t>Δανία, Ηνωμένο Βασίλειο, Ιρλανδία</a:t>
            </a:r>
            <a:r>
              <a:rPr kumimoji="0" lang="fr-BE" sz="1400" b="1" i="0" u="none" strike="noStrike" cap="none" normalizeH="0" baseline="0" noProof="0" dirty="0">
                <a:ln>
                  <a:noFill/>
                </a:ln>
                <a:solidFill>
                  <a:prstClr val="black"/>
                </a:solidFill>
                <a:uLnTx/>
                <a:uFillTx/>
                <a:latin typeface="Calibri" panose="020F0502020204030204"/>
                <a:ea typeface="+mn-ea"/>
                <a:cs typeface="+mn-cs"/>
              </a:rPr>
              <a:t>*</a:t>
            </a:r>
            <a:endParaRPr kumimoji="0" lang="el-GR" sz="1400" b="1" i="0" u="none" strike="noStrike" cap="none" normalizeH="0" baseline="0" noProof="0" dirty="0">
              <a:ln>
                <a:noFill/>
              </a:ln>
              <a:solidFill>
                <a:prstClr val="black"/>
              </a:solidFill>
              <a:uLnTx/>
              <a:uFillTx/>
              <a:latin typeface="Calibri" panose="020F0502020204030204"/>
              <a:ea typeface="+mn-ea"/>
              <a:cs typeface="+mn-cs"/>
            </a:endParaRPr>
          </a:p>
        </p:txBody>
      </p:sp>
      <p:sp>
        <p:nvSpPr>
          <p:cNvPr id="16" name="Rectangle 15"/>
          <p:cNvSpPr/>
          <p:nvPr/>
        </p:nvSpPr>
        <p:spPr>
          <a:xfrm>
            <a:off x="343982" y="2987749"/>
            <a:ext cx="3286611" cy="340242"/>
          </a:xfrm>
          <a:prstGeom prst="rect">
            <a:avLst/>
          </a:prstGeom>
          <a:solidFill>
            <a:srgbClr val="AE6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418409" y="2958941"/>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noProof="0">
                <a:ln>
                  <a:noFill/>
                </a:ln>
                <a:solidFill>
                  <a:prstClr val="black"/>
                </a:solidFill>
                <a:uLnTx/>
                <a:uFillTx/>
                <a:latin typeface="Calibri" panose="020F0502020204030204"/>
                <a:ea typeface="+mn-ea"/>
                <a:cs typeface="+mn-cs"/>
              </a:rPr>
              <a:t>1981</a:t>
            </a:r>
          </a:p>
        </p:txBody>
      </p:sp>
      <p:sp>
        <p:nvSpPr>
          <p:cNvPr id="18" name="TextBox 17"/>
          <p:cNvSpPr txBox="1"/>
          <p:nvPr/>
        </p:nvSpPr>
        <p:spPr>
          <a:xfrm>
            <a:off x="1295140" y="3005929"/>
            <a:ext cx="15098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cap="none" normalizeH="0" baseline="0" noProof="0">
                <a:ln>
                  <a:noFill/>
                </a:ln>
                <a:solidFill>
                  <a:prstClr val="black"/>
                </a:solidFill>
                <a:uLnTx/>
                <a:uFillTx/>
                <a:latin typeface="Calibri" panose="020F0502020204030204"/>
                <a:ea typeface="+mn-ea"/>
                <a:cs typeface="+mn-cs"/>
              </a:rPr>
              <a:t>Ελλάδα</a:t>
            </a:r>
          </a:p>
        </p:txBody>
      </p:sp>
      <p:sp>
        <p:nvSpPr>
          <p:cNvPr id="19" name="Rectangle 18"/>
          <p:cNvSpPr/>
          <p:nvPr/>
        </p:nvSpPr>
        <p:spPr>
          <a:xfrm>
            <a:off x="343982" y="3327992"/>
            <a:ext cx="3286611" cy="417304"/>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401724" y="3313587"/>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noProof="0">
                <a:ln>
                  <a:noFill/>
                </a:ln>
                <a:solidFill>
                  <a:prstClr val="black"/>
                </a:solidFill>
                <a:uLnTx/>
                <a:uFillTx/>
                <a:latin typeface="Calibri" panose="020F0502020204030204"/>
                <a:ea typeface="+mn-ea"/>
                <a:cs typeface="+mn-cs"/>
              </a:rPr>
              <a:t>1986</a:t>
            </a:r>
          </a:p>
        </p:txBody>
      </p:sp>
      <p:sp>
        <p:nvSpPr>
          <p:cNvPr id="21" name="TextBox 20"/>
          <p:cNvSpPr txBox="1"/>
          <p:nvPr/>
        </p:nvSpPr>
        <p:spPr>
          <a:xfrm>
            <a:off x="1289683" y="3363946"/>
            <a:ext cx="19026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cap="none" normalizeH="0" baseline="0" noProof="0" dirty="0">
                <a:ln>
                  <a:noFill/>
                </a:ln>
                <a:solidFill>
                  <a:prstClr val="black"/>
                </a:solidFill>
                <a:uLnTx/>
                <a:uFillTx/>
                <a:latin typeface="Calibri" panose="020F0502020204030204"/>
                <a:ea typeface="+mn-ea"/>
                <a:cs typeface="+mn-cs"/>
              </a:rPr>
              <a:t>Ισπανία, Πορτογαλία</a:t>
            </a:r>
          </a:p>
        </p:txBody>
      </p:sp>
      <p:sp>
        <p:nvSpPr>
          <p:cNvPr id="22" name="Rectangle 21"/>
          <p:cNvSpPr/>
          <p:nvPr/>
        </p:nvSpPr>
        <p:spPr>
          <a:xfrm>
            <a:off x="343982" y="3745296"/>
            <a:ext cx="3286611" cy="369504"/>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418410" y="375333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noProof="0">
                <a:ln>
                  <a:noFill/>
                </a:ln>
                <a:solidFill>
                  <a:prstClr val="black"/>
                </a:solidFill>
                <a:uLnTx/>
                <a:uFillTx/>
                <a:latin typeface="Calibri" panose="020F0502020204030204"/>
                <a:ea typeface="+mn-ea"/>
                <a:cs typeface="+mn-cs"/>
              </a:rPr>
              <a:t>1995</a:t>
            </a:r>
          </a:p>
        </p:txBody>
      </p:sp>
      <p:sp>
        <p:nvSpPr>
          <p:cNvPr id="24" name="TextBox 23"/>
          <p:cNvSpPr txBox="1"/>
          <p:nvPr/>
        </p:nvSpPr>
        <p:spPr>
          <a:xfrm>
            <a:off x="1299719" y="3814870"/>
            <a:ext cx="21795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cap="none" normalizeH="0" baseline="0" noProof="0">
                <a:ln>
                  <a:noFill/>
                </a:ln>
                <a:solidFill>
                  <a:prstClr val="black"/>
                </a:solidFill>
                <a:uLnTx/>
                <a:uFillTx/>
                <a:latin typeface="Calibri" panose="020F0502020204030204"/>
                <a:ea typeface="+mn-ea"/>
                <a:cs typeface="+mn-cs"/>
              </a:rPr>
              <a:t>Αυστρία, Σουηδία, Φινλανδία</a:t>
            </a:r>
          </a:p>
        </p:txBody>
      </p:sp>
      <p:sp>
        <p:nvSpPr>
          <p:cNvPr id="25" name="Rectangle 24"/>
          <p:cNvSpPr/>
          <p:nvPr/>
        </p:nvSpPr>
        <p:spPr>
          <a:xfrm>
            <a:off x="343982" y="4114800"/>
            <a:ext cx="3286611" cy="888772"/>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418410" y="4339811"/>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noProof="0">
                <a:ln>
                  <a:noFill/>
                </a:ln>
                <a:solidFill>
                  <a:prstClr val="black"/>
                </a:solidFill>
                <a:uLnTx/>
                <a:uFillTx/>
                <a:latin typeface="Calibri" panose="020F0502020204030204"/>
                <a:ea typeface="+mn-ea"/>
                <a:cs typeface="+mn-cs"/>
              </a:rPr>
              <a:t>2004</a:t>
            </a:r>
          </a:p>
        </p:txBody>
      </p:sp>
      <p:sp>
        <p:nvSpPr>
          <p:cNvPr id="27" name="TextBox 26"/>
          <p:cNvSpPr txBox="1"/>
          <p:nvPr/>
        </p:nvSpPr>
        <p:spPr>
          <a:xfrm>
            <a:off x="1289558" y="4111673"/>
            <a:ext cx="25168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cap="none" normalizeH="0" baseline="0" noProof="0" dirty="0">
                <a:ln>
                  <a:noFill/>
                </a:ln>
                <a:solidFill>
                  <a:prstClr val="black"/>
                </a:solidFill>
                <a:uLnTx/>
                <a:uFillTx/>
                <a:latin typeface="Calibri" panose="020F0502020204030204"/>
                <a:ea typeface="+mn-ea"/>
                <a:cs typeface="+mn-cs"/>
              </a:rPr>
              <a:t>Εσθονία, Κύπρος, Λετονία, Λιθουανία, Μάλτα, Ουγγαρία, Πολωνία, Σλοβακία, Σλοβενία, Τσεχία</a:t>
            </a:r>
          </a:p>
        </p:txBody>
      </p:sp>
      <p:sp>
        <p:nvSpPr>
          <p:cNvPr id="28" name="Rectangle 27"/>
          <p:cNvSpPr/>
          <p:nvPr/>
        </p:nvSpPr>
        <p:spPr>
          <a:xfrm>
            <a:off x="343982" y="5003572"/>
            <a:ext cx="3286611" cy="44029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418409" y="5041128"/>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noProof="0">
                <a:ln>
                  <a:noFill/>
                </a:ln>
                <a:solidFill>
                  <a:prstClr val="black"/>
                </a:solidFill>
                <a:uLnTx/>
                <a:uFillTx/>
                <a:latin typeface="Calibri" panose="020F0502020204030204"/>
                <a:ea typeface="+mn-ea"/>
                <a:cs typeface="+mn-cs"/>
              </a:rPr>
              <a:t>2007</a:t>
            </a:r>
          </a:p>
        </p:txBody>
      </p:sp>
      <p:sp>
        <p:nvSpPr>
          <p:cNvPr id="30" name="TextBox 29"/>
          <p:cNvSpPr txBox="1"/>
          <p:nvPr/>
        </p:nvSpPr>
        <p:spPr>
          <a:xfrm>
            <a:off x="1289558" y="5100936"/>
            <a:ext cx="18602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cap="none" normalizeH="0" baseline="0" noProof="0">
                <a:ln>
                  <a:noFill/>
                </a:ln>
                <a:solidFill>
                  <a:prstClr val="black"/>
                </a:solidFill>
                <a:uLnTx/>
                <a:uFillTx/>
                <a:latin typeface="Calibri" panose="020F0502020204030204"/>
                <a:ea typeface="+mn-ea"/>
                <a:cs typeface="+mn-cs"/>
              </a:rPr>
              <a:t>Βουλγαρία, Ρουμανία</a:t>
            </a:r>
          </a:p>
        </p:txBody>
      </p:sp>
      <p:sp>
        <p:nvSpPr>
          <p:cNvPr id="31" name="Rectangle 30"/>
          <p:cNvSpPr/>
          <p:nvPr/>
        </p:nvSpPr>
        <p:spPr>
          <a:xfrm>
            <a:off x="343982" y="5443870"/>
            <a:ext cx="3286611" cy="3934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p:cNvSpPr txBox="1"/>
          <p:nvPr/>
        </p:nvSpPr>
        <p:spPr>
          <a:xfrm>
            <a:off x="420561" y="5463794"/>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cap="none" normalizeH="0" baseline="0" noProof="0">
                <a:ln>
                  <a:noFill/>
                </a:ln>
                <a:solidFill>
                  <a:prstClr val="black"/>
                </a:solidFill>
                <a:uLnTx/>
                <a:uFillTx/>
                <a:latin typeface="Calibri" panose="020F0502020204030204"/>
                <a:ea typeface="+mn-ea"/>
                <a:cs typeface="+mn-cs"/>
              </a:rPr>
              <a:t>2013</a:t>
            </a:r>
          </a:p>
        </p:txBody>
      </p:sp>
      <p:sp>
        <p:nvSpPr>
          <p:cNvPr id="33" name="TextBox 32"/>
          <p:cNvSpPr txBox="1"/>
          <p:nvPr/>
        </p:nvSpPr>
        <p:spPr>
          <a:xfrm>
            <a:off x="1298158" y="5506078"/>
            <a:ext cx="14987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cap="none" normalizeH="0" baseline="0" noProof="0">
                <a:ln>
                  <a:noFill/>
                </a:ln>
                <a:solidFill>
                  <a:prstClr val="black"/>
                </a:solidFill>
                <a:uLnTx/>
                <a:uFillTx/>
                <a:latin typeface="Calibri" panose="020F0502020204030204"/>
                <a:ea typeface="+mn-ea"/>
                <a:cs typeface="+mn-cs"/>
              </a:rPr>
              <a:t>Κροατία</a:t>
            </a:r>
          </a:p>
        </p:txBody>
      </p:sp>
      <p:sp>
        <p:nvSpPr>
          <p:cNvPr id="4" name="TextBox 3">
            <a:extLst>
              <a:ext uri="{FF2B5EF4-FFF2-40B4-BE49-F238E27FC236}">
                <a16:creationId xmlns="" xmlns:a16="http://schemas.microsoft.com/office/drawing/2014/main" id="{C4C91D50-7DC7-8845-A242-EAE1AD1ED3F8}"/>
              </a:ext>
            </a:extLst>
          </p:cNvPr>
          <p:cNvSpPr txBox="1"/>
          <p:nvPr/>
        </p:nvSpPr>
        <p:spPr>
          <a:xfrm>
            <a:off x="4592863" y="3135843"/>
            <a:ext cx="10837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Ηνωμένο Βασίλειο</a:t>
            </a:r>
          </a:p>
        </p:txBody>
      </p:sp>
      <p:sp>
        <p:nvSpPr>
          <p:cNvPr id="34" name="TextBox 33">
            <a:extLst>
              <a:ext uri="{FF2B5EF4-FFF2-40B4-BE49-F238E27FC236}">
                <a16:creationId xmlns="" xmlns:a16="http://schemas.microsoft.com/office/drawing/2014/main" id="{FF88FA81-D377-B240-8C05-DF9B3C292C1C}"/>
              </a:ext>
            </a:extLst>
          </p:cNvPr>
          <p:cNvSpPr txBox="1"/>
          <p:nvPr/>
        </p:nvSpPr>
        <p:spPr>
          <a:xfrm>
            <a:off x="4209333" y="2911648"/>
            <a:ext cx="63496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Ιρλανδία</a:t>
            </a:r>
          </a:p>
        </p:txBody>
      </p:sp>
      <p:sp>
        <p:nvSpPr>
          <p:cNvPr id="5" name="TextBox 4">
            <a:extLst>
              <a:ext uri="{FF2B5EF4-FFF2-40B4-BE49-F238E27FC236}">
                <a16:creationId xmlns="" xmlns:a16="http://schemas.microsoft.com/office/drawing/2014/main" id="{05B53261-23E0-0942-A84F-BF9C5D267D3B}"/>
              </a:ext>
            </a:extLst>
          </p:cNvPr>
          <p:cNvSpPr txBox="1"/>
          <p:nvPr/>
        </p:nvSpPr>
        <p:spPr>
          <a:xfrm>
            <a:off x="5660718" y="3562979"/>
            <a:ext cx="67197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white"/>
                </a:solidFill>
                <a:uLnTx/>
                <a:uFillTx/>
                <a:latin typeface="Calibri" panose="020F0502020204030204"/>
                <a:ea typeface="+mn-ea"/>
                <a:cs typeface="+mn-cs"/>
              </a:rPr>
              <a:t>Γερμανία</a:t>
            </a:r>
          </a:p>
        </p:txBody>
      </p:sp>
      <p:sp>
        <p:nvSpPr>
          <p:cNvPr id="35" name="TextBox 34">
            <a:extLst>
              <a:ext uri="{FF2B5EF4-FFF2-40B4-BE49-F238E27FC236}">
                <a16:creationId xmlns="" xmlns:a16="http://schemas.microsoft.com/office/drawing/2014/main" id="{1AB29B2D-3351-4748-9E3D-A68B9E9D3F8D}"/>
              </a:ext>
            </a:extLst>
          </p:cNvPr>
          <p:cNvSpPr txBox="1"/>
          <p:nvPr/>
        </p:nvSpPr>
        <p:spPr>
          <a:xfrm>
            <a:off x="4953766" y="3997955"/>
            <a:ext cx="53732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white"/>
                </a:solidFill>
                <a:uLnTx/>
                <a:uFillTx/>
                <a:latin typeface="Calibri" panose="020F0502020204030204"/>
                <a:ea typeface="+mn-ea"/>
                <a:cs typeface="+mn-cs"/>
              </a:rPr>
              <a:t>Γαλλία</a:t>
            </a:r>
          </a:p>
        </p:txBody>
      </p:sp>
      <p:sp>
        <p:nvSpPr>
          <p:cNvPr id="36" name="TextBox 35">
            <a:extLst>
              <a:ext uri="{FF2B5EF4-FFF2-40B4-BE49-F238E27FC236}">
                <a16:creationId xmlns="" xmlns:a16="http://schemas.microsoft.com/office/drawing/2014/main" id="{424EC0FF-8056-9445-9254-72D8E8867249}"/>
              </a:ext>
            </a:extLst>
          </p:cNvPr>
          <p:cNvSpPr txBox="1"/>
          <p:nvPr/>
        </p:nvSpPr>
        <p:spPr>
          <a:xfrm>
            <a:off x="5157513" y="3525101"/>
            <a:ext cx="61908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white"/>
                </a:solidFill>
                <a:uLnTx/>
                <a:uFillTx/>
                <a:latin typeface="Calibri" panose="020F0502020204030204"/>
                <a:ea typeface="+mn-ea"/>
                <a:cs typeface="+mn-cs"/>
              </a:rPr>
              <a:t>Βέλγιο</a:t>
            </a:r>
          </a:p>
        </p:txBody>
      </p:sp>
      <p:sp>
        <p:nvSpPr>
          <p:cNvPr id="37" name="TextBox 36">
            <a:extLst>
              <a:ext uri="{FF2B5EF4-FFF2-40B4-BE49-F238E27FC236}">
                <a16:creationId xmlns="" xmlns:a16="http://schemas.microsoft.com/office/drawing/2014/main" id="{63D06523-CA42-BE44-9AB2-AC55A137836A}"/>
              </a:ext>
            </a:extLst>
          </p:cNvPr>
          <p:cNvSpPr txBox="1"/>
          <p:nvPr/>
        </p:nvSpPr>
        <p:spPr>
          <a:xfrm>
            <a:off x="5440944" y="3338623"/>
            <a:ext cx="8402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white"/>
                </a:solidFill>
                <a:uLnTx/>
                <a:uFillTx/>
                <a:latin typeface="Calibri" panose="020F0502020204030204"/>
                <a:ea typeface="+mn-ea"/>
                <a:cs typeface="+mn-cs"/>
              </a:rPr>
              <a:t>Κάτω Χώρες</a:t>
            </a:r>
          </a:p>
        </p:txBody>
      </p:sp>
      <p:sp>
        <p:nvSpPr>
          <p:cNvPr id="38" name="TextBox 37">
            <a:extLst>
              <a:ext uri="{FF2B5EF4-FFF2-40B4-BE49-F238E27FC236}">
                <a16:creationId xmlns="" xmlns:a16="http://schemas.microsoft.com/office/drawing/2014/main" id="{D2D56875-B97F-0D46-8587-69ABEE0BAE27}"/>
              </a:ext>
            </a:extLst>
          </p:cNvPr>
          <p:cNvSpPr txBox="1"/>
          <p:nvPr/>
        </p:nvSpPr>
        <p:spPr>
          <a:xfrm>
            <a:off x="5107907" y="3734659"/>
            <a:ext cx="84830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white"/>
                </a:solidFill>
                <a:uLnTx/>
                <a:uFillTx/>
                <a:latin typeface="Calibri" panose="020F0502020204030204"/>
                <a:ea typeface="+mn-ea"/>
                <a:cs typeface="+mn-cs"/>
              </a:rPr>
              <a:t>Λουξεμβούργο</a:t>
            </a:r>
          </a:p>
        </p:txBody>
      </p:sp>
      <p:sp>
        <p:nvSpPr>
          <p:cNvPr id="39" name="TextBox 38">
            <a:extLst>
              <a:ext uri="{FF2B5EF4-FFF2-40B4-BE49-F238E27FC236}">
                <a16:creationId xmlns="" xmlns:a16="http://schemas.microsoft.com/office/drawing/2014/main" id="{0ED9FD2D-EF10-5C46-BB0E-745C2303C53E}"/>
              </a:ext>
            </a:extLst>
          </p:cNvPr>
          <p:cNvSpPr txBox="1"/>
          <p:nvPr/>
        </p:nvSpPr>
        <p:spPr>
          <a:xfrm>
            <a:off x="5861092" y="4647317"/>
            <a:ext cx="4187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white"/>
                </a:solidFill>
                <a:uLnTx/>
                <a:uFillTx/>
                <a:latin typeface="Calibri" panose="020F0502020204030204"/>
                <a:ea typeface="+mn-ea"/>
                <a:cs typeface="+mn-cs"/>
              </a:rPr>
              <a:t>Ιταλία</a:t>
            </a:r>
          </a:p>
        </p:txBody>
      </p:sp>
      <p:sp>
        <p:nvSpPr>
          <p:cNvPr id="8" name="Rectangle 7">
            <a:extLst>
              <a:ext uri="{FF2B5EF4-FFF2-40B4-BE49-F238E27FC236}">
                <a16:creationId xmlns="" xmlns:a16="http://schemas.microsoft.com/office/drawing/2014/main" id="{C5F84907-4AE7-A440-AE5F-2230E0EAC182}"/>
              </a:ext>
            </a:extLst>
          </p:cNvPr>
          <p:cNvSpPr/>
          <p:nvPr/>
        </p:nvSpPr>
        <p:spPr>
          <a:xfrm>
            <a:off x="4209333" y="4794907"/>
            <a:ext cx="47801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Ισπανία</a:t>
            </a:r>
          </a:p>
        </p:txBody>
      </p:sp>
      <p:sp>
        <p:nvSpPr>
          <p:cNvPr id="40" name="Rectangle 39">
            <a:extLst>
              <a:ext uri="{FF2B5EF4-FFF2-40B4-BE49-F238E27FC236}">
                <a16:creationId xmlns="" xmlns:a16="http://schemas.microsoft.com/office/drawing/2014/main" id="{1AAEA3C3-E3F3-4244-A40D-C53AFB1F79D0}"/>
              </a:ext>
            </a:extLst>
          </p:cNvPr>
          <p:cNvSpPr/>
          <p:nvPr/>
        </p:nvSpPr>
        <p:spPr>
          <a:xfrm>
            <a:off x="3721251" y="4636640"/>
            <a:ext cx="63671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Πορτογαλία</a:t>
            </a:r>
          </a:p>
        </p:txBody>
      </p:sp>
      <p:sp>
        <p:nvSpPr>
          <p:cNvPr id="41" name="Rectangle 40">
            <a:extLst>
              <a:ext uri="{FF2B5EF4-FFF2-40B4-BE49-F238E27FC236}">
                <a16:creationId xmlns="" xmlns:a16="http://schemas.microsoft.com/office/drawing/2014/main" id="{D266AB6C-D960-7741-94FF-A455F9BC782A}"/>
              </a:ext>
            </a:extLst>
          </p:cNvPr>
          <p:cNvSpPr/>
          <p:nvPr/>
        </p:nvSpPr>
        <p:spPr>
          <a:xfrm>
            <a:off x="6225759" y="4361264"/>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Κροατία</a:t>
            </a:r>
          </a:p>
        </p:txBody>
      </p:sp>
      <p:sp>
        <p:nvSpPr>
          <p:cNvPr id="42" name="Rectangle 41">
            <a:extLst>
              <a:ext uri="{FF2B5EF4-FFF2-40B4-BE49-F238E27FC236}">
                <a16:creationId xmlns="" xmlns:a16="http://schemas.microsoft.com/office/drawing/2014/main" id="{7FCE7A43-0EDC-FE4E-B175-272665A49EB3}"/>
              </a:ext>
            </a:extLst>
          </p:cNvPr>
          <p:cNvSpPr/>
          <p:nvPr/>
        </p:nvSpPr>
        <p:spPr>
          <a:xfrm>
            <a:off x="6793543" y="5162492"/>
            <a:ext cx="55656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Ελλάδα</a:t>
            </a:r>
          </a:p>
        </p:txBody>
      </p:sp>
      <p:sp>
        <p:nvSpPr>
          <p:cNvPr id="43" name="Rectangle 42">
            <a:extLst>
              <a:ext uri="{FF2B5EF4-FFF2-40B4-BE49-F238E27FC236}">
                <a16:creationId xmlns=""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Βουλγαρία</a:t>
            </a:r>
          </a:p>
        </p:txBody>
      </p:sp>
      <p:sp>
        <p:nvSpPr>
          <p:cNvPr id="44" name="Rectangle 43">
            <a:extLst>
              <a:ext uri="{FF2B5EF4-FFF2-40B4-BE49-F238E27FC236}">
                <a16:creationId xmlns="" xmlns:a16="http://schemas.microsoft.com/office/drawing/2014/main" id="{5978AAF8-B9C7-E94E-BF1F-8E0B18F2DAD4}"/>
              </a:ext>
            </a:extLst>
          </p:cNvPr>
          <p:cNvSpPr/>
          <p:nvPr/>
        </p:nvSpPr>
        <p:spPr>
          <a:xfrm>
            <a:off x="6989582" y="4247533"/>
            <a:ext cx="65594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Ρουμανία</a:t>
            </a:r>
          </a:p>
        </p:txBody>
      </p:sp>
      <p:sp>
        <p:nvSpPr>
          <p:cNvPr id="45" name="Rectangle 44">
            <a:extLst>
              <a:ext uri="{FF2B5EF4-FFF2-40B4-BE49-F238E27FC236}">
                <a16:creationId xmlns="" xmlns:a16="http://schemas.microsoft.com/office/drawing/2014/main" id="{F3B2D003-957A-444E-8692-B761F0402118}"/>
              </a:ext>
            </a:extLst>
          </p:cNvPr>
          <p:cNvSpPr/>
          <p:nvPr/>
        </p:nvSpPr>
        <p:spPr>
          <a:xfrm>
            <a:off x="6029418" y="4251281"/>
            <a:ext cx="63511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Σλοβενία</a:t>
            </a:r>
          </a:p>
        </p:txBody>
      </p:sp>
      <p:sp>
        <p:nvSpPr>
          <p:cNvPr id="46" name="Rectangle 45">
            <a:extLst>
              <a:ext uri="{FF2B5EF4-FFF2-40B4-BE49-F238E27FC236}">
                <a16:creationId xmlns="" xmlns:a16="http://schemas.microsoft.com/office/drawing/2014/main" id="{6C295AF7-93A7-8A45-BFE7-8DD380533AB0}"/>
              </a:ext>
            </a:extLst>
          </p:cNvPr>
          <p:cNvSpPr/>
          <p:nvPr/>
        </p:nvSpPr>
        <p:spPr>
          <a:xfrm>
            <a:off x="6450857" y="4102530"/>
            <a:ext cx="63190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Ουγγαρία</a:t>
            </a:r>
          </a:p>
        </p:txBody>
      </p:sp>
      <p:sp>
        <p:nvSpPr>
          <p:cNvPr id="47" name="Rectangle 46">
            <a:extLst>
              <a:ext uri="{FF2B5EF4-FFF2-40B4-BE49-F238E27FC236}">
                <a16:creationId xmlns="" xmlns:a16="http://schemas.microsoft.com/office/drawing/2014/main" id="{29BA2E72-7248-254C-B460-EFB488EDA3F7}"/>
              </a:ext>
            </a:extLst>
          </p:cNvPr>
          <p:cNvSpPr/>
          <p:nvPr/>
        </p:nvSpPr>
        <p:spPr>
          <a:xfrm>
            <a:off x="6471471" y="3890538"/>
            <a:ext cx="62549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Σλοβακία</a:t>
            </a:r>
          </a:p>
        </p:txBody>
      </p:sp>
      <p:sp>
        <p:nvSpPr>
          <p:cNvPr id="48" name="Rectangle 47">
            <a:extLst>
              <a:ext uri="{FF2B5EF4-FFF2-40B4-BE49-F238E27FC236}">
                <a16:creationId xmlns="" xmlns:a16="http://schemas.microsoft.com/office/drawing/2014/main" id="{63D38D58-3411-BF4B-A206-0B6337C742EA}"/>
              </a:ext>
            </a:extLst>
          </p:cNvPr>
          <p:cNvSpPr/>
          <p:nvPr/>
        </p:nvSpPr>
        <p:spPr>
          <a:xfrm>
            <a:off x="6479628" y="3409333"/>
            <a:ext cx="55496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Πολωνία</a:t>
            </a:r>
          </a:p>
        </p:txBody>
      </p:sp>
      <p:sp>
        <p:nvSpPr>
          <p:cNvPr id="49" name="Rectangle 48">
            <a:extLst>
              <a:ext uri="{FF2B5EF4-FFF2-40B4-BE49-F238E27FC236}">
                <a16:creationId xmlns="" xmlns:a16="http://schemas.microsoft.com/office/drawing/2014/main" id="{0D60B5F3-D354-6543-998E-39A64F9EFA64}"/>
              </a:ext>
            </a:extLst>
          </p:cNvPr>
          <p:cNvSpPr/>
          <p:nvPr/>
        </p:nvSpPr>
        <p:spPr>
          <a:xfrm>
            <a:off x="6085935" y="3749283"/>
            <a:ext cx="58381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Τσεχία</a:t>
            </a:r>
          </a:p>
        </p:txBody>
      </p:sp>
      <p:sp>
        <p:nvSpPr>
          <p:cNvPr id="50" name="Rectangle 49">
            <a:extLst>
              <a:ext uri="{FF2B5EF4-FFF2-40B4-BE49-F238E27FC236}">
                <a16:creationId xmlns="" xmlns:a16="http://schemas.microsoft.com/office/drawing/2014/main" id="{C79E3BD7-8869-674A-BC91-7808926CA798}"/>
              </a:ext>
            </a:extLst>
          </p:cNvPr>
          <p:cNvSpPr/>
          <p:nvPr/>
        </p:nvSpPr>
        <p:spPr>
          <a:xfrm>
            <a:off x="6150812" y="2397363"/>
            <a:ext cx="60785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Σουηδία</a:t>
            </a:r>
          </a:p>
        </p:txBody>
      </p:sp>
      <p:sp>
        <p:nvSpPr>
          <p:cNvPr id="51" name="Rectangle 50">
            <a:extLst>
              <a:ext uri="{FF2B5EF4-FFF2-40B4-BE49-F238E27FC236}">
                <a16:creationId xmlns="" xmlns:a16="http://schemas.microsoft.com/office/drawing/2014/main" id="{144B6949-2685-2F43-9D04-7EF7680CB494}"/>
              </a:ext>
            </a:extLst>
          </p:cNvPr>
          <p:cNvSpPr/>
          <p:nvPr/>
        </p:nvSpPr>
        <p:spPr>
          <a:xfrm>
            <a:off x="6834680" y="2028905"/>
            <a:ext cx="57740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Φινλανδία</a:t>
            </a:r>
          </a:p>
        </p:txBody>
      </p:sp>
      <p:sp>
        <p:nvSpPr>
          <p:cNvPr id="52" name="Rectangle 51">
            <a:extLst>
              <a:ext uri="{FF2B5EF4-FFF2-40B4-BE49-F238E27FC236}">
                <a16:creationId xmlns=""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Εσθονία</a:t>
            </a:r>
          </a:p>
        </p:txBody>
      </p:sp>
      <p:sp>
        <p:nvSpPr>
          <p:cNvPr id="53" name="Rectangle 52">
            <a:extLst>
              <a:ext uri="{FF2B5EF4-FFF2-40B4-BE49-F238E27FC236}">
                <a16:creationId xmlns="" xmlns:a16="http://schemas.microsoft.com/office/drawing/2014/main" id="{A10FFE75-900A-9547-9B5E-495A3820B75D}"/>
              </a:ext>
            </a:extLst>
          </p:cNvPr>
          <p:cNvSpPr/>
          <p:nvPr/>
        </p:nvSpPr>
        <p:spPr>
          <a:xfrm>
            <a:off x="6910021" y="2766694"/>
            <a:ext cx="50206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Λετονία</a:t>
            </a:r>
          </a:p>
        </p:txBody>
      </p:sp>
      <p:sp>
        <p:nvSpPr>
          <p:cNvPr id="54" name="Rectangle 53">
            <a:extLst>
              <a:ext uri="{FF2B5EF4-FFF2-40B4-BE49-F238E27FC236}">
                <a16:creationId xmlns="" xmlns:a16="http://schemas.microsoft.com/office/drawing/2014/main" id="{7F7D1D41-25E2-244A-9B83-5F76E8E97437}"/>
              </a:ext>
            </a:extLst>
          </p:cNvPr>
          <p:cNvSpPr/>
          <p:nvPr/>
        </p:nvSpPr>
        <p:spPr>
          <a:xfrm>
            <a:off x="6747539" y="2975579"/>
            <a:ext cx="6799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Λιθουανία</a:t>
            </a:r>
          </a:p>
        </p:txBody>
      </p:sp>
      <p:sp>
        <p:nvSpPr>
          <p:cNvPr id="55" name="Rectangle 54">
            <a:extLst>
              <a:ext uri="{FF2B5EF4-FFF2-40B4-BE49-F238E27FC236}">
                <a16:creationId xmlns=""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Μάλτα</a:t>
            </a:r>
          </a:p>
        </p:txBody>
      </p:sp>
      <p:sp>
        <p:nvSpPr>
          <p:cNvPr id="56" name="Rectangle 55">
            <a:extLst>
              <a:ext uri="{FF2B5EF4-FFF2-40B4-BE49-F238E27FC236}">
                <a16:creationId xmlns="" xmlns:a16="http://schemas.microsoft.com/office/drawing/2014/main" id="{C4AB9EC1-0E10-6642-B3AB-E2A2CAEFB487}"/>
              </a:ext>
            </a:extLst>
          </p:cNvPr>
          <p:cNvSpPr/>
          <p:nvPr/>
        </p:nvSpPr>
        <p:spPr>
          <a:xfrm>
            <a:off x="8014021" y="5731655"/>
            <a:ext cx="54694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Κύπρος</a:t>
            </a:r>
          </a:p>
        </p:txBody>
      </p:sp>
      <p:sp>
        <p:nvSpPr>
          <p:cNvPr id="57" name="Rectangle 56">
            <a:extLst>
              <a:ext uri="{FF2B5EF4-FFF2-40B4-BE49-F238E27FC236}">
                <a16:creationId xmlns="" xmlns:a16="http://schemas.microsoft.com/office/drawing/2014/main" id="{FBF1B536-5DFC-FB45-BD72-58AA38652A4B}"/>
              </a:ext>
            </a:extLst>
          </p:cNvPr>
          <p:cNvSpPr/>
          <p:nvPr/>
        </p:nvSpPr>
        <p:spPr>
          <a:xfrm>
            <a:off x="5627456" y="2852505"/>
            <a:ext cx="67037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Δανία</a:t>
            </a:r>
          </a:p>
        </p:txBody>
      </p:sp>
      <p:sp>
        <p:nvSpPr>
          <p:cNvPr id="58" name="Rectangle 57">
            <a:extLst>
              <a:ext uri="{FF2B5EF4-FFF2-40B4-BE49-F238E27FC236}">
                <a16:creationId xmlns="" xmlns:a16="http://schemas.microsoft.com/office/drawing/2014/main" id="{37926475-0764-8846-8542-1C8EF916CD87}"/>
              </a:ext>
            </a:extLst>
          </p:cNvPr>
          <p:cNvSpPr/>
          <p:nvPr/>
        </p:nvSpPr>
        <p:spPr>
          <a:xfrm>
            <a:off x="6012670" y="4091189"/>
            <a:ext cx="5661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cap="none" normalizeH="0" baseline="0" noProof="0">
                <a:ln>
                  <a:noFill/>
                </a:ln>
                <a:solidFill>
                  <a:prstClr val="black"/>
                </a:solidFill>
                <a:uLnTx/>
                <a:uFillTx/>
                <a:latin typeface="Calibri" panose="020F0502020204030204"/>
                <a:ea typeface="+mn-ea"/>
                <a:cs typeface="+mn-cs"/>
              </a:rPr>
              <a:t>Αυστρία</a:t>
            </a:r>
          </a:p>
        </p:txBody>
      </p:sp>
    </p:spTree>
    <p:extLst>
      <p:ext uri="{BB962C8B-B14F-4D97-AF65-F5344CB8AC3E}">
        <p14:creationId xmlns="" xmlns:p14="http://schemas.microsoft.com/office/powerpoint/2010/main" val="2555104476"/>
      </p:ext>
    </p:extLst>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arme 7"/>
          <p:cNvSpPr/>
          <p:nvPr/>
        </p:nvSpPr>
        <p:spPr>
          <a:xfrm rot="5400000">
            <a:off x="68697" y="120759"/>
            <a:ext cx="672052" cy="687161"/>
          </a:xfrm>
          <a:prstGeom prst="teardrop">
            <a:avLst>
              <a:gd name="adj" fmla="val 9848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rot="16200000">
            <a:off x="8099804" y="5813766"/>
            <a:ext cx="1842171" cy="246221"/>
          </a:xfrm>
          <a:prstGeom prst="rect">
            <a:avLst/>
          </a:prstGeom>
        </p:spPr>
        <p:txBody>
          <a:bodyPr wrap="none">
            <a:spAutoFit/>
          </a:bodyPr>
          <a:lstStyle/>
          <a:p>
            <a:r>
              <a:rPr lang="el-GR" sz="1000" b="1">
                <a:solidFill>
                  <a:srgbClr val="00B0F0"/>
                </a:solidFill>
                <a:latin typeface="Arial" charset="0"/>
                <a:ea typeface="Arial" charset="0"/>
                <a:cs typeface="Arial" charset="0"/>
              </a:rPr>
              <a:t>ΤΟ ΕΥΡΩΠΑΪΚΟ ΕΡΓΟ</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00163" y="65791"/>
            <a:ext cx="6716196" cy="1077218"/>
          </a:xfrm>
          <a:prstGeom prst="rect">
            <a:avLst/>
          </a:prstGeom>
          <a:noFill/>
        </p:spPr>
        <p:txBody>
          <a:bodyPr wrap="square" rtlCol="0">
            <a:spAutoFit/>
          </a:bodyPr>
          <a:lstStyle/>
          <a:p>
            <a:r>
              <a:rPr lang="el-GR" sz="3200" b="1">
                <a:solidFill>
                  <a:srgbClr val="00B0F0"/>
                </a:solidFill>
              </a:rPr>
              <a:t>ΚΥΡΙΑ ΒΗΜΑΤΑ ΣΤΗ ΔΗΜΙΟΥΡΓΙΑ ΤΗΣ ΕΥΡΩΠΑΪΚΗΣ ΕΝΩΣΗΣ</a:t>
            </a:r>
          </a:p>
        </p:txBody>
      </p:sp>
      <p:sp>
        <p:nvSpPr>
          <p:cNvPr id="5" name="Chevron 4"/>
          <p:cNvSpPr/>
          <p:nvPr/>
        </p:nvSpPr>
        <p:spPr>
          <a:xfrm>
            <a:off x="981694" y="3211033"/>
            <a:ext cx="1208531" cy="408457"/>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8879" y="3211033"/>
            <a:ext cx="1110717" cy="408457"/>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7" name="Elbow Connector 6"/>
          <p:cNvCxnSpPr>
            <a:stCxn id="5" idx="2"/>
          </p:cNvCxnSpPr>
          <p:nvPr/>
        </p:nvCxnSpPr>
        <p:spPr>
          <a:xfrm rot="16200000" flipH="1">
            <a:off x="1344831" y="3758504"/>
            <a:ext cx="984408" cy="706380"/>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73988" y="4250008"/>
            <a:ext cx="1063449" cy="400110"/>
          </a:xfrm>
          <a:prstGeom prst="rect">
            <a:avLst/>
          </a:prstGeom>
          <a:noFill/>
        </p:spPr>
        <p:txBody>
          <a:bodyPr wrap="square" rtlCol="0">
            <a:spAutoFit/>
          </a:bodyPr>
          <a:lstStyle/>
          <a:p>
            <a:r>
              <a:rPr lang="el-GR" sz="2000" b="1">
                <a:solidFill>
                  <a:schemeClr val="accent1">
                    <a:lumMod val="75000"/>
                  </a:schemeClr>
                </a:solidFill>
              </a:rPr>
              <a:t>1951</a:t>
            </a:r>
          </a:p>
        </p:txBody>
      </p:sp>
      <p:cxnSp>
        <p:nvCxnSpPr>
          <p:cNvPr id="14" name="Straight Connector 13"/>
          <p:cNvCxnSpPr/>
          <p:nvPr/>
        </p:nvCxnSpPr>
        <p:spPr>
          <a:xfrm>
            <a:off x="1558355" y="4603898"/>
            <a:ext cx="63187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89467" y="4612320"/>
            <a:ext cx="2776053" cy="1200329"/>
          </a:xfrm>
          <a:prstGeom prst="rect">
            <a:avLst/>
          </a:prstGeom>
          <a:noFill/>
        </p:spPr>
        <p:txBody>
          <a:bodyPr wrap="square" rtlCol="0">
            <a:spAutoFit/>
          </a:bodyPr>
          <a:lstStyle/>
          <a:p>
            <a:pPr algn="ctr"/>
            <a:r>
              <a:rPr lang="el-GR" dirty="0">
                <a:solidFill>
                  <a:schemeClr val="bg1">
                    <a:lumMod val="50000"/>
                  </a:schemeClr>
                </a:solidFill>
              </a:rPr>
              <a:t>Ευρωπαϊκή Κοινότητα Άνθρακα</a:t>
            </a:r>
          </a:p>
          <a:p>
            <a:pPr algn="ctr"/>
            <a:r>
              <a:rPr lang="el-GR" dirty="0">
                <a:solidFill>
                  <a:schemeClr val="bg1">
                    <a:lumMod val="50000"/>
                  </a:schemeClr>
                </a:solidFill>
              </a:rPr>
              <a:t> και </a:t>
            </a:r>
          </a:p>
          <a:p>
            <a:pPr algn="ctr"/>
            <a:r>
              <a:rPr lang="el-GR" dirty="0">
                <a:solidFill>
                  <a:schemeClr val="bg1">
                    <a:lumMod val="50000"/>
                  </a:schemeClr>
                </a:solidFill>
              </a:rPr>
              <a:t>Χάλυβα</a:t>
            </a:r>
          </a:p>
        </p:txBody>
      </p:sp>
      <p:cxnSp>
        <p:nvCxnSpPr>
          <p:cNvPr id="20" name="Elbow Connector 19"/>
          <p:cNvCxnSpPr/>
          <p:nvPr/>
        </p:nvCxnSpPr>
        <p:spPr>
          <a:xfrm rot="16200000" flipV="1">
            <a:off x="-213269" y="2197603"/>
            <a:ext cx="1339703" cy="687160"/>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3002" y="1871331"/>
            <a:ext cx="73919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37733" y="1529490"/>
            <a:ext cx="739195" cy="400110"/>
          </a:xfrm>
          <a:prstGeom prst="rect">
            <a:avLst/>
          </a:prstGeom>
          <a:noFill/>
        </p:spPr>
        <p:txBody>
          <a:bodyPr wrap="square" rtlCol="0">
            <a:spAutoFit/>
          </a:bodyPr>
          <a:lstStyle/>
          <a:p>
            <a:r>
              <a:rPr lang="el-GR" sz="2000" b="1">
                <a:solidFill>
                  <a:schemeClr val="accent1">
                    <a:lumMod val="75000"/>
                  </a:schemeClr>
                </a:solidFill>
              </a:rPr>
              <a:t>1950</a:t>
            </a:r>
          </a:p>
        </p:txBody>
      </p:sp>
      <p:sp>
        <p:nvSpPr>
          <p:cNvPr id="24" name="TextBox 23"/>
          <p:cNvSpPr txBox="1"/>
          <p:nvPr/>
        </p:nvSpPr>
        <p:spPr>
          <a:xfrm>
            <a:off x="113002" y="1844116"/>
            <a:ext cx="1270605" cy="646331"/>
          </a:xfrm>
          <a:prstGeom prst="rect">
            <a:avLst/>
          </a:prstGeom>
          <a:noFill/>
        </p:spPr>
        <p:txBody>
          <a:bodyPr wrap="square" rtlCol="0">
            <a:spAutoFit/>
          </a:bodyPr>
          <a:lstStyle/>
          <a:p>
            <a:r>
              <a:rPr lang="el-GR">
                <a:solidFill>
                  <a:schemeClr val="bg1">
                    <a:lumMod val="50000"/>
                  </a:schemeClr>
                </a:solidFill>
              </a:rPr>
              <a:t>Διακήρυξη Σούμαν</a:t>
            </a:r>
          </a:p>
        </p:txBody>
      </p:sp>
      <p:sp>
        <p:nvSpPr>
          <p:cNvPr id="15" name="Rectangle 14"/>
          <p:cNvSpPr/>
          <p:nvPr/>
        </p:nvSpPr>
        <p:spPr>
          <a:xfrm>
            <a:off x="7421896" y="3607522"/>
            <a:ext cx="1571800" cy="1148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2043943" y="3216170"/>
            <a:ext cx="1208531" cy="408457"/>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190751" y="3207748"/>
            <a:ext cx="1208531" cy="408457"/>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6" name="Chevron 25"/>
          <p:cNvSpPr/>
          <p:nvPr/>
        </p:nvSpPr>
        <p:spPr>
          <a:xfrm>
            <a:off x="3114572" y="3211032"/>
            <a:ext cx="1208531" cy="408457"/>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280196" y="3203724"/>
            <a:ext cx="1208531" cy="408457"/>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350825" y="3196179"/>
            <a:ext cx="1208531" cy="408457"/>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8470437" y="3191040"/>
            <a:ext cx="673562" cy="413663"/>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7455242" y="3196246"/>
            <a:ext cx="1152201" cy="408457"/>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32" name="Elbow Connector 31"/>
          <p:cNvCxnSpPr/>
          <p:nvPr/>
        </p:nvCxnSpPr>
        <p:spPr>
          <a:xfrm rot="16200000" flipV="1">
            <a:off x="1478205" y="2194316"/>
            <a:ext cx="1339703" cy="687160"/>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804476" y="1863594"/>
            <a:ext cx="1372040" cy="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53653" y="1848870"/>
            <a:ext cx="1721341" cy="369332"/>
          </a:xfrm>
          <a:prstGeom prst="rect">
            <a:avLst/>
          </a:prstGeom>
          <a:noFill/>
        </p:spPr>
        <p:txBody>
          <a:bodyPr wrap="square" rtlCol="0">
            <a:spAutoFit/>
          </a:bodyPr>
          <a:lstStyle/>
          <a:p>
            <a:r>
              <a:rPr lang="el-GR">
                <a:solidFill>
                  <a:schemeClr val="bg2">
                    <a:lumMod val="50000"/>
                  </a:schemeClr>
                </a:solidFill>
              </a:rPr>
              <a:t>Συνθήκη της Ρώμης</a:t>
            </a:r>
          </a:p>
        </p:txBody>
      </p:sp>
      <p:sp>
        <p:nvSpPr>
          <p:cNvPr id="34" name="TextBox 33"/>
          <p:cNvSpPr txBox="1"/>
          <p:nvPr/>
        </p:nvSpPr>
        <p:spPr>
          <a:xfrm>
            <a:off x="1711008" y="1520951"/>
            <a:ext cx="1030091" cy="400110"/>
          </a:xfrm>
          <a:prstGeom prst="rect">
            <a:avLst/>
          </a:prstGeom>
          <a:noFill/>
        </p:spPr>
        <p:txBody>
          <a:bodyPr wrap="square" rtlCol="0">
            <a:spAutoFit/>
          </a:bodyPr>
          <a:lstStyle/>
          <a:p>
            <a:r>
              <a:rPr lang="el-GR" sz="2000" b="1">
                <a:solidFill>
                  <a:schemeClr val="accent1">
                    <a:lumMod val="75000"/>
                  </a:schemeClr>
                </a:solidFill>
              </a:rPr>
              <a:t>1957</a:t>
            </a:r>
          </a:p>
        </p:txBody>
      </p:sp>
      <p:cxnSp>
        <p:nvCxnSpPr>
          <p:cNvPr id="36" name="Elbow Connector 35"/>
          <p:cNvCxnSpPr/>
          <p:nvPr/>
        </p:nvCxnSpPr>
        <p:spPr>
          <a:xfrm rot="16200000" flipH="1">
            <a:off x="3194986" y="3763641"/>
            <a:ext cx="984408" cy="706380"/>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6200000" flipV="1">
            <a:off x="3584109" y="2284610"/>
            <a:ext cx="1206140" cy="631717"/>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25" idx="2"/>
          </p:cNvCxnSpPr>
          <p:nvPr/>
        </p:nvCxnSpPr>
        <p:spPr>
          <a:xfrm rot="16200000" flipH="1">
            <a:off x="4681446" y="3627660"/>
            <a:ext cx="944447" cy="921535"/>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rot="16200000" flipV="1">
            <a:off x="5195381" y="2577586"/>
            <a:ext cx="739835" cy="520492"/>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16200000" flipH="1">
            <a:off x="6654471" y="3694566"/>
            <a:ext cx="662544" cy="503711"/>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16200000" flipH="1">
            <a:off x="8524331" y="3644474"/>
            <a:ext cx="555871" cy="476196"/>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rot="16200000" flipV="1">
            <a:off x="6827373" y="1805243"/>
            <a:ext cx="1664715" cy="1096132"/>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036295" y="4603898"/>
            <a:ext cx="101074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968962" y="4277694"/>
            <a:ext cx="925808" cy="400110"/>
          </a:xfrm>
          <a:prstGeom prst="rect">
            <a:avLst/>
          </a:prstGeom>
          <a:noFill/>
        </p:spPr>
        <p:txBody>
          <a:bodyPr wrap="square" rtlCol="0">
            <a:spAutoFit/>
          </a:bodyPr>
          <a:lstStyle/>
          <a:p>
            <a:r>
              <a:rPr lang="el-GR" sz="2000" b="1">
                <a:solidFill>
                  <a:schemeClr val="accent1">
                    <a:lumMod val="75000"/>
                  </a:schemeClr>
                </a:solidFill>
              </a:rPr>
              <a:t>1987</a:t>
            </a:r>
          </a:p>
        </p:txBody>
      </p:sp>
      <p:sp>
        <p:nvSpPr>
          <p:cNvPr id="54" name="TextBox 53"/>
          <p:cNvSpPr txBox="1"/>
          <p:nvPr/>
        </p:nvSpPr>
        <p:spPr>
          <a:xfrm>
            <a:off x="2976946" y="4588277"/>
            <a:ext cx="1548044" cy="369332"/>
          </a:xfrm>
          <a:prstGeom prst="rect">
            <a:avLst/>
          </a:prstGeom>
          <a:noFill/>
        </p:spPr>
        <p:txBody>
          <a:bodyPr wrap="square" rtlCol="0">
            <a:spAutoFit/>
          </a:bodyPr>
          <a:lstStyle/>
          <a:p>
            <a:r>
              <a:rPr lang="el-GR">
                <a:solidFill>
                  <a:schemeClr val="bg2">
                    <a:lumMod val="50000"/>
                  </a:schemeClr>
                </a:solidFill>
              </a:rPr>
              <a:t>Πρόγραμμα ERASMUS</a:t>
            </a:r>
          </a:p>
        </p:txBody>
      </p:sp>
      <p:cxnSp>
        <p:nvCxnSpPr>
          <p:cNvPr id="56" name="Straight Connector 55"/>
          <p:cNvCxnSpPr/>
          <p:nvPr/>
        </p:nvCxnSpPr>
        <p:spPr>
          <a:xfrm>
            <a:off x="3871320" y="1996471"/>
            <a:ext cx="111109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881722" y="1658844"/>
            <a:ext cx="890969" cy="677108"/>
          </a:xfrm>
          <a:prstGeom prst="rect">
            <a:avLst/>
          </a:prstGeom>
          <a:noFill/>
        </p:spPr>
        <p:txBody>
          <a:bodyPr wrap="square" rtlCol="0">
            <a:spAutoFit/>
          </a:bodyPr>
          <a:lstStyle/>
          <a:p>
            <a:r>
              <a:rPr lang="el-GR" sz="2000" b="1">
                <a:solidFill>
                  <a:schemeClr val="accent1">
                    <a:lumMod val="75000"/>
                  </a:schemeClr>
                </a:solidFill>
              </a:rPr>
              <a:t>1992</a:t>
            </a:r>
          </a:p>
          <a:p>
            <a:endParaRPr lang="fr-BE" dirty="0"/>
          </a:p>
        </p:txBody>
      </p:sp>
      <p:sp>
        <p:nvSpPr>
          <p:cNvPr id="60" name="TextBox 59"/>
          <p:cNvSpPr txBox="1"/>
          <p:nvPr/>
        </p:nvSpPr>
        <p:spPr>
          <a:xfrm>
            <a:off x="3845150" y="1962096"/>
            <a:ext cx="1385426" cy="646331"/>
          </a:xfrm>
          <a:prstGeom prst="rect">
            <a:avLst/>
          </a:prstGeom>
          <a:noFill/>
        </p:spPr>
        <p:txBody>
          <a:bodyPr wrap="square" rtlCol="0">
            <a:spAutoFit/>
          </a:bodyPr>
          <a:lstStyle/>
          <a:p>
            <a:r>
              <a:rPr lang="el-GR">
                <a:solidFill>
                  <a:schemeClr val="bg2">
                    <a:lumMod val="50000"/>
                  </a:schemeClr>
                </a:solidFill>
              </a:rPr>
              <a:t>Συνθήκη του Μάαστριχτ</a:t>
            </a:r>
          </a:p>
        </p:txBody>
      </p:sp>
      <p:cxnSp>
        <p:nvCxnSpPr>
          <p:cNvPr id="64" name="Straight Connector 63"/>
          <p:cNvCxnSpPr/>
          <p:nvPr/>
        </p:nvCxnSpPr>
        <p:spPr>
          <a:xfrm>
            <a:off x="5314114" y="2462953"/>
            <a:ext cx="71441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314114" y="2137786"/>
            <a:ext cx="767153" cy="400110"/>
          </a:xfrm>
          <a:prstGeom prst="rect">
            <a:avLst/>
          </a:prstGeom>
          <a:noFill/>
        </p:spPr>
        <p:txBody>
          <a:bodyPr wrap="square" rtlCol="0">
            <a:spAutoFit/>
          </a:bodyPr>
          <a:lstStyle/>
          <a:p>
            <a:r>
              <a:rPr lang="el-GR" sz="2000" b="1">
                <a:solidFill>
                  <a:schemeClr val="accent1">
                    <a:lumMod val="75000"/>
                  </a:schemeClr>
                </a:solidFill>
              </a:rPr>
              <a:t>1995</a:t>
            </a:r>
          </a:p>
        </p:txBody>
      </p:sp>
      <p:sp>
        <p:nvSpPr>
          <p:cNvPr id="66" name="TextBox 65"/>
          <p:cNvSpPr txBox="1"/>
          <p:nvPr/>
        </p:nvSpPr>
        <p:spPr>
          <a:xfrm>
            <a:off x="5314114" y="2431175"/>
            <a:ext cx="1477905" cy="369332"/>
          </a:xfrm>
          <a:prstGeom prst="rect">
            <a:avLst/>
          </a:prstGeom>
          <a:noFill/>
        </p:spPr>
        <p:txBody>
          <a:bodyPr wrap="square" rtlCol="0">
            <a:spAutoFit/>
          </a:bodyPr>
          <a:lstStyle/>
          <a:p>
            <a:r>
              <a:rPr lang="el-GR">
                <a:solidFill>
                  <a:schemeClr val="bg2">
                    <a:lumMod val="50000"/>
                  </a:schemeClr>
                </a:solidFill>
              </a:rPr>
              <a:t>Σένγκεν</a:t>
            </a:r>
          </a:p>
        </p:txBody>
      </p:sp>
      <p:cxnSp>
        <p:nvCxnSpPr>
          <p:cNvPr id="72" name="Straight Connector 71"/>
          <p:cNvCxnSpPr/>
          <p:nvPr/>
        </p:nvCxnSpPr>
        <p:spPr>
          <a:xfrm flipV="1">
            <a:off x="7111664" y="1520951"/>
            <a:ext cx="804898" cy="8539"/>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111664" y="1204452"/>
            <a:ext cx="1052058" cy="400110"/>
          </a:xfrm>
          <a:prstGeom prst="rect">
            <a:avLst/>
          </a:prstGeom>
          <a:noFill/>
        </p:spPr>
        <p:txBody>
          <a:bodyPr wrap="square" rtlCol="0">
            <a:spAutoFit/>
          </a:bodyPr>
          <a:lstStyle/>
          <a:p>
            <a:r>
              <a:rPr lang="el-GR" sz="2000" b="1">
                <a:solidFill>
                  <a:schemeClr val="accent1">
                    <a:lumMod val="75000"/>
                  </a:schemeClr>
                </a:solidFill>
              </a:rPr>
              <a:t>2004</a:t>
            </a:r>
          </a:p>
        </p:txBody>
      </p:sp>
      <p:sp>
        <p:nvSpPr>
          <p:cNvPr id="74" name="TextBox 73"/>
          <p:cNvSpPr txBox="1"/>
          <p:nvPr/>
        </p:nvSpPr>
        <p:spPr>
          <a:xfrm>
            <a:off x="7111664" y="1525704"/>
            <a:ext cx="1592183" cy="646331"/>
          </a:xfrm>
          <a:prstGeom prst="rect">
            <a:avLst/>
          </a:prstGeom>
          <a:noFill/>
        </p:spPr>
        <p:txBody>
          <a:bodyPr wrap="square" rtlCol="0">
            <a:spAutoFit/>
          </a:bodyPr>
          <a:lstStyle/>
          <a:p>
            <a:r>
              <a:rPr lang="el-GR">
                <a:solidFill>
                  <a:schemeClr val="bg2">
                    <a:lumMod val="50000"/>
                  </a:schemeClr>
                </a:solidFill>
              </a:rPr>
              <a:t>Διεύρυνση προς ανατολάς</a:t>
            </a:r>
          </a:p>
        </p:txBody>
      </p:sp>
      <p:cxnSp>
        <p:nvCxnSpPr>
          <p:cNvPr id="76" name="Straight Connector 75"/>
          <p:cNvCxnSpPr/>
          <p:nvPr/>
        </p:nvCxnSpPr>
        <p:spPr>
          <a:xfrm>
            <a:off x="4684388" y="4560651"/>
            <a:ext cx="93253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4654646" y="4245748"/>
            <a:ext cx="846775" cy="400110"/>
          </a:xfrm>
          <a:prstGeom prst="rect">
            <a:avLst/>
          </a:prstGeom>
          <a:noFill/>
        </p:spPr>
        <p:txBody>
          <a:bodyPr wrap="square" rtlCol="0">
            <a:spAutoFit/>
          </a:bodyPr>
          <a:lstStyle/>
          <a:p>
            <a:r>
              <a:rPr lang="el-GR" sz="2000" b="1">
                <a:solidFill>
                  <a:schemeClr val="accent1">
                    <a:lumMod val="75000"/>
                  </a:schemeClr>
                </a:solidFill>
              </a:rPr>
              <a:t>1993</a:t>
            </a:r>
          </a:p>
        </p:txBody>
      </p:sp>
      <p:sp>
        <p:nvSpPr>
          <p:cNvPr id="81" name="TextBox 80"/>
          <p:cNvSpPr txBox="1"/>
          <p:nvPr/>
        </p:nvSpPr>
        <p:spPr>
          <a:xfrm>
            <a:off x="4654646" y="4560651"/>
            <a:ext cx="1520636" cy="369332"/>
          </a:xfrm>
          <a:prstGeom prst="rect">
            <a:avLst/>
          </a:prstGeom>
          <a:noFill/>
        </p:spPr>
        <p:txBody>
          <a:bodyPr wrap="square" rtlCol="0">
            <a:spAutoFit/>
          </a:bodyPr>
          <a:lstStyle/>
          <a:p>
            <a:r>
              <a:rPr lang="el-GR">
                <a:solidFill>
                  <a:schemeClr val="bg2">
                    <a:lumMod val="50000"/>
                  </a:schemeClr>
                </a:solidFill>
              </a:rPr>
              <a:t>Ενιαία αγορά</a:t>
            </a:r>
          </a:p>
        </p:txBody>
      </p:sp>
      <p:cxnSp>
        <p:nvCxnSpPr>
          <p:cNvPr id="83" name="Straight Connector 82"/>
          <p:cNvCxnSpPr/>
          <p:nvPr/>
        </p:nvCxnSpPr>
        <p:spPr>
          <a:xfrm>
            <a:off x="6488727" y="4277694"/>
            <a:ext cx="73511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6418034" y="3946385"/>
            <a:ext cx="867404" cy="400110"/>
          </a:xfrm>
          <a:prstGeom prst="rect">
            <a:avLst/>
          </a:prstGeom>
          <a:noFill/>
        </p:spPr>
        <p:txBody>
          <a:bodyPr wrap="square" rtlCol="0">
            <a:spAutoFit/>
          </a:bodyPr>
          <a:lstStyle/>
          <a:p>
            <a:r>
              <a:rPr lang="el-GR" sz="2000" b="1">
                <a:solidFill>
                  <a:schemeClr val="accent1">
                    <a:lumMod val="75000"/>
                  </a:schemeClr>
                </a:solidFill>
              </a:rPr>
              <a:t>2002</a:t>
            </a:r>
          </a:p>
        </p:txBody>
      </p:sp>
      <p:sp>
        <p:nvSpPr>
          <p:cNvPr id="89" name="TextBox 88"/>
          <p:cNvSpPr txBox="1"/>
          <p:nvPr/>
        </p:nvSpPr>
        <p:spPr>
          <a:xfrm>
            <a:off x="6424153" y="4255576"/>
            <a:ext cx="748872" cy="369332"/>
          </a:xfrm>
          <a:prstGeom prst="rect">
            <a:avLst/>
          </a:prstGeom>
          <a:noFill/>
        </p:spPr>
        <p:txBody>
          <a:bodyPr wrap="square" rtlCol="0">
            <a:spAutoFit/>
          </a:bodyPr>
          <a:lstStyle/>
          <a:p>
            <a:r>
              <a:rPr lang="el-GR">
                <a:solidFill>
                  <a:schemeClr val="bg2">
                    <a:lumMod val="50000"/>
                  </a:schemeClr>
                </a:solidFill>
              </a:rPr>
              <a:t>Ευρώ</a:t>
            </a:r>
          </a:p>
        </p:txBody>
      </p:sp>
      <p:cxnSp>
        <p:nvCxnSpPr>
          <p:cNvPr id="91" name="Straight Connector 90"/>
          <p:cNvCxnSpPr/>
          <p:nvPr/>
        </p:nvCxnSpPr>
        <p:spPr>
          <a:xfrm>
            <a:off x="8410832" y="4168421"/>
            <a:ext cx="62953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8405889" y="3839540"/>
            <a:ext cx="991525" cy="400110"/>
          </a:xfrm>
          <a:prstGeom prst="rect">
            <a:avLst/>
          </a:prstGeom>
          <a:noFill/>
        </p:spPr>
        <p:txBody>
          <a:bodyPr wrap="square" rtlCol="0">
            <a:spAutoFit/>
          </a:bodyPr>
          <a:lstStyle/>
          <a:p>
            <a:r>
              <a:rPr lang="el-GR" sz="2000" b="1">
                <a:solidFill>
                  <a:schemeClr val="accent1">
                    <a:lumMod val="75000"/>
                  </a:schemeClr>
                </a:solidFill>
              </a:rPr>
              <a:t>2012</a:t>
            </a:r>
          </a:p>
        </p:txBody>
      </p:sp>
      <p:sp>
        <p:nvSpPr>
          <p:cNvPr id="94" name="TextBox 93"/>
          <p:cNvSpPr txBox="1"/>
          <p:nvPr/>
        </p:nvSpPr>
        <p:spPr>
          <a:xfrm>
            <a:off x="7771867" y="4117076"/>
            <a:ext cx="1423772" cy="646331"/>
          </a:xfrm>
          <a:prstGeom prst="rect">
            <a:avLst/>
          </a:prstGeom>
          <a:noFill/>
        </p:spPr>
        <p:txBody>
          <a:bodyPr wrap="square" rtlCol="0">
            <a:spAutoFit/>
          </a:bodyPr>
          <a:lstStyle/>
          <a:p>
            <a:r>
              <a:rPr lang="el-GR">
                <a:solidFill>
                  <a:schemeClr val="bg2">
                    <a:lumMod val="50000"/>
                  </a:schemeClr>
                </a:solidFill>
              </a:rPr>
              <a:t>Βραβείο Νόμπελ Ειρήνης</a:t>
            </a:r>
          </a:p>
        </p:txBody>
      </p:sp>
    </p:spTree>
    <p:extLst>
      <p:ext uri="{BB962C8B-B14F-4D97-AF65-F5344CB8AC3E}">
        <p14:creationId xmlns="" xmlns:p14="http://schemas.microsoft.com/office/powerpoint/2010/main" val="1787719182"/>
      </p:ext>
    </p:extLst>
  </p:cSld>
  <p:clrMapOvr>
    <a:masterClrMapping/>
  </p:clrMapOvr>
  <p:transition spd="slow">
    <p:wheel spokes="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 xmlns:a16="http://schemas.microsoft.com/office/drawing/2014/main" id="{F01410C3-1B5C-134C-AEC8-CA7E8E77F9ED}"/>
              </a:ext>
            </a:extLst>
          </p:cNvPr>
          <p:cNvPicPr>
            <a:picLocks noChangeAspect="1"/>
          </p:cNvPicPr>
          <p:nvPr/>
        </p:nvPicPr>
        <p:blipFill>
          <a:blip r:embed="rId3"/>
          <a:srcRect/>
          <a:stretch/>
        </p:blipFill>
        <p:spPr>
          <a:xfrm>
            <a:off x="-1103" y="0"/>
            <a:ext cx="9144000"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ZoneTexte 1"/>
          <p:cNvSpPr txBox="1"/>
          <p:nvPr/>
        </p:nvSpPr>
        <p:spPr>
          <a:xfrm>
            <a:off x="790062" y="113317"/>
            <a:ext cx="3537410" cy="584775"/>
          </a:xfrm>
          <a:prstGeom prst="rect">
            <a:avLst/>
          </a:prstGeom>
          <a:noFill/>
        </p:spPr>
        <p:txBody>
          <a:bodyPr wrap="square" rtlCol="0">
            <a:spAutoFit/>
          </a:bodyPr>
          <a:lstStyle/>
          <a:p>
            <a:r>
              <a:rPr lang="el-GR" sz="3200" b="1">
                <a:solidFill>
                  <a:srgbClr val="00B0F0"/>
                </a:solidFill>
              </a:rPr>
              <a:t>ΧΩΡΟΣ ΣΕΝΓΚΕΝ</a:t>
            </a:r>
          </a:p>
        </p:txBody>
      </p:sp>
      <p:sp>
        <p:nvSpPr>
          <p:cNvPr id="3" name="Larme 2"/>
          <p:cNvSpPr/>
          <p:nvPr/>
        </p:nvSpPr>
        <p:spPr>
          <a:xfrm rot="5400000">
            <a:off x="105229" y="116755"/>
            <a:ext cx="579604" cy="5830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 xmlns:a16="http://schemas.microsoft.com/office/drawing/2014/main" id="{7EEB6D01-5EAE-44FE-8D7E-497B15059C98}"/>
              </a:ext>
            </a:extLst>
          </p:cNvPr>
          <p:cNvSpPr/>
          <p:nvPr/>
        </p:nvSpPr>
        <p:spPr>
          <a:xfrm>
            <a:off x="6881446" y="1037608"/>
            <a:ext cx="2262554" cy="22214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11" name="ZoneTexte 2">
            <a:extLst>
              <a:ext uri="{FF2B5EF4-FFF2-40B4-BE49-F238E27FC236}">
                <a16:creationId xmlns="" xmlns:a16="http://schemas.microsoft.com/office/drawing/2014/main" id="{D83E277E-C326-4C8F-BCF1-1E39DA69396C}"/>
              </a:ext>
            </a:extLst>
          </p:cNvPr>
          <p:cNvSpPr txBox="1"/>
          <p:nvPr/>
        </p:nvSpPr>
        <p:spPr>
          <a:xfrm>
            <a:off x="6881446" y="1271148"/>
            <a:ext cx="2261451" cy="1754326"/>
          </a:xfrm>
          <a:prstGeom prst="rect">
            <a:avLst/>
          </a:prstGeom>
          <a:noFill/>
        </p:spPr>
        <p:txBody>
          <a:bodyPr wrap="square" rtlCol="0">
            <a:spAutoFit/>
          </a:bodyPr>
          <a:lstStyle/>
          <a:p>
            <a:r>
              <a:rPr lang="el-GR"/>
              <a:t>Γνωρίζατε ότι μπορείτε να ταξιδέψετε ελεύθερα σε 26 χώρες χωρίς να χρειάζεται να δείξετε το διαβατήριό σας;</a:t>
            </a:r>
          </a:p>
        </p:txBody>
      </p:sp>
      <p:sp>
        <p:nvSpPr>
          <p:cNvPr id="14" name="Rectangle 13">
            <a:extLst>
              <a:ext uri="{FF2B5EF4-FFF2-40B4-BE49-F238E27FC236}">
                <a16:creationId xmlns=""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el-GR" sz="1000" b="1">
                <a:solidFill>
                  <a:srgbClr val="00B0F0"/>
                </a:solidFill>
                <a:latin typeface="Arial" charset="0"/>
                <a:ea typeface="Arial" charset="0"/>
                <a:cs typeface="Arial" charset="0"/>
              </a:rPr>
              <a:t>ΤΟ ΕΥΡΩΠΑΪΚΟ ΕΡΓΟ</a:t>
            </a:r>
          </a:p>
        </p:txBody>
      </p:sp>
      <p:cxnSp>
        <p:nvCxnSpPr>
          <p:cNvPr id="15" name="Connecteur droit 10">
            <a:extLst>
              <a:ext uri="{FF2B5EF4-FFF2-40B4-BE49-F238E27FC236}">
                <a16:creationId xmlns=""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 xmlns:a16="http://schemas.microsoft.com/office/drawing/2014/main" id="{5D941A76-B653-1F4A-A04F-8D9033559065}"/>
              </a:ext>
            </a:extLst>
          </p:cNvPr>
          <p:cNvSpPr txBox="1"/>
          <p:nvPr/>
        </p:nvSpPr>
        <p:spPr>
          <a:xfrm>
            <a:off x="1202017" y="3187518"/>
            <a:ext cx="770491" cy="246221"/>
          </a:xfrm>
          <a:prstGeom prst="rect">
            <a:avLst/>
          </a:prstGeom>
          <a:noFill/>
        </p:spPr>
        <p:txBody>
          <a:bodyPr wrap="square" rtlCol="0">
            <a:spAutoFit/>
          </a:bodyPr>
          <a:lstStyle/>
          <a:p>
            <a:r>
              <a:rPr lang="el-GR" sz="1000" b="1" dirty="0"/>
              <a:t>Ιρλανδία</a:t>
            </a:r>
          </a:p>
        </p:txBody>
      </p:sp>
      <p:sp>
        <p:nvSpPr>
          <p:cNvPr id="124" name="TextBox 123">
            <a:extLst>
              <a:ext uri="{FF2B5EF4-FFF2-40B4-BE49-F238E27FC236}">
                <a16:creationId xmlns="" xmlns:a16="http://schemas.microsoft.com/office/drawing/2014/main" id="{44B20C9B-4910-0543-B22D-8EE7604CCF8D}"/>
              </a:ext>
            </a:extLst>
          </p:cNvPr>
          <p:cNvSpPr txBox="1"/>
          <p:nvPr/>
        </p:nvSpPr>
        <p:spPr>
          <a:xfrm>
            <a:off x="2867077" y="3768835"/>
            <a:ext cx="671979" cy="246221"/>
          </a:xfrm>
          <a:prstGeom prst="rect">
            <a:avLst/>
          </a:prstGeom>
          <a:noFill/>
        </p:spPr>
        <p:txBody>
          <a:bodyPr wrap="none" rtlCol="0">
            <a:spAutoFit/>
          </a:bodyPr>
          <a:lstStyle/>
          <a:p>
            <a:r>
              <a:rPr lang="el-GR" sz="1000" b="1"/>
              <a:t>Γερμανία</a:t>
            </a:r>
          </a:p>
        </p:txBody>
      </p:sp>
      <p:sp>
        <p:nvSpPr>
          <p:cNvPr id="125" name="TextBox 124">
            <a:extLst>
              <a:ext uri="{FF2B5EF4-FFF2-40B4-BE49-F238E27FC236}">
                <a16:creationId xmlns="" xmlns:a16="http://schemas.microsoft.com/office/drawing/2014/main" id="{F567EF8C-AF0B-AD49-BB13-5D425E647002}"/>
              </a:ext>
            </a:extLst>
          </p:cNvPr>
          <p:cNvSpPr txBox="1"/>
          <p:nvPr/>
        </p:nvSpPr>
        <p:spPr>
          <a:xfrm>
            <a:off x="2182582" y="4202210"/>
            <a:ext cx="537327" cy="246221"/>
          </a:xfrm>
          <a:prstGeom prst="rect">
            <a:avLst/>
          </a:prstGeom>
          <a:noFill/>
        </p:spPr>
        <p:txBody>
          <a:bodyPr wrap="none" rtlCol="0">
            <a:spAutoFit/>
          </a:bodyPr>
          <a:lstStyle/>
          <a:p>
            <a:r>
              <a:rPr lang="el-GR" sz="1000" b="1"/>
              <a:t>Γαλλία</a:t>
            </a:r>
          </a:p>
        </p:txBody>
      </p:sp>
      <p:sp>
        <p:nvSpPr>
          <p:cNvPr id="126" name="TextBox 125">
            <a:extLst>
              <a:ext uri="{FF2B5EF4-FFF2-40B4-BE49-F238E27FC236}">
                <a16:creationId xmlns="" xmlns:a16="http://schemas.microsoft.com/office/drawing/2014/main" id="{ABFDD0C5-2F01-714C-B4D0-47509169F52B}"/>
              </a:ext>
            </a:extLst>
          </p:cNvPr>
          <p:cNvSpPr txBox="1"/>
          <p:nvPr/>
        </p:nvSpPr>
        <p:spPr>
          <a:xfrm>
            <a:off x="2375035" y="3760062"/>
            <a:ext cx="619080" cy="246221"/>
          </a:xfrm>
          <a:prstGeom prst="rect">
            <a:avLst/>
          </a:prstGeom>
          <a:noFill/>
        </p:spPr>
        <p:txBody>
          <a:bodyPr wrap="none" rtlCol="0">
            <a:spAutoFit/>
          </a:bodyPr>
          <a:lstStyle/>
          <a:p>
            <a:r>
              <a:rPr lang="el-GR" sz="1000" b="1"/>
              <a:t>Βέλγιο</a:t>
            </a:r>
          </a:p>
        </p:txBody>
      </p:sp>
      <p:sp>
        <p:nvSpPr>
          <p:cNvPr id="127" name="TextBox 126">
            <a:extLst>
              <a:ext uri="{FF2B5EF4-FFF2-40B4-BE49-F238E27FC236}">
                <a16:creationId xmlns="" xmlns:a16="http://schemas.microsoft.com/office/drawing/2014/main" id="{F54A1C3A-6CE6-4143-B7FE-98D498CBDB77}"/>
              </a:ext>
            </a:extLst>
          </p:cNvPr>
          <p:cNvSpPr txBox="1"/>
          <p:nvPr/>
        </p:nvSpPr>
        <p:spPr>
          <a:xfrm>
            <a:off x="2483572" y="3526033"/>
            <a:ext cx="840295" cy="246221"/>
          </a:xfrm>
          <a:prstGeom prst="rect">
            <a:avLst/>
          </a:prstGeom>
          <a:noFill/>
        </p:spPr>
        <p:txBody>
          <a:bodyPr wrap="none" rtlCol="0">
            <a:spAutoFit/>
          </a:bodyPr>
          <a:lstStyle/>
          <a:p>
            <a:r>
              <a:rPr lang="el-GR" sz="1000" b="1"/>
              <a:t>Κάτω Χώρες</a:t>
            </a:r>
          </a:p>
        </p:txBody>
      </p:sp>
      <p:sp>
        <p:nvSpPr>
          <p:cNvPr id="128" name="TextBox 127">
            <a:extLst>
              <a:ext uri="{FF2B5EF4-FFF2-40B4-BE49-F238E27FC236}">
                <a16:creationId xmlns="" xmlns:a16="http://schemas.microsoft.com/office/drawing/2014/main" id="{0EC15E61-63C5-2D40-A8F1-5485B37981FB}"/>
              </a:ext>
            </a:extLst>
          </p:cNvPr>
          <p:cNvSpPr txBox="1"/>
          <p:nvPr/>
        </p:nvSpPr>
        <p:spPr>
          <a:xfrm>
            <a:off x="2313889" y="3932132"/>
            <a:ext cx="848309" cy="246221"/>
          </a:xfrm>
          <a:prstGeom prst="rect">
            <a:avLst/>
          </a:prstGeom>
          <a:noFill/>
        </p:spPr>
        <p:txBody>
          <a:bodyPr wrap="none" rtlCol="0">
            <a:spAutoFit/>
          </a:bodyPr>
          <a:lstStyle/>
          <a:p>
            <a:r>
              <a:rPr lang="el-GR" sz="1000" b="1"/>
              <a:t>Λουξεμβούργο</a:t>
            </a:r>
          </a:p>
        </p:txBody>
      </p:sp>
      <p:sp>
        <p:nvSpPr>
          <p:cNvPr id="129" name="TextBox 128">
            <a:extLst>
              <a:ext uri="{FF2B5EF4-FFF2-40B4-BE49-F238E27FC236}">
                <a16:creationId xmlns="" xmlns:a16="http://schemas.microsoft.com/office/drawing/2014/main" id="{B798C287-9C27-D348-A3C5-76F3F5F951AC}"/>
              </a:ext>
            </a:extLst>
          </p:cNvPr>
          <p:cNvSpPr txBox="1"/>
          <p:nvPr/>
        </p:nvSpPr>
        <p:spPr>
          <a:xfrm>
            <a:off x="3066921" y="4892680"/>
            <a:ext cx="418704" cy="246221"/>
          </a:xfrm>
          <a:prstGeom prst="rect">
            <a:avLst/>
          </a:prstGeom>
          <a:noFill/>
        </p:spPr>
        <p:txBody>
          <a:bodyPr wrap="none" rtlCol="0">
            <a:spAutoFit/>
          </a:bodyPr>
          <a:lstStyle/>
          <a:p>
            <a:r>
              <a:rPr lang="el-GR" sz="1000" b="1"/>
              <a:t>Ιταλία</a:t>
            </a:r>
          </a:p>
        </p:txBody>
      </p:sp>
      <p:sp>
        <p:nvSpPr>
          <p:cNvPr id="130" name="Rectangle 129">
            <a:extLst>
              <a:ext uri="{FF2B5EF4-FFF2-40B4-BE49-F238E27FC236}">
                <a16:creationId xmlns="" xmlns:a16="http://schemas.microsoft.com/office/drawing/2014/main" id="{34982E2D-FF8D-9549-AC17-DF3536CB33C1}"/>
              </a:ext>
            </a:extLst>
          </p:cNvPr>
          <p:cNvSpPr/>
          <p:nvPr/>
        </p:nvSpPr>
        <p:spPr>
          <a:xfrm>
            <a:off x="1323279" y="5060826"/>
            <a:ext cx="478016" cy="246221"/>
          </a:xfrm>
          <a:prstGeom prst="rect">
            <a:avLst/>
          </a:prstGeom>
        </p:spPr>
        <p:txBody>
          <a:bodyPr wrap="none">
            <a:spAutoFit/>
          </a:bodyPr>
          <a:lstStyle/>
          <a:p>
            <a:r>
              <a:rPr lang="el-GR" sz="1000" b="1"/>
              <a:t>Ισπανία</a:t>
            </a:r>
          </a:p>
        </p:txBody>
      </p:sp>
      <p:sp>
        <p:nvSpPr>
          <p:cNvPr id="131" name="Rectangle 130">
            <a:extLst>
              <a:ext uri="{FF2B5EF4-FFF2-40B4-BE49-F238E27FC236}">
                <a16:creationId xmlns="" xmlns:a16="http://schemas.microsoft.com/office/drawing/2014/main" id="{3F732989-BC63-334C-8B4D-099B1B9054ED}"/>
              </a:ext>
            </a:extLst>
          </p:cNvPr>
          <p:cNvSpPr/>
          <p:nvPr/>
        </p:nvSpPr>
        <p:spPr>
          <a:xfrm>
            <a:off x="686566" y="4891917"/>
            <a:ext cx="636713" cy="246221"/>
          </a:xfrm>
          <a:prstGeom prst="rect">
            <a:avLst/>
          </a:prstGeom>
        </p:spPr>
        <p:txBody>
          <a:bodyPr wrap="none">
            <a:spAutoFit/>
          </a:bodyPr>
          <a:lstStyle/>
          <a:p>
            <a:r>
              <a:rPr lang="el-GR" sz="1000" b="1"/>
              <a:t>Πορτογαλία</a:t>
            </a:r>
          </a:p>
        </p:txBody>
      </p:sp>
      <p:sp>
        <p:nvSpPr>
          <p:cNvPr id="132" name="Rectangle 131">
            <a:extLst>
              <a:ext uri="{FF2B5EF4-FFF2-40B4-BE49-F238E27FC236}">
                <a16:creationId xmlns="" xmlns:a16="http://schemas.microsoft.com/office/drawing/2014/main" id="{2169DE1A-C7F1-D64C-B433-CEDF1580A33B}"/>
              </a:ext>
            </a:extLst>
          </p:cNvPr>
          <p:cNvSpPr/>
          <p:nvPr/>
        </p:nvSpPr>
        <p:spPr>
          <a:xfrm>
            <a:off x="3374491" y="4661669"/>
            <a:ext cx="567784" cy="246221"/>
          </a:xfrm>
          <a:prstGeom prst="rect">
            <a:avLst/>
          </a:prstGeom>
        </p:spPr>
        <p:txBody>
          <a:bodyPr wrap="none">
            <a:spAutoFit/>
          </a:bodyPr>
          <a:lstStyle/>
          <a:p>
            <a:r>
              <a:rPr lang="el-GR" sz="1000" b="1"/>
              <a:t>Κροατία</a:t>
            </a:r>
          </a:p>
        </p:txBody>
      </p:sp>
      <p:sp>
        <p:nvSpPr>
          <p:cNvPr id="133" name="Rectangle 132">
            <a:extLst>
              <a:ext uri="{FF2B5EF4-FFF2-40B4-BE49-F238E27FC236}">
                <a16:creationId xmlns="" xmlns:a16="http://schemas.microsoft.com/office/drawing/2014/main" id="{AC35A43E-89D5-694E-90C8-CC531C4D5030}"/>
              </a:ext>
            </a:extLst>
          </p:cNvPr>
          <p:cNvSpPr/>
          <p:nvPr/>
        </p:nvSpPr>
        <p:spPr>
          <a:xfrm>
            <a:off x="4012693" y="5444480"/>
            <a:ext cx="556563" cy="246221"/>
          </a:xfrm>
          <a:prstGeom prst="rect">
            <a:avLst/>
          </a:prstGeom>
        </p:spPr>
        <p:txBody>
          <a:bodyPr wrap="none">
            <a:spAutoFit/>
          </a:bodyPr>
          <a:lstStyle/>
          <a:p>
            <a:r>
              <a:rPr lang="el-GR" sz="1000" b="1"/>
              <a:t>Ελλάδα</a:t>
            </a:r>
          </a:p>
        </p:txBody>
      </p:sp>
      <p:sp>
        <p:nvSpPr>
          <p:cNvPr id="134" name="Rectangle 133">
            <a:extLst>
              <a:ext uri="{FF2B5EF4-FFF2-40B4-BE49-F238E27FC236}">
                <a16:creationId xmlns="" xmlns:a16="http://schemas.microsoft.com/office/drawing/2014/main" id="{6172DE04-7664-7840-A79C-4574418E91BF}"/>
              </a:ext>
            </a:extLst>
          </p:cNvPr>
          <p:cNvSpPr/>
          <p:nvPr/>
        </p:nvSpPr>
        <p:spPr>
          <a:xfrm>
            <a:off x="4290787" y="4928556"/>
            <a:ext cx="620683" cy="246221"/>
          </a:xfrm>
          <a:prstGeom prst="rect">
            <a:avLst/>
          </a:prstGeom>
        </p:spPr>
        <p:txBody>
          <a:bodyPr wrap="none">
            <a:spAutoFit/>
          </a:bodyPr>
          <a:lstStyle/>
          <a:p>
            <a:r>
              <a:rPr lang="el-GR" sz="1000" b="1"/>
              <a:t>Βουλγαρία</a:t>
            </a:r>
          </a:p>
        </p:txBody>
      </p:sp>
      <p:sp>
        <p:nvSpPr>
          <p:cNvPr id="135" name="Rectangle 134">
            <a:extLst>
              <a:ext uri="{FF2B5EF4-FFF2-40B4-BE49-F238E27FC236}">
                <a16:creationId xmlns="" xmlns:a16="http://schemas.microsoft.com/office/drawing/2014/main" id="{D75141CF-1479-1E4F-A390-C3CDD2A088A7}"/>
              </a:ext>
            </a:extLst>
          </p:cNvPr>
          <p:cNvSpPr/>
          <p:nvPr/>
        </p:nvSpPr>
        <p:spPr>
          <a:xfrm>
            <a:off x="4233520" y="4544577"/>
            <a:ext cx="655949" cy="246221"/>
          </a:xfrm>
          <a:prstGeom prst="rect">
            <a:avLst/>
          </a:prstGeom>
        </p:spPr>
        <p:txBody>
          <a:bodyPr wrap="none">
            <a:spAutoFit/>
          </a:bodyPr>
          <a:lstStyle/>
          <a:p>
            <a:r>
              <a:rPr lang="el-GR" sz="1000" b="1"/>
              <a:t>Ρουμανία</a:t>
            </a:r>
          </a:p>
        </p:txBody>
      </p:sp>
      <p:sp>
        <p:nvSpPr>
          <p:cNvPr id="136" name="Rectangle 135">
            <a:extLst>
              <a:ext uri="{FF2B5EF4-FFF2-40B4-BE49-F238E27FC236}">
                <a16:creationId xmlns="" xmlns:a16="http://schemas.microsoft.com/office/drawing/2014/main" id="{91944E82-5818-6B46-B221-AF7CCCC8E489}"/>
              </a:ext>
            </a:extLst>
          </p:cNvPr>
          <p:cNvSpPr/>
          <p:nvPr/>
        </p:nvSpPr>
        <p:spPr>
          <a:xfrm>
            <a:off x="3231842" y="4494410"/>
            <a:ext cx="635110" cy="246221"/>
          </a:xfrm>
          <a:prstGeom prst="rect">
            <a:avLst/>
          </a:prstGeom>
        </p:spPr>
        <p:txBody>
          <a:bodyPr wrap="none">
            <a:spAutoFit/>
          </a:bodyPr>
          <a:lstStyle/>
          <a:p>
            <a:r>
              <a:rPr lang="el-GR" sz="1000" b="1"/>
              <a:t>Σλοβενία</a:t>
            </a:r>
          </a:p>
        </p:txBody>
      </p:sp>
      <p:sp>
        <p:nvSpPr>
          <p:cNvPr id="137" name="Rectangle 136">
            <a:extLst>
              <a:ext uri="{FF2B5EF4-FFF2-40B4-BE49-F238E27FC236}">
                <a16:creationId xmlns="" xmlns:a16="http://schemas.microsoft.com/office/drawing/2014/main" id="{C4DFD0AE-6C96-8443-91FB-D454E606A841}"/>
              </a:ext>
            </a:extLst>
          </p:cNvPr>
          <p:cNvSpPr/>
          <p:nvPr/>
        </p:nvSpPr>
        <p:spPr>
          <a:xfrm>
            <a:off x="3659070" y="4371300"/>
            <a:ext cx="631904" cy="246221"/>
          </a:xfrm>
          <a:prstGeom prst="rect">
            <a:avLst/>
          </a:prstGeom>
        </p:spPr>
        <p:txBody>
          <a:bodyPr wrap="none">
            <a:spAutoFit/>
          </a:bodyPr>
          <a:lstStyle/>
          <a:p>
            <a:r>
              <a:rPr lang="el-GR" sz="1000" b="1"/>
              <a:t>Ουγγαρία</a:t>
            </a:r>
          </a:p>
        </p:txBody>
      </p:sp>
      <p:sp>
        <p:nvSpPr>
          <p:cNvPr id="138" name="Rectangle 137">
            <a:extLst>
              <a:ext uri="{FF2B5EF4-FFF2-40B4-BE49-F238E27FC236}">
                <a16:creationId xmlns="" xmlns:a16="http://schemas.microsoft.com/office/drawing/2014/main" id="{496CF79E-4201-D346-ABBD-EAE372EBD458}"/>
              </a:ext>
            </a:extLst>
          </p:cNvPr>
          <p:cNvSpPr/>
          <p:nvPr/>
        </p:nvSpPr>
        <p:spPr>
          <a:xfrm>
            <a:off x="3684338" y="4118250"/>
            <a:ext cx="625492" cy="246221"/>
          </a:xfrm>
          <a:prstGeom prst="rect">
            <a:avLst/>
          </a:prstGeom>
        </p:spPr>
        <p:txBody>
          <a:bodyPr wrap="none">
            <a:spAutoFit/>
          </a:bodyPr>
          <a:lstStyle/>
          <a:p>
            <a:r>
              <a:rPr lang="el-GR" sz="1000" b="1"/>
              <a:t>Σλοβακία</a:t>
            </a:r>
          </a:p>
        </p:txBody>
      </p:sp>
      <p:sp>
        <p:nvSpPr>
          <p:cNvPr id="139" name="Rectangle 138">
            <a:extLst>
              <a:ext uri="{FF2B5EF4-FFF2-40B4-BE49-F238E27FC236}">
                <a16:creationId xmlns="" xmlns:a16="http://schemas.microsoft.com/office/drawing/2014/main" id="{3B3A9887-3C84-0A42-A035-A0C74E97EB2B}"/>
              </a:ext>
            </a:extLst>
          </p:cNvPr>
          <p:cNvSpPr/>
          <p:nvPr/>
        </p:nvSpPr>
        <p:spPr>
          <a:xfrm>
            <a:off x="3697542" y="3655233"/>
            <a:ext cx="554960" cy="246221"/>
          </a:xfrm>
          <a:prstGeom prst="rect">
            <a:avLst/>
          </a:prstGeom>
        </p:spPr>
        <p:txBody>
          <a:bodyPr wrap="none">
            <a:spAutoFit/>
          </a:bodyPr>
          <a:lstStyle/>
          <a:p>
            <a:r>
              <a:rPr lang="el-GR" sz="1000" b="1"/>
              <a:t>Πολωνία</a:t>
            </a:r>
          </a:p>
        </p:txBody>
      </p:sp>
      <p:sp>
        <p:nvSpPr>
          <p:cNvPr id="140" name="Rectangle 139">
            <a:extLst>
              <a:ext uri="{FF2B5EF4-FFF2-40B4-BE49-F238E27FC236}">
                <a16:creationId xmlns="" xmlns:a16="http://schemas.microsoft.com/office/drawing/2014/main" id="{83D92E55-CA23-DF4D-A592-BEDA52934D2C}"/>
              </a:ext>
            </a:extLst>
          </p:cNvPr>
          <p:cNvSpPr/>
          <p:nvPr/>
        </p:nvSpPr>
        <p:spPr>
          <a:xfrm>
            <a:off x="3310536" y="3988310"/>
            <a:ext cx="583814" cy="246221"/>
          </a:xfrm>
          <a:prstGeom prst="rect">
            <a:avLst/>
          </a:prstGeom>
        </p:spPr>
        <p:txBody>
          <a:bodyPr wrap="none">
            <a:spAutoFit/>
          </a:bodyPr>
          <a:lstStyle/>
          <a:p>
            <a:r>
              <a:rPr lang="el-GR" sz="1000" b="1"/>
              <a:t>Τσεχία</a:t>
            </a:r>
          </a:p>
        </p:txBody>
      </p:sp>
      <p:sp>
        <p:nvSpPr>
          <p:cNvPr id="141" name="Rectangle 140">
            <a:extLst>
              <a:ext uri="{FF2B5EF4-FFF2-40B4-BE49-F238E27FC236}">
                <a16:creationId xmlns="" xmlns:a16="http://schemas.microsoft.com/office/drawing/2014/main" id="{44E8FD3C-3494-CC4F-8145-F8ADCD843586}"/>
              </a:ext>
            </a:extLst>
          </p:cNvPr>
          <p:cNvSpPr/>
          <p:nvPr/>
        </p:nvSpPr>
        <p:spPr>
          <a:xfrm>
            <a:off x="3345813" y="2627397"/>
            <a:ext cx="607859" cy="246221"/>
          </a:xfrm>
          <a:prstGeom prst="rect">
            <a:avLst/>
          </a:prstGeom>
        </p:spPr>
        <p:txBody>
          <a:bodyPr wrap="none">
            <a:spAutoFit/>
          </a:bodyPr>
          <a:lstStyle/>
          <a:p>
            <a:r>
              <a:rPr lang="el-GR" sz="1000" b="1"/>
              <a:t>Σουηδία</a:t>
            </a:r>
          </a:p>
        </p:txBody>
      </p:sp>
      <p:sp>
        <p:nvSpPr>
          <p:cNvPr id="142" name="Rectangle 141">
            <a:extLst>
              <a:ext uri="{FF2B5EF4-FFF2-40B4-BE49-F238E27FC236}">
                <a16:creationId xmlns="" xmlns:a16="http://schemas.microsoft.com/office/drawing/2014/main" id="{545AAAB7-20BA-0645-BCC3-0C9928A7CC9C}"/>
              </a:ext>
            </a:extLst>
          </p:cNvPr>
          <p:cNvSpPr/>
          <p:nvPr/>
        </p:nvSpPr>
        <p:spPr>
          <a:xfrm>
            <a:off x="4083790" y="2238868"/>
            <a:ext cx="577402" cy="246221"/>
          </a:xfrm>
          <a:prstGeom prst="rect">
            <a:avLst/>
          </a:prstGeom>
        </p:spPr>
        <p:txBody>
          <a:bodyPr wrap="none">
            <a:spAutoFit/>
          </a:bodyPr>
          <a:lstStyle/>
          <a:p>
            <a:r>
              <a:rPr lang="el-GR" sz="1000" b="1"/>
              <a:t>Φινλανδία</a:t>
            </a:r>
          </a:p>
        </p:txBody>
      </p:sp>
      <p:sp>
        <p:nvSpPr>
          <p:cNvPr id="143" name="Rectangle 142">
            <a:extLst>
              <a:ext uri="{FF2B5EF4-FFF2-40B4-BE49-F238E27FC236}">
                <a16:creationId xmlns="" xmlns:a16="http://schemas.microsoft.com/office/drawing/2014/main" id="{DB6076A9-9B8C-A647-8E7E-A494CECC5BB8}"/>
              </a:ext>
            </a:extLst>
          </p:cNvPr>
          <p:cNvSpPr/>
          <p:nvPr/>
        </p:nvSpPr>
        <p:spPr>
          <a:xfrm>
            <a:off x="4073253" y="2703735"/>
            <a:ext cx="575799" cy="246221"/>
          </a:xfrm>
          <a:prstGeom prst="rect">
            <a:avLst/>
          </a:prstGeom>
        </p:spPr>
        <p:txBody>
          <a:bodyPr wrap="none">
            <a:spAutoFit/>
          </a:bodyPr>
          <a:lstStyle/>
          <a:p>
            <a:r>
              <a:rPr lang="el-GR" sz="1000" b="1"/>
              <a:t>Εσθονία</a:t>
            </a:r>
          </a:p>
        </p:txBody>
      </p:sp>
      <p:sp>
        <p:nvSpPr>
          <p:cNvPr id="144" name="Rectangle 143">
            <a:extLst>
              <a:ext uri="{FF2B5EF4-FFF2-40B4-BE49-F238E27FC236}">
                <a16:creationId xmlns="" xmlns:a16="http://schemas.microsoft.com/office/drawing/2014/main" id="{7309B828-BD8A-1445-AA68-6139DBBD5B4A}"/>
              </a:ext>
            </a:extLst>
          </p:cNvPr>
          <p:cNvSpPr/>
          <p:nvPr/>
        </p:nvSpPr>
        <p:spPr>
          <a:xfrm>
            <a:off x="4146991" y="2972225"/>
            <a:ext cx="502061" cy="246221"/>
          </a:xfrm>
          <a:prstGeom prst="rect">
            <a:avLst/>
          </a:prstGeom>
        </p:spPr>
        <p:txBody>
          <a:bodyPr wrap="none">
            <a:spAutoFit/>
          </a:bodyPr>
          <a:lstStyle/>
          <a:p>
            <a:r>
              <a:rPr lang="el-GR" sz="1000" b="1"/>
              <a:t>Λετονία</a:t>
            </a:r>
          </a:p>
        </p:txBody>
      </p:sp>
      <p:sp>
        <p:nvSpPr>
          <p:cNvPr id="145" name="Rectangle 144">
            <a:extLst>
              <a:ext uri="{FF2B5EF4-FFF2-40B4-BE49-F238E27FC236}">
                <a16:creationId xmlns="" xmlns:a16="http://schemas.microsoft.com/office/drawing/2014/main" id="{7C009031-5C79-904C-B11E-DBDC707B918C}"/>
              </a:ext>
            </a:extLst>
          </p:cNvPr>
          <p:cNvSpPr/>
          <p:nvPr/>
        </p:nvSpPr>
        <p:spPr>
          <a:xfrm>
            <a:off x="3942275" y="3157294"/>
            <a:ext cx="679994" cy="246221"/>
          </a:xfrm>
          <a:prstGeom prst="rect">
            <a:avLst/>
          </a:prstGeom>
        </p:spPr>
        <p:txBody>
          <a:bodyPr wrap="none">
            <a:spAutoFit/>
          </a:bodyPr>
          <a:lstStyle/>
          <a:p>
            <a:r>
              <a:rPr lang="el-GR" sz="1000" b="1"/>
              <a:t>Λιθουανία</a:t>
            </a:r>
          </a:p>
        </p:txBody>
      </p:sp>
      <p:sp>
        <p:nvSpPr>
          <p:cNvPr id="146" name="Rectangle 145">
            <a:extLst>
              <a:ext uri="{FF2B5EF4-FFF2-40B4-BE49-F238E27FC236}">
                <a16:creationId xmlns="" xmlns:a16="http://schemas.microsoft.com/office/drawing/2014/main" id="{594C1754-C449-1A4A-94A9-CF99CF6298AC}"/>
              </a:ext>
            </a:extLst>
          </p:cNvPr>
          <p:cNvSpPr/>
          <p:nvPr/>
        </p:nvSpPr>
        <p:spPr>
          <a:xfrm>
            <a:off x="3225757" y="6041559"/>
            <a:ext cx="498855" cy="246221"/>
          </a:xfrm>
          <a:prstGeom prst="rect">
            <a:avLst/>
          </a:prstGeom>
        </p:spPr>
        <p:txBody>
          <a:bodyPr wrap="none">
            <a:spAutoFit/>
          </a:bodyPr>
          <a:lstStyle/>
          <a:p>
            <a:r>
              <a:rPr lang="el-GR" sz="1000" b="1"/>
              <a:t>Μάλτα</a:t>
            </a:r>
          </a:p>
        </p:txBody>
      </p:sp>
      <p:sp>
        <p:nvSpPr>
          <p:cNvPr id="147" name="Rectangle 146">
            <a:extLst>
              <a:ext uri="{FF2B5EF4-FFF2-40B4-BE49-F238E27FC236}">
                <a16:creationId xmlns="" xmlns:a16="http://schemas.microsoft.com/office/drawing/2014/main" id="{262D49CC-DD00-9B46-A69A-0C80EDD0F57E}"/>
              </a:ext>
            </a:extLst>
          </p:cNvPr>
          <p:cNvSpPr/>
          <p:nvPr/>
        </p:nvSpPr>
        <p:spPr>
          <a:xfrm>
            <a:off x="5259952" y="6020398"/>
            <a:ext cx="546945" cy="246221"/>
          </a:xfrm>
          <a:prstGeom prst="rect">
            <a:avLst/>
          </a:prstGeom>
        </p:spPr>
        <p:txBody>
          <a:bodyPr wrap="none">
            <a:spAutoFit/>
          </a:bodyPr>
          <a:lstStyle/>
          <a:p>
            <a:r>
              <a:rPr lang="el-GR" sz="1000" b="1"/>
              <a:t>Κύπρος</a:t>
            </a:r>
          </a:p>
        </p:txBody>
      </p:sp>
      <p:sp>
        <p:nvSpPr>
          <p:cNvPr id="148" name="Rectangle 147">
            <a:extLst>
              <a:ext uri="{FF2B5EF4-FFF2-40B4-BE49-F238E27FC236}">
                <a16:creationId xmlns="" xmlns:a16="http://schemas.microsoft.com/office/drawing/2014/main" id="{EB1F9203-A59A-154B-852D-CB99855E6B77}"/>
              </a:ext>
            </a:extLst>
          </p:cNvPr>
          <p:cNvSpPr/>
          <p:nvPr/>
        </p:nvSpPr>
        <p:spPr>
          <a:xfrm>
            <a:off x="2804809" y="3099050"/>
            <a:ext cx="670376" cy="246221"/>
          </a:xfrm>
          <a:prstGeom prst="rect">
            <a:avLst/>
          </a:prstGeom>
        </p:spPr>
        <p:txBody>
          <a:bodyPr wrap="none">
            <a:spAutoFit/>
          </a:bodyPr>
          <a:lstStyle/>
          <a:p>
            <a:r>
              <a:rPr lang="el-GR" sz="1000" b="1"/>
              <a:t>Δανία</a:t>
            </a:r>
          </a:p>
        </p:txBody>
      </p:sp>
      <p:sp>
        <p:nvSpPr>
          <p:cNvPr id="149" name="Rectangle 148">
            <a:extLst>
              <a:ext uri="{FF2B5EF4-FFF2-40B4-BE49-F238E27FC236}">
                <a16:creationId xmlns="" xmlns:a16="http://schemas.microsoft.com/office/drawing/2014/main" id="{6C2EB2E9-D54C-2941-A7AC-D0B610A442B3}"/>
              </a:ext>
            </a:extLst>
          </p:cNvPr>
          <p:cNvSpPr/>
          <p:nvPr/>
        </p:nvSpPr>
        <p:spPr>
          <a:xfrm>
            <a:off x="3224811" y="4313694"/>
            <a:ext cx="566181" cy="246221"/>
          </a:xfrm>
          <a:prstGeom prst="rect">
            <a:avLst/>
          </a:prstGeom>
        </p:spPr>
        <p:txBody>
          <a:bodyPr wrap="none">
            <a:spAutoFit/>
          </a:bodyPr>
          <a:lstStyle/>
          <a:p>
            <a:r>
              <a:rPr lang="el-GR" sz="1000" b="1"/>
              <a:t>Αυστρία</a:t>
            </a:r>
          </a:p>
        </p:txBody>
      </p:sp>
      <p:sp>
        <p:nvSpPr>
          <p:cNvPr id="37" name="TextBox 36">
            <a:extLst>
              <a:ext uri="{FF2B5EF4-FFF2-40B4-BE49-F238E27FC236}">
                <a16:creationId xmlns="" xmlns:a16="http://schemas.microsoft.com/office/drawing/2014/main" id="{5D941A76-B653-1F4A-A04F-8D9033559065}"/>
              </a:ext>
            </a:extLst>
          </p:cNvPr>
          <p:cNvSpPr txBox="1"/>
          <p:nvPr/>
        </p:nvSpPr>
        <p:spPr>
          <a:xfrm>
            <a:off x="1524579" y="1345369"/>
            <a:ext cx="634963" cy="246221"/>
          </a:xfrm>
          <a:prstGeom prst="rect">
            <a:avLst/>
          </a:prstGeom>
          <a:noFill/>
        </p:spPr>
        <p:txBody>
          <a:bodyPr wrap="square" rtlCol="0">
            <a:spAutoFit/>
          </a:bodyPr>
          <a:lstStyle/>
          <a:p>
            <a:r>
              <a:rPr lang="el-GR" sz="1000" b="1"/>
              <a:t>Ισλανδία</a:t>
            </a:r>
          </a:p>
        </p:txBody>
      </p:sp>
      <p:sp>
        <p:nvSpPr>
          <p:cNvPr id="39" name="TextBox 38">
            <a:extLst>
              <a:ext uri="{FF2B5EF4-FFF2-40B4-BE49-F238E27FC236}">
                <a16:creationId xmlns="" xmlns:a16="http://schemas.microsoft.com/office/drawing/2014/main" id="{5D941A76-B653-1F4A-A04F-8D9033559065}"/>
              </a:ext>
            </a:extLst>
          </p:cNvPr>
          <p:cNvSpPr txBox="1"/>
          <p:nvPr/>
        </p:nvSpPr>
        <p:spPr>
          <a:xfrm>
            <a:off x="2804810" y="2437130"/>
            <a:ext cx="768486" cy="246221"/>
          </a:xfrm>
          <a:prstGeom prst="rect">
            <a:avLst/>
          </a:prstGeom>
          <a:noFill/>
        </p:spPr>
        <p:txBody>
          <a:bodyPr wrap="square" rtlCol="0">
            <a:spAutoFit/>
          </a:bodyPr>
          <a:lstStyle/>
          <a:p>
            <a:r>
              <a:rPr lang="el-GR" sz="1000" b="1" dirty="0"/>
              <a:t>Νορβηγία</a:t>
            </a:r>
          </a:p>
        </p:txBody>
      </p:sp>
      <p:sp>
        <p:nvSpPr>
          <p:cNvPr id="40" name="TextBox 39">
            <a:extLst>
              <a:ext uri="{FF2B5EF4-FFF2-40B4-BE49-F238E27FC236}">
                <a16:creationId xmlns="" xmlns:a16="http://schemas.microsoft.com/office/drawing/2014/main" id="{5D941A76-B653-1F4A-A04F-8D9033559065}"/>
              </a:ext>
            </a:extLst>
          </p:cNvPr>
          <p:cNvSpPr txBox="1"/>
          <p:nvPr/>
        </p:nvSpPr>
        <p:spPr>
          <a:xfrm>
            <a:off x="2427389" y="4349743"/>
            <a:ext cx="835787" cy="246221"/>
          </a:xfrm>
          <a:prstGeom prst="rect">
            <a:avLst/>
          </a:prstGeom>
          <a:noFill/>
        </p:spPr>
        <p:txBody>
          <a:bodyPr wrap="square" rtlCol="0">
            <a:spAutoFit/>
          </a:bodyPr>
          <a:lstStyle/>
          <a:p>
            <a:r>
              <a:rPr lang="el-GR" sz="1000" b="1"/>
              <a:t>Ελβετία</a:t>
            </a:r>
          </a:p>
        </p:txBody>
      </p:sp>
      <p:sp>
        <p:nvSpPr>
          <p:cNvPr id="4" name="TextBox 3">
            <a:extLst>
              <a:ext uri="{FF2B5EF4-FFF2-40B4-BE49-F238E27FC236}">
                <a16:creationId xmlns="" xmlns:a16="http://schemas.microsoft.com/office/drawing/2014/main" id="{5D23D049-342E-3149-902A-53E0A910D6BA}"/>
              </a:ext>
            </a:extLst>
          </p:cNvPr>
          <p:cNvSpPr txBox="1"/>
          <p:nvPr/>
        </p:nvSpPr>
        <p:spPr>
          <a:xfrm>
            <a:off x="893238" y="6248642"/>
            <a:ext cx="2830271" cy="338554"/>
          </a:xfrm>
          <a:prstGeom prst="rect">
            <a:avLst/>
          </a:prstGeom>
          <a:solidFill>
            <a:srgbClr val="0085C5"/>
          </a:solidFill>
        </p:spPr>
        <p:txBody>
          <a:bodyPr wrap="square" rtlCol="0">
            <a:spAutoFit/>
          </a:bodyPr>
          <a:lstStyle/>
          <a:p>
            <a:r>
              <a:rPr lang="el-GR" sz="1600">
                <a:solidFill>
                  <a:schemeClr val="bg1"/>
                </a:solidFill>
              </a:rPr>
              <a:t>Χώρες του χώρου Σένγκεν</a:t>
            </a:r>
          </a:p>
        </p:txBody>
      </p:sp>
      <p:sp>
        <p:nvSpPr>
          <p:cNvPr id="43" name="TextBox 42">
            <a:extLst>
              <a:ext uri="{FF2B5EF4-FFF2-40B4-BE49-F238E27FC236}">
                <a16:creationId xmlns="" xmlns:a16="http://schemas.microsoft.com/office/drawing/2014/main" id="{1E30162E-2BF7-9445-907A-53C52ADD20D8}"/>
              </a:ext>
            </a:extLst>
          </p:cNvPr>
          <p:cNvSpPr txBox="1"/>
          <p:nvPr/>
        </p:nvSpPr>
        <p:spPr>
          <a:xfrm>
            <a:off x="3724612" y="6248642"/>
            <a:ext cx="3072428" cy="338554"/>
          </a:xfrm>
          <a:prstGeom prst="rect">
            <a:avLst/>
          </a:prstGeom>
          <a:solidFill>
            <a:srgbClr val="31C5F1"/>
          </a:solidFill>
        </p:spPr>
        <p:txBody>
          <a:bodyPr wrap="square" rtlCol="0">
            <a:spAutoFit/>
          </a:bodyPr>
          <a:lstStyle/>
          <a:p>
            <a:r>
              <a:rPr lang="el-GR" sz="1600"/>
              <a:t>Χώρες εκτός του χώρου Σένγκεν</a:t>
            </a:r>
          </a:p>
        </p:txBody>
      </p:sp>
    </p:spTree>
    <p:extLst>
      <p:ext uri="{BB962C8B-B14F-4D97-AF65-F5344CB8AC3E}">
        <p14:creationId xmlns="" xmlns:p14="http://schemas.microsoft.com/office/powerpoint/2010/main" val="356226647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 xmlns:a16="http://schemas.microsoft.com/office/drawing/2014/main" id="{865258CA-0E58-374A-87E9-BD19EDFC9C90}"/>
              </a:ext>
            </a:extLst>
          </p:cNvPr>
          <p:cNvPicPr>
            <a:picLocks noChangeAspect="1"/>
          </p:cNvPicPr>
          <p:nvPr/>
        </p:nvPicPr>
        <p:blipFill>
          <a:blip r:embed="rId3"/>
          <a:srcRect/>
          <a:stretch/>
        </p:blipFill>
        <p:spPr>
          <a:xfrm>
            <a:off x="0" y="19242"/>
            <a:ext cx="9141060" cy="6855795"/>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sp>
        <p:nvSpPr>
          <p:cNvPr id="12" name="ZoneTexte 11">
            <a:extLst>
              <a:ext uri="{FF2B5EF4-FFF2-40B4-BE49-F238E27FC236}">
                <a16:creationId xmlns="" xmlns:a16="http://schemas.microsoft.com/office/drawing/2014/main" id="{0DC7A7C9-7BF2-704A-933F-743014C85E6B}"/>
              </a:ext>
            </a:extLst>
          </p:cNvPr>
          <p:cNvSpPr txBox="1"/>
          <p:nvPr/>
        </p:nvSpPr>
        <p:spPr>
          <a:xfrm>
            <a:off x="666605" y="115196"/>
            <a:ext cx="3537410" cy="584775"/>
          </a:xfrm>
          <a:prstGeom prst="rect">
            <a:avLst/>
          </a:prstGeom>
          <a:noFill/>
        </p:spPr>
        <p:txBody>
          <a:bodyPr wrap="square" rtlCol="0">
            <a:spAutoFit/>
          </a:bodyPr>
          <a:lstStyle/>
          <a:p>
            <a:r>
              <a:rPr lang="el-GR" sz="3200" b="1">
                <a:solidFill>
                  <a:srgbClr val="00B0F0"/>
                </a:solidFill>
              </a:rPr>
              <a:t>ΕΥΡΩΖΩΝΗ</a:t>
            </a:r>
          </a:p>
        </p:txBody>
      </p:sp>
      <p:sp>
        <p:nvSpPr>
          <p:cNvPr id="13" name="Larme 12">
            <a:extLst>
              <a:ext uri="{FF2B5EF4-FFF2-40B4-BE49-F238E27FC236}">
                <a16:creationId xmlns="" xmlns:a16="http://schemas.microsoft.com/office/drawing/2014/main" id="{4EB77C2E-C9FD-134E-BF71-07F2B461DFDF}"/>
              </a:ext>
            </a:extLst>
          </p:cNvPr>
          <p:cNvSpPr/>
          <p:nvPr/>
        </p:nvSpPr>
        <p:spPr>
          <a:xfrm rot="5400000">
            <a:off x="85268" y="51561"/>
            <a:ext cx="579604" cy="583070"/>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 xmlns:a16="http://schemas.microsoft.com/office/drawing/2014/main" id="{C7EAC4CA-5FA6-4EE3-B48B-D82AD2F5FA1C}"/>
              </a:ext>
            </a:extLst>
          </p:cNvPr>
          <p:cNvSpPr/>
          <p:nvPr/>
        </p:nvSpPr>
        <p:spPr>
          <a:xfrm>
            <a:off x="125841" y="852599"/>
            <a:ext cx="2309470" cy="2408753"/>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11" name="ZoneTexte 2">
            <a:extLst>
              <a:ext uri="{FF2B5EF4-FFF2-40B4-BE49-F238E27FC236}">
                <a16:creationId xmlns="" xmlns:a16="http://schemas.microsoft.com/office/drawing/2014/main" id="{B78D48ED-93EA-4E25-8E7D-A85CF5E9F5DD}"/>
              </a:ext>
            </a:extLst>
          </p:cNvPr>
          <p:cNvSpPr txBox="1"/>
          <p:nvPr/>
        </p:nvSpPr>
        <p:spPr>
          <a:xfrm>
            <a:off x="122903" y="803501"/>
            <a:ext cx="2239819" cy="2308324"/>
          </a:xfrm>
          <a:prstGeom prst="rect">
            <a:avLst/>
          </a:prstGeom>
          <a:noFill/>
        </p:spPr>
        <p:txBody>
          <a:bodyPr wrap="square" rtlCol="0">
            <a:spAutoFit/>
          </a:bodyPr>
          <a:lstStyle/>
          <a:p>
            <a:pPr marL="285750" indent="-285750">
              <a:buFont typeface="Arial" panose="020B0604020202020204" pitchFamily="34" charset="0"/>
              <a:buChar char="•"/>
            </a:pPr>
            <a:r>
              <a:rPr lang="el-GR" dirty="0"/>
              <a:t>Το 2002 το ευρώ αντικατέστησε τα προηγούμενα εθνικά νομίσματα. </a:t>
            </a:r>
          </a:p>
          <a:p>
            <a:pPr marL="285750" indent="-285750">
              <a:buFont typeface="Arial" panose="020B0604020202020204" pitchFamily="34" charset="0"/>
              <a:buChar char="•"/>
            </a:pPr>
            <a:r>
              <a:rPr lang="el-GR" dirty="0"/>
              <a:t>19 κράτη μέλη χρησιμοποιούν πλέον το ευρώ ως εθνικό νόμισμα.</a:t>
            </a:r>
          </a:p>
        </p:txBody>
      </p:sp>
      <p:pic>
        <p:nvPicPr>
          <p:cNvPr id="14" name="Picture 13"/>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137152" y="4855900"/>
            <a:ext cx="1248478" cy="1227476"/>
          </a:xfrm>
          <a:prstGeom prst="rect">
            <a:avLst/>
          </a:prstGeom>
        </p:spPr>
      </p:pic>
      <p:sp>
        <p:nvSpPr>
          <p:cNvPr id="17" name="Rectangle 16">
            <a:extLst>
              <a:ext uri="{FF2B5EF4-FFF2-40B4-BE49-F238E27FC236}">
                <a16:creationId xmlns=""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el-GR" sz="1000" b="1">
                <a:solidFill>
                  <a:srgbClr val="00B0F0"/>
                </a:solidFill>
                <a:latin typeface="Arial" charset="0"/>
                <a:ea typeface="Arial" charset="0"/>
                <a:cs typeface="Arial" charset="0"/>
              </a:rPr>
              <a:t>ΤΟ ΕΥΡΩΠΑΪΚΟ ΕΡΓΟ</a:t>
            </a:r>
          </a:p>
        </p:txBody>
      </p:sp>
      <p:cxnSp>
        <p:nvCxnSpPr>
          <p:cNvPr id="18" name="Connecteur droit 10">
            <a:extLst>
              <a:ext uri="{FF2B5EF4-FFF2-40B4-BE49-F238E27FC236}">
                <a16:creationId xmlns=""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5400000">
            <a:off x="499950" y="5977591"/>
            <a:ext cx="1625248" cy="184666"/>
          </a:xfrm>
          <a:prstGeom prst="rect">
            <a:avLst/>
          </a:prstGeom>
          <a:noFill/>
        </p:spPr>
        <p:txBody>
          <a:bodyPr wrap="square" rtlCol="0">
            <a:spAutoFit/>
          </a:bodyPr>
          <a:lstStyle/>
          <a:p>
            <a:r>
              <a:rPr lang="el-GR" sz="600" i="1">
                <a:solidFill>
                  <a:schemeClr val="bg1"/>
                </a:solidFill>
              </a:rPr>
              <a:t>© </a:t>
            </a:r>
            <a:r>
              <a:rPr lang="el-GR" sz="600">
                <a:solidFill>
                  <a:schemeClr val="bg1"/>
                </a:solidFill>
              </a:rPr>
              <a:t> ΕΥΡΩΠΑΪΚΗ ΕΝΩΣΗ</a:t>
            </a:r>
          </a:p>
        </p:txBody>
      </p:sp>
      <p:sp>
        <p:nvSpPr>
          <p:cNvPr id="130" name="TextBox 129">
            <a:extLst>
              <a:ext uri="{FF2B5EF4-FFF2-40B4-BE49-F238E27FC236}">
                <a16:creationId xmlns="" xmlns:a16="http://schemas.microsoft.com/office/drawing/2014/main" id="{21DEB0C3-1086-1A40-8C87-14C60C8683E4}"/>
              </a:ext>
            </a:extLst>
          </p:cNvPr>
          <p:cNvSpPr txBox="1"/>
          <p:nvPr/>
        </p:nvSpPr>
        <p:spPr>
          <a:xfrm>
            <a:off x="2554152" y="3293527"/>
            <a:ext cx="1083734" cy="246221"/>
          </a:xfrm>
          <a:prstGeom prst="rect">
            <a:avLst/>
          </a:prstGeom>
          <a:noFill/>
        </p:spPr>
        <p:txBody>
          <a:bodyPr wrap="square" rtlCol="0">
            <a:spAutoFit/>
          </a:bodyPr>
          <a:lstStyle/>
          <a:p>
            <a:r>
              <a:rPr lang="el-GR" sz="1000" b="1"/>
              <a:t>Ηνωμένο Βασίλειο</a:t>
            </a:r>
          </a:p>
        </p:txBody>
      </p:sp>
      <p:sp>
        <p:nvSpPr>
          <p:cNvPr id="131" name="TextBox 130">
            <a:extLst>
              <a:ext uri="{FF2B5EF4-FFF2-40B4-BE49-F238E27FC236}">
                <a16:creationId xmlns="" xmlns:a16="http://schemas.microsoft.com/office/drawing/2014/main" id="{02A975C3-2777-DA47-96FA-8B5DD2E6769A}"/>
              </a:ext>
            </a:extLst>
          </p:cNvPr>
          <p:cNvSpPr txBox="1"/>
          <p:nvPr/>
        </p:nvSpPr>
        <p:spPr>
          <a:xfrm>
            <a:off x="2263493" y="3068481"/>
            <a:ext cx="676790" cy="246221"/>
          </a:xfrm>
          <a:prstGeom prst="rect">
            <a:avLst/>
          </a:prstGeom>
          <a:noFill/>
        </p:spPr>
        <p:txBody>
          <a:bodyPr wrap="square" rtlCol="0">
            <a:spAutoFit/>
          </a:bodyPr>
          <a:lstStyle/>
          <a:p>
            <a:r>
              <a:rPr lang="el-GR" sz="1000" b="1" dirty="0"/>
              <a:t>Ιρλανδία</a:t>
            </a:r>
          </a:p>
        </p:txBody>
      </p:sp>
      <p:sp>
        <p:nvSpPr>
          <p:cNvPr id="132" name="TextBox 131">
            <a:extLst>
              <a:ext uri="{FF2B5EF4-FFF2-40B4-BE49-F238E27FC236}">
                <a16:creationId xmlns="" xmlns:a16="http://schemas.microsoft.com/office/drawing/2014/main" id="{3F26F2AA-FD8A-4F42-B0A0-8A3E6B8B34BE}"/>
              </a:ext>
            </a:extLst>
          </p:cNvPr>
          <p:cNvSpPr txBox="1"/>
          <p:nvPr/>
        </p:nvSpPr>
        <p:spPr>
          <a:xfrm>
            <a:off x="3739172" y="3642377"/>
            <a:ext cx="671979" cy="246221"/>
          </a:xfrm>
          <a:prstGeom prst="rect">
            <a:avLst/>
          </a:prstGeom>
          <a:noFill/>
        </p:spPr>
        <p:txBody>
          <a:bodyPr wrap="none" rtlCol="0">
            <a:spAutoFit/>
          </a:bodyPr>
          <a:lstStyle/>
          <a:p>
            <a:r>
              <a:rPr lang="el-GR" sz="1000" b="1"/>
              <a:t>Γερμανία</a:t>
            </a:r>
          </a:p>
        </p:txBody>
      </p:sp>
      <p:sp>
        <p:nvSpPr>
          <p:cNvPr id="133" name="TextBox 132">
            <a:extLst>
              <a:ext uri="{FF2B5EF4-FFF2-40B4-BE49-F238E27FC236}">
                <a16:creationId xmlns="" xmlns:a16="http://schemas.microsoft.com/office/drawing/2014/main" id="{F6EC003E-BBEC-FA43-9149-A7D0C235CECA}"/>
              </a:ext>
            </a:extLst>
          </p:cNvPr>
          <p:cNvSpPr txBox="1"/>
          <p:nvPr/>
        </p:nvSpPr>
        <p:spPr>
          <a:xfrm>
            <a:off x="3018078" y="4172300"/>
            <a:ext cx="537327" cy="246221"/>
          </a:xfrm>
          <a:prstGeom prst="rect">
            <a:avLst/>
          </a:prstGeom>
          <a:noFill/>
        </p:spPr>
        <p:txBody>
          <a:bodyPr wrap="none" rtlCol="0">
            <a:spAutoFit/>
          </a:bodyPr>
          <a:lstStyle/>
          <a:p>
            <a:r>
              <a:rPr lang="el-GR" sz="1000" b="1"/>
              <a:t>Γαλλία</a:t>
            </a:r>
          </a:p>
        </p:txBody>
      </p:sp>
      <p:sp>
        <p:nvSpPr>
          <p:cNvPr id="134" name="TextBox 133">
            <a:extLst>
              <a:ext uri="{FF2B5EF4-FFF2-40B4-BE49-F238E27FC236}">
                <a16:creationId xmlns="" xmlns:a16="http://schemas.microsoft.com/office/drawing/2014/main" id="{0184FFEF-B6E8-3644-89CA-21EDE7FEE667}"/>
              </a:ext>
            </a:extLst>
          </p:cNvPr>
          <p:cNvSpPr txBox="1"/>
          <p:nvPr/>
        </p:nvSpPr>
        <p:spPr>
          <a:xfrm>
            <a:off x="3147585" y="3674577"/>
            <a:ext cx="619080" cy="246221"/>
          </a:xfrm>
          <a:prstGeom prst="rect">
            <a:avLst/>
          </a:prstGeom>
          <a:noFill/>
        </p:spPr>
        <p:txBody>
          <a:bodyPr wrap="none" rtlCol="0">
            <a:spAutoFit/>
          </a:bodyPr>
          <a:lstStyle/>
          <a:p>
            <a:r>
              <a:rPr lang="el-GR" sz="1000" b="1"/>
              <a:t>Βέλγιο</a:t>
            </a:r>
          </a:p>
        </p:txBody>
      </p:sp>
      <p:sp>
        <p:nvSpPr>
          <p:cNvPr id="135" name="TextBox 134">
            <a:extLst>
              <a:ext uri="{FF2B5EF4-FFF2-40B4-BE49-F238E27FC236}">
                <a16:creationId xmlns="" xmlns:a16="http://schemas.microsoft.com/office/drawing/2014/main" id="{693A9F0B-347F-3E43-9424-971EB337708A}"/>
              </a:ext>
            </a:extLst>
          </p:cNvPr>
          <p:cNvSpPr txBox="1"/>
          <p:nvPr/>
        </p:nvSpPr>
        <p:spPr>
          <a:xfrm>
            <a:off x="3319025" y="3476407"/>
            <a:ext cx="840295" cy="246221"/>
          </a:xfrm>
          <a:prstGeom prst="rect">
            <a:avLst/>
          </a:prstGeom>
          <a:noFill/>
        </p:spPr>
        <p:txBody>
          <a:bodyPr wrap="none" rtlCol="0">
            <a:spAutoFit/>
          </a:bodyPr>
          <a:lstStyle/>
          <a:p>
            <a:r>
              <a:rPr lang="el-GR" sz="1000" b="1"/>
              <a:t>Κάτω Χώρες</a:t>
            </a:r>
          </a:p>
        </p:txBody>
      </p:sp>
      <p:sp>
        <p:nvSpPr>
          <p:cNvPr id="136" name="TextBox 135">
            <a:extLst>
              <a:ext uri="{FF2B5EF4-FFF2-40B4-BE49-F238E27FC236}">
                <a16:creationId xmlns="" xmlns:a16="http://schemas.microsoft.com/office/drawing/2014/main" id="{2955C839-F289-BD4B-A40D-607D8CE9AA93}"/>
              </a:ext>
            </a:extLst>
          </p:cNvPr>
          <p:cNvSpPr txBox="1"/>
          <p:nvPr/>
        </p:nvSpPr>
        <p:spPr>
          <a:xfrm>
            <a:off x="3096019" y="3845609"/>
            <a:ext cx="848309" cy="246221"/>
          </a:xfrm>
          <a:prstGeom prst="rect">
            <a:avLst/>
          </a:prstGeom>
          <a:noFill/>
        </p:spPr>
        <p:txBody>
          <a:bodyPr wrap="none" rtlCol="0">
            <a:spAutoFit/>
          </a:bodyPr>
          <a:lstStyle/>
          <a:p>
            <a:r>
              <a:rPr lang="el-GR" sz="1000" b="1"/>
              <a:t>Λουξεμβούργο</a:t>
            </a:r>
          </a:p>
        </p:txBody>
      </p:sp>
      <p:sp>
        <p:nvSpPr>
          <p:cNvPr id="137" name="TextBox 136">
            <a:extLst>
              <a:ext uri="{FF2B5EF4-FFF2-40B4-BE49-F238E27FC236}">
                <a16:creationId xmlns="" xmlns:a16="http://schemas.microsoft.com/office/drawing/2014/main" id="{3E9A89D3-850B-9544-B5FE-51E7D154E10D}"/>
              </a:ext>
            </a:extLst>
          </p:cNvPr>
          <p:cNvSpPr txBox="1"/>
          <p:nvPr/>
        </p:nvSpPr>
        <p:spPr>
          <a:xfrm>
            <a:off x="3934435" y="4794074"/>
            <a:ext cx="418704" cy="246221"/>
          </a:xfrm>
          <a:prstGeom prst="rect">
            <a:avLst/>
          </a:prstGeom>
          <a:noFill/>
        </p:spPr>
        <p:txBody>
          <a:bodyPr wrap="none" rtlCol="0">
            <a:spAutoFit/>
          </a:bodyPr>
          <a:lstStyle/>
          <a:p>
            <a:r>
              <a:rPr lang="el-GR" sz="1000" b="1"/>
              <a:t>Ιταλία</a:t>
            </a:r>
          </a:p>
        </p:txBody>
      </p:sp>
      <p:sp>
        <p:nvSpPr>
          <p:cNvPr id="138" name="Rectangle 137">
            <a:extLst>
              <a:ext uri="{FF2B5EF4-FFF2-40B4-BE49-F238E27FC236}">
                <a16:creationId xmlns="" xmlns:a16="http://schemas.microsoft.com/office/drawing/2014/main" id="{3FCCD3E6-8B61-DF44-B667-F3226B1EEA1C}"/>
              </a:ext>
            </a:extLst>
          </p:cNvPr>
          <p:cNvSpPr/>
          <p:nvPr/>
        </p:nvSpPr>
        <p:spPr>
          <a:xfrm>
            <a:off x="2198938" y="4918017"/>
            <a:ext cx="478016" cy="246221"/>
          </a:xfrm>
          <a:prstGeom prst="rect">
            <a:avLst/>
          </a:prstGeom>
        </p:spPr>
        <p:txBody>
          <a:bodyPr wrap="none">
            <a:spAutoFit/>
          </a:bodyPr>
          <a:lstStyle/>
          <a:p>
            <a:r>
              <a:rPr lang="el-GR" sz="1000" b="1"/>
              <a:t>Ισπανία</a:t>
            </a:r>
          </a:p>
        </p:txBody>
      </p:sp>
      <p:sp>
        <p:nvSpPr>
          <p:cNvPr id="139" name="Rectangle 138">
            <a:extLst>
              <a:ext uri="{FF2B5EF4-FFF2-40B4-BE49-F238E27FC236}">
                <a16:creationId xmlns="" xmlns:a16="http://schemas.microsoft.com/office/drawing/2014/main" id="{10592456-FA0F-D142-B408-EC1613C8C354}"/>
              </a:ext>
            </a:extLst>
          </p:cNvPr>
          <p:cNvSpPr/>
          <p:nvPr/>
        </p:nvSpPr>
        <p:spPr>
          <a:xfrm>
            <a:off x="1551184" y="4758778"/>
            <a:ext cx="636713" cy="246221"/>
          </a:xfrm>
          <a:prstGeom prst="rect">
            <a:avLst/>
          </a:prstGeom>
        </p:spPr>
        <p:txBody>
          <a:bodyPr wrap="none">
            <a:spAutoFit/>
          </a:bodyPr>
          <a:lstStyle/>
          <a:p>
            <a:r>
              <a:rPr lang="el-GR" sz="1000" b="1"/>
              <a:t>Πορτογαλία</a:t>
            </a:r>
          </a:p>
        </p:txBody>
      </p:sp>
      <p:sp>
        <p:nvSpPr>
          <p:cNvPr id="140" name="Rectangle 139">
            <a:extLst>
              <a:ext uri="{FF2B5EF4-FFF2-40B4-BE49-F238E27FC236}">
                <a16:creationId xmlns="" xmlns:a16="http://schemas.microsoft.com/office/drawing/2014/main" id="{DDA8F01F-3F20-F748-B20F-2FE0A8D99F6F}"/>
              </a:ext>
            </a:extLst>
          </p:cNvPr>
          <p:cNvSpPr/>
          <p:nvPr/>
        </p:nvSpPr>
        <p:spPr>
          <a:xfrm>
            <a:off x="4189538" y="4517415"/>
            <a:ext cx="567784" cy="246221"/>
          </a:xfrm>
          <a:prstGeom prst="rect">
            <a:avLst/>
          </a:prstGeom>
        </p:spPr>
        <p:txBody>
          <a:bodyPr wrap="none">
            <a:spAutoFit/>
          </a:bodyPr>
          <a:lstStyle/>
          <a:p>
            <a:r>
              <a:rPr lang="el-GR" sz="1000" b="1"/>
              <a:t>Κροατία</a:t>
            </a:r>
          </a:p>
        </p:txBody>
      </p:sp>
      <p:sp>
        <p:nvSpPr>
          <p:cNvPr id="141" name="Rectangle 140">
            <a:extLst>
              <a:ext uri="{FF2B5EF4-FFF2-40B4-BE49-F238E27FC236}">
                <a16:creationId xmlns="" xmlns:a16="http://schemas.microsoft.com/office/drawing/2014/main" id="{C9479068-00C1-0F46-BE1C-D1B66FAEC0AB}"/>
              </a:ext>
            </a:extLst>
          </p:cNvPr>
          <p:cNvSpPr/>
          <p:nvPr/>
        </p:nvSpPr>
        <p:spPr>
          <a:xfrm>
            <a:off x="4872593" y="5279560"/>
            <a:ext cx="556563" cy="246221"/>
          </a:xfrm>
          <a:prstGeom prst="rect">
            <a:avLst/>
          </a:prstGeom>
        </p:spPr>
        <p:txBody>
          <a:bodyPr wrap="none">
            <a:spAutoFit/>
          </a:bodyPr>
          <a:lstStyle/>
          <a:p>
            <a:r>
              <a:rPr lang="el-GR" sz="1000" b="1"/>
              <a:t>Ελλάδα</a:t>
            </a:r>
          </a:p>
        </p:txBody>
      </p:sp>
      <p:sp>
        <p:nvSpPr>
          <p:cNvPr id="142" name="Rectangle 141">
            <a:extLst>
              <a:ext uri="{FF2B5EF4-FFF2-40B4-BE49-F238E27FC236}">
                <a16:creationId xmlns="" xmlns:a16="http://schemas.microsoft.com/office/drawing/2014/main" id="{B9307EB9-93F1-4146-9830-1B81350C076E}"/>
              </a:ext>
            </a:extLst>
          </p:cNvPr>
          <p:cNvSpPr/>
          <p:nvPr/>
        </p:nvSpPr>
        <p:spPr>
          <a:xfrm>
            <a:off x="5112402" y="4812778"/>
            <a:ext cx="620683" cy="246221"/>
          </a:xfrm>
          <a:prstGeom prst="rect">
            <a:avLst/>
          </a:prstGeom>
        </p:spPr>
        <p:txBody>
          <a:bodyPr wrap="none">
            <a:spAutoFit/>
          </a:bodyPr>
          <a:lstStyle/>
          <a:p>
            <a:r>
              <a:rPr lang="el-GR" sz="1000" b="1"/>
              <a:t>Βουλγαρία</a:t>
            </a:r>
          </a:p>
        </p:txBody>
      </p:sp>
      <p:sp>
        <p:nvSpPr>
          <p:cNvPr id="143" name="Rectangle 142">
            <a:extLst>
              <a:ext uri="{FF2B5EF4-FFF2-40B4-BE49-F238E27FC236}">
                <a16:creationId xmlns="" xmlns:a16="http://schemas.microsoft.com/office/drawing/2014/main" id="{7CBA8065-995C-B140-930A-BB060328E2DF}"/>
              </a:ext>
            </a:extLst>
          </p:cNvPr>
          <p:cNvSpPr/>
          <p:nvPr/>
        </p:nvSpPr>
        <p:spPr>
          <a:xfrm>
            <a:off x="5017332" y="4418521"/>
            <a:ext cx="655949" cy="246221"/>
          </a:xfrm>
          <a:prstGeom prst="rect">
            <a:avLst/>
          </a:prstGeom>
        </p:spPr>
        <p:txBody>
          <a:bodyPr wrap="none">
            <a:spAutoFit/>
          </a:bodyPr>
          <a:lstStyle/>
          <a:p>
            <a:r>
              <a:rPr lang="el-GR" sz="1000" b="1"/>
              <a:t>Ρουμανία</a:t>
            </a:r>
          </a:p>
        </p:txBody>
      </p:sp>
      <p:sp>
        <p:nvSpPr>
          <p:cNvPr id="144" name="Rectangle 143">
            <a:extLst>
              <a:ext uri="{FF2B5EF4-FFF2-40B4-BE49-F238E27FC236}">
                <a16:creationId xmlns="" xmlns:a16="http://schemas.microsoft.com/office/drawing/2014/main" id="{82C39546-5E07-0440-A19C-D228C79DF593}"/>
              </a:ext>
            </a:extLst>
          </p:cNvPr>
          <p:cNvSpPr/>
          <p:nvPr/>
        </p:nvSpPr>
        <p:spPr>
          <a:xfrm>
            <a:off x="4110110" y="4366033"/>
            <a:ext cx="635110" cy="246221"/>
          </a:xfrm>
          <a:prstGeom prst="rect">
            <a:avLst/>
          </a:prstGeom>
        </p:spPr>
        <p:txBody>
          <a:bodyPr wrap="none">
            <a:spAutoFit/>
          </a:bodyPr>
          <a:lstStyle/>
          <a:p>
            <a:r>
              <a:rPr lang="el-GR" sz="1000" b="1"/>
              <a:t>Σλοβενία</a:t>
            </a:r>
          </a:p>
        </p:txBody>
      </p:sp>
      <p:sp>
        <p:nvSpPr>
          <p:cNvPr id="145" name="Rectangle 144">
            <a:extLst>
              <a:ext uri="{FF2B5EF4-FFF2-40B4-BE49-F238E27FC236}">
                <a16:creationId xmlns="" xmlns:a16="http://schemas.microsoft.com/office/drawing/2014/main" id="{E1269D0D-E13F-D648-89CE-F5F6AB0DB1BB}"/>
              </a:ext>
            </a:extLst>
          </p:cNvPr>
          <p:cNvSpPr/>
          <p:nvPr/>
        </p:nvSpPr>
        <p:spPr>
          <a:xfrm>
            <a:off x="4494378" y="4233664"/>
            <a:ext cx="631904" cy="246221"/>
          </a:xfrm>
          <a:prstGeom prst="rect">
            <a:avLst/>
          </a:prstGeom>
        </p:spPr>
        <p:txBody>
          <a:bodyPr wrap="none">
            <a:spAutoFit/>
          </a:bodyPr>
          <a:lstStyle/>
          <a:p>
            <a:r>
              <a:rPr lang="el-GR" sz="1000" b="1"/>
              <a:t>Ουγγαρία</a:t>
            </a:r>
          </a:p>
        </p:txBody>
      </p:sp>
      <p:sp>
        <p:nvSpPr>
          <p:cNvPr id="146" name="Rectangle 145">
            <a:extLst>
              <a:ext uri="{FF2B5EF4-FFF2-40B4-BE49-F238E27FC236}">
                <a16:creationId xmlns="" xmlns:a16="http://schemas.microsoft.com/office/drawing/2014/main" id="{B4392836-D6DB-E74D-9E85-42AA3AD8C6E8}"/>
              </a:ext>
            </a:extLst>
          </p:cNvPr>
          <p:cNvSpPr/>
          <p:nvPr/>
        </p:nvSpPr>
        <p:spPr>
          <a:xfrm>
            <a:off x="4536545" y="4013103"/>
            <a:ext cx="625492" cy="246221"/>
          </a:xfrm>
          <a:prstGeom prst="rect">
            <a:avLst/>
          </a:prstGeom>
        </p:spPr>
        <p:txBody>
          <a:bodyPr wrap="none">
            <a:spAutoFit/>
          </a:bodyPr>
          <a:lstStyle/>
          <a:p>
            <a:r>
              <a:rPr lang="el-GR" sz="1000" b="1"/>
              <a:t>Σλοβακία</a:t>
            </a:r>
          </a:p>
        </p:txBody>
      </p:sp>
      <p:sp>
        <p:nvSpPr>
          <p:cNvPr id="147" name="Rectangle 146">
            <a:extLst>
              <a:ext uri="{FF2B5EF4-FFF2-40B4-BE49-F238E27FC236}">
                <a16:creationId xmlns="" xmlns:a16="http://schemas.microsoft.com/office/drawing/2014/main" id="{1E0CB627-1751-5E42-BC18-01349DCE1F37}"/>
              </a:ext>
            </a:extLst>
          </p:cNvPr>
          <p:cNvSpPr/>
          <p:nvPr/>
        </p:nvSpPr>
        <p:spPr>
          <a:xfrm>
            <a:off x="4557442" y="3567030"/>
            <a:ext cx="554960" cy="246221"/>
          </a:xfrm>
          <a:prstGeom prst="rect">
            <a:avLst/>
          </a:prstGeom>
        </p:spPr>
        <p:txBody>
          <a:bodyPr wrap="none">
            <a:spAutoFit/>
          </a:bodyPr>
          <a:lstStyle/>
          <a:p>
            <a:r>
              <a:rPr lang="el-GR" sz="1000" b="1"/>
              <a:t>Πολωνία</a:t>
            </a:r>
          </a:p>
        </p:txBody>
      </p:sp>
      <p:sp>
        <p:nvSpPr>
          <p:cNvPr id="148" name="Rectangle 147">
            <a:extLst>
              <a:ext uri="{FF2B5EF4-FFF2-40B4-BE49-F238E27FC236}">
                <a16:creationId xmlns="" xmlns:a16="http://schemas.microsoft.com/office/drawing/2014/main" id="{408C7AE2-445C-254A-868F-788833F66F6E}"/>
              </a:ext>
            </a:extLst>
          </p:cNvPr>
          <p:cNvSpPr/>
          <p:nvPr/>
        </p:nvSpPr>
        <p:spPr>
          <a:xfrm>
            <a:off x="4135758" y="3871278"/>
            <a:ext cx="583814" cy="246221"/>
          </a:xfrm>
          <a:prstGeom prst="rect">
            <a:avLst/>
          </a:prstGeom>
        </p:spPr>
        <p:txBody>
          <a:bodyPr wrap="none">
            <a:spAutoFit/>
          </a:bodyPr>
          <a:lstStyle/>
          <a:p>
            <a:r>
              <a:rPr lang="el-GR" sz="1000" b="1"/>
              <a:t>Τσεχία</a:t>
            </a:r>
          </a:p>
        </p:txBody>
      </p:sp>
      <p:sp>
        <p:nvSpPr>
          <p:cNvPr id="149" name="Rectangle 148">
            <a:extLst>
              <a:ext uri="{FF2B5EF4-FFF2-40B4-BE49-F238E27FC236}">
                <a16:creationId xmlns="" xmlns:a16="http://schemas.microsoft.com/office/drawing/2014/main" id="{C646C2FC-4137-9F4D-AB34-6595EEFCBEAB}"/>
              </a:ext>
            </a:extLst>
          </p:cNvPr>
          <p:cNvSpPr/>
          <p:nvPr/>
        </p:nvSpPr>
        <p:spPr>
          <a:xfrm>
            <a:off x="4205713" y="2520021"/>
            <a:ext cx="607859" cy="246221"/>
          </a:xfrm>
          <a:prstGeom prst="rect">
            <a:avLst/>
          </a:prstGeom>
        </p:spPr>
        <p:txBody>
          <a:bodyPr wrap="none">
            <a:spAutoFit/>
          </a:bodyPr>
          <a:lstStyle/>
          <a:p>
            <a:r>
              <a:rPr lang="el-GR" sz="1000" b="1"/>
              <a:t>Σουηδία</a:t>
            </a:r>
          </a:p>
        </p:txBody>
      </p:sp>
      <p:sp>
        <p:nvSpPr>
          <p:cNvPr id="150" name="Rectangle 149">
            <a:extLst>
              <a:ext uri="{FF2B5EF4-FFF2-40B4-BE49-F238E27FC236}">
                <a16:creationId xmlns="" xmlns:a16="http://schemas.microsoft.com/office/drawing/2014/main" id="{788C12CD-7118-D34A-B10C-C3A692F721BF}"/>
              </a:ext>
            </a:extLst>
          </p:cNvPr>
          <p:cNvSpPr/>
          <p:nvPr/>
        </p:nvSpPr>
        <p:spPr>
          <a:xfrm>
            <a:off x="4943690" y="2073948"/>
            <a:ext cx="577402" cy="246221"/>
          </a:xfrm>
          <a:prstGeom prst="rect">
            <a:avLst/>
          </a:prstGeom>
        </p:spPr>
        <p:txBody>
          <a:bodyPr wrap="none">
            <a:spAutoFit/>
          </a:bodyPr>
          <a:lstStyle/>
          <a:p>
            <a:r>
              <a:rPr lang="el-GR" sz="1000" b="1"/>
              <a:t>Φινλανδία</a:t>
            </a:r>
          </a:p>
        </p:txBody>
      </p:sp>
      <p:sp>
        <p:nvSpPr>
          <p:cNvPr id="151" name="Rectangle 150">
            <a:extLst>
              <a:ext uri="{FF2B5EF4-FFF2-40B4-BE49-F238E27FC236}">
                <a16:creationId xmlns="" xmlns:a16="http://schemas.microsoft.com/office/drawing/2014/main" id="{270ADBB8-6E4F-F84A-AC02-21047C32DABB}"/>
              </a:ext>
            </a:extLst>
          </p:cNvPr>
          <p:cNvSpPr/>
          <p:nvPr/>
        </p:nvSpPr>
        <p:spPr>
          <a:xfrm>
            <a:off x="4874978" y="2636927"/>
            <a:ext cx="575799" cy="246221"/>
          </a:xfrm>
          <a:prstGeom prst="rect">
            <a:avLst/>
          </a:prstGeom>
        </p:spPr>
        <p:txBody>
          <a:bodyPr wrap="none">
            <a:spAutoFit/>
          </a:bodyPr>
          <a:lstStyle/>
          <a:p>
            <a:r>
              <a:rPr lang="el-GR" sz="1000" b="1"/>
              <a:t>Εσθονία</a:t>
            </a:r>
          </a:p>
        </p:txBody>
      </p:sp>
      <p:sp>
        <p:nvSpPr>
          <p:cNvPr id="152" name="Rectangle 151">
            <a:extLst>
              <a:ext uri="{FF2B5EF4-FFF2-40B4-BE49-F238E27FC236}">
                <a16:creationId xmlns="" xmlns:a16="http://schemas.microsoft.com/office/drawing/2014/main" id="{F5475126-7982-8E47-821C-AA4EE5C1BBB1}"/>
              </a:ext>
            </a:extLst>
          </p:cNvPr>
          <p:cNvSpPr/>
          <p:nvPr/>
        </p:nvSpPr>
        <p:spPr>
          <a:xfrm>
            <a:off x="4962512" y="2826890"/>
            <a:ext cx="502061" cy="246221"/>
          </a:xfrm>
          <a:prstGeom prst="rect">
            <a:avLst/>
          </a:prstGeom>
        </p:spPr>
        <p:txBody>
          <a:bodyPr wrap="none">
            <a:spAutoFit/>
          </a:bodyPr>
          <a:lstStyle/>
          <a:p>
            <a:r>
              <a:rPr lang="el-GR" sz="1000" b="1"/>
              <a:t>Λετονία</a:t>
            </a:r>
          </a:p>
        </p:txBody>
      </p:sp>
      <p:sp>
        <p:nvSpPr>
          <p:cNvPr id="153" name="Rectangle 152">
            <a:extLst>
              <a:ext uri="{FF2B5EF4-FFF2-40B4-BE49-F238E27FC236}">
                <a16:creationId xmlns="" xmlns:a16="http://schemas.microsoft.com/office/drawing/2014/main" id="{250875FD-4089-BD45-92BA-D74889A97C51}"/>
              </a:ext>
            </a:extLst>
          </p:cNvPr>
          <p:cNvSpPr/>
          <p:nvPr/>
        </p:nvSpPr>
        <p:spPr>
          <a:xfrm>
            <a:off x="4770783" y="3062847"/>
            <a:ext cx="679994" cy="246221"/>
          </a:xfrm>
          <a:prstGeom prst="rect">
            <a:avLst/>
          </a:prstGeom>
        </p:spPr>
        <p:txBody>
          <a:bodyPr wrap="none">
            <a:spAutoFit/>
          </a:bodyPr>
          <a:lstStyle/>
          <a:p>
            <a:r>
              <a:rPr lang="el-GR" sz="1000" b="1"/>
              <a:t>Λιθουανία</a:t>
            </a:r>
          </a:p>
        </p:txBody>
      </p:sp>
      <p:sp>
        <p:nvSpPr>
          <p:cNvPr id="154" name="Rectangle 153">
            <a:extLst>
              <a:ext uri="{FF2B5EF4-FFF2-40B4-BE49-F238E27FC236}">
                <a16:creationId xmlns="" xmlns:a16="http://schemas.microsoft.com/office/drawing/2014/main" id="{126A42F7-979B-A34B-B770-00794C904AA2}"/>
              </a:ext>
            </a:extLst>
          </p:cNvPr>
          <p:cNvSpPr/>
          <p:nvPr/>
        </p:nvSpPr>
        <p:spPr>
          <a:xfrm>
            <a:off x="4125511" y="5936877"/>
            <a:ext cx="498855" cy="246221"/>
          </a:xfrm>
          <a:prstGeom prst="rect">
            <a:avLst/>
          </a:prstGeom>
        </p:spPr>
        <p:txBody>
          <a:bodyPr wrap="none">
            <a:spAutoFit/>
          </a:bodyPr>
          <a:lstStyle/>
          <a:p>
            <a:r>
              <a:rPr lang="el-GR" sz="1000" b="1"/>
              <a:t>Μάλτα</a:t>
            </a:r>
          </a:p>
        </p:txBody>
      </p:sp>
      <p:sp>
        <p:nvSpPr>
          <p:cNvPr id="155" name="Rectangle 154">
            <a:extLst>
              <a:ext uri="{FF2B5EF4-FFF2-40B4-BE49-F238E27FC236}">
                <a16:creationId xmlns="" xmlns:a16="http://schemas.microsoft.com/office/drawing/2014/main" id="{77353EA2-3CDB-484F-B313-1C40DC775017}"/>
              </a:ext>
            </a:extLst>
          </p:cNvPr>
          <p:cNvSpPr/>
          <p:nvPr/>
        </p:nvSpPr>
        <p:spPr>
          <a:xfrm>
            <a:off x="6078468" y="5895067"/>
            <a:ext cx="546945" cy="246221"/>
          </a:xfrm>
          <a:prstGeom prst="rect">
            <a:avLst/>
          </a:prstGeom>
        </p:spPr>
        <p:txBody>
          <a:bodyPr wrap="none">
            <a:spAutoFit/>
          </a:bodyPr>
          <a:lstStyle/>
          <a:p>
            <a:r>
              <a:rPr lang="el-GR" sz="1000" b="1"/>
              <a:t>Κύπρος</a:t>
            </a:r>
          </a:p>
        </p:txBody>
      </p:sp>
      <p:sp>
        <p:nvSpPr>
          <p:cNvPr id="156" name="Rectangle 155">
            <a:extLst>
              <a:ext uri="{FF2B5EF4-FFF2-40B4-BE49-F238E27FC236}">
                <a16:creationId xmlns="" xmlns:a16="http://schemas.microsoft.com/office/drawing/2014/main" id="{00146A8C-5D32-C445-AB44-AD2DD299CE1D}"/>
              </a:ext>
            </a:extLst>
          </p:cNvPr>
          <p:cNvSpPr/>
          <p:nvPr/>
        </p:nvSpPr>
        <p:spPr>
          <a:xfrm>
            <a:off x="3714575" y="3051469"/>
            <a:ext cx="670376" cy="246221"/>
          </a:xfrm>
          <a:prstGeom prst="rect">
            <a:avLst/>
          </a:prstGeom>
        </p:spPr>
        <p:txBody>
          <a:bodyPr wrap="none">
            <a:spAutoFit/>
          </a:bodyPr>
          <a:lstStyle/>
          <a:p>
            <a:r>
              <a:rPr lang="el-GR" sz="1000" b="1"/>
              <a:t>Δανία</a:t>
            </a:r>
          </a:p>
        </p:txBody>
      </p:sp>
      <p:sp>
        <p:nvSpPr>
          <p:cNvPr id="157" name="Rectangle 156">
            <a:extLst>
              <a:ext uri="{FF2B5EF4-FFF2-40B4-BE49-F238E27FC236}">
                <a16:creationId xmlns="" xmlns:a16="http://schemas.microsoft.com/office/drawing/2014/main" id="{954B30C0-DF52-0D42-824F-BF2BF46D0644}"/>
              </a:ext>
            </a:extLst>
          </p:cNvPr>
          <p:cNvSpPr/>
          <p:nvPr/>
        </p:nvSpPr>
        <p:spPr>
          <a:xfrm>
            <a:off x="4070049" y="4191818"/>
            <a:ext cx="566181" cy="246221"/>
          </a:xfrm>
          <a:prstGeom prst="rect">
            <a:avLst/>
          </a:prstGeom>
        </p:spPr>
        <p:txBody>
          <a:bodyPr wrap="none">
            <a:spAutoFit/>
          </a:bodyPr>
          <a:lstStyle/>
          <a:p>
            <a:r>
              <a:rPr lang="el-GR" sz="1000" b="1"/>
              <a:t>Αυστρία</a:t>
            </a:r>
          </a:p>
        </p:txBody>
      </p:sp>
      <p:sp>
        <p:nvSpPr>
          <p:cNvPr id="39" name="TextBox 38">
            <a:extLst>
              <a:ext uri="{FF2B5EF4-FFF2-40B4-BE49-F238E27FC236}">
                <a16:creationId xmlns="" xmlns:a16="http://schemas.microsoft.com/office/drawing/2014/main" id="{731A0997-57C4-E045-96CF-E5BA10AD43D3}"/>
              </a:ext>
            </a:extLst>
          </p:cNvPr>
          <p:cNvSpPr txBox="1"/>
          <p:nvPr/>
        </p:nvSpPr>
        <p:spPr>
          <a:xfrm>
            <a:off x="1767730" y="6168202"/>
            <a:ext cx="2726648" cy="338554"/>
          </a:xfrm>
          <a:prstGeom prst="rect">
            <a:avLst/>
          </a:prstGeom>
          <a:solidFill>
            <a:srgbClr val="FAD024"/>
          </a:solidFill>
        </p:spPr>
        <p:txBody>
          <a:bodyPr wrap="square" rtlCol="0">
            <a:spAutoFit/>
          </a:bodyPr>
          <a:lstStyle/>
          <a:p>
            <a:r>
              <a:rPr lang="el-GR" sz="1600"/>
              <a:t>Χώρες της ζώνης του ευρώ</a:t>
            </a:r>
          </a:p>
        </p:txBody>
      </p:sp>
      <p:sp>
        <p:nvSpPr>
          <p:cNvPr id="40" name="TextBox 39">
            <a:extLst>
              <a:ext uri="{FF2B5EF4-FFF2-40B4-BE49-F238E27FC236}">
                <a16:creationId xmlns="" xmlns:a16="http://schemas.microsoft.com/office/drawing/2014/main" id="{2510B4BB-D05A-8743-B906-AD2B7E937A3B}"/>
              </a:ext>
            </a:extLst>
          </p:cNvPr>
          <p:cNvSpPr txBox="1"/>
          <p:nvPr/>
        </p:nvSpPr>
        <p:spPr>
          <a:xfrm>
            <a:off x="4494378" y="6168202"/>
            <a:ext cx="3074822" cy="338554"/>
          </a:xfrm>
          <a:prstGeom prst="rect">
            <a:avLst/>
          </a:prstGeom>
          <a:solidFill>
            <a:srgbClr val="31C5F1"/>
          </a:solidFill>
        </p:spPr>
        <p:txBody>
          <a:bodyPr wrap="square" rtlCol="0">
            <a:spAutoFit/>
          </a:bodyPr>
          <a:lstStyle/>
          <a:p>
            <a:r>
              <a:rPr lang="el-GR" sz="1600"/>
              <a:t>Χώρες εκτός της ζώνης του ευρώ</a:t>
            </a:r>
          </a:p>
        </p:txBody>
      </p:sp>
    </p:spTree>
    <p:extLst>
      <p:ext uri="{BB962C8B-B14F-4D97-AF65-F5344CB8AC3E}">
        <p14:creationId xmlns="" xmlns:p14="http://schemas.microsoft.com/office/powerpoint/2010/main" val="319533875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4">
            <a:extLst>
              <a:ext uri="{FF2B5EF4-FFF2-40B4-BE49-F238E27FC236}">
                <a16:creationId xmlns="" xmlns:a16="http://schemas.microsoft.com/office/drawing/2014/main" id="{972F5F29-FED9-3644-85F1-A07E0AD58E6E}"/>
              </a:ext>
            </a:extLst>
          </p:cNvPr>
          <p:cNvSpPr/>
          <p:nvPr/>
        </p:nvSpPr>
        <p:spPr>
          <a:xfrm rot="5400000">
            <a:off x="1223650" y="-441246"/>
            <a:ext cx="6592189" cy="7517221"/>
          </a:xfrm>
          <a:prstGeom prst="teardrop">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FCA4F"/>
              </a:solidFill>
            </a:endParaRPr>
          </a:p>
        </p:txBody>
      </p:sp>
      <p:sp>
        <p:nvSpPr>
          <p:cNvPr id="8" name="ZoneTexte 1"/>
          <p:cNvSpPr txBox="1"/>
          <p:nvPr/>
        </p:nvSpPr>
        <p:spPr>
          <a:xfrm>
            <a:off x="1346857" y="477462"/>
            <a:ext cx="6345775" cy="5632311"/>
          </a:xfrm>
          <a:prstGeom prst="rect">
            <a:avLst/>
          </a:prstGeom>
          <a:noFill/>
        </p:spPr>
        <p:txBody>
          <a:bodyPr wrap="none" rtlCol="0">
            <a:spAutoFit/>
          </a:bodyPr>
          <a:lstStyle/>
          <a:p>
            <a:pPr algn="ctr"/>
            <a:r>
              <a:rPr lang="el-GR" sz="6000" b="1">
                <a:solidFill>
                  <a:schemeClr val="bg1"/>
                </a:solidFill>
              </a:rPr>
              <a:t>ΤΙ </a:t>
            </a:r>
          </a:p>
          <a:p>
            <a:pPr algn="ctr"/>
            <a:r>
              <a:rPr lang="el-GR" sz="6000" b="1">
                <a:solidFill>
                  <a:schemeClr val="bg1"/>
                </a:solidFill>
              </a:rPr>
              <a:t>ΠΙΣΤΕΥΕΤΕ </a:t>
            </a:r>
          </a:p>
          <a:p>
            <a:pPr algn="ctr"/>
            <a:r>
              <a:rPr lang="el-GR" sz="6000" b="1">
                <a:solidFill>
                  <a:schemeClr val="bg1"/>
                </a:solidFill>
              </a:rPr>
              <a:t>ΟΤΙ ΚΑΝΕΙ Η </a:t>
            </a:r>
          </a:p>
          <a:p>
            <a:pPr algn="ctr"/>
            <a:r>
              <a:rPr lang="el-GR" sz="6000" b="1">
                <a:solidFill>
                  <a:schemeClr val="bg1"/>
                </a:solidFill>
              </a:rPr>
              <a:t>ΕΥΡΩΠΑΪΚΗ ΕΝΩΣΗ </a:t>
            </a:r>
          </a:p>
          <a:p>
            <a:pPr algn="ctr"/>
            <a:r>
              <a:rPr lang="el-GR" sz="6000" b="1">
                <a:solidFill>
                  <a:schemeClr val="bg1"/>
                </a:solidFill>
              </a:rPr>
              <a:t>ΓΙΑ </a:t>
            </a:r>
          </a:p>
          <a:p>
            <a:pPr algn="ctr"/>
            <a:r>
              <a:rPr lang="el-GR" sz="6000" b="1">
                <a:solidFill>
                  <a:schemeClr val="bg1"/>
                </a:solidFill>
              </a:rPr>
              <a:t>ΕΣΑΣ;</a:t>
            </a:r>
          </a:p>
        </p:txBody>
      </p:sp>
      <p:sp>
        <p:nvSpPr>
          <p:cNvPr id="4" name="TextBox 3"/>
          <p:cNvSpPr txBox="1"/>
          <p:nvPr/>
        </p:nvSpPr>
        <p:spPr>
          <a:xfrm>
            <a:off x="8331376" y="6676325"/>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 xmlns:p14="http://schemas.microsoft.com/office/powerpoint/2010/main" val="252854371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7"/>
                                        </p:tgtEl>
                                      </p:cBhvr>
                                      <p:by x="150000" y="150000"/>
                                    </p:animScale>
                                  </p:childTnLst>
                                </p:cTn>
                              </p:par>
                              <p:par>
                                <p:cTn id="7" presetID="6" presetClass="emph" presetSubtype="0" autoRev="1" fill="hold" grpId="0" nodeType="withEffect">
                                  <p:stCondLst>
                                    <p:cond delay="0"/>
                                  </p:stCondLst>
                                  <p:childTnLst>
                                    <p:animScale>
                                      <p:cBhvr>
                                        <p:cTn id="8"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7234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849066" y="2881128"/>
            <a:ext cx="6723434" cy="830997"/>
          </a:xfrm>
          <a:prstGeom prst="rect">
            <a:avLst/>
          </a:prstGeom>
          <a:noFill/>
        </p:spPr>
        <p:txBody>
          <a:bodyPr wrap="square" rtlCol="0">
            <a:spAutoFit/>
          </a:bodyPr>
          <a:lstStyle/>
          <a:p>
            <a:pPr algn="ctr"/>
            <a:r>
              <a:rPr lang="el-GR" sz="4800" b="1" dirty="0">
                <a:solidFill>
                  <a:schemeClr val="bg1"/>
                </a:solidFill>
              </a:rPr>
              <a:t>ΤΙ ΚΑΝΕΙ Η ΕΕ;</a:t>
            </a:r>
          </a:p>
        </p:txBody>
      </p:sp>
      <p:pic>
        <p:nvPicPr>
          <p:cNvPr id="8" name="Image 7">
            <a:extLst>
              <a:ext uri="{FF2B5EF4-FFF2-40B4-BE49-F238E27FC236}">
                <a16:creationId xmlns=""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 xmlns:p14="http://schemas.microsoft.com/office/powerpoint/2010/main" val="309223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5000">
              <a:srgbClr val="FF7C80"/>
            </a:gs>
            <a:gs pos="85000">
              <a:srgbClr val="FF7C80"/>
            </a:gs>
            <a:gs pos="100000">
              <a:srgbClr val="FF7C80"/>
            </a:gs>
          </a:gsLst>
          <a:lin ang="5400000" scaled="1"/>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5C464811-8188-1546-A4A5-254FA593EAFE}"/>
              </a:ext>
            </a:extLst>
          </p:cNvPr>
          <p:cNvSpPr txBox="1"/>
          <p:nvPr/>
        </p:nvSpPr>
        <p:spPr>
          <a:xfrm>
            <a:off x="637030" y="160174"/>
            <a:ext cx="2294481" cy="584775"/>
          </a:xfrm>
          <a:prstGeom prst="rect">
            <a:avLst/>
          </a:prstGeom>
          <a:noFill/>
        </p:spPr>
        <p:txBody>
          <a:bodyPr wrap="square" rtlCol="0">
            <a:spAutoFit/>
          </a:bodyPr>
          <a:lstStyle/>
          <a:p>
            <a:pPr algn="r"/>
            <a:r>
              <a:rPr lang="el-GR" sz="3200" b="1" dirty="0">
                <a:solidFill>
                  <a:srgbClr val="C00000"/>
                </a:solidFill>
              </a:rPr>
              <a:t>ΕΠΕΝΔΥΣΕΙΣ</a:t>
            </a:r>
          </a:p>
        </p:txBody>
      </p:sp>
      <p:sp>
        <p:nvSpPr>
          <p:cNvPr id="6" name="Larme 5">
            <a:extLst>
              <a:ext uri="{FF2B5EF4-FFF2-40B4-BE49-F238E27FC236}">
                <a16:creationId xmlns="" xmlns:a16="http://schemas.microsoft.com/office/drawing/2014/main" id="{1F0D86A8-29DF-554D-B7EF-91B239B02A38}"/>
              </a:ext>
            </a:extLst>
          </p:cNvPr>
          <p:cNvSpPr/>
          <p:nvPr/>
        </p:nvSpPr>
        <p:spPr>
          <a:xfrm rot="5400000">
            <a:off x="35740" y="63053"/>
            <a:ext cx="579604" cy="583070"/>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1374676" y="1028120"/>
            <a:ext cx="2849526" cy="1477328"/>
          </a:xfrm>
          <a:prstGeom prst="rect">
            <a:avLst/>
          </a:prstGeom>
          <a:noFill/>
        </p:spPr>
        <p:txBody>
          <a:bodyPr wrap="square" rtlCol="0">
            <a:spAutoFit/>
          </a:bodyPr>
          <a:lstStyle/>
          <a:p>
            <a:r>
              <a:rPr lang="el-GR"/>
              <a:t>Αυτός είναι ο Max. Ο Max είναι Ευρωπαίος πολίτης. Ενδιαφέρεται και ενθουσιάζεται με  οτιδήποτε τον περιβάλλει.</a:t>
            </a:r>
          </a:p>
        </p:txBody>
      </p:sp>
      <p:sp>
        <p:nvSpPr>
          <p:cNvPr id="14" name="Rectangle 13"/>
          <p:cNvSpPr/>
          <p:nvPr/>
        </p:nvSpPr>
        <p:spPr>
          <a:xfrm>
            <a:off x="61146" y="5840295"/>
            <a:ext cx="8836637" cy="9219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TextBox 15"/>
          <p:cNvSpPr txBox="1"/>
          <p:nvPr/>
        </p:nvSpPr>
        <p:spPr>
          <a:xfrm>
            <a:off x="71904" y="5999986"/>
            <a:ext cx="8836637" cy="707886"/>
          </a:xfrm>
          <a:prstGeom prst="rect">
            <a:avLst/>
          </a:prstGeom>
          <a:noFill/>
        </p:spPr>
        <p:txBody>
          <a:bodyPr wrap="square" rtlCol="0">
            <a:spAutoFit/>
          </a:bodyPr>
          <a:lstStyle/>
          <a:p>
            <a:r>
              <a:rPr lang="el-GR" sz="2000" b="1" dirty="0">
                <a:solidFill>
                  <a:schemeClr val="bg1"/>
                </a:solidFill>
              </a:rPr>
              <a:t>Η ΕΕ, Η ΔΕΥΤΕΡΗ ΜΕΓΑΛΥΤΕΡΗ ΟΙΚΟΝΟΜΙΑ ΣΤΟΝ ΚΟΣΜΟ, ΕΠΕΝΔΥΕΙ ΓΙΑ ΛΟΓΑΡΙΑΣΜΟ ΤΟΥ ΜΑΧ. Ο ΜΑΞ ΕΠΩΦΕΛΕΙΤΑΙ ΑΠΟ ΤΙΣ ΕΠΕΝΔΥΣΕΙΣ ΤΗΣ. ΕΣΕΙΣ;</a:t>
            </a:r>
            <a:r>
              <a:rPr lang="el-GR" sz="2000" b="1" dirty="0">
                <a:solidFill>
                  <a:schemeClr val="bg1"/>
                </a:solidFill>
                <a:sym typeface="Wingdings" panose="05000000000000000000" pitchFamily="2" charset="2"/>
              </a:rPr>
              <a:t></a:t>
            </a:r>
          </a:p>
        </p:txBody>
      </p:sp>
      <p:pic>
        <p:nvPicPr>
          <p:cNvPr id="27" name="Picture 26"/>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72000" y="2860945"/>
            <a:ext cx="1116000" cy="1047224"/>
          </a:xfrm>
          <a:prstGeom prst="rect">
            <a:avLst/>
          </a:prstGeom>
        </p:spPr>
      </p:pic>
      <p:pic>
        <p:nvPicPr>
          <p:cNvPr id="36" name="Picture 35"/>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5137108" y="360115"/>
            <a:ext cx="936000" cy="937693"/>
          </a:xfrm>
          <a:prstGeom prst="rect">
            <a:avLst/>
          </a:prstGeom>
        </p:spPr>
      </p:pic>
      <p:pic>
        <p:nvPicPr>
          <p:cNvPr id="38" name="Picture 37"/>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5137108" y="4384764"/>
            <a:ext cx="936000" cy="845939"/>
          </a:xfrm>
          <a:prstGeom prst="rect">
            <a:avLst/>
          </a:prstGeom>
        </p:spPr>
      </p:pic>
      <p:sp>
        <p:nvSpPr>
          <p:cNvPr id="49" name="Rectangle 48"/>
          <p:cNvSpPr/>
          <p:nvPr/>
        </p:nvSpPr>
        <p:spPr>
          <a:xfrm>
            <a:off x="1312201" y="2858719"/>
            <a:ext cx="3614164" cy="1113985"/>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 name="TextBox 49"/>
          <p:cNvSpPr txBox="1"/>
          <p:nvPr/>
        </p:nvSpPr>
        <p:spPr>
          <a:xfrm>
            <a:off x="1312201" y="2919669"/>
            <a:ext cx="3575633" cy="1077218"/>
          </a:xfrm>
          <a:prstGeom prst="rect">
            <a:avLst/>
          </a:prstGeom>
          <a:noFill/>
        </p:spPr>
        <p:txBody>
          <a:bodyPr wrap="square" rtlCol="0">
            <a:spAutoFit/>
          </a:bodyPr>
          <a:lstStyle/>
          <a:p>
            <a:r>
              <a:rPr lang="el-GR" sz="1600" dirty="0"/>
              <a:t>Ο </a:t>
            </a:r>
            <a:r>
              <a:rPr lang="el-GR" sz="1600" dirty="0" err="1"/>
              <a:t>Max</a:t>
            </a:r>
            <a:r>
              <a:rPr lang="el-GR" sz="1600" dirty="0"/>
              <a:t> μπορεί να ταξιδέψει από την πόλη του (Παρίσι) στη Βουδαπέστη απευθείας με το τρένο, για να επισκεφτεί τον καλύτερό του φίλο.</a:t>
            </a:r>
          </a:p>
        </p:txBody>
      </p:sp>
      <p:sp>
        <p:nvSpPr>
          <p:cNvPr id="51" name="Rectangle 50"/>
          <p:cNvSpPr/>
          <p:nvPr/>
        </p:nvSpPr>
        <p:spPr>
          <a:xfrm>
            <a:off x="1315101" y="4132318"/>
            <a:ext cx="3614164" cy="1548361"/>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TextBox 51"/>
          <p:cNvSpPr txBox="1"/>
          <p:nvPr/>
        </p:nvSpPr>
        <p:spPr>
          <a:xfrm>
            <a:off x="1312200" y="4119985"/>
            <a:ext cx="3639950" cy="1569660"/>
          </a:xfrm>
          <a:prstGeom prst="rect">
            <a:avLst/>
          </a:prstGeom>
          <a:noFill/>
        </p:spPr>
        <p:txBody>
          <a:bodyPr wrap="square" rtlCol="0">
            <a:spAutoFit/>
          </a:bodyPr>
          <a:lstStyle/>
          <a:p>
            <a:r>
              <a:rPr lang="el-GR" sz="1600" dirty="0"/>
              <a:t>Η μητέρα του δεν ανησυχεί, όταν ταξιδεύει, καθώς έχει μαζί του την Ευρωπαϊκή Κάρτα Ασφάλισης Ασθένειας σε περίπτωση έκτακτης ανάγκης και μπορεί να λάβει ιατροφαρμακευτική περίθαλψη σε οποιαδήποτε χώρα της ΕΕ.</a:t>
            </a:r>
          </a:p>
        </p:txBody>
      </p:sp>
      <p:sp>
        <p:nvSpPr>
          <p:cNvPr id="55" name="Rectangle 54"/>
          <p:cNvSpPr/>
          <p:nvPr/>
        </p:nvSpPr>
        <p:spPr>
          <a:xfrm>
            <a:off x="6194250" y="354588"/>
            <a:ext cx="2627592" cy="1455707"/>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TextBox 55"/>
          <p:cNvSpPr txBox="1"/>
          <p:nvPr/>
        </p:nvSpPr>
        <p:spPr>
          <a:xfrm>
            <a:off x="6192708" y="335949"/>
            <a:ext cx="2627593" cy="1323439"/>
          </a:xfrm>
          <a:prstGeom prst="rect">
            <a:avLst/>
          </a:prstGeom>
          <a:noFill/>
        </p:spPr>
        <p:txBody>
          <a:bodyPr wrap="square" rtlCol="0">
            <a:spAutoFit/>
          </a:bodyPr>
          <a:lstStyle/>
          <a:p>
            <a:r>
              <a:rPr lang="el-GR" sz="1600" dirty="0"/>
              <a:t>Μπορούν να καλούν ο ένας τον άλλο ανά πάσα στιγμή πληρώνοντας το ίδιο σαν να βρίσκονταν και οι δύο στη Γαλλία.</a:t>
            </a:r>
          </a:p>
        </p:txBody>
      </p:sp>
      <p:sp>
        <p:nvSpPr>
          <p:cNvPr id="58" name="TextBox 57"/>
          <p:cNvSpPr txBox="1"/>
          <p:nvPr/>
        </p:nvSpPr>
        <p:spPr>
          <a:xfrm>
            <a:off x="6229512" y="2377993"/>
            <a:ext cx="2629136" cy="1815882"/>
          </a:xfrm>
          <a:prstGeom prst="rect">
            <a:avLst/>
          </a:prstGeom>
          <a:solidFill>
            <a:srgbClr val="FF5050"/>
          </a:solidFill>
        </p:spPr>
        <p:txBody>
          <a:bodyPr wrap="square" rtlCol="0">
            <a:spAutoFit/>
          </a:bodyPr>
          <a:lstStyle/>
          <a:p>
            <a:r>
              <a:rPr lang="el-GR" sz="1600" dirty="0"/>
              <a:t>Ο </a:t>
            </a:r>
            <a:r>
              <a:rPr lang="el-GR" sz="1600" dirty="0" err="1"/>
              <a:t>Max</a:t>
            </a:r>
            <a:r>
              <a:rPr lang="el-GR" sz="1600" dirty="0"/>
              <a:t> μπορεί να συνεχίσει να παρακολουθεί τις αγαπημένες του σειρές ενώ ταξιδεύει, καθώς η πρόσβασή του στις ψηφιακές συνδρομές του ισχύει σε όλη την Ευρώπη.</a:t>
            </a:r>
          </a:p>
        </p:txBody>
      </p:sp>
      <p:sp>
        <p:nvSpPr>
          <p:cNvPr id="60" name="TextBox 59"/>
          <p:cNvSpPr txBox="1"/>
          <p:nvPr/>
        </p:nvSpPr>
        <p:spPr>
          <a:xfrm>
            <a:off x="6219369" y="4396984"/>
            <a:ext cx="2689172" cy="1323439"/>
          </a:xfrm>
          <a:prstGeom prst="rect">
            <a:avLst/>
          </a:prstGeom>
          <a:solidFill>
            <a:srgbClr val="FF5050"/>
          </a:solidFill>
        </p:spPr>
        <p:txBody>
          <a:bodyPr wrap="square" rtlCol="0">
            <a:spAutoFit/>
          </a:bodyPr>
          <a:lstStyle/>
          <a:p>
            <a:r>
              <a:rPr lang="el-GR" sz="1600" dirty="0"/>
              <a:t>Αποφασίζει να βρει καλοκαιρινή δουλειά στη Βουδαπέστη, ώστε να μπορεί να πληρώσει για το εισιτήριο μετ’ επιστροφής στο Παρίσι.</a:t>
            </a:r>
          </a:p>
        </p:txBody>
      </p:sp>
      <p:pic>
        <p:nvPicPr>
          <p:cNvPr id="61" name="Picture 60"/>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71904" y="4139414"/>
            <a:ext cx="1116000" cy="1142175"/>
          </a:xfrm>
          <a:prstGeom prst="rect">
            <a:avLst/>
          </a:prstGeom>
        </p:spPr>
      </p:pic>
      <p:pic>
        <p:nvPicPr>
          <p:cNvPr id="62" name="Picture 61"/>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83071" y="828962"/>
            <a:ext cx="743707" cy="1791658"/>
          </a:xfrm>
          <a:prstGeom prst="rect">
            <a:avLst/>
          </a:prstGeom>
        </p:spPr>
      </p:pic>
      <p:sp>
        <p:nvSpPr>
          <p:cNvPr id="24" name="Rectangle 23">
            <a:extLst>
              <a:ext uri="{FF2B5EF4-FFF2-40B4-BE49-F238E27FC236}">
                <a16:creationId xmlns="" xmlns:a16="http://schemas.microsoft.com/office/drawing/2014/main" id="{A3189696-69C5-DA4F-8626-424CCCFA0DC3}"/>
              </a:ext>
            </a:extLst>
          </p:cNvPr>
          <p:cNvSpPr/>
          <p:nvPr/>
        </p:nvSpPr>
        <p:spPr>
          <a:xfrm rot="16200000">
            <a:off x="8113432" y="5836916"/>
            <a:ext cx="1814920" cy="246221"/>
          </a:xfrm>
          <a:prstGeom prst="rect">
            <a:avLst/>
          </a:prstGeom>
        </p:spPr>
        <p:txBody>
          <a:bodyPr wrap="none">
            <a:spAutoFit/>
          </a:bodyPr>
          <a:lstStyle/>
          <a:p>
            <a:r>
              <a:rPr lang="el-GR" sz="1000" b="1">
                <a:solidFill>
                  <a:srgbClr val="C00000"/>
                </a:solidFill>
                <a:latin typeface="Arial" charset="0"/>
                <a:ea typeface="Arial" charset="0"/>
                <a:cs typeface="Arial" charset="0"/>
              </a:rPr>
              <a:t>ΤΙ ΚΑΝΕΙ Η ΕΕ;</a:t>
            </a:r>
          </a:p>
        </p:txBody>
      </p:sp>
      <p:cxnSp>
        <p:nvCxnSpPr>
          <p:cNvPr id="25" name="Connecteur droit 5">
            <a:extLst>
              <a:ext uri="{FF2B5EF4-FFF2-40B4-BE49-F238E27FC236}">
                <a16:creationId xmlns="" xmlns:a16="http://schemas.microsoft.com/office/drawing/2014/main" id="{5635F1E4-E3F8-B848-AE38-209BDC43AAD8}"/>
              </a:ext>
            </a:extLst>
          </p:cNvPr>
          <p:cNvCxnSpPr/>
          <p:nvPr/>
        </p:nvCxnSpPr>
        <p:spPr>
          <a:xfrm>
            <a:off x="8897781" y="5052566"/>
            <a:ext cx="246222" cy="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0" y="2847723"/>
            <a:ext cx="1625248" cy="276999"/>
          </a:xfrm>
          <a:prstGeom prst="rect">
            <a:avLst/>
          </a:prstGeom>
          <a:noFill/>
        </p:spPr>
        <p:txBody>
          <a:bodyPr wrap="square" rtlCol="0">
            <a:spAutoFit/>
          </a:bodyPr>
          <a:lstStyle/>
          <a:p>
            <a:r>
              <a:rPr lang="el-GR" sz="600" i="1"/>
              <a:t>© </a:t>
            </a:r>
            <a:r>
              <a:rPr lang="el-GR" sz="600"/>
              <a:t>ΕΥΡΩΠΑΪΚΗ </a:t>
            </a:r>
          </a:p>
          <a:p>
            <a:r>
              <a:rPr lang="el-GR" sz="600"/>
              <a:t>ΕΝΩΣΗ</a:t>
            </a:r>
          </a:p>
        </p:txBody>
      </p:sp>
      <p:sp>
        <p:nvSpPr>
          <p:cNvPr id="28" name="TextBox 27"/>
          <p:cNvSpPr txBox="1"/>
          <p:nvPr/>
        </p:nvSpPr>
        <p:spPr>
          <a:xfrm>
            <a:off x="34007" y="5135164"/>
            <a:ext cx="1625248" cy="184666"/>
          </a:xfrm>
          <a:prstGeom prst="rect">
            <a:avLst/>
          </a:prstGeom>
          <a:noFill/>
        </p:spPr>
        <p:txBody>
          <a:bodyPr wrap="square" rtlCol="0">
            <a:spAutoFit/>
          </a:bodyPr>
          <a:lstStyle/>
          <a:p>
            <a:r>
              <a:rPr lang="el-GR" sz="600" i="1"/>
              <a:t>©</a:t>
            </a:r>
            <a:r>
              <a:rPr lang="el-GR" sz="600"/>
              <a:t> ΕΥΡΩΠΑΪΚΗ ΕΝΩΣΗ</a:t>
            </a:r>
          </a:p>
        </p:txBody>
      </p:sp>
      <p:sp>
        <p:nvSpPr>
          <p:cNvPr id="29" name="TextBox 28"/>
          <p:cNvSpPr txBox="1"/>
          <p:nvPr/>
        </p:nvSpPr>
        <p:spPr>
          <a:xfrm>
            <a:off x="5283369" y="4344782"/>
            <a:ext cx="1625248" cy="184666"/>
          </a:xfrm>
          <a:prstGeom prst="rect">
            <a:avLst/>
          </a:prstGeom>
          <a:noFill/>
        </p:spPr>
        <p:txBody>
          <a:bodyPr wrap="square" rtlCol="0">
            <a:spAutoFit/>
          </a:bodyPr>
          <a:lstStyle/>
          <a:p>
            <a:r>
              <a:rPr lang="el-GR" sz="600" i="1"/>
              <a:t>©</a:t>
            </a:r>
            <a:r>
              <a:rPr lang="el-GR" sz="600"/>
              <a:t> ΕΥΡΩΠΑΪΚΗ ΕΝΩΣΗ</a:t>
            </a:r>
          </a:p>
        </p:txBody>
      </p:sp>
      <p:sp>
        <p:nvSpPr>
          <p:cNvPr id="30" name="TextBox 29"/>
          <p:cNvSpPr txBox="1"/>
          <p:nvPr/>
        </p:nvSpPr>
        <p:spPr>
          <a:xfrm>
            <a:off x="5283369" y="1153141"/>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pic>
        <p:nvPicPr>
          <p:cNvPr id="4" name="Picture 3"/>
          <p:cNvPicPr>
            <a:picLocks noChangeAspect="1"/>
          </p:cNvPicPr>
          <p:nvPr/>
        </p:nvPicPr>
        <p:blipFill>
          <a:blip r:embed="rId8" cstate="screen">
            <a:extLst>
              <a:ext uri="{28A0092B-C50C-407E-A947-70E740481C1C}">
                <a14:useLocalDpi xmlns="" xmlns:a14="http://schemas.microsoft.com/office/drawing/2010/main"/>
              </a:ext>
            </a:extLst>
          </a:blip>
          <a:stretch>
            <a:fillRect/>
          </a:stretch>
        </p:blipFill>
        <p:spPr>
          <a:xfrm>
            <a:off x="5062029" y="2384223"/>
            <a:ext cx="1130679" cy="754179"/>
          </a:xfrm>
          <a:prstGeom prst="rect">
            <a:avLst/>
          </a:prstGeom>
        </p:spPr>
      </p:pic>
      <p:sp>
        <p:nvSpPr>
          <p:cNvPr id="32" name="TextBox 31"/>
          <p:cNvSpPr txBox="1"/>
          <p:nvPr/>
        </p:nvSpPr>
        <p:spPr>
          <a:xfrm>
            <a:off x="5040548" y="2344224"/>
            <a:ext cx="1096958" cy="369332"/>
          </a:xfrm>
          <a:prstGeom prst="rect">
            <a:avLst/>
          </a:prstGeom>
          <a:noFill/>
        </p:spPr>
        <p:txBody>
          <a:bodyPr wrap="square" rtlCol="0">
            <a:spAutoFit/>
          </a:bodyPr>
          <a:lstStyle/>
          <a:p>
            <a:r>
              <a:rPr lang="el-GR" sz="600" i="1">
                <a:solidFill>
                  <a:schemeClr val="bg1"/>
                </a:solidFill>
              </a:rPr>
              <a:t>©</a:t>
            </a:r>
            <a:r>
              <a:rPr lang="el-GR" sz="600">
                <a:solidFill>
                  <a:schemeClr val="bg1"/>
                </a:solidFill>
                <a:hlinkClick r:id="rId9" tooltip="w:en:Creative Commons"/>
              </a:rPr>
              <a:t>Creative Commons</a:t>
            </a:r>
            <a:r>
              <a:rPr lang="el-GR" sz="600">
                <a:solidFill>
                  <a:schemeClr val="bg1"/>
                </a:solidFill>
              </a:rPr>
              <a:t> </a:t>
            </a:r>
            <a:r>
              <a:rPr lang="el-GR" sz="600">
                <a:solidFill>
                  <a:schemeClr val="bg1"/>
                </a:solidFill>
                <a:hlinkClick r:id="rId10"/>
              </a:rPr>
              <a:t>CC0 1.0 Παγκόσμια Εκχώρηση ως Κοινό Κτήμα</a:t>
            </a:r>
          </a:p>
        </p:txBody>
      </p:sp>
    </p:spTree>
    <p:extLst>
      <p:ext uri="{BB962C8B-B14F-4D97-AF65-F5344CB8AC3E}">
        <p14:creationId xmlns="" xmlns:p14="http://schemas.microsoft.com/office/powerpoint/2010/main" val="162064352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el-GR" sz="2800" b="1">
                <a:latin typeface="Calibri" charset="0"/>
                <a:ea typeface="Calibri" charset="0"/>
                <a:cs typeface="Calibri" charset="0"/>
              </a:rPr>
              <a:t>ΠΙΝΑΚΑΣ ΠΕΡΙΕΧΟΜΕΝΩΝ</a:t>
            </a:r>
          </a:p>
        </p:txBody>
      </p:sp>
      <p:sp>
        <p:nvSpPr>
          <p:cNvPr id="11" name="Rectangle 10">
            <a:extLst>
              <a:ext uri="{FF2B5EF4-FFF2-40B4-BE49-F238E27FC236}">
                <a16:creationId xmlns="" xmlns:a16="http://schemas.microsoft.com/office/drawing/2014/main" id="{A25D6D41-B116-A04E-A9F2-3745641113E9}"/>
              </a:ext>
            </a:extLst>
          </p:cNvPr>
          <p:cNvSpPr/>
          <p:nvPr/>
        </p:nvSpPr>
        <p:spPr>
          <a:xfrm rot="16200000">
            <a:off x="8144649" y="5825939"/>
            <a:ext cx="1752483" cy="246221"/>
          </a:xfrm>
          <a:prstGeom prst="rect">
            <a:avLst/>
          </a:prstGeom>
        </p:spPr>
        <p:txBody>
          <a:bodyPr wrap="square">
            <a:spAutoFit/>
          </a:bodyPr>
          <a:lstStyle/>
          <a:p>
            <a:r>
              <a:rPr lang="el-GR" sz="1000" b="1">
                <a:solidFill>
                  <a:schemeClr val="bg1"/>
                </a:solidFill>
                <a:latin typeface="Arial" charset="0"/>
                <a:ea typeface="Arial" charset="0"/>
                <a:cs typeface="Arial" charset="0"/>
              </a:rPr>
              <a:t>ΠΙΝΑΚΑΣ ΠΕΡΙΕΧΟΜΕΝΩΝ</a:t>
            </a:r>
          </a:p>
        </p:txBody>
      </p:sp>
      <p:cxnSp>
        <p:nvCxnSpPr>
          <p:cNvPr id="12" name="Connecteur droit 11">
            <a:extLst>
              <a:ext uri="{FF2B5EF4-FFF2-40B4-BE49-F238E27FC236}">
                <a16:creationId xmlns="" xmlns:a16="http://schemas.microsoft.com/office/drawing/2014/main" id="{292B385D-3565-F644-9188-E1F93201C220}"/>
              </a:ext>
            </a:extLst>
          </p:cNvPr>
          <p:cNvCxnSpPr/>
          <p:nvPr/>
        </p:nvCxnSpPr>
        <p:spPr>
          <a:xfrm>
            <a:off x="8897781" y="5205381"/>
            <a:ext cx="2462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251944" y="-2808"/>
            <a:ext cx="2892056" cy="3671243"/>
          </a:xfrm>
          <a:prstGeom prst="rect">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Rectangle 22">
            <a:extLst>
              <a:ext uri="{FF2B5EF4-FFF2-40B4-BE49-F238E27FC236}">
                <a16:creationId xmlns="" xmlns:a16="http://schemas.microsoft.com/office/drawing/2014/main" id="{A4D0CB06-BC87-A541-A8B2-5988DF2D6AA3}"/>
              </a:ext>
            </a:extLst>
          </p:cNvPr>
          <p:cNvSpPr/>
          <p:nvPr/>
        </p:nvSpPr>
        <p:spPr>
          <a:xfrm>
            <a:off x="6734890" y="269832"/>
            <a:ext cx="4572000" cy="338554"/>
          </a:xfrm>
          <a:prstGeom prst="rect">
            <a:avLst/>
          </a:prstGeom>
        </p:spPr>
        <p:txBody>
          <a:bodyPr>
            <a:spAutoFit/>
          </a:bodyPr>
          <a:lstStyle/>
          <a:p>
            <a:r>
              <a:rPr lang="el-GR" sz="1600" b="1" dirty="0">
                <a:latin typeface="Calibri" charset="0"/>
                <a:ea typeface="Calibri" charset="0"/>
                <a:cs typeface="Calibri" charset="0"/>
              </a:rPr>
              <a:t>ΤΙ ΕΙΝΑΙ Η ΕΥΡΩΠΗ;</a:t>
            </a:r>
          </a:p>
        </p:txBody>
      </p:sp>
      <p:sp>
        <p:nvSpPr>
          <p:cNvPr id="24" name="Larme 17"/>
          <p:cNvSpPr/>
          <p:nvPr/>
        </p:nvSpPr>
        <p:spPr>
          <a:xfrm rot="5400000">
            <a:off x="6343921" y="131111"/>
            <a:ext cx="397052" cy="3970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 xmlns:a16="http://schemas.microsoft.com/office/drawing/2014/main" id="{3248F6FF-930B-2544-A060-13BE6323098D}"/>
              </a:ext>
            </a:extLst>
          </p:cNvPr>
          <p:cNvSpPr/>
          <p:nvPr/>
        </p:nvSpPr>
        <p:spPr>
          <a:xfrm>
            <a:off x="6740973" y="859535"/>
            <a:ext cx="4572000" cy="507831"/>
          </a:xfrm>
          <a:prstGeom prst="rect">
            <a:avLst/>
          </a:prstGeom>
        </p:spPr>
        <p:txBody>
          <a:bodyPr>
            <a:spAutoFit/>
          </a:bodyPr>
          <a:lstStyle/>
          <a:p>
            <a:r>
              <a:rPr lang="el-GR" sz="1600" b="1" dirty="0">
                <a:latin typeface="Calibri" charset="0"/>
                <a:ea typeface="Calibri" charset="0"/>
                <a:cs typeface="Calibri" charset="0"/>
              </a:rPr>
              <a:t>ΤΟ ΕΥΡΩΠΑΪΚΟ ΕΡΓΟ</a:t>
            </a:r>
          </a:p>
          <a:p>
            <a:endParaRPr lang="fr-FR" sz="1100" dirty="0">
              <a:latin typeface="Calibri" charset="0"/>
              <a:ea typeface="Calibri" charset="0"/>
              <a:cs typeface="Calibri" charset="0"/>
            </a:endParaRPr>
          </a:p>
        </p:txBody>
      </p:sp>
      <p:sp>
        <p:nvSpPr>
          <p:cNvPr id="31" name="ZoneTexte 2"/>
          <p:cNvSpPr txBox="1">
            <a:spLocks/>
          </p:cNvSpPr>
          <p:nvPr/>
        </p:nvSpPr>
        <p:spPr>
          <a:xfrm>
            <a:off x="6727773" y="1418531"/>
            <a:ext cx="4302715" cy="338554"/>
          </a:xfrm>
          <a:prstGeom prst="rect">
            <a:avLst/>
          </a:prstGeom>
          <a:noFill/>
        </p:spPr>
        <p:txBody>
          <a:bodyPr vert="horz" wrap="square" numCol="1" rtlCol="0">
            <a:spAutoFit/>
          </a:bodyPr>
          <a:lstStyle/>
          <a:p>
            <a:r>
              <a:rPr lang="el-GR" sz="1600" b="1" dirty="0">
                <a:latin typeface="Calibri" charset="0"/>
                <a:ea typeface="Calibri" charset="0"/>
                <a:cs typeface="Calibri" charset="0"/>
              </a:rPr>
              <a:t>ΤΙ ΚΑΝΕΙ Η ΕΕ;</a:t>
            </a:r>
          </a:p>
        </p:txBody>
      </p:sp>
      <p:sp>
        <p:nvSpPr>
          <p:cNvPr id="32" name="Rectangle 31">
            <a:extLst>
              <a:ext uri="{FF2B5EF4-FFF2-40B4-BE49-F238E27FC236}">
                <a16:creationId xmlns="" xmlns:a16="http://schemas.microsoft.com/office/drawing/2014/main" id="{3FCAAF8E-0BA6-A740-863B-B31E4D1CC561}"/>
              </a:ext>
            </a:extLst>
          </p:cNvPr>
          <p:cNvSpPr/>
          <p:nvPr/>
        </p:nvSpPr>
        <p:spPr>
          <a:xfrm>
            <a:off x="6741829" y="1943577"/>
            <a:ext cx="3863517" cy="507831"/>
          </a:xfrm>
          <a:prstGeom prst="rect">
            <a:avLst/>
          </a:prstGeom>
        </p:spPr>
        <p:txBody>
          <a:bodyPr wrap="square">
            <a:spAutoFit/>
          </a:bodyPr>
          <a:lstStyle/>
          <a:p>
            <a:r>
              <a:rPr lang="el-GR" sz="1600" b="1" dirty="0">
                <a:latin typeface="Calibri" charset="0"/>
                <a:ea typeface="Calibri" charset="0"/>
                <a:cs typeface="Calibri" charset="0"/>
              </a:rPr>
              <a:t>ΠΩΣ ΛΕΙΤΟΥΡΓΕΙ Η ΕΕ;</a:t>
            </a:r>
          </a:p>
          <a:p>
            <a:endParaRPr lang="fr-FR" sz="1100" dirty="0">
              <a:latin typeface="Calibri" charset="0"/>
              <a:ea typeface="Calibri" charset="0"/>
              <a:cs typeface="Calibri" charset="0"/>
            </a:endParaRPr>
          </a:p>
        </p:txBody>
      </p:sp>
      <p:sp>
        <p:nvSpPr>
          <p:cNvPr id="33" name="Larme 17"/>
          <p:cNvSpPr/>
          <p:nvPr/>
        </p:nvSpPr>
        <p:spPr>
          <a:xfrm rot="5400000">
            <a:off x="6330721" y="721825"/>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Larme 17"/>
          <p:cNvSpPr/>
          <p:nvPr/>
        </p:nvSpPr>
        <p:spPr>
          <a:xfrm rot="5400000">
            <a:off x="6343921" y="1312539"/>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Larme 17"/>
          <p:cNvSpPr/>
          <p:nvPr/>
        </p:nvSpPr>
        <p:spPr>
          <a:xfrm rot="5400000">
            <a:off x="6344777" y="1873336"/>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Larme 17"/>
          <p:cNvSpPr/>
          <p:nvPr/>
        </p:nvSpPr>
        <p:spPr>
          <a:xfrm rot="5400000">
            <a:off x="6344777" y="2434133"/>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Larme 17"/>
          <p:cNvSpPr/>
          <p:nvPr/>
        </p:nvSpPr>
        <p:spPr>
          <a:xfrm rot="5400000">
            <a:off x="6344777" y="3024938"/>
            <a:ext cx="397052" cy="397052"/>
          </a:xfrm>
          <a:prstGeom prst="teardrop">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 xmlns:a16="http://schemas.microsoft.com/office/drawing/2014/main" id="{4A26D8E3-40BD-4440-B2CA-8084530B226B}"/>
              </a:ext>
            </a:extLst>
          </p:cNvPr>
          <p:cNvSpPr/>
          <p:nvPr/>
        </p:nvSpPr>
        <p:spPr>
          <a:xfrm>
            <a:off x="6741829" y="2256909"/>
            <a:ext cx="2402171" cy="830997"/>
          </a:xfrm>
          <a:prstGeom prst="rect">
            <a:avLst/>
          </a:prstGeom>
        </p:spPr>
        <p:txBody>
          <a:bodyPr wrap="square">
            <a:spAutoFit/>
          </a:bodyPr>
          <a:lstStyle/>
          <a:p>
            <a:endParaRPr lang="fr-FR" sz="1600" b="1" dirty="0">
              <a:latin typeface="Calibri" charset="0"/>
              <a:ea typeface="Calibri" charset="0"/>
              <a:cs typeface="Calibri" charset="0"/>
            </a:endParaRPr>
          </a:p>
          <a:p>
            <a:r>
              <a:rPr lang="el-GR" sz="1600" b="1" dirty="0">
                <a:latin typeface="Calibri" charset="0"/>
                <a:ea typeface="Calibri" charset="0"/>
                <a:cs typeface="Calibri" charset="0"/>
              </a:rPr>
              <a:t>ΠΩΣ ΜΠΟΡΩ ΝΑ ΜΑΘΩ</a:t>
            </a:r>
            <a:endParaRPr lang="en-GB" sz="1600" b="1" dirty="0">
              <a:latin typeface="Calibri" charset="0"/>
              <a:ea typeface="Calibri" charset="0"/>
              <a:cs typeface="Calibri" charset="0"/>
            </a:endParaRPr>
          </a:p>
          <a:p>
            <a:r>
              <a:rPr lang="el-GR" sz="1600" b="1" dirty="0">
                <a:latin typeface="Calibri" charset="0"/>
                <a:ea typeface="Calibri" charset="0"/>
                <a:cs typeface="Calibri" charset="0"/>
              </a:rPr>
              <a:t>ΠΕΡΙΣΣΟΤΕΡΑ;</a:t>
            </a:r>
          </a:p>
        </p:txBody>
      </p:sp>
      <p:sp>
        <p:nvSpPr>
          <p:cNvPr id="39" name="Rectangle 38">
            <a:extLst>
              <a:ext uri="{FF2B5EF4-FFF2-40B4-BE49-F238E27FC236}">
                <a16:creationId xmlns="" xmlns:a16="http://schemas.microsoft.com/office/drawing/2014/main" id="{DCAE386F-D338-8640-B9CD-E269E5221BDE}"/>
              </a:ext>
            </a:extLst>
          </p:cNvPr>
          <p:cNvSpPr/>
          <p:nvPr/>
        </p:nvSpPr>
        <p:spPr>
          <a:xfrm>
            <a:off x="6741829" y="2888603"/>
            <a:ext cx="4572000" cy="830997"/>
          </a:xfrm>
          <a:prstGeom prst="rect">
            <a:avLst/>
          </a:prstGeom>
        </p:spPr>
        <p:txBody>
          <a:bodyPr>
            <a:spAutoFit/>
          </a:bodyPr>
          <a:lstStyle/>
          <a:p>
            <a:endParaRPr lang="fr-BE" sz="1600" b="1" dirty="0"/>
          </a:p>
          <a:p>
            <a:r>
              <a:rPr lang="el-GR" sz="1600" b="1"/>
              <a:t>ΕΠΙΚΟΙΝΩΝΙΑ</a:t>
            </a:r>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p>
        </p:txBody>
      </p:sp>
    </p:spTree>
    <p:extLst>
      <p:ext uri="{BB962C8B-B14F-4D97-AF65-F5344CB8AC3E}">
        <p14:creationId xmlns="" xmlns:p14="http://schemas.microsoft.com/office/powerpoint/2010/main" val="427276681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4000">
              <a:srgbClr val="FF7C80"/>
            </a:gs>
            <a:gs pos="59000">
              <a:srgbClr val="FF7C80"/>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1FA5166-BC08-0D4B-AF9F-6C47B3F82ABE}"/>
              </a:ext>
            </a:extLst>
          </p:cNvPr>
          <p:cNvSpPr/>
          <p:nvPr/>
        </p:nvSpPr>
        <p:spPr>
          <a:xfrm>
            <a:off x="592825" y="113246"/>
            <a:ext cx="3274626" cy="584775"/>
          </a:xfrm>
          <a:prstGeom prst="rect">
            <a:avLst/>
          </a:prstGeom>
          <a:noFill/>
        </p:spPr>
        <p:txBody>
          <a:bodyPr wrap="square">
            <a:spAutoFit/>
          </a:bodyPr>
          <a:lstStyle/>
          <a:p>
            <a:r>
              <a:rPr lang="el-GR" sz="3200" b="1">
                <a:solidFill>
                  <a:srgbClr val="C00000"/>
                </a:solidFill>
                <a:latin typeface="TrebuchetMS-Bold" charset="0"/>
              </a:rPr>
              <a:t>ΠΡΟΣΤΑΣΙΑ</a:t>
            </a:r>
          </a:p>
        </p:txBody>
      </p:sp>
      <p:sp>
        <p:nvSpPr>
          <p:cNvPr id="5" name="Rectangle 4">
            <a:extLst>
              <a:ext uri="{FF2B5EF4-FFF2-40B4-BE49-F238E27FC236}">
                <a16:creationId xmlns="" xmlns:a16="http://schemas.microsoft.com/office/drawing/2014/main" id="{A3189696-69C5-DA4F-8626-424CCCFA0DC3}"/>
              </a:ext>
            </a:extLst>
          </p:cNvPr>
          <p:cNvSpPr/>
          <p:nvPr/>
        </p:nvSpPr>
        <p:spPr>
          <a:xfrm rot="16200000">
            <a:off x="8113432" y="5836916"/>
            <a:ext cx="1814920" cy="246221"/>
          </a:xfrm>
          <a:prstGeom prst="rect">
            <a:avLst/>
          </a:prstGeom>
        </p:spPr>
        <p:txBody>
          <a:bodyPr wrap="none">
            <a:spAutoFit/>
          </a:bodyPr>
          <a:lstStyle/>
          <a:p>
            <a:r>
              <a:rPr lang="el-GR" sz="1000" b="1">
                <a:solidFill>
                  <a:srgbClr val="C00000"/>
                </a:solidFill>
                <a:latin typeface="Arial" charset="0"/>
                <a:ea typeface="Arial" charset="0"/>
                <a:cs typeface="Arial" charset="0"/>
              </a:rPr>
              <a:t>ΤΙ ΚΑΝΕΙ Η ΕΕ;</a:t>
            </a:r>
          </a:p>
        </p:txBody>
      </p:sp>
      <p:cxnSp>
        <p:nvCxnSpPr>
          <p:cNvPr id="6" name="Connecteur droit 5">
            <a:extLst>
              <a:ext uri="{FF2B5EF4-FFF2-40B4-BE49-F238E27FC236}">
                <a16:creationId xmlns="" xmlns:a16="http://schemas.microsoft.com/office/drawing/2014/main" id="{5635F1E4-E3F8-B848-AE38-209BDC43AAD8}"/>
              </a:ext>
            </a:extLst>
          </p:cNvPr>
          <p:cNvCxnSpPr/>
          <p:nvPr/>
        </p:nvCxnSpPr>
        <p:spPr>
          <a:xfrm>
            <a:off x="8897781" y="5052566"/>
            <a:ext cx="246222" cy="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Larme 13">
            <a:extLst>
              <a:ext uri="{FF2B5EF4-FFF2-40B4-BE49-F238E27FC236}">
                <a16:creationId xmlns="" xmlns:a16="http://schemas.microsoft.com/office/drawing/2014/main" id="{7EFAE964-6234-3947-98DA-492F0A5E49C1}"/>
              </a:ext>
            </a:extLst>
          </p:cNvPr>
          <p:cNvSpPr/>
          <p:nvPr/>
        </p:nvSpPr>
        <p:spPr>
          <a:xfrm rot="5400000">
            <a:off x="46186" y="17635"/>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3" cstate="screen">
            <a:extLst>
              <a:ext uri="{28A0092B-C50C-407E-A947-70E740481C1C}">
                <a14:useLocalDpi xmlns="" xmlns:a14="http://schemas.microsoft.com/office/drawing/2010/main"/>
              </a:ext>
            </a:extLst>
          </a:blip>
          <a:stretch>
            <a:fillRect/>
          </a:stretch>
        </p:blipFill>
        <p:spPr>
          <a:xfrm>
            <a:off x="72000" y="4498555"/>
            <a:ext cx="1116000" cy="748198"/>
          </a:xfrm>
          <a:prstGeom prst="rect">
            <a:avLst/>
          </a:prstGeom>
        </p:spPr>
      </p:pic>
      <p:pic>
        <p:nvPicPr>
          <p:cNvPr id="9" name="Picture 8"/>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5001515" y="299417"/>
            <a:ext cx="1116000" cy="1093680"/>
          </a:xfrm>
          <a:prstGeom prst="rect">
            <a:avLst/>
          </a:prstGeom>
        </p:spPr>
      </p:pic>
      <p:pic>
        <p:nvPicPr>
          <p:cNvPr id="11" name="Picture 10"/>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5034804" y="2285196"/>
            <a:ext cx="1116000" cy="808537"/>
          </a:xfrm>
          <a:prstGeom prst="rect">
            <a:avLst/>
          </a:prstGeom>
        </p:spPr>
      </p:pic>
      <p:sp>
        <p:nvSpPr>
          <p:cNvPr id="4" name="Rectangle 3"/>
          <p:cNvSpPr/>
          <p:nvPr/>
        </p:nvSpPr>
        <p:spPr>
          <a:xfrm>
            <a:off x="44453" y="6042212"/>
            <a:ext cx="8853328" cy="7843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TextBox 11"/>
          <p:cNvSpPr txBox="1"/>
          <p:nvPr/>
        </p:nvSpPr>
        <p:spPr>
          <a:xfrm>
            <a:off x="707831" y="6018893"/>
            <a:ext cx="7723788" cy="830997"/>
          </a:xfrm>
          <a:prstGeom prst="rect">
            <a:avLst/>
          </a:prstGeom>
          <a:noFill/>
        </p:spPr>
        <p:txBody>
          <a:bodyPr wrap="square" rtlCol="0">
            <a:spAutoFit/>
          </a:bodyPr>
          <a:lstStyle/>
          <a:p>
            <a:r>
              <a:rPr lang="el-GR" sz="2400" b="1">
                <a:solidFill>
                  <a:schemeClr val="bg1"/>
                </a:solidFill>
              </a:rPr>
              <a:t>Ο MAX ΚΑΙ Ο THEO ΑΠΟΛΑΜΒΑΝΟΥΝ ΤΗΝ ΠΡΟΣΤΑΣΙΑ ΤΗΣ ΕΕ. ΕΣΕΙΣ;</a:t>
            </a:r>
            <a:r>
              <a:rPr lang="el-GR" sz="2400" b="1">
                <a:solidFill>
                  <a:schemeClr val="bg1"/>
                </a:solidFill>
                <a:sym typeface="Wingdings" panose="05000000000000000000" pitchFamily="2" charset="2"/>
              </a:rPr>
              <a:t></a:t>
            </a:r>
          </a:p>
        </p:txBody>
      </p:sp>
      <p:sp>
        <p:nvSpPr>
          <p:cNvPr id="13" name="TextBox 12"/>
          <p:cNvSpPr txBox="1"/>
          <p:nvPr/>
        </p:nvSpPr>
        <p:spPr>
          <a:xfrm>
            <a:off x="1328666" y="864999"/>
            <a:ext cx="2934586" cy="1077218"/>
          </a:xfrm>
          <a:prstGeom prst="rect">
            <a:avLst/>
          </a:prstGeom>
          <a:noFill/>
        </p:spPr>
        <p:txBody>
          <a:bodyPr wrap="square" rtlCol="0">
            <a:spAutoFit/>
          </a:bodyPr>
          <a:lstStyle/>
          <a:p>
            <a:r>
              <a:rPr lang="el-GR" sz="1600" dirty="0"/>
              <a:t>Ο </a:t>
            </a:r>
            <a:r>
              <a:rPr lang="el-GR" sz="1600" dirty="0" err="1"/>
              <a:t>Max</a:t>
            </a:r>
            <a:r>
              <a:rPr lang="el-GR" sz="1600" dirty="0"/>
              <a:t> συναντά τον φίλο του, τον </a:t>
            </a:r>
            <a:r>
              <a:rPr lang="el-GR" sz="1600" dirty="0" err="1"/>
              <a:t>Theo</a:t>
            </a:r>
            <a:r>
              <a:rPr lang="el-GR" sz="1600" dirty="0"/>
              <a:t>, στη Βουδαπέστη. Σχεδιάζουν να πάνε μαζί στη Βαρκελώνη για το Πάσχα.</a:t>
            </a:r>
          </a:p>
        </p:txBody>
      </p:sp>
      <p:pic>
        <p:nvPicPr>
          <p:cNvPr id="15" name="Picture 14"/>
          <p:cNvPicPr>
            <a:picLocks noChangeAspect="1"/>
          </p:cNvPicPr>
          <p:nvPr/>
        </p:nvPicPr>
        <p:blipFill>
          <a:blip r:embed="rId6" cstate="screen">
            <a:extLst>
              <a:ext uri="{28A0092B-C50C-407E-A947-70E740481C1C}">
                <a14:useLocalDpi xmlns="" xmlns:a14="http://schemas.microsoft.com/office/drawing/2010/main"/>
              </a:ext>
            </a:extLst>
          </a:blip>
          <a:stretch>
            <a:fillRect/>
          </a:stretch>
        </p:blipFill>
        <p:spPr>
          <a:xfrm>
            <a:off x="44453" y="846257"/>
            <a:ext cx="1193433" cy="1705659"/>
          </a:xfrm>
          <a:prstGeom prst="rect">
            <a:avLst/>
          </a:prstGeom>
        </p:spPr>
      </p:pic>
      <p:pic>
        <p:nvPicPr>
          <p:cNvPr id="17" name="Picture 16"/>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72000" y="2818722"/>
            <a:ext cx="1116000" cy="1131500"/>
          </a:xfrm>
          <a:prstGeom prst="rect">
            <a:avLst/>
          </a:prstGeom>
        </p:spPr>
      </p:pic>
      <p:sp>
        <p:nvSpPr>
          <p:cNvPr id="19" name="Rectangle 18"/>
          <p:cNvSpPr/>
          <p:nvPr/>
        </p:nvSpPr>
        <p:spPr>
          <a:xfrm>
            <a:off x="1432333" y="2807964"/>
            <a:ext cx="3309788" cy="1519423"/>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TextBox 19"/>
          <p:cNvSpPr txBox="1"/>
          <p:nvPr/>
        </p:nvSpPr>
        <p:spPr>
          <a:xfrm>
            <a:off x="1432333" y="2829551"/>
            <a:ext cx="3309788" cy="1323439"/>
          </a:xfrm>
          <a:prstGeom prst="rect">
            <a:avLst/>
          </a:prstGeom>
          <a:noFill/>
        </p:spPr>
        <p:txBody>
          <a:bodyPr wrap="square" rtlCol="0">
            <a:spAutoFit/>
          </a:bodyPr>
          <a:lstStyle/>
          <a:p>
            <a:r>
              <a:rPr lang="el-GR" sz="1600" dirty="0"/>
              <a:t>Οι μητέρες τους δεν ανησυχούν, όταν πάνε διακοπές μαζί, επειδή γνωρίζουν ότι στις χώρες της ΕΕ υπάρχει σεβασμός για </a:t>
            </a:r>
            <a:r>
              <a:rPr lang="el-GR" sz="1600" b="1" dirty="0"/>
              <a:t>τα ανθρώπινα δικαιώματα και την πολυμορφία</a:t>
            </a:r>
            <a:r>
              <a:rPr lang="el-GR" sz="1600" dirty="0"/>
              <a:t>.</a:t>
            </a:r>
          </a:p>
        </p:txBody>
      </p:sp>
      <p:pic>
        <p:nvPicPr>
          <p:cNvPr id="21" name="Picture 20"/>
          <p:cNvPicPr>
            <a:picLocks noChangeAspect="1"/>
          </p:cNvPicPr>
          <p:nvPr/>
        </p:nvPicPr>
        <p:blipFill>
          <a:blip r:embed="rId8" cstate="screen">
            <a:extLst>
              <a:ext uri="{28A0092B-C50C-407E-A947-70E740481C1C}">
                <a14:useLocalDpi xmlns="" xmlns:a14="http://schemas.microsoft.com/office/drawing/2010/main"/>
              </a:ext>
            </a:extLst>
          </a:blip>
          <a:stretch>
            <a:fillRect/>
          </a:stretch>
        </p:blipFill>
        <p:spPr>
          <a:xfrm>
            <a:off x="5068669" y="4095480"/>
            <a:ext cx="1116000" cy="1411947"/>
          </a:xfrm>
          <a:prstGeom prst="rect">
            <a:avLst/>
          </a:prstGeom>
        </p:spPr>
      </p:pic>
      <p:sp>
        <p:nvSpPr>
          <p:cNvPr id="22" name="Rectangle 21"/>
          <p:cNvSpPr/>
          <p:nvPr/>
        </p:nvSpPr>
        <p:spPr>
          <a:xfrm>
            <a:off x="1432333" y="4498554"/>
            <a:ext cx="3309788" cy="1497021"/>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TextBox 22"/>
          <p:cNvSpPr txBox="1"/>
          <p:nvPr/>
        </p:nvSpPr>
        <p:spPr>
          <a:xfrm>
            <a:off x="1432333" y="4445198"/>
            <a:ext cx="3309788" cy="1569660"/>
          </a:xfrm>
          <a:prstGeom prst="rect">
            <a:avLst/>
          </a:prstGeom>
          <a:noFill/>
        </p:spPr>
        <p:txBody>
          <a:bodyPr wrap="square" rtlCol="0">
            <a:spAutoFit/>
          </a:bodyPr>
          <a:lstStyle/>
          <a:p>
            <a:r>
              <a:rPr lang="el-GR" sz="1600" dirty="0"/>
              <a:t>Θα μπορούν να τρώνε φαγητό εφάμιλλης ποιότητας όπως στην πόλη τους, επειδή κάθε ευρωπαϊκή χώρα πρέπει να εφαρμόζει τους ίδιους κανόνες για την </a:t>
            </a:r>
            <a:r>
              <a:rPr lang="el-GR" sz="1600" b="1" dirty="0"/>
              <a:t>υγεία και την ασφάλεια.</a:t>
            </a:r>
          </a:p>
        </p:txBody>
      </p:sp>
      <p:sp>
        <p:nvSpPr>
          <p:cNvPr id="24" name="Rectangle 23"/>
          <p:cNvSpPr/>
          <p:nvPr/>
        </p:nvSpPr>
        <p:spPr>
          <a:xfrm>
            <a:off x="6370933" y="4079608"/>
            <a:ext cx="2617725" cy="154263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Rectangle 24"/>
          <p:cNvSpPr/>
          <p:nvPr/>
        </p:nvSpPr>
        <p:spPr>
          <a:xfrm>
            <a:off x="6337067" y="299304"/>
            <a:ext cx="2634660" cy="1855278"/>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Rectangle 30"/>
          <p:cNvSpPr/>
          <p:nvPr/>
        </p:nvSpPr>
        <p:spPr>
          <a:xfrm>
            <a:off x="6354000" y="2247836"/>
            <a:ext cx="2634658" cy="1688147"/>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TextBox 31"/>
          <p:cNvSpPr txBox="1"/>
          <p:nvPr/>
        </p:nvSpPr>
        <p:spPr>
          <a:xfrm>
            <a:off x="6370933" y="4113091"/>
            <a:ext cx="2448396" cy="1323439"/>
          </a:xfrm>
          <a:prstGeom prst="rect">
            <a:avLst/>
          </a:prstGeom>
          <a:noFill/>
        </p:spPr>
        <p:txBody>
          <a:bodyPr wrap="square" rtlCol="0">
            <a:spAutoFit/>
          </a:bodyPr>
          <a:lstStyle/>
          <a:p>
            <a:r>
              <a:rPr lang="el-GR" sz="1600" dirty="0"/>
              <a:t>Αν ακυρωθεί η πτήση τους, θα αποζημιωθούν χάρη στη νομοθεσία για τα ευρωπαϊκά </a:t>
            </a:r>
            <a:r>
              <a:rPr lang="el-GR" sz="1600" b="1" dirty="0"/>
              <a:t>δικαιώματα καταναλωτών</a:t>
            </a:r>
            <a:r>
              <a:rPr lang="el-GR" sz="1600" dirty="0"/>
              <a:t>.</a:t>
            </a:r>
          </a:p>
        </p:txBody>
      </p:sp>
      <p:sp>
        <p:nvSpPr>
          <p:cNvPr id="34" name="TextBox 33"/>
          <p:cNvSpPr txBox="1"/>
          <p:nvPr/>
        </p:nvSpPr>
        <p:spPr>
          <a:xfrm>
            <a:off x="6370932" y="350278"/>
            <a:ext cx="2634660" cy="1569660"/>
          </a:xfrm>
          <a:prstGeom prst="rect">
            <a:avLst/>
          </a:prstGeom>
          <a:noFill/>
        </p:spPr>
        <p:txBody>
          <a:bodyPr wrap="square" rtlCol="0">
            <a:spAutoFit/>
          </a:bodyPr>
          <a:lstStyle/>
          <a:p>
            <a:r>
              <a:rPr lang="el-GR" sz="1600" dirty="0"/>
              <a:t>Όταν αγοράζουν κάτι να φάνε στο σούπερ </a:t>
            </a:r>
            <a:r>
              <a:rPr lang="el-GR" sz="1600" dirty="0" err="1"/>
              <a:t>μάρκετ</a:t>
            </a:r>
            <a:r>
              <a:rPr lang="el-GR" sz="1600" dirty="0"/>
              <a:t>, πρέπει να πληρώσουν για τις πλαστικές σακούλες, καθώς </a:t>
            </a:r>
            <a:r>
              <a:rPr lang="el-GR" sz="1600" b="1" dirty="0"/>
              <a:t>η ΕΕ προστατεύει τον πλανήτη μας</a:t>
            </a:r>
            <a:r>
              <a:rPr lang="el-GR" sz="1600" dirty="0"/>
              <a:t>.</a:t>
            </a:r>
          </a:p>
        </p:txBody>
      </p:sp>
      <p:sp>
        <p:nvSpPr>
          <p:cNvPr id="27" name="TextBox 26"/>
          <p:cNvSpPr txBox="1"/>
          <p:nvPr/>
        </p:nvSpPr>
        <p:spPr>
          <a:xfrm>
            <a:off x="6320134" y="2218416"/>
            <a:ext cx="2634658" cy="1569660"/>
          </a:xfrm>
          <a:prstGeom prst="rect">
            <a:avLst/>
          </a:prstGeom>
          <a:noFill/>
        </p:spPr>
        <p:txBody>
          <a:bodyPr wrap="square" rtlCol="0">
            <a:spAutoFit/>
          </a:bodyPr>
          <a:lstStyle/>
          <a:p>
            <a:r>
              <a:rPr lang="el-GR" sz="1600" dirty="0"/>
              <a:t>Και οι δύο μπορούν να πληρώσουν για τα εισιτήριά τους μέσω κινητού, καθώς σε ολόκληρη την ΕΕ υπάρχει σεβασμός για την </a:t>
            </a:r>
            <a:r>
              <a:rPr lang="el-GR" sz="1600" b="1" dirty="0"/>
              <a:t>ιδιωτική ζωή των πολιτών</a:t>
            </a:r>
            <a:r>
              <a:rPr lang="el-GR" sz="1600" dirty="0"/>
              <a:t>.</a:t>
            </a:r>
          </a:p>
        </p:txBody>
      </p:sp>
      <p:sp>
        <p:nvSpPr>
          <p:cNvPr id="26" name="TextBox 25"/>
          <p:cNvSpPr txBox="1"/>
          <p:nvPr/>
        </p:nvSpPr>
        <p:spPr>
          <a:xfrm>
            <a:off x="5574109" y="5361156"/>
            <a:ext cx="1625248" cy="184666"/>
          </a:xfrm>
          <a:prstGeom prst="rect">
            <a:avLst/>
          </a:prstGeom>
          <a:noFill/>
        </p:spPr>
        <p:txBody>
          <a:bodyPr wrap="square" rtlCol="0">
            <a:spAutoFit/>
          </a:bodyPr>
          <a:lstStyle/>
          <a:p>
            <a:r>
              <a:rPr lang="el-GR" sz="600" i="1"/>
              <a:t>©</a:t>
            </a:r>
            <a:r>
              <a:rPr lang="el-GR" sz="600"/>
              <a:t> ΕΥΡΩΠΑΪΚΗ ΕΝΩΣΗ</a:t>
            </a:r>
          </a:p>
        </p:txBody>
      </p:sp>
      <p:sp>
        <p:nvSpPr>
          <p:cNvPr id="28" name="TextBox 27"/>
          <p:cNvSpPr txBox="1"/>
          <p:nvPr/>
        </p:nvSpPr>
        <p:spPr>
          <a:xfrm>
            <a:off x="5591698" y="2953268"/>
            <a:ext cx="1625248" cy="184666"/>
          </a:xfrm>
          <a:prstGeom prst="rect">
            <a:avLst/>
          </a:prstGeom>
          <a:noFill/>
        </p:spPr>
        <p:txBody>
          <a:bodyPr wrap="square" rtlCol="0">
            <a:spAutoFit/>
          </a:bodyPr>
          <a:lstStyle/>
          <a:p>
            <a:r>
              <a:rPr lang="el-GR" sz="600" i="1"/>
              <a:t>©</a:t>
            </a:r>
            <a:r>
              <a:rPr lang="el-GR" sz="600"/>
              <a:t> ΕΥΡΩΠΑΪΚΗ ΕΝΩΣΗ</a:t>
            </a:r>
          </a:p>
        </p:txBody>
      </p:sp>
      <p:sp>
        <p:nvSpPr>
          <p:cNvPr id="29" name="TextBox 28"/>
          <p:cNvSpPr txBox="1"/>
          <p:nvPr/>
        </p:nvSpPr>
        <p:spPr>
          <a:xfrm>
            <a:off x="5570182" y="1246089"/>
            <a:ext cx="1625248" cy="184666"/>
          </a:xfrm>
          <a:prstGeom prst="rect">
            <a:avLst/>
          </a:prstGeom>
          <a:noFill/>
        </p:spPr>
        <p:txBody>
          <a:bodyPr wrap="square" rtlCol="0">
            <a:spAutoFit/>
          </a:bodyPr>
          <a:lstStyle/>
          <a:p>
            <a:r>
              <a:rPr lang="el-GR" sz="600" i="1"/>
              <a:t>©</a:t>
            </a:r>
            <a:r>
              <a:rPr lang="el-GR" sz="600"/>
              <a:t> ΕΥΡΩΠΑΪΚΗ ΕΝΩΣΗ</a:t>
            </a:r>
          </a:p>
        </p:txBody>
      </p:sp>
      <p:sp>
        <p:nvSpPr>
          <p:cNvPr id="30" name="TextBox 29"/>
          <p:cNvSpPr txBox="1"/>
          <p:nvPr/>
        </p:nvSpPr>
        <p:spPr>
          <a:xfrm>
            <a:off x="408708" y="3807122"/>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
        <p:nvSpPr>
          <p:cNvPr id="33" name="TextBox 32"/>
          <p:cNvSpPr txBox="1"/>
          <p:nvPr/>
        </p:nvSpPr>
        <p:spPr>
          <a:xfrm>
            <a:off x="397351" y="5085406"/>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 xmlns:p14="http://schemas.microsoft.com/office/powerpoint/2010/main" val="1473343868"/>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74000">
              <a:srgbClr val="FF7C80"/>
            </a:gs>
            <a:gs pos="83000">
              <a:srgbClr val="FF7C80"/>
            </a:gs>
            <a:gs pos="100000">
              <a:srgbClr val="FF7C80"/>
            </a:gs>
          </a:gsLst>
          <a:lin ang="5400000" scaled="1"/>
        </a:gradFill>
        <a:effectLst/>
      </p:bgPr>
    </p:bg>
    <p:spTree>
      <p:nvGrpSpPr>
        <p:cNvPr id="1" name=""/>
        <p:cNvGrpSpPr/>
        <p:nvPr/>
      </p:nvGrpSpPr>
      <p:grpSpPr>
        <a:xfrm>
          <a:off x="0" y="0"/>
          <a:ext cx="0" cy="0"/>
          <a:chOff x="0" y="0"/>
          <a:chExt cx="0" cy="0"/>
        </a:xfrm>
      </p:grpSpPr>
      <p:sp>
        <p:nvSpPr>
          <p:cNvPr id="6" name="Larme 5">
            <a:extLst>
              <a:ext uri="{FF2B5EF4-FFF2-40B4-BE49-F238E27FC236}">
                <a16:creationId xmlns="" xmlns:a16="http://schemas.microsoft.com/office/drawing/2014/main" id="{97A9EFEF-7CAF-A447-A4DF-4416CF7565A7}"/>
              </a:ext>
            </a:extLst>
          </p:cNvPr>
          <p:cNvSpPr/>
          <p:nvPr/>
        </p:nvSpPr>
        <p:spPr>
          <a:xfrm rot="5400000">
            <a:off x="75297" y="20173"/>
            <a:ext cx="579604" cy="583070"/>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 xmlns:a16="http://schemas.microsoft.com/office/drawing/2014/main" id="{61BAFF2A-28B8-E94D-9378-AE2231935353}"/>
              </a:ext>
            </a:extLst>
          </p:cNvPr>
          <p:cNvSpPr/>
          <p:nvPr/>
        </p:nvSpPr>
        <p:spPr>
          <a:xfrm rot="16200000">
            <a:off x="8113432" y="5836916"/>
            <a:ext cx="1814920" cy="246221"/>
          </a:xfrm>
          <a:prstGeom prst="rect">
            <a:avLst/>
          </a:prstGeom>
        </p:spPr>
        <p:txBody>
          <a:bodyPr wrap="none">
            <a:spAutoFit/>
          </a:bodyPr>
          <a:lstStyle/>
          <a:p>
            <a:r>
              <a:rPr lang="el-GR" sz="1000" b="1">
                <a:solidFill>
                  <a:srgbClr val="C00000"/>
                </a:solidFill>
                <a:latin typeface="Arial" charset="0"/>
                <a:ea typeface="Arial" charset="0"/>
                <a:cs typeface="Arial" charset="0"/>
              </a:rPr>
              <a:t>ΤΙ ΚΑΝΕΙ Η ΕΕ;</a:t>
            </a:r>
          </a:p>
        </p:txBody>
      </p:sp>
      <p:cxnSp>
        <p:nvCxnSpPr>
          <p:cNvPr id="8" name="Connecteur droit 7">
            <a:extLst>
              <a:ext uri="{FF2B5EF4-FFF2-40B4-BE49-F238E27FC236}">
                <a16:creationId xmlns="" xmlns:a16="http://schemas.microsoft.com/office/drawing/2014/main" id="{F1DBD1DF-3806-F842-B399-D4720C6E2471}"/>
              </a:ext>
            </a:extLst>
          </p:cNvPr>
          <p:cNvCxnSpPr/>
          <p:nvPr/>
        </p:nvCxnSpPr>
        <p:spPr>
          <a:xfrm>
            <a:off x="8889282" y="5061199"/>
            <a:ext cx="24622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 xmlns:a16="http://schemas.microsoft.com/office/drawing/2014/main" id="{5898E26F-8F05-F14E-A572-FEF022ABE8EB}"/>
              </a:ext>
            </a:extLst>
          </p:cNvPr>
          <p:cNvSpPr/>
          <p:nvPr/>
        </p:nvSpPr>
        <p:spPr>
          <a:xfrm>
            <a:off x="600212" y="145260"/>
            <a:ext cx="2037545" cy="584775"/>
          </a:xfrm>
          <a:prstGeom prst="rect">
            <a:avLst/>
          </a:prstGeom>
        </p:spPr>
        <p:txBody>
          <a:bodyPr wrap="none">
            <a:spAutoFit/>
          </a:bodyPr>
          <a:lstStyle/>
          <a:p>
            <a:r>
              <a:rPr lang="el-GR" sz="3200" b="1">
                <a:solidFill>
                  <a:srgbClr val="C00000"/>
                </a:solidFill>
                <a:latin typeface="Calibri" panose="020F0502020204030204" pitchFamily="34" charset="0"/>
                <a:cs typeface="Calibri" panose="020F0502020204030204" pitchFamily="34" charset="0"/>
              </a:rPr>
              <a:t>ΕΝΔΥΝΑΜΩΣΗ</a:t>
            </a:r>
          </a:p>
        </p:txBody>
      </p:sp>
      <p:pic>
        <p:nvPicPr>
          <p:cNvPr id="13" name="Picture 12"/>
          <p:cNvPicPr>
            <a:picLocks noChangeAspect="1"/>
          </p:cNvPicPr>
          <p:nvPr/>
        </p:nvPicPr>
        <p:blipFill rotWithShape="1">
          <a:blip r:embed="rId3" cstate="screen">
            <a:extLst>
              <a:ext uri="{28A0092B-C50C-407E-A947-70E740481C1C}">
                <a14:useLocalDpi xmlns="" xmlns:a14="http://schemas.microsoft.com/office/drawing/2010/main"/>
              </a:ext>
            </a:extLst>
          </a:blip>
          <a:srcRect l="-193" r="-1"/>
          <a:stretch/>
        </p:blipFill>
        <p:spPr>
          <a:xfrm>
            <a:off x="4049812" y="694202"/>
            <a:ext cx="1981018" cy="1142764"/>
          </a:xfrm>
          <a:prstGeom prst="rect">
            <a:avLst/>
          </a:prstGeom>
        </p:spPr>
      </p:pic>
      <p:pic>
        <p:nvPicPr>
          <p:cNvPr id="3" name="Picture 2"/>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4049812" y="4056465"/>
            <a:ext cx="1217478" cy="1215324"/>
          </a:xfrm>
          <a:prstGeom prst="rect">
            <a:avLst/>
          </a:prstGeom>
        </p:spPr>
      </p:pic>
      <p:pic>
        <p:nvPicPr>
          <p:cNvPr id="5" name="Picture 4"/>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200086" y="3510369"/>
            <a:ext cx="1157184" cy="1125426"/>
          </a:xfrm>
          <a:prstGeom prst="rect">
            <a:avLst/>
          </a:prstGeom>
        </p:spPr>
      </p:pic>
      <p:pic>
        <p:nvPicPr>
          <p:cNvPr id="9" name="Picture 8"/>
          <p:cNvPicPr>
            <a:picLocks noChangeAspect="1"/>
          </p:cNvPicPr>
          <p:nvPr/>
        </p:nvPicPr>
        <p:blipFill>
          <a:blip r:embed="rId6">
            <a:extLst>
              <a:ext uri="{28A0092B-C50C-407E-A947-70E740481C1C}">
                <a14:useLocalDpi xmlns="" xmlns:a14="http://schemas.microsoft.com/office/drawing/2010/main"/>
              </a:ext>
            </a:extLst>
          </a:blip>
          <a:stretch>
            <a:fillRect/>
          </a:stretch>
        </p:blipFill>
        <p:spPr>
          <a:xfrm>
            <a:off x="200086" y="726101"/>
            <a:ext cx="758939" cy="2061783"/>
          </a:xfrm>
          <a:prstGeom prst="rect">
            <a:avLst/>
          </a:prstGeom>
        </p:spPr>
      </p:pic>
      <p:sp>
        <p:nvSpPr>
          <p:cNvPr id="12" name="Rectangle 11"/>
          <p:cNvSpPr/>
          <p:nvPr/>
        </p:nvSpPr>
        <p:spPr>
          <a:xfrm>
            <a:off x="73564" y="5925733"/>
            <a:ext cx="8824217" cy="832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TextBox 13"/>
          <p:cNvSpPr txBox="1"/>
          <p:nvPr/>
        </p:nvSpPr>
        <p:spPr>
          <a:xfrm>
            <a:off x="47471" y="5927137"/>
            <a:ext cx="8944664" cy="461665"/>
          </a:xfrm>
          <a:prstGeom prst="rect">
            <a:avLst/>
          </a:prstGeom>
          <a:noFill/>
        </p:spPr>
        <p:txBody>
          <a:bodyPr wrap="square" rtlCol="0">
            <a:spAutoFit/>
          </a:bodyPr>
          <a:lstStyle/>
          <a:p>
            <a:r>
              <a:rPr lang="el-GR" sz="2400" b="1" dirty="0">
                <a:solidFill>
                  <a:schemeClr val="bg1"/>
                </a:solidFill>
              </a:rPr>
              <a:t>Ο THEO ΣΤΗΡΙΖΕΤΑΙ ΣΤΗΝ ΕΕ ΓΙΑ ΝΑ ΑΝΕΞΑΡΤΗΤΟΠΟΙΗΘΕΙ. ΕΣΕΙΣ; </a:t>
            </a:r>
            <a:r>
              <a:rPr lang="el-GR" sz="2400" b="1" dirty="0">
                <a:solidFill>
                  <a:schemeClr val="bg1"/>
                </a:solidFill>
                <a:sym typeface="Wingdings" panose="05000000000000000000" pitchFamily="2" charset="2"/>
              </a:rPr>
              <a:t></a:t>
            </a:r>
          </a:p>
        </p:txBody>
      </p:sp>
      <p:sp>
        <p:nvSpPr>
          <p:cNvPr id="15" name="TextBox 14"/>
          <p:cNvSpPr txBox="1"/>
          <p:nvPr/>
        </p:nvSpPr>
        <p:spPr>
          <a:xfrm>
            <a:off x="1095153" y="722737"/>
            <a:ext cx="2811166" cy="1815882"/>
          </a:xfrm>
          <a:prstGeom prst="rect">
            <a:avLst/>
          </a:prstGeom>
          <a:noFill/>
        </p:spPr>
        <p:txBody>
          <a:bodyPr wrap="square" rtlCol="0">
            <a:spAutoFit/>
          </a:bodyPr>
          <a:lstStyle/>
          <a:p>
            <a:r>
              <a:rPr lang="el-GR" sz="1600" dirty="0"/>
              <a:t>Ο </a:t>
            </a:r>
            <a:r>
              <a:rPr lang="el-GR" sz="1600" dirty="0" err="1"/>
              <a:t>Theo</a:t>
            </a:r>
            <a:r>
              <a:rPr lang="el-GR" sz="1600" dirty="0"/>
              <a:t> θέλει να ζήσει με τον </a:t>
            </a:r>
            <a:r>
              <a:rPr lang="el-GR" sz="1600" dirty="0" err="1"/>
              <a:t>Max</a:t>
            </a:r>
            <a:r>
              <a:rPr lang="el-GR" sz="1600" dirty="0"/>
              <a:t> στο Παρίσι. Όμως δεν είναι σίγουρος για πόσο διάστημα και για το αν θα πρέπει να συνεχίσει τις σπουδές του στο εξωτερικό. Έχει πολλές επιλογές.</a:t>
            </a:r>
          </a:p>
        </p:txBody>
      </p:sp>
      <p:sp>
        <p:nvSpPr>
          <p:cNvPr id="18" name="Rectangle 17"/>
          <p:cNvSpPr/>
          <p:nvPr/>
        </p:nvSpPr>
        <p:spPr>
          <a:xfrm>
            <a:off x="1485357" y="3459362"/>
            <a:ext cx="2386661" cy="232133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TextBox 18"/>
          <p:cNvSpPr txBox="1"/>
          <p:nvPr/>
        </p:nvSpPr>
        <p:spPr>
          <a:xfrm>
            <a:off x="1485357" y="3614072"/>
            <a:ext cx="2386661" cy="2062103"/>
          </a:xfrm>
          <a:prstGeom prst="rect">
            <a:avLst/>
          </a:prstGeom>
          <a:noFill/>
        </p:spPr>
        <p:txBody>
          <a:bodyPr wrap="square" rtlCol="0">
            <a:spAutoFit/>
          </a:bodyPr>
          <a:lstStyle/>
          <a:p>
            <a:r>
              <a:rPr lang="el-GR" sz="1600" dirty="0"/>
              <a:t>Η μητέρα του θα ήθελε να συμμετάσχει σε πρόγραμμα </a:t>
            </a:r>
            <a:r>
              <a:rPr lang="el-GR" sz="1600" b="1" dirty="0" err="1"/>
              <a:t>Erasmus</a:t>
            </a:r>
            <a:r>
              <a:rPr lang="el-GR" sz="1600" b="1" dirty="0"/>
              <a:t>+</a:t>
            </a:r>
            <a:r>
              <a:rPr lang="el-GR" sz="1600" dirty="0"/>
              <a:t>, ώστε να μπορέσει να ζήσει για δύο μήνες στο Παρίσι με τον </a:t>
            </a:r>
            <a:r>
              <a:rPr lang="el-GR" sz="1600" dirty="0" err="1"/>
              <a:t>Max</a:t>
            </a:r>
            <a:r>
              <a:rPr lang="el-GR" sz="1600" dirty="0"/>
              <a:t> και να συνεχίσει τις σπουδές του.</a:t>
            </a:r>
          </a:p>
        </p:txBody>
      </p:sp>
      <p:sp>
        <p:nvSpPr>
          <p:cNvPr id="20" name="Rectangle 19"/>
          <p:cNvSpPr/>
          <p:nvPr/>
        </p:nvSpPr>
        <p:spPr>
          <a:xfrm>
            <a:off x="6174323" y="667444"/>
            <a:ext cx="2660567" cy="180962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TextBox 21"/>
          <p:cNvSpPr txBox="1"/>
          <p:nvPr/>
        </p:nvSpPr>
        <p:spPr>
          <a:xfrm>
            <a:off x="6174324" y="759584"/>
            <a:ext cx="2660567" cy="1569660"/>
          </a:xfrm>
          <a:prstGeom prst="rect">
            <a:avLst/>
          </a:prstGeom>
          <a:noFill/>
        </p:spPr>
        <p:txBody>
          <a:bodyPr wrap="square" rtlCol="0">
            <a:spAutoFit/>
          </a:bodyPr>
          <a:lstStyle/>
          <a:p>
            <a:r>
              <a:rPr lang="el-GR" sz="1600" dirty="0"/>
              <a:t>Ο </a:t>
            </a:r>
            <a:r>
              <a:rPr lang="el-GR" sz="1600" dirty="0" err="1"/>
              <a:t>Theo</a:t>
            </a:r>
            <a:r>
              <a:rPr lang="el-GR" sz="1600" dirty="0"/>
              <a:t> προτιμά τον </a:t>
            </a:r>
            <a:r>
              <a:rPr lang="el-GR" sz="1600" b="1" dirty="0"/>
              <a:t>εθελοντισμό</a:t>
            </a:r>
            <a:r>
              <a:rPr lang="el-GR" sz="1600" dirty="0"/>
              <a:t> ως έναν τρόπο για να βοηθήσει τις διαφορετικές κοινότητες, ενώ παράλληλα θα απολαμβάνει τον χρόνο με τον φίλο του. </a:t>
            </a:r>
          </a:p>
        </p:txBody>
      </p:sp>
      <p:sp>
        <p:nvSpPr>
          <p:cNvPr id="24" name="Rectangle 23"/>
          <p:cNvSpPr/>
          <p:nvPr/>
        </p:nvSpPr>
        <p:spPr>
          <a:xfrm>
            <a:off x="6161399" y="4238741"/>
            <a:ext cx="2673493" cy="1614624"/>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extBox 24"/>
          <p:cNvSpPr txBox="1"/>
          <p:nvPr/>
        </p:nvSpPr>
        <p:spPr>
          <a:xfrm>
            <a:off x="6174324" y="4238741"/>
            <a:ext cx="2660566" cy="1569660"/>
          </a:xfrm>
          <a:prstGeom prst="rect">
            <a:avLst/>
          </a:prstGeom>
          <a:noFill/>
        </p:spPr>
        <p:txBody>
          <a:bodyPr wrap="square" rtlCol="0">
            <a:spAutoFit/>
          </a:bodyPr>
          <a:lstStyle/>
          <a:p>
            <a:r>
              <a:rPr lang="el-GR" sz="1600" dirty="0"/>
              <a:t>Η μητέρα του αναρωτιέται αν το Παρίσι είναι η κατάλληλη επιλογή. Του ζήτησε να </a:t>
            </a:r>
            <a:r>
              <a:rPr lang="el-GR" sz="1600" b="1" dirty="0"/>
              <a:t>ανακαλύψει την ΕΕ</a:t>
            </a:r>
            <a:r>
              <a:rPr lang="el-GR" sz="1600" dirty="0"/>
              <a:t> λίγο περισσότερο πριν να λάβει οριστική απόφαση.</a:t>
            </a:r>
          </a:p>
        </p:txBody>
      </p:sp>
      <p:pic>
        <p:nvPicPr>
          <p:cNvPr id="26" name="Picture 25"/>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4049812" y="2654366"/>
            <a:ext cx="1942950" cy="960394"/>
          </a:xfrm>
          <a:prstGeom prst="rect">
            <a:avLst/>
          </a:prstGeom>
        </p:spPr>
      </p:pic>
      <p:sp>
        <p:nvSpPr>
          <p:cNvPr id="27" name="Rectangle 26"/>
          <p:cNvSpPr/>
          <p:nvPr/>
        </p:nvSpPr>
        <p:spPr>
          <a:xfrm>
            <a:off x="6174324" y="2589595"/>
            <a:ext cx="2660569" cy="1501325"/>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TextBox 27"/>
          <p:cNvSpPr txBox="1"/>
          <p:nvPr/>
        </p:nvSpPr>
        <p:spPr>
          <a:xfrm>
            <a:off x="6174325" y="2491784"/>
            <a:ext cx="2682516" cy="1569660"/>
          </a:xfrm>
          <a:prstGeom prst="rect">
            <a:avLst/>
          </a:prstGeom>
          <a:noFill/>
        </p:spPr>
        <p:txBody>
          <a:bodyPr wrap="square" rtlCol="0">
            <a:spAutoFit/>
          </a:bodyPr>
          <a:lstStyle/>
          <a:p>
            <a:r>
              <a:rPr lang="el-GR" sz="1600" dirty="0"/>
              <a:t>Ο </a:t>
            </a:r>
            <a:r>
              <a:rPr lang="el-GR" sz="1600" dirty="0" err="1"/>
              <a:t>Theo</a:t>
            </a:r>
            <a:r>
              <a:rPr lang="el-GR" sz="1600" dirty="0"/>
              <a:t> καθησυχάζει τη μητέρα του λέγοντας ότι, αν χρειαστεί χρήματα, μπορεί να βρει δουλειά κάνοντας αίτηση για το </a:t>
            </a:r>
            <a:r>
              <a:rPr lang="el-GR" sz="1600" b="1" dirty="0"/>
              <a:t>πρόγραμμα «Εγγυήσεις για τη Νεολαία»</a:t>
            </a:r>
            <a:r>
              <a:rPr lang="el-GR" sz="1600" dirty="0"/>
              <a:t>.</a:t>
            </a:r>
          </a:p>
        </p:txBody>
      </p:sp>
      <p:sp>
        <p:nvSpPr>
          <p:cNvPr id="23" name="TextBox 22"/>
          <p:cNvSpPr txBox="1"/>
          <p:nvPr/>
        </p:nvSpPr>
        <p:spPr>
          <a:xfrm rot="5400000">
            <a:off x="4403273" y="5199584"/>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
        <p:nvSpPr>
          <p:cNvPr id="29" name="TextBox 28"/>
          <p:cNvSpPr txBox="1"/>
          <p:nvPr/>
        </p:nvSpPr>
        <p:spPr>
          <a:xfrm>
            <a:off x="5194381" y="3462063"/>
            <a:ext cx="1625248" cy="184666"/>
          </a:xfrm>
          <a:prstGeom prst="rect">
            <a:avLst/>
          </a:prstGeom>
          <a:noFill/>
        </p:spPr>
        <p:txBody>
          <a:bodyPr wrap="square" rtlCol="0">
            <a:spAutoFit/>
          </a:bodyPr>
          <a:lstStyle/>
          <a:p>
            <a:r>
              <a:rPr lang="el-GR" sz="600" i="1"/>
              <a:t>©</a:t>
            </a:r>
            <a:r>
              <a:rPr lang="el-GR" sz="600"/>
              <a:t> ΕΥΡΩΠΑΪΚΗ ΕΝΩΣΗ</a:t>
            </a:r>
          </a:p>
        </p:txBody>
      </p:sp>
      <p:sp>
        <p:nvSpPr>
          <p:cNvPr id="30" name="TextBox 29"/>
          <p:cNvSpPr txBox="1"/>
          <p:nvPr/>
        </p:nvSpPr>
        <p:spPr>
          <a:xfrm>
            <a:off x="5253283" y="1676593"/>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
        <p:nvSpPr>
          <p:cNvPr id="31" name="TextBox 30"/>
          <p:cNvSpPr txBox="1"/>
          <p:nvPr/>
        </p:nvSpPr>
        <p:spPr>
          <a:xfrm>
            <a:off x="586985" y="4493248"/>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 xmlns:p14="http://schemas.microsoft.com/office/powerpoint/2010/main" val="3103424560"/>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614333" y="2128447"/>
            <a:ext cx="3134773" cy="2015936"/>
          </a:xfrm>
          <a:prstGeom prst="rect">
            <a:avLst/>
          </a:prstGeom>
          <a:noFill/>
        </p:spPr>
        <p:txBody>
          <a:bodyPr wrap="square" rtlCol="0">
            <a:spAutoFit/>
          </a:bodyPr>
          <a:lstStyle/>
          <a:p>
            <a:pPr algn="ctr"/>
            <a:r>
              <a:rPr lang="el-GR" sz="2500" b="1">
                <a:solidFill>
                  <a:schemeClr val="bg1"/>
                </a:solidFill>
              </a:rPr>
              <a:t>Σε ποια θέματα </a:t>
            </a:r>
            <a:br>
              <a:rPr lang="el-GR" sz="2500" b="1">
                <a:solidFill>
                  <a:schemeClr val="bg1"/>
                </a:solidFill>
              </a:rPr>
            </a:br>
            <a:r>
              <a:rPr lang="el-GR" sz="2500" b="1">
                <a:solidFill>
                  <a:schemeClr val="bg1"/>
                </a:solidFill>
              </a:rPr>
              <a:t>θεωρείτε ότι πρέπει να δώσουν προτεραιότητα τα ευρωπαϊκά θεσμικά όργανα;</a:t>
            </a:r>
          </a:p>
        </p:txBody>
      </p:sp>
      <p:sp>
        <p:nvSpPr>
          <p:cNvPr id="5" name="TextBox 4"/>
          <p:cNvSpPr txBox="1"/>
          <p:nvPr/>
        </p:nvSpPr>
        <p:spPr>
          <a:xfrm>
            <a:off x="8331376" y="6581001"/>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 xmlns:p14="http://schemas.microsoft.com/office/powerpoint/2010/main" val="3778023932"/>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428750" y="2871603"/>
            <a:ext cx="7429500" cy="830997"/>
          </a:xfrm>
          <a:prstGeom prst="rect">
            <a:avLst/>
          </a:prstGeom>
          <a:noFill/>
        </p:spPr>
        <p:txBody>
          <a:bodyPr wrap="square" rtlCol="0">
            <a:spAutoFit/>
          </a:bodyPr>
          <a:lstStyle/>
          <a:p>
            <a:pPr algn="ctr"/>
            <a:r>
              <a:rPr lang="el-GR" sz="4800" b="1">
                <a:solidFill>
                  <a:schemeClr val="bg1"/>
                </a:solidFill>
              </a:rPr>
              <a:t>ΠΩΣ ΛΕΙΤΟΥΡΓΕΙ Η ΕΕ;</a:t>
            </a:r>
            <a:endParaRPr lang="el-GR" sz="4800" b="1" dirty="0">
              <a:solidFill>
                <a:schemeClr val="bg1"/>
              </a:solidFill>
            </a:endParaRPr>
          </a:p>
        </p:txBody>
      </p:sp>
      <p:pic>
        <p:nvPicPr>
          <p:cNvPr id="7" name="Image 7">
            <a:extLst>
              <a:ext uri="{FF2B5EF4-FFF2-40B4-BE49-F238E27FC236}">
                <a16:creationId xmlns=""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 xmlns:p14="http://schemas.microsoft.com/office/powerpoint/2010/main" val="255384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a:off x="4947392" y="961555"/>
            <a:ext cx="3845675" cy="2584691"/>
          </a:xfrm>
          <a:prstGeom prst="rect">
            <a:avLst/>
          </a:prstGeom>
          <a:ln w="28575">
            <a:noFill/>
          </a:ln>
        </p:spPr>
      </p:pic>
      <p:sp>
        <p:nvSpPr>
          <p:cNvPr id="9" name="Rectangle 8">
            <a:extLst>
              <a:ext uri="{FF2B5EF4-FFF2-40B4-BE49-F238E27FC236}">
                <a16:creationId xmlns="" xmlns:a16="http://schemas.microsoft.com/office/drawing/2014/main" id="{18D6D8FB-A704-144C-9709-19D30C1F460A}"/>
              </a:ext>
            </a:extLst>
          </p:cNvPr>
          <p:cNvSpPr/>
          <p:nvPr/>
        </p:nvSpPr>
        <p:spPr>
          <a:xfrm>
            <a:off x="173697" y="961555"/>
            <a:ext cx="4691423" cy="5662523"/>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Rectangle 4">
            <a:extLst>
              <a:ext uri="{FF2B5EF4-FFF2-40B4-BE49-F238E27FC236}">
                <a16:creationId xmlns="" xmlns:a16="http://schemas.microsoft.com/office/drawing/2014/main" id="{9F767187-E403-0B40-A2D2-C9728056FC69}"/>
              </a:ext>
            </a:extLst>
          </p:cNvPr>
          <p:cNvSpPr/>
          <p:nvPr/>
        </p:nvSpPr>
        <p:spPr>
          <a:xfrm rot="16200000">
            <a:off x="8042097" y="5733084"/>
            <a:ext cx="1957587" cy="246221"/>
          </a:xfrm>
          <a:prstGeom prst="rect">
            <a:avLst/>
          </a:prstGeom>
        </p:spPr>
        <p:txBody>
          <a:bodyPr wrap="none">
            <a:spAutoFit/>
          </a:bodyPr>
          <a:lstStyle/>
          <a:p>
            <a:r>
              <a:rPr lang="el-GR" sz="1000" b="1">
                <a:solidFill>
                  <a:srgbClr val="FFA00E"/>
                </a:solidFill>
                <a:latin typeface="Arial" charset="0"/>
                <a:ea typeface="Arial" charset="0"/>
                <a:cs typeface="Arial" charset="0"/>
              </a:rPr>
              <a:t>ΠΩΣ ΛΕΙΤΟΥΡΓΕΙ Η ΕΕ;</a:t>
            </a:r>
          </a:p>
        </p:txBody>
      </p:sp>
      <p:cxnSp>
        <p:nvCxnSpPr>
          <p:cNvPr id="6" name="Connecteur droit 5">
            <a:extLst>
              <a:ext uri="{FF2B5EF4-FFF2-40B4-BE49-F238E27FC236}">
                <a16:creationId xmlns="" xmlns:a16="http://schemas.microsoft.com/office/drawing/2014/main" id="{BE4C977B-1CA3-6649-A2C0-89BD82B35944}"/>
              </a:ext>
            </a:extLst>
          </p:cNvPr>
          <p:cNvCxnSpPr/>
          <p:nvPr/>
        </p:nvCxnSpPr>
        <p:spPr>
          <a:xfrm flipV="1">
            <a:off x="8906897" y="4867875"/>
            <a:ext cx="244681" cy="9526"/>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3" name="Larme 2">
            <a:extLst>
              <a:ext uri="{FF2B5EF4-FFF2-40B4-BE49-F238E27FC236}">
                <a16:creationId xmlns="" xmlns:a16="http://schemas.microsoft.com/office/drawing/2014/main" id="{4B34312F-3F94-5B47-9095-EB2D6F2B4493}"/>
              </a:ext>
            </a:extLst>
          </p:cNvPr>
          <p:cNvSpPr/>
          <p:nvPr/>
        </p:nvSpPr>
        <p:spPr>
          <a:xfrm rot="5400000">
            <a:off x="34046" y="92317"/>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el-GR" sz="3200" b="1">
                <a:solidFill>
                  <a:srgbClr val="FFA00E"/>
                </a:solidFill>
              </a:rPr>
              <a:t>ΤΟ ΕΥΡΩΠΑΪΚΟ ΚΟΙΝΟΒΟΥΛΙΟ</a:t>
            </a:r>
          </a:p>
        </p:txBody>
      </p:sp>
      <p:pic>
        <p:nvPicPr>
          <p:cNvPr id="13" name="Image 12">
            <a:extLst>
              <a:ext uri="{FF2B5EF4-FFF2-40B4-BE49-F238E27FC236}">
                <a16:creationId xmlns="" xmlns:a16="http://schemas.microsoft.com/office/drawing/2014/main" id="{3FCDDF3A-A576-2344-B985-FF82AC5CED60}"/>
              </a:ext>
            </a:extLst>
          </p:cNvPr>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3828596" y="6010386"/>
            <a:ext cx="966710" cy="527296"/>
          </a:xfrm>
          <a:prstGeom prst="rect">
            <a:avLst/>
          </a:prstGeom>
        </p:spPr>
      </p:pic>
      <p:sp>
        <p:nvSpPr>
          <p:cNvPr id="10" name="Rectangle 9">
            <a:extLst>
              <a:ext uri="{FF2B5EF4-FFF2-40B4-BE49-F238E27FC236}">
                <a16:creationId xmlns="" xmlns:a16="http://schemas.microsoft.com/office/drawing/2014/main" id="{101181BC-3B67-B643-8B2B-5463BB5FF3A0}"/>
              </a:ext>
            </a:extLst>
          </p:cNvPr>
          <p:cNvSpPr/>
          <p:nvPr/>
        </p:nvSpPr>
        <p:spPr>
          <a:xfrm>
            <a:off x="173696" y="1016002"/>
            <a:ext cx="4621610" cy="5478423"/>
          </a:xfrm>
          <a:prstGeom prst="rect">
            <a:avLst/>
          </a:prstGeom>
        </p:spPr>
        <p:txBody>
          <a:bodyPr wrap="square">
            <a:spAutoFit/>
          </a:bodyPr>
          <a:lstStyle/>
          <a:p>
            <a:pPr marL="285750" indent="-285750">
              <a:lnSpc>
                <a:spcPts val="2000"/>
              </a:lnSpc>
              <a:buSzPct val="120000"/>
              <a:buFont typeface="Arial" panose="020B0604020202020204" pitchFamily="34" charset="0"/>
              <a:buChar char="•"/>
            </a:pPr>
            <a:r>
              <a:rPr lang="el-GR" dirty="0">
                <a:latin typeface="Calibri" panose="020F0502020204030204" pitchFamily="34" charset="0"/>
                <a:cs typeface="Calibri" panose="020F0502020204030204" pitchFamily="34" charset="0"/>
              </a:rPr>
              <a:t>είναι</a:t>
            </a:r>
            <a:r>
              <a:rPr lang="el-GR" b="1" dirty="0">
                <a:latin typeface="Calibri" panose="020F0502020204030204" pitchFamily="34" charset="0"/>
                <a:cs typeface="Calibri" panose="020F0502020204030204" pitchFamily="34" charset="0"/>
              </a:rPr>
              <a:t> η φωνή </a:t>
            </a:r>
            <a:r>
              <a:rPr lang="el-GR" dirty="0">
                <a:latin typeface="Calibri" panose="020F0502020204030204" pitchFamily="34" charset="0"/>
                <a:cs typeface="Calibri" panose="020F0502020204030204" pitchFamily="34" charset="0"/>
              </a:rPr>
              <a:t>των </a:t>
            </a:r>
            <a:r>
              <a:rPr lang="el-GR" b="1" dirty="0">
                <a:latin typeface="Calibri" panose="020F0502020204030204" pitchFamily="34" charset="0"/>
                <a:cs typeface="Calibri" panose="020F0502020204030204" pitchFamily="34" charset="0"/>
              </a:rPr>
              <a:t>Ευρωπαίων πολιτών</a:t>
            </a:r>
          </a:p>
          <a:p>
            <a:pPr>
              <a:lnSpc>
                <a:spcPts val="2000"/>
              </a:lnSpc>
              <a:buSzPct val="120000"/>
            </a:pPr>
            <a:endParaRPr lang="en-GB" dirty="0">
              <a:latin typeface="Calibri" panose="020F0502020204030204" pitchFamily="34" charset="0"/>
              <a:cs typeface="Calibri" panose="020F0502020204030204" pitchFamily="34" charset="0"/>
            </a:endParaRPr>
          </a:p>
          <a:p>
            <a:pPr marL="285750" indent="-285750">
              <a:lnSpc>
                <a:spcPts val="2000"/>
              </a:lnSpc>
              <a:buSzPct val="120000"/>
              <a:buFont typeface="Arial" panose="020B0604020202020204" pitchFamily="34" charset="0"/>
              <a:buChar char="•"/>
            </a:pPr>
            <a:r>
              <a:rPr lang="el-GR" dirty="0">
                <a:latin typeface="Calibri" panose="020F0502020204030204" pitchFamily="34" charset="0"/>
                <a:cs typeface="Calibri" panose="020F0502020204030204" pitchFamily="34" charset="0"/>
              </a:rPr>
              <a:t>έχει μέλη από όλες τις χώρες της ΕΕ, που </a:t>
            </a:r>
            <a:r>
              <a:rPr lang="el-GR" b="1" dirty="0">
                <a:latin typeface="Calibri" panose="020F0502020204030204" pitchFamily="34" charset="0"/>
                <a:cs typeface="Calibri" panose="020F0502020204030204" pitchFamily="34" charset="0"/>
              </a:rPr>
              <a:t>εκλέγονται </a:t>
            </a:r>
            <a:r>
              <a:rPr lang="el-GR" dirty="0">
                <a:latin typeface="Calibri" panose="020F0502020204030204" pitchFamily="34" charset="0"/>
                <a:cs typeface="Calibri" panose="020F0502020204030204" pitchFamily="34" charset="0"/>
              </a:rPr>
              <a:t>απευθείας από τους πολίτες </a:t>
            </a:r>
            <a:r>
              <a:rPr lang="el-GR" b="1" dirty="0">
                <a:latin typeface="Calibri" panose="020F0502020204030204" pitchFamily="34" charset="0"/>
                <a:cs typeface="Calibri" panose="020F0502020204030204" pitchFamily="34" charset="0"/>
              </a:rPr>
              <a:t>κάθε πέντε χρόνια</a:t>
            </a:r>
          </a:p>
          <a:p>
            <a:pPr>
              <a:lnSpc>
                <a:spcPts val="2000"/>
              </a:lnSpc>
              <a:buSzPct val="120000"/>
            </a:pPr>
            <a:endParaRPr lang="en-GB" dirty="0">
              <a:latin typeface="Calibri" panose="020F0502020204030204" pitchFamily="34" charset="0"/>
              <a:cs typeface="Calibri" panose="020F0502020204030204" pitchFamily="34" charset="0"/>
            </a:endParaRPr>
          </a:p>
          <a:p>
            <a:pPr marL="285750" indent="-285750">
              <a:lnSpc>
                <a:spcPts val="2000"/>
              </a:lnSpc>
              <a:buSzPct val="120000"/>
              <a:buFont typeface="Arial" panose="020B0604020202020204" pitchFamily="34" charset="0"/>
              <a:buChar char="•"/>
            </a:pPr>
            <a:r>
              <a:rPr lang="el-GR" dirty="0">
                <a:latin typeface="Calibri" panose="020F0502020204030204" pitchFamily="34" charset="0"/>
                <a:cs typeface="Calibri" panose="020F0502020204030204" pitchFamily="34" charset="0"/>
              </a:rPr>
              <a:t>συζητά </a:t>
            </a:r>
            <a:r>
              <a:rPr lang="el-GR" b="1" dirty="0">
                <a:latin typeface="Calibri" panose="020F0502020204030204" pitchFamily="34" charset="0"/>
                <a:cs typeface="Calibri" panose="020F0502020204030204" pitchFamily="34" charset="0"/>
              </a:rPr>
              <a:t>νέους νόμους </a:t>
            </a:r>
            <a:r>
              <a:rPr lang="el-GR" dirty="0">
                <a:latin typeface="Calibri" panose="020F0502020204030204" pitchFamily="34" charset="0"/>
                <a:cs typeface="Calibri" panose="020F0502020204030204" pitchFamily="34" charset="0"/>
              </a:rPr>
              <a:t>που προτείνονται από την Ευρωπαϊκή Επιτροπή</a:t>
            </a:r>
          </a:p>
          <a:p>
            <a:pPr>
              <a:lnSpc>
                <a:spcPts val="2000"/>
              </a:lnSpc>
              <a:buSzPct val="120000"/>
            </a:pPr>
            <a:endParaRPr lang="en-GB" dirty="0">
              <a:latin typeface="Calibri" panose="020F0502020204030204" pitchFamily="34" charset="0"/>
              <a:cs typeface="Calibri" panose="020F0502020204030204" pitchFamily="34" charset="0"/>
            </a:endParaRPr>
          </a:p>
          <a:p>
            <a:pPr marL="285750" indent="-285750">
              <a:lnSpc>
                <a:spcPts val="2000"/>
              </a:lnSpc>
              <a:buSzPct val="120000"/>
              <a:buFont typeface="Arial" panose="020B0604020202020204" pitchFamily="34" charset="0"/>
              <a:buChar char="•"/>
            </a:pPr>
            <a:r>
              <a:rPr lang="el-GR" b="1" dirty="0">
                <a:latin typeface="Calibri" panose="020F0502020204030204" pitchFamily="34" charset="0"/>
                <a:cs typeface="Calibri" panose="020F0502020204030204" pitchFamily="34" charset="0"/>
              </a:rPr>
              <a:t>τροποποιεί </a:t>
            </a:r>
            <a:r>
              <a:rPr lang="el-GR" dirty="0">
                <a:latin typeface="Calibri" panose="020F0502020204030204" pitchFamily="34" charset="0"/>
                <a:cs typeface="Calibri" panose="020F0502020204030204" pitchFamily="34" charset="0"/>
              </a:rPr>
              <a:t>(αν είναι απαραίτητο) και </a:t>
            </a:r>
            <a:r>
              <a:rPr lang="el-GR" b="1" dirty="0">
                <a:latin typeface="Calibri" panose="020F0502020204030204" pitchFamily="34" charset="0"/>
                <a:cs typeface="Calibri" panose="020F0502020204030204" pitchFamily="34" charset="0"/>
              </a:rPr>
              <a:t>αποφασίζει</a:t>
            </a:r>
            <a:r>
              <a:rPr lang="el-GR" dirty="0">
                <a:latin typeface="Calibri" panose="020F0502020204030204" pitchFamily="34" charset="0"/>
                <a:cs typeface="Calibri" panose="020F0502020204030204" pitchFamily="34" charset="0"/>
              </a:rPr>
              <a:t> αυτούς τους νόμους μαζί με το Συμβούλιο</a:t>
            </a:r>
          </a:p>
          <a:p>
            <a:pPr>
              <a:lnSpc>
                <a:spcPts val="2000"/>
              </a:lnSpc>
              <a:buSzPct val="120000"/>
            </a:pPr>
            <a:endParaRPr lang="en-GB" dirty="0">
              <a:latin typeface="Calibri" panose="020F0502020204030204" pitchFamily="34" charset="0"/>
              <a:cs typeface="Calibri" panose="020F0502020204030204" pitchFamily="34" charset="0"/>
            </a:endParaRPr>
          </a:p>
          <a:p>
            <a:pPr marL="285750" indent="-285750">
              <a:lnSpc>
                <a:spcPts val="2000"/>
              </a:lnSpc>
              <a:buSzPct val="120000"/>
              <a:buFont typeface="Arial" panose="020B0604020202020204" pitchFamily="34" charset="0"/>
              <a:buChar char="•"/>
            </a:pPr>
            <a:r>
              <a:rPr lang="el-GR" dirty="0">
                <a:latin typeface="Calibri" panose="020F0502020204030204" pitchFamily="34" charset="0"/>
                <a:cs typeface="Calibri" panose="020F0502020204030204" pitchFamily="34" charset="0"/>
              </a:rPr>
              <a:t>εκλέγει τον </a:t>
            </a:r>
            <a:r>
              <a:rPr lang="el-GR" b="1" dirty="0">
                <a:latin typeface="Calibri" panose="020F0502020204030204" pitchFamily="34" charset="0"/>
                <a:cs typeface="Calibri" panose="020F0502020204030204" pitchFamily="34" charset="0"/>
              </a:rPr>
              <a:t>πρόεδρο της Ευρωπαϊκής Επιτροπής</a:t>
            </a:r>
          </a:p>
          <a:p>
            <a:pPr marL="285750" indent="-285750">
              <a:lnSpc>
                <a:spcPts val="2000"/>
              </a:lnSpc>
              <a:buSzPct val="12000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lnSpc>
                <a:spcPts val="2000"/>
              </a:lnSpc>
              <a:buSzPct val="120000"/>
              <a:buFont typeface="Arial" panose="020B0604020202020204" pitchFamily="34" charset="0"/>
              <a:buChar char="•"/>
            </a:pPr>
            <a:r>
              <a:rPr lang="el-GR" dirty="0">
                <a:latin typeface="Calibri" panose="020F0502020204030204" pitchFamily="34" charset="0"/>
                <a:cs typeface="Calibri" panose="020F0502020204030204" pitchFamily="34" charset="0"/>
              </a:rPr>
              <a:t>εγκρίνει τον </a:t>
            </a:r>
            <a:r>
              <a:rPr lang="el-GR" b="1" dirty="0">
                <a:latin typeface="Calibri" panose="020F0502020204030204" pitchFamily="34" charset="0"/>
                <a:cs typeface="Calibri" panose="020F0502020204030204" pitchFamily="34" charset="0"/>
              </a:rPr>
              <a:t>προϋπολογισμό της ΕΕ</a:t>
            </a:r>
            <a:endParaRPr lang="en-GB" b="1" dirty="0">
              <a:latin typeface="Calibri" panose="020F0502020204030204" pitchFamily="34" charset="0"/>
              <a:cs typeface="Calibri" panose="020F0502020204030204" pitchFamily="34" charset="0"/>
            </a:endParaRPr>
          </a:p>
          <a:p>
            <a:pPr marL="285750" indent="-285750">
              <a:lnSpc>
                <a:spcPts val="2000"/>
              </a:lnSpc>
              <a:buSzPct val="120000"/>
              <a:buFont typeface="Arial" panose="020B0604020202020204" pitchFamily="34" charset="0"/>
              <a:buChar char="•"/>
            </a:pPr>
            <a:endParaRPr lang="fr-BE" b="1" dirty="0">
              <a:latin typeface="Calibri" panose="020F0502020204030204" pitchFamily="34" charset="0"/>
              <a:cs typeface="Calibri" panose="020F0502020204030204" pitchFamily="34" charset="0"/>
            </a:endParaRPr>
          </a:p>
          <a:p>
            <a:pPr marL="285750" indent="-285750">
              <a:lnSpc>
                <a:spcPts val="2000"/>
              </a:lnSpc>
              <a:buSzPct val="120000"/>
              <a:buFont typeface="Arial" panose="020B0604020202020204" pitchFamily="34" charset="0"/>
              <a:buChar char="•"/>
            </a:pPr>
            <a:r>
              <a:rPr lang="el-GR" dirty="0">
                <a:latin typeface="Calibri" panose="020F0502020204030204" pitchFamily="34" charset="0"/>
                <a:cs typeface="Calibri" panose="020F0502020204030204" pitchFamily="34" charset="0"/>
              </a:rPr>
              <a:t>διεξάγει τουλάχιστον έξι συνεδριάσεις ετησίως στις </a:t>
            </a:r>
            <a:r>
              <a:rPr lang="el-GR" b="1" dirty="0">
                <a:latin typeface="Calibri" panose="020F0502020204030204" pitchFamily="34" charset="0"/>
                <a:cs typeface="Calibri" panose="020F0502020204030204" pitchFamily="34" charset="0"/>
              </a:rPr>
              <a:t>Βρυξέλλες </a:t>
            </a:r>
            <a:r>
              <a:rPr lang="el-GR" dirty="0">
                <a:latin typeface="Calibri" panose="020F0502020204030204" pitchFamily="34" charset="0"/>
                <a:cs typeface="Calibri" panose="020F0502020204030204" pitchFamily="34" charset="0"/>
              </a:rPr>
              <a:t>(Βέλγιο) και 12 στο </a:t>
            </a:r>
            <a:r>
              <a:rPr lang="el-GR" b="1" dirty="0">
                <a:latin typeface="Calibri" panose="020F0502020204030204" pitchFamily="34" charset="0"/>
                <a:cs typeface="Calibri" panose="020F0502020204030204" pitchFamily="34" charset="0"/>
              </a:rPr>
              <a:t>Στρασβούργο </a:t>
            </a:r>
            <a:r>
              <a:rPr lang="el-GR" dirty="0">
                <a:latin typeface="Calibri" panose="020F0502020204030204" pitchFamily="34" charset="0"/>
                <a:cs typeface="Calibri" panose="020F0502020204030204" pitchFamily="34" charset="0"/>
              </a:rPr>
              <a:t>(Γαλλία)</a:t>
            </a:r>
          </a:p>
        </p:txBody>
      </p:sp>
      <p:pic>
        <p:nvPicPr>
          <p:cNvPr id="7" name="Picture 6"/>
          <p:cNvPicPr>
            <a:picLocks noChangeAspect="1"/>
          </p:cNvPicPr>
          <p:nvPr/>
        </p:nvPicPr>
        <p:blipFill>
          <a:blip r:embed="rId5" cstate="email">
            <a:extLst>
              <a:ext uri="{28A0092B-C50C-407E-A947-70E740481C1C}">
                <a14:useLocalDpi xmlns="" xmlns:a14="http://schemas.microsoft.com/office/drawing/2010/main"/>
              </a:ext>
            </a:extLst>
          </a:blip>
          <a:stretch>
            <a:fillRect/>
          </a:stretch>
        </p:blipFill>
        <p:spPr>
          <a:xfrm>
            <a:off x="4960717" y="4085146"/>
            <a:ext cx="3832350" cy="2538932"/>
          </a:xfrm>
          <a:prstGeom prst="rect">
            <a:avLst/>
          </a:prstGeom>
        </p:spPr>
      </p:pic>
      <p:sp>
        <p:nvSpPr>
          <p:cNvPr id="14" name="Rectangle 13"/>
          <p:cNvSpPr/>
          <p:nvPr/>
        </p:nvSpPr>
        <p:spPr>
          <a:xfrm>
            <a:off x="6537908" y="4049563"/>
            <a:ext cx="4572000" cy="184666"/>
          </a:xfrm>
          <a:prstGeom prst="rect">
            <a:avLst/>
          </a:prstGeom>
        </p:spPr>
        <p:txBody>
          <a:bodyPr>
            <a:spAutoFit/>
          </a:bodyPr>
          <a:lstStyle/>
          <a:p>
            <a:r>
              <a:rPr lang="el-GR" sz="600">
                <a:solidFill>
                  <a:schemeClr val="bg1"/>
                </a:solidFill>
                <a:latin typeface="Arial" panose="020B0604020202020204" pitchFamily="34" charset="0"/>
                <a:hlinkClick r:id="rId6" tooltip="w:en:Creative Commons"/>
              </a:rPr>
              <a:t>© Creative Commons</a:t>
            </a:r>
            <a:r>
              <a:rPr lang="el-GR" sz="600">
                <a:solidFill>
                  <a:schemeClr val="bg1"/>
                </a:solidFill>
                <a:latin typeface="Arial" panose="020B0604020202020204" pitchFamily="34" charset="0"/>
              </a:rPr>
              <a:t> </a:t>
            </a:r>
            <a:r>
              <a:rPr lang="el-GR" sz="600">
                <a:solidFill>
                  <a:schemeClr val="bg1"/>
                </a:solidFill>
                <a:latin typeface="Arial" panose="020B0604020202020204" pitchFamily="34" charset="0"/>
                <a:hlinkClick r:id="rId7"/>
              </a:rPr>
              <a:t>Αναφορά Δημιουργού - Παρόμοια Διανομή 4.0 Διεθνές</a:t>
            </a:r>
          </a:p>
        </p:txBody>
      </p:sp>
      <p:sp>
        <p:nvSpPr>
          <p:cNvPr id="15" name="TextBox 14"/>
          <p:cNvSpPr txBox="1"/>
          <p:nvPr/>
        </p:nvSpPr>
        <p:spPr>
          <a:xfrm>
            <a:off x="7958927" y="3317316"/>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 xmlns:p14="http://schemas.microsoft.com/office/powerpoint/2010/main" val="310729105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a:off x="0" y="4150119"/>
            <a:ext cx="9144000" cy="2707881"/>
          </a:xfrm>
          <a:prstGeom prst="rect">
            <a:avLst/>
          </a:prstGeom>
        </p:spPr>
      </p:pic>
      <p:sp>
        <p:nvSpPr>
          <p:cNvPr id="3" name="Larme 2">
            <a:extLst>
              <a:ext uri="{FF2B5EF4-FFF2-40B4-BE49-F238E27FC236}">
                <a16:creationId xmlns="" xmlns:a16="http://schemas.microsoft.com/office/drawing/2014/main" id="{4D506B4A-849D-AB44-9812-215FB3FD6759}"/>
              </a:ext>
            </a:extLst>
          </p:cNvPr>
          <p:cNvSpPr/>
          <p:nvPr/>
        </p:nvSpPr>
        <p:spPr>
          <a:xfrm rot="5400000">
            <a:off x="80656" y="52903"/>
            <a:ext cx="620883" cy="627091"/>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 xmlns:a16="http://schemas.microsoft.com/office/drawing/2014/main" id="{A78758D5-162C-F049-9442-B4BEA24275D4}"/>
              </a:ext>
            </a:extLst>
          </p:cNvPr>
          <p:cNvSpPr txBox="1"/>
          <p:nvPr/>
        </p:nvSpPr>
        <p:spPr>
          <a:xfrm>
            <a:off x="-179205" y="174373"/>
            <a:ext cx="6175968" cy="584775"/>
          </a:xfrm>
          <a:prstGeom prst="rect">
            <a:avLst/>
          </a:prstGeom>
          <a:noFill/>
        </p:spPr>
        <p:txBody>
          <a:bodyPr wrap="square" rtlCol="0">
            <a:spAutoFit/>
          </a:bodyPr>
          <a:lstStyle/>
          <a:p>
            <a:pPr algn="ctr"/>
            <a:r>
              <a:rPr lang="el-GR" sz="3200" b="1">
                <a:solidFill>
                  <a:srgbClr val="FFA00E"/>
                </a:solidFill>
                <a:latin typeface="Calibri" panose="020F0502020204030204" pitchFamily="34" charset="0"/>
                <a:cs typeface="Calibri" panose="020F0502020204030204" pitchFamily="34" charset="0"/>
              </a:rPr>
              <a:t>ΤΟ ΕΥΡΩΠΑΪΚΟ ΣΥΜΒΟΥΛΙΟ</a:t>
            </a:r>
          </a:p>
        </p:txBody>
      </p:sp>
      <p:sp>
        <p:nvSpPr>
          <p:cNvPr id="5" name="Rectangle 4">
            <a:extLst>
              <a:ext uri="{FF2B5EF4-FFF2-40B4-BE49-F238E27FC236}">
                <a16:creationId xmlns="" xmlns:a16="http://schemas.microsoft.com/office/drawing/2014/main" id="{F1082F26-6DEA-F442-86E1-554855279581}"/>
              </a:ext>
            </a:extLst>
          </p:cNvPr>
          <p:cNvSpPr/>
          <p:nvPr/>
        </p:nvSpPr>
        <p:spPr>
          <a:xfrm rot="16200000">
            <a:off x="8042097" y="5754025"/>
            <a:ext cx="1957587" cy="246221"/>
          </a:xfrm>
          <a:prstGeom prst="rect">
            <a:avLst/>
          </a:prstGeom>
          <a:solidFill>
            <a:schemeClr val="bg1"/>
          </a:solidFill>
        </p:spPr>
        <p:txBody>
          <a:bodyPr wrap="none">
            <a:spAutoFit/>
          </a:bodyPr>
          <a:lstStyle/>
          <a:p>
            <a:r>
              <a:rPr lang="el-GR" sz="1000" b="1">
                <a:solidFill>
                  <a:srgbClr val="FFA00E"/>
                </a:solidFill>
                <a:latin typeface="Arial" charset="0"/>
                <a:ea typeface="Arial" charset="0"/>
                <a:cs typeface="Arial" charset="0"/>
              </a:rPr>
              <a:t>ΠΩΣ ΛΕΙΤΟΥΡΓΕΙ Η ΕΕ;</a:t>
            </a:r>
          </a:p>
        </p:txBody>
      </p:sp>
      <p:cxnSp>
        <p:nvCxnSpPr>
          <p:cNvPr id="6" name="Connecteur droit 5">
            <a:extLst>
              <a:ext uri="{FF2B5EF4-FFF2-40B4-BE49-F238E27FC236}">
                <a16:creationId xmlns="" xmlns:a16="http://schemas.microsoft.com/office/drawing/2014/main" id="{85B41424-B9B4-9A40-9E87-7416D71A063E}"/>
              </a:ext>
            </a:extLst>
          </p:cNvPr>
          <p:cNvCxnSpPr/>
          <p:nvPr/>
        </p:nvCxnSpPr>
        <p:spPr>
          <a:xfrm flipV="1">
            <a:off x="8897780" y="4867874"/>
            <a:ext cx="246221" cy="9527"/>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3" name="Wave 12"/>
          <p:cNvSpPr/>
          <p:nvPr/>
        </p:nvSpPr>
        <p:spPr>
          <a:xfrm>
            <a:off x="0" y="713460"/>
            <a:ext cx="9143999" cy="3412806"/>
          </a:xfrm>
          <a:prstGeom prst="wave">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TextBox 20"/>
          <p:cNvSpPr txBox="1"/>
          <p:nvPr/>
        </p:nvSpPr>
        <p:spPr>
          <a:xfrm>
            <a:off x="30480" y="1548128"/>
            <a:ext cx="4388122" cy="1477328"/>
          </a:xfrm>
          <a:prstGeom prst="rect">
            <a:avLst/>
          </a:prstGeom>
          <a:noFill/>
        </p:spPr>
        <p:txBody>
          <a:bodyPr wrap="square" rtlCol="0">
            <a:spAutoFit/>
          </a:bodyPr>
          <a:lstStyle/>
          <a:p>
            <a:pPr marL="285750" indent="-285750">
              <a:buFont typeface="Arial" panose="020B0604020202020204" pitchFamily="34" charset="0"/>
              <a:buChar char="•"/>
            </a:pPr>
            <a:r>
              <a:rPr lang="el-GR">
                <a:latin typeface="Calibri" panose="020F0502020204030204" pitchFamily="34" charset="0"/>
                <a:cs typeface="Calibri" panose="020F0502020204030204" pitchFamily="34" charset="0"/>
              </a:rPr>
              <a:t>στο πλαίσιό του συνέρχονται οι </a:t>
            </a:r>
            <a:r>
              <a:rPr lang="el-GR" b="1">
                <a:latin typeface="Calibri" panose="020F0502020204030204" pitchFamily="34" charset="0"/>
                <a:cs typeface="Calibri" panose="020F0502020204030204" pitchFamily="34" charset="0"/>
              </a:rPr>
              <a:t>αρχηγοί κρατών</a:t>
            </a:r>
            <a:r>
              <a:rPr lang="el-GR">
                <a:latin typeface="Calibri" panose="020F0502020204030204" pitchFamily="34" charset="0"/>
                <a:cs typeface="Calibri" panose="020F0502020204030204" pitchFamily="34" charset="0"/>
              </a:rPr>
              <a:t> </a:t>
            </a:r>
            <a:r>
              <a:rPr lang="el-GR" b="1">
                <a:latin typeface="Calibri" panose="020F0502020204030204" pitchFamily="34" charset="0"/>
                <a:cs typeface="Calibri" panose="020F0502020204030204" pitchFamily="34" charset="0"/>
              </a:rPr>
              <a:t>και κυβερνήσεων</a:t>
            </a:r>
            <a:r>
              <a:rPr lang="el-GR">
                <a:latin typeface="Calibri" panose="020F0502020204030204" pitchFamily="34" charset="0"/>
                <a:cs typeface="Calibri" panose="020F0502020204030204" pitchFamily="34" charset="0"/>
              </a:rPr>
              <a:t> όλων των χωρών της ΕΕ</a:t>
            </a:r>
          </a:p>
          <a:p>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a:latin typeface="Calibri" panose="020F0502020204030204" pitchFamily="34" charset="0"/>
                <a:cs typeface="Calibri" panose="020F0502020204030204" pitchFamily="34" charset="0"/>
              </a:rPr>
              <a:t>ορίζει τις </a:t>
            </a:r>
            <a:r>
              <a:rPr lang="el-GR" b="1">
                <a:latin typeface="Calibri" panose="020F0502020204030204" pitchFamily="34" charset="0"/>
                <a:cs typeface="Calibri" panose="020F0502020204030204" pitchFamily="34" charset="0"/>
              </a:rPr>
              <a:t>κύριες προτεραιότητες και κατευθύνσεις πολιτικής της ΕΕ</a:t>
            </a:r>
          </a:p>
        </p:txBody>
      </p:sp>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8283210" y="2955488"/>
            <a:ext cx="737680" cy="627942"/>
          </a:xfrm>
          <a:prstGeom prst="rect">
            <a:avLst/>
          </a:prstGeom>
        </p:spPr>
      </p:pic>
      <p:sp>
        <p:nvSpPr>
          <p:cNvPr id="4" name="TextBox 3"/>
          <p:cNvSpPr txBox="1"/>
          <p:nvPr/>
        </p:nvSpPr>
        <p:spPr>
          <a:xfrm>
            <a:off x="4719756" y="1566898"/>
            <a:ext cx="3741083" cy="1754326"/>
          </a:xfrm>
          <a:prstGeom prst="rect">
            <a:avLst/>
          </a:prstGeom>
          <a:noFill/>
        </p:spPr>
        <p:txBody>
          <a:bodyPr wrap="square" rtlCol="0">
            <a:spAutoFit/>
          </a:bodyPr>
          <a:lstStyle/>
          <a:p>
            <a:pPr marL="285750" indent="-285750">
              <a:buFont typeface="Arial" panose="020B0604020202020204" pitchFamily="34" charset="0"/>
              <a:buChar char="•"/>
            </a:pPr>
            <a:r>
              <a:rPr lang="el-GR" b="1">
                <a:latin typeface="Calibri" panose="020F0502020204030204" pitchFamily="34" charset="0"/>
                <a:cs typeface="Calibri" panose="020F0502020204030204" pitchFamily="34" charset="0"/>
              </a:rPr>
              <a:t>δεν</a:t>
            </a:r>
            <a:r>
              <a:rPr lang="el-GR">
                <a:latin typeface="Calibri" panose="020F0502020204030204" pitchFamily="34" charset="0"/>
                <a:cs typeface="Calibri" panose="020F0502020204030204" pitchFamily="34" charset="0"/>
              </a:rPr>
              <a:t> εγκρίνει νόμους της ΕΕ</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a:latin typeface="Calibri" panose="020F0502020204030204" pitchFamily="34" charset="0"/>
                <a:cs typeface="Calibri" panose="020F0502020204030204" pitchFamily="34" charset="0"/>
              </a:rPr>
              <a:t>συνέρχεται τουλάχιστον τέσσερις φορές ετησίως στις </a:t>
            </a:r>
            <a:r>
              <a:rPr lang="el-GR" b="1">
                <a:latin typeface="Calibri" panose="020F0502020204030204" pitchFamily="34" charset="0"/>
                <a:cs typeface="Calibri" panose="020F0502020204030204" pitchFamily="34" charset="0"/>
              </a:rPr>
              <a:t>Βρυξέλλες</a:t>
            </a:r>
            <a:r>
              <a:rPr lang="el-GR">
                <a:latin typeface="Calibri" panose="020F0502020204030204" pitchFamily="34" charset="0"/>
                <a:cs typeface="Calibri" panose="020F0502020204030204" pitchFamily="34" charset="0"/>
              </a:rPr>
              <a:t> (Βέλγιο) ή στο </a:t>
            </a:r>
            <a:r>
              <a:rPr lang="el-GR" b="1">
                <a:latin typeface="Calibri" panose="020F0502020204030204" pitchFamily="34" charset="0"/>
                <a:cs typeface="Calibri" panose="020F0502020204030204" pitchFamily="34" charset="0"/>
              </a:rPr>
              <a:t>Λουξεμβούργο</a:t>
            </a:r>
            <a:r>
              <a:rPr lang="el-GR">
                <a:latin typeface="Calibri" panose="020F0502020204030204" pitchFamily="34" charset="0"/>
                <a:cs typeface="Calibri" panose="020F0502020204030204" pitchFamily="34" charset="0"/>
              </a:rPr>
              <a:t> (Λουξεμβούργο) για τις ευρωπαϊκές συνόδους κορυφής</a:t>
            </a:r>
          </a:p>
        </p:txBody>
      </p:sp>
      <p:sp>
        <p:nvSpPr>
          <p:cNvPr id="14" name="TextBox 13"/>
          <p:cNvSpPr txBox="1"/>
          <p:nvPr/>
        </p:nvSpPr>
        <p:spPr>
          <a:xfrm>
            <a:off x="8085156" y="6692205"/>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 xmlns:p14="http://schemas.microsoft.com/office/powerpoint/2010/main" val="22447734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80753" y="56007"/>
            <a:ext cx="5273749" cy="861774"/>
          </a:xfrm>
          <a:prstGeom prst="rect">
            <a:avLst/>
          </a:prstGeom>
          <a:noFill/>
        </p:spPr>
        <p:txBody>
          <a:bodyPr wrap="square" rtlCol="0">
            <a:spAutoFit/>
          </a:bodyPr>
          <a:lstStyle/>
          <a:p>
            <a:pPr algn="ctr"/>
            <a:r>
              <a:rPr lang="el-GR" sz="3200" b="1">
                <a:solidFill>
                  <a:srgbClr val="FFA00E"/>
                </a:solidFill>
                <a:latin typeface="Calibri" panose="020F0502020204030204" pitchFamily="34" charset="0"/>
                <a:cs typeface="Calibri" panose="020F0502020204030204" pitchFamily="34" charset="0"/>
              </a:rPr>
              <a:t>ΤΟ ΣΥΜΒΟΥΛΙΟ ΤΗΣ ΕΕ</a:t>
            </a:r>
          </a:p>
          <a:p>
            <a:endParaRPr lang="fr-BE" dirty="0"/>
          </a:p>
        </p:txBody>
      </p:sp>
      <p:sp>
        <p:nvSpPr>
          <p:cNvPr id="3" name="Larme 2">
            <a:extLst>
              <a:ext uri="{FF2B5EF4-FFF2-40B4-BE49-F238E27FC236}">
                <a16:creationId xmlns="" xmlns:a16="http://schemas.microsoft.com/office/drawing/2014/main" id="{4D506B4A-849D-AB44-9812-215FB3FD6759}"/>
              </a:ext>
            </a:extLst>
          </p:cNvPr>
          <p:cNvSpPr/>
          <p:nvPr/>
        </p:nvSpPr>
        <p:spPr>
          <a:xfrm rot="5400000">
            <a:off x="80656" y="52903"/>
            <a:ext cx="620883" cy="627091"/>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279341" y="917781"/>
            <a:ext cx="4165068" cy="5695670"/>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extBox 4"/>
          <p:cNvSpPr txBox="1"/>
          <p:nvPr/>
        </p:nvSpPr>
        <p:spPr>
          <a:xfrm>
            <a:off x="279341" y="923437"/>
            <a:ext cx="4165068" cy="4524315"/>
          </a:xfrm>
          <a:prstGeom prst="rect">
            <a:avLst/>
          </a:prstGeom>
          <a:noFill/>
        </p:spPr>
        <p:txBody>
          <a:bodyPr wrap="square" rtlCol="0">
            <a:spAutoFit/>
          </a:bodyPr>
          <a:lstStyle/>
          <a:p>
            <a:pPr marL="285750" indent="-285750">
              <a:buFont typeface="Arial" panose="020B0604020202020204" pitchFamily="34" charset="0"/>
              <a:buChar char="•"/>
            </a:pPr>
            <a:r>
              <a:rPr lang="el-GR" b="1">
                <a:latin typeface="Calibri" panose="020F0502020204030204" pitchFamily="34" charset="0"/>
                <a:cs typeface="Calibri" panose="020F0502020204030204" pitchFamily="34" charset="0"/>
              </a:rPr>
              <a:t>εκπροσωπεί τις κυβερνήσεις </a:t>
            </a:r>
            <a:r>
              <a:rPr lang="el-GR">
                <a:latin typeface="Calibri" panose="020F0502020204030204" pitchFamily="34" charset="0"/>
                <a:cs typeface="Calibri" panose="020F0502020204030204" pitchFamily="34" charset="0"/>
              </a:rPr>
              <a:t>των χωρών της ΕΕ</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b="1">
                <a:latin typeface="Calibri" panose="020F0502020204030204" pitchFamily="34" charset="0"/>
                <a:cs typeface="Calibri" panose="020F0502020204030204" pitchFamily="34" charset="0"/>
              </a:rPr>
              <a:t>στο πλαίσιό του συνέρχονται υπουργοί</a:t>
            </a:r>
            <a:r>
              <a:rPr lang="el-GR">
                <a:latin typeface="Calibri" panose="020F0502020204030204" pitchFamily="34" charset="0"/>
                <a:cs typeface="Calibri" panose="020F0502020204030204" pitchFamily="34" charset="0"/>
              </a:rPr>
              <a:t> των χωρών της ΕΕ, που συνεδριάζουν για να συζητήσουν θέματα της ΕΕ (γεωργία, εξωτερικές υποθέσεις, δικαιοσύνη κ.λπ.)</a:t>
            </a:r>
          </a:p>
          <a:p>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a:latin typeface="Calibri" panose="020F0502020204030204" pitchFamily="34" charset="0"/>
                <a:cs typeface="Calibri" panose="020F0502020204030204" pitchFamily="34" charset="0"/>
              </a:rPr>
              <a:t>λαμβάνει </a:t>
            </a:r>
            <a:r>
              <a:rPr lang="el-GR" b="1">
                <a:latin typeface="Calibri" panose="020F0502020204030204" pitchFamily="34" charset="0"/>
                <a:cs typeface="Calibri" panose="020F0502020204030204" pitchFamily="34" charset="0"/>
              </a:rPr>
              <a:t>αποφάσεις</a:t>
            </a:r>
            <a:r>
              <a:rPr lang="el-GR">
                <a:latin typeface="Calibri" panose="020F0502020204030204" pitchFamily="34" charset="0"/>
                <a:cs typeface="Calibri" panose="020F0502020204030204" pitchFamily="34" charset="0"/>
              </a:rPr>
              <a:t> και ψηφίζει </a:t>
            </a:r>
            <a:r>
              <a:rPr lang="el-GR" b="1">
                <a:latin typeface="Calibri" panose="020F0502020204030204" pitchFamily="34" charset="0"/>
                <a:cs typeface="Calibri" panose="020F0502020204030204" pitchFamily="34" charset="0"/>
              </a:rPr>
              <a:t>νόμους </a:t>
            </a:r>
            <a:r>
              <a:rPr lang="el-GR">
                <a:latin typeface="Calibri" panose="020F0502020204030204" pitchFamily="34" charset="0"/>
                <a:cs typeface="Calibri" panose="020F0502020204030204" pitchFamily="34" charset="0"/>
              </a:rPr>
              <a:t>μαζί με το Ευρωπαϊκό Κοινοβούλιο</a:t>
            </a:r>
          </a:p>
          <a:p>
            <a:pPr marL="285750" indent="-285750">
              <a:buFont typeface="Arial" panose="020B0604020202020204" pitchFamily="34" charset="0"/>
              <a:buChar char="•"/>
            </a:pPr>
            <a:endParaRPr lang="en-GB"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a:latin typeface="Calibri" panose="020F0502020204030204" pitchFamily="34" charset="0"/>
                <a:cs typeface="Calibri" panose="020F0502020204030204" pitchFamily="34" charset="0"/>
              </a:rPr>
              <a:t>έχει </a:t>
            </a:r>
            <a:r>
              <a:rPr lang="el-GR" b="1">
                <a:latin typeface="Calibri" panose="020F0502020204030204" pitchFamily="34" charset="0"/>
                <a:cs typeface="Calibri" panose="020F0502020204030204" pitchFamily="34" charset="0"/>
              </a:rPr>
              <a:t>εναλλασσόμενη Προεδρία </a:t>
            </a:r>
            <a:r>
              <a:rPr lang="el-GR">
                <a:latin typeface="Calibri" panose="020F0502020204030204" pitchFamily="34" charset="0"/>
                <a:cs typeface="Calibri" panose="020F0502020204030204" pitchFamily="34" charset="0"/>
              </a:rPr>
              <a:t>—κάθε έξι μήνες αναλαμβάνει την Προεδρία διαφορετική χώρα της ΕΕ</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a:latin typeface="Calibri" panose="020F0502020204030204" pitchFamily="34" charset="0"/>
                <a:cs typeface="Calibri" panose="020F0502020204030204" pitchFamily="34" charset="0"/>
              </a:rPr>
              <a:t>συνεδριάζει στις</a:t>
            </a:r>
            <a:r>
              <a:rPr lang="el-GR" b="1">
                <a:latin typeface="Calibri" panose="020F0502020204030204" pitchFamily="34" charset="0"/>
                <a:cs typeface="Calibri" panose="020F0502020204030204" pitchFamily="34" charset="0"/>
              </a:rPr>
              <a:t> Βρυξέλλες </a:t>
            </a:r>
            <a:r>
              <a:rPr lang="el-GR">
                <a:latin typeface="Calibri" panose="020F0502020204030204" pitchFamily="34" charset="0"/>
                <a:cs typeface="Calibri" panose="020F0502020204030204" pitchFamily="34" charset="0"/>
              </a:rPr>
              <a:t>ή στο </a:t>
            </a:r>
            <a:r>
              <a:rPr lang="el-GR" b="1">
                <a:latin typeface="Calibri" panose="020F0502020204030204" pitchFamily="34" charset="0"/>
                <a:cs typeface="Calibri" panose="020F0502020204030204" pitchFamily="34" charset="0"/>
              </a:rPr>
              <a:t>Λουξεμβούργο</a:t>
            </a:r>
          </a:p>
        </p:txBody>
      </p:sp>
      <p:pic>
        <p:nvPicPr>
          <p:cNvPr id="6" name="Picture 5"/>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4676805" y="917781"/>
            <a:ext cx="3116859" cy="2080503"/>
          </a:xfrm>
          <a:prstGeom prst="rect">
            <a:avLst/>
          </a:prstGeom>
        </p:spPr>
      </p:pic>
      <p:pic>
        <p:nvPicPr>
          <p:cNvPr id="7" name="Picture 6"/>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4676805" y="3283770"/>
            <a:ext cx="3186297" cy="3329681"/>
          </a:xfrm>
          <a:prstGeom prst="rect">
            <a:avLst/>
          </a:prstGeom>
        </p:spPr>
      </p:pic>
      <p:sp>
        <p:nvSpPr>
          <p:cNvPr id="8" name="Rectangle 7">
            <a:extLst>
              <a:ext uri="{FF2B5EF4-FFF2-40B4-BE49-F238E27FC236}">
                <a16:creationId xmlns=""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el-GR" sz="1000" b="1">
                <a:solidFill>
                  <a:srgbClr val="FFA00E"/>
                </a:solidFill>
                <a:latin typeface="Arial" charset="0"/>
                <a:ea typeface="Arial" charset="0"/>
                <a:cs typeface="Arial" charset="0"/>
              </a:rPr>
              <a:t>ΠΩΣ ΛΕΙΤΟΥΡΓΕΙ Η ΕΕ;</a:t>
            </a:r>
          </a:p>
        </p:txBody>
      </p:sp>
      <p:cxnSp>
        <p:nvCxnSpPr>
          <p:cNvPr id="9" name="Connecteur droit 5">
            <a:extLst>
              <a:ext uri="{FF2B5EF4-FFF2-40B4-BE49-F238E27FC236}">
                <a16:creationId xmlns="" xmlns:a16="http://schemas.microsoft.com/office/drawing/2014/main" id="{BE4C977B-1CA3-6649-A2C0-89BD82B35944}"/>
              </a:ext>
            </a:extLst>
          </p:cNvPr>
          <p:cNvCxnSpPr/>
          <p:nvPr/>
        </p:nvCxnSpPr>
        <p:spPr>
          <a:xfrm flipV="1">
            <a:off x="8906897" y="4867875"/>
            <a:ext cx="244681" cy="9526"/>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981040" y="2864028"/>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
        <p:nvSpPr>
          <p:cNvPr id="13" name="TextBox 12"/>
          <p:cNvSpPr txBox="1"/>
          <p:nvPr/>
        </p:nvSpPr>
        <p:spPr>
          <a:xfrm>
            <a:off x="6981040" y="3283770"/>
            <a:ext cx="1625248" cy="184666"/>
          </a:xfrm>
          <a:prstGeom prst="rect">
            <a:avLst/>
          </a:prstGeom>
          <a:noFill/>
        </p:spPr>
        <p:txBody>
          <a:bodyPr wrap="square" rtlCol="0">
            <a:spAutoFit/>
          </a:bodyPr>
          <a:lstStyle/>
          <a:p>
            <a:r>
              <a:rPr lang="el-GR" sz="600" i="1"/>
              <a:t>©</a:t>
            </a:r>
            <a:r>
              <a:rPr lang="el-GR" sz="600"/>
              <a:t> ΕΥΡΩΠΑΪΚΗ ΕΝΩΣΗ</a:t>
            </a:r>
          </a:p>
        </p:txBody>
      </p:sp>
    </p:spTree>
    <p:extLst>
      <p:ext uri="{BB962C8B-B14F-4D97-AF65-F5344CB8AC3E}">
        <p14:creationId xmlns="" xmlns:p14="http://schemas.microsoft.com/office/powerpoint/2010/main" val="98975453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5" name="ZoneTexte 4"/>
          <p:cNvSpPr txBox="1"/>
          <p:nvPr/>
        </p:nvSpPr>
        <p:spPr>
          <a:xfrm>
            <a:off x="632941" y="-3458"/>
            <a:ext cx="68160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a:ln>
                  <a:noFill/>
                </a:ln>
                <a:solidFill>
                  <a:srgbClr val="FFA00E"/>
                </a:solidFill>
                <a:effectLst/>
                <a:uLnTx/>
                <a:uFillTx/>
                <a:latin typeface="Calibri" panose="020F0502020204030204"/>
                <a:ea typeface="+mn-ea"/>
                <a:cs typeface="+mn-cs"/>
              </a:rPr>
              <a:t>Η ΕΥΡΩΠΑΪΚΗ ΕΠΙΤΡΟΠΗ</a:t>
            </a:r>
          </a:p>
        </p:txBody>
      </p:sp>
      <p:sp>
        <p:nvSpPr>
          <p:cNvPr id="7" name="Rectangle 6">
            <a:extLst>
              <a:ext uri="{FF2B5EF4-FFF2-40B4-BE49-F238E27FC236}">
                <a16:creationId xmlns=""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1" i="0" u="none" strike="noStrike" kern="1200" cap="none" spc="0" normalizeH="0" baseline="0" noProof="0">
                <a:ln>
                  <a:noFill/>
                </a:ln>
                <a:solidFill>
                  <a:srgbClr val="FFA00E"/>
                </a:solidFill>
                <a:effectLst/>
                <a:uLnTx/>
                <a:uFillTx/>
                <a:latin typeface="Arial" charset="0"/>
                <a:ea typeface="Arial" charset="0"/>
                <a:cs typeface="Arial" charset="0"/>
              </a:rPr>
              <a:t>ΠΩΣ ΛΕΙΤΟΥΡΓΕΙ Η ΕΕ;</a:t>
            </a:r>
          </a:p>
        </p:txBody>
      </p:sp>
      <p:cxnSp>
        <p:nvCxnSpPr>
          <p:cNvPr id="8" name="Connecteur droit 7">
            <a:extLst>
              <a:ext uri="{FF2B5EF4-FFF2-40B4-BE49-F238E27FC236}">
                <a16:creationId xmlns=""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 xmlns:a16="http://schemas.microsoft.com/office/drawing/2014/main" id="{B1A02FCE-8309-6548-8758-7EC6D4FA6C66}"/>
              </a:ext>
            </a:extLst>
          </p:cNvPr>
          <p:cNvSpPr/>
          <p:nvPr/>
        </p:nvSpPr>
        <p:spPr>
          <a:xfrm rot="5551977">
            <a:off x="21234" y="27677"/>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Wave 1"/>
          <p:cNvSpPr/>
          <p:nvPr/>
        </p:nvSpPr>
        <p:spPr>
          <a:xfrm>
            <a:off x="2" y="542401"/>
            <a:ext cx="9143997" cy="3715830"/>
          </a:xfrm>
          <a:prstGeom prst="wave">
            <a:avLst>
              <a:gd name="adj1" fmla="val 12500"/>
              <a:gd name="adj2" fmla="val 116"/>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523409" y="777044"/>
            <a:ext cx="4633382"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εκπροσωπεί τα κοινά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     συμφέροντα της ΕΕ</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αποτελείται από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έναν πρόεδρο, </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καθώς και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έναν επίτροπο</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από κάθε χώρα της ΕΕ, ο οποίος είναι αρμόδιος για συγκεκριμένο αντικείμενο, όπως η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οικονομία</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η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γεωργία</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 και οι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μεταφορές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προτείνει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νέους νόμους </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και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προγράμματα</a:t>
            </a:r>
          </a:p>
        </p:txBody>
      </p:sp>
      <p:sp>
        <p:nvSpPr>
          <p:cNvPr id="13" name="TextBox 12"/>
          <p:cNvSpPr txBox="1"/>
          <p:nvPr/>
        </p:nvSpPr>
        <p:spPr>
          <a:xfrm>
            <a:off x="4995333" y="1481908"/>
            <a:ext cx="4148668"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εκλέγεται </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από το Κοινοβούλιο για </a:t>
            </a:r>
            <a:b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πέντε χρόνια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διαχειρίζεται τις πολιτικές της ΕΕ και</a:t>
            </a:r>
            <a:b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τον προϋπολογισμό της ΕΕ</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είναι ο θεματοφύλακας των Συνθηκών</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εδρεύει στις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Βρυξέλλες και στο Λουξεμβούργο</a:t>
            </a:r>
          </a:p>
        </p:txBody>
      </p:sp>
      <p:pic>
        <p:nvPicPr>
          <p:cNvPr id="15" name="Image 10">
            <a:extLst>
              <a:ext uri="{FF2B5EF4-FFF2-40B4-BE49-F238E27FC236}">
                <a16:creationId xmlns="" xmlns:a16="http://schemas.microsoft.com/office/drawing/2014/main" id="{2F9512DC-1BC8-204B-B55A-31E4CAAF6952}"/>
              </a:ext>
            </a:extLst>
          </p:cNvPr>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447612" y="2787616"/>
            <a:ext cx="573277" cy="574751"/>
          </a:xfrm>
          <a:prstGeom prst="rect">
            <a:avLst/>
          </a:prstGeom>
        </p:spPr>
      </p:pic>
      <p:pic>
        <p:nvPicPr>
          <p:cNvPr id="16" name="Picture 15"/>
          <p:cNvPicPr/>
          <p:nvPr/>
        </p:nvPicPr>
        <p:blipFill>
          <a:blip r:embed="rId4">
            <a:extLst>
              <a:ext uri="{28A0092B-C50C-407E-A947-70E740481C1C}">
                <a14:useLocalDpi xmlns="" xmlns:a14="http://schemas.microsoft.com/office/drawing/2010/main" val="0"/>
              </a:ext>
            </a:extLst>
          </a:blip>
          <a:stretch>
            <a:fillRect/>
          </a:stretch>
        </p:blipFill>
        <p:spPr>
          <a:xfrm>
            <a:off x="352213" y="3671433"/>
            <a:ext cx="4643120" cy="3095625"/>
          </a:xfrm>
          <a:prstGeom prst="rect">
            <a:avLst/>
          </a:prstGeom>
        </p:spPr>
      </p:pic>
      <p:sp>
        <p:nvSpPr>
          <p:cNvPr id="14" name="TextBox 13"/>
          <p:cNvSpPr txBox="1"/>
          <p:nvPr/>
        </p:nvSpPr>
        <p:spPr>
          <a:xfrm>
            <a:off x="4040988" y="6501550"/>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600" b="0" i="1" u="none" strike="noStrike" kern="1200" cap="none" spc="0" normalizeH="0" baseline="0" noProof="0">
                <a:ln>
                  <a:noFill/>
                </a:ln>
                <a:solidFill>
                  <a:prstClr val="white"/>
                </a:solidFill>
                <a:effectLst/>
                <a:uLnTx/>
                <a:uFillTx/>
                <a:latin typeface="Calibri" panose="020F0502020204030204"/>
                <a:ea typeface="+mn-ea"/>
                <a:cs typeface="+mn-cs"/>
              </a:rPr>
              <a:t>©</a:t>
            </a:r>
            <a:r>
              <a:rPr kumimoji="0" lang="el-GR" sz="600" b="0" i="0" u="none" strike="noStrike" kern="1200" cap="none" spc="0" normalizeH="0" baseline="0" noProof="0">
                <a:ln>
                  <a:noFill/>
                </a:ln>
                <a:solidFill>
                  <a:prstClr val="white"/>
                </a:solidFill>
                <a:effectLst/>
                <a:uLnTx/>
                <a:uFillTx/>
                <a:latin typeface="Calibri" panose="020F0502020204030204"/>
                <a:ea typeface="+mn-ea"/>
                <a:cs typeface="+mn-cs"/>
              </a:rPr>
              <a:t> ΕΥΡΩΠΑΪΚΗ ΕΝΩΣΗ</a:t>
            </a:r>
          </a:p>
        </p:txBody>
      </p:sp>
    </p:spTree>
    <p:extLst>
      <p:ext uri="{BB962C8B-B14F-4D97-AF65-F5344CB8AC3E}">
        <p14:creationId xmlns="" xmlns:p14="http://schemas.microsoft.com/office/powerpoint/2010/main" val="359617737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5" name="Teardrop 4"/>
          <p:cNvSpPr/>
          <p:nvPr/>
        </p:nvSpPr>
        <p:spPr>
          <a:xfrm rot="5400000">
            <a:off x="134754" y="120317"/>
            <a:ext cx="678582" cy="707456"/>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5424171" cy="584775"/>
          </a:xfrm>
          <a:prstGeom prst="rect">
            <a:avLst/>
          </a:prstGeom>
          <a:noFill/>
        </p:spPr>
        <p:txBody>
          <a:bodyPr wrap="square" rtlCol="0">
            <a:spAutoFit/>
          </a:bodyPr>
          <a:lstStyle/>
          <a:p>
            <a:r>
              <a:rPr lang="el-GR" sz="3200" b="1">
                <a:solidFill>
                  <a:srgbClr val="FFA00E"/>
                </a:solidFill>
              </a:rPr>
              <a:t>ΝΟΜΟΙ ΤΗΣ ΕΕ: ΠΟΙΟΣ ΚΑΝΕΙ ΤΙ</a:t>
            </a:r>
          </a:p>
        </p:txBody>
      </p:sp>
      <p:sp>
        <p:nvSpPr>
          <p:cNvPr id="7" name="Rectangle 6">
            <a:extLst>
              <a:ext uri="{FF2B5EF4-FFF2-40B4-BE49-F238E27FC236}">
                <a16:creationId xmlns=""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el-GR" sz="1000" b="1">
                <a:solidFill>
                  <a:srgbClr val="FFA00E"/>
                </a:solidFill>
                <a:latin typeface="Arial" charset="0"/>
                <a:ea typeface="Arial" charset="0"/>
                <a:cs typeface="Arial" charset="0"/>
              </a:rPr>
              <a:t>ΠΩΣ ΛΕΙΤΟΥΡΓΕΙ Η ΕΕ;</a:t>
            </a:r>
          </a:p>
        </p:txBody>
      </p:sp>
      <p:cxnSp>
        <p:nvCxnSpPr>
          <p:cNvPr id="8" name="Connecteur droit 7">
            <a:extLst>
              <a:ext uri="{FF2B5EF4-FFF2-40B4-BE49-F238E27FC236}">
                <a16:creationId xmlns=""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47135" y="1037969"/>
            <a:ext cx="8386119"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Picture 13"/>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5720143" y="4311690"/>
            <a:ext cx="1053618" cy="896881"/>
          </a:xfrm>
          <a:prstGeom prst="rect">
            <a:avLst/>
          </a:prstGeom>
        </p:spPr>
      </p:pic>
      <p:pic>
        <p:nvPicPr>
          <p:cNvPr id="15" name="Image 12">
            <a:extLst>
              <a:ext uri="{FF2B5EF4-FFF2-40B4-BE49-F238E27FC236}">
                <a16:creationId xmlns="" xmlns:a16="http://schemas.microsoft.com/office/drawing/2014/main" id="{3FCDDF3A-A576-2344-B985-FF82AC5CED60}"/>
              </a:ext>
            </a:extLst>
          </p:cNvPr>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1528088" y="4311690"/>
            <a:ext cx="1644283" cy="896881"/>
          </a:xfrm>
          <a:prstGeom prst="rect">
            <a:avLst/>
          </a:prstGeom>
        </p:spPr>
      </p:pic>
      <p:sp>
        <p:nvSpPr>
          <p:cNvPr id="16" name="Isosceles Triangle 15"/>
          <p:cNvSpPr/>
          <p:nvPr/>
        </p:nvSpPr>
        <p:spPr>
          <a:xfrm>
            <a:off x="3338381" y="2797731"/>
            <a:ext cx="2203623" cy="1733080"/>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ular Callout 20"/>
          <p:cNvSpPr/>
          <p:nvPr/>
        </p:nvSpPr>
        <p:spPr>
          <a:xfrm>
            <a:off x="3690968" y="1849782"/>
            <a:ext cx="1503981" cy="360133"/>
          </a:xfrm>
          <a:prstGeom prst="wedgeRectCallou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ular Callout 21"/>
          <p:cNvSpPr/>
          <p:nvPr/>
        </p:nvSpPr>
        <p:spPr>
          <a:xfrm>
            <a:off x="5927777" y="5383699"/>
            <a:ext cx="1598140" cy="597302"/>
          </a:xfrm>
          <a:prstGeom prst="wedgeRectCallou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Rectangular Callout 22"/>
          <p:cNvSpPr/>
          <p:nvPr/>
        </p:nvSpPr>
        <p:spPr>
          <a:xfrm>
            <a:off x="1648452" y="5657836"/>
            <a:ext cx="2169377" cy="547997"/>
          </a:xfrm>
          <a:prstGeom prst="wedgeRectCallou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TextBox 23"/>
          <p:cNvSpPr txBox="1"/>
          <p:nvPr/>
        </p:nvSpPr>
        <p:spPr>
          <a:xfrm>
            <a:off x="3627268" y="1840583"/>
            <a:ext cx="1573168" cy="369332"/>
          </a:xfrm>
          <a:prstGeom prst="rect">
            <a:avLst/>
          </a:prstGeom>
          <a:noFill/>
        </p:spPr>
        <p:txBody>
          <a:bodyPr wrap="square" rtlCol="0">
            <a:spAutoFit/>
          </a:bodyPr>
          <a:lstStyle/>
          <a:p>
            <a:r>
              <a:rPr lang="el-GR" dirty="0">
                <a:solidFill>
                  <a:schemeClr val="bg1"/>
                </a:solidFill>
              </a:rPr>
              <a:t>Η φωνή της ΕΕ</a:t>
            </a:r>
          </a:p>
        </p:txBody>
      </p:sp>
      <p:sp>
        <p:nvSpPr>
          <p:cNvPr id="25" name="TextBox 24"/>
          <p:cNvSpPr txBox="1"/>
          <p:nvPr/>
        </p:nvSpPr>
        <p:spPr>
          <a:xfrm>
            <a:off x="5850081" y="5334670"/>
            <a:ext cx="1588169" cy="646331"/>
          </a:xfrm>
          <a:prstGeom prst="rect">
            <a:avLst/>
          </a:prstGeom>
          <a:noFill/>
        </p:spPr>
        <p:txBody>
          <a:bodyPr wrap="square" rtlCol="0">
            <a:spAutoFit/>
          </a:bodyPr>
          <a:lstStyle/>
          <a:p>
            <a:r>
              <a:rPr lang="el-GR">
                <a:solidFill>
                  <a:schemeClr val="bg1"/>
                </a:solidFill>
              </a:rPr>
              <a:t>Η φωνή των κρατών μελών</a:t>
            </a:r>
          </a:p>
        </p:txBody>
      </p:sp>
      <p:sp>
        <p:nvSpPr>
          <p:cNvPr id="26" name="TextBox 25"/>
          <p:cNvSpPr txBox="1"/>
          <p:nvPr/>
        </p:nvSpPr>
        <p:spPr>
          <a:xfrm>
            <a:off x="1617948" y="5741687"/>
            <a:ext cx="2199882" cy="369332"/>
          </a:xfrm>
          <a:prstGeom prst="rect">
            <a:avLst/>
          </a:prstGeom>
          <a:noFill/>
        </p:spPr>
        <p:txBody>
          <a:bodyPr wrap="square" rtlCol="0">
            <a:spAutoFit/>
          </a:bodyPr>
          <a:lstStyle/>
          <a:p>
            <a:r>
              <a:rPr lang="el-GR" dirty="0">
                <a:solidFill>
                  <a:schemeClr val="bg1"/>
                </a:solidFill>
              </a:rPr>
              <a:t>Η φωνή των πολιτών</a:t>
            </a:r>
          </a:p>
        </p:txBody>
      </p:sp>
      <p:cxnSp>
        <p:nvCxnSpPr>
          <p:cNvPr id="28" name="Straight Arrow Connector 27"/>
          <p:cNvCxnSpPr/>
          <p:nvPr/>
        </p:nvCxnSpPr>
        <p:spPr>
          <a:xfrm>
            <a:off x="4657396" y="2275328"/>
            <a:ext cx="1428447" cy="1975703"/>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2701255" y="2275328"/>
            <a:ext cx="1353568" cy="1975703"/>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528088" y="5279315"/>
            <a:ext cx="2289742" cy="307777"/>
          </a:xfrm>
          <a:prstGeom prst="rect">
            <a:avLst/>
          </a:prstGeom>
          <a:noFill/>
        </p:spPr>
        <p:txBody>
          <a:bodyPr wrap="square" rtlCol="0">
            <a:spAutoFit/>
          </a:bodyPr>
          <a:lstStyle/>
          <a:p>
            <a:r>
              <a:rPr lang="el-GR" sz="1400">
                <a:solidFill>
                  <a:schemeClr val="bg1">
                    <a:lumMod val="50000"/>
                  </a:schemeClr>
                </a:solidFill>
              </a:rPr>
              <a:t>Ευρωπαϊκό Κοινοβούλιο</a:t>
            </a:r>
          </a:p>
        </p:txBody>
      </p:sp>
      <p:sp>
        <p:nvSpPr>
          <p:cNvPr id="35" name="TextBox 34"/>
          <p:cNvSpPr txBox="1"/>
          <p:nvPr/>
        </p:nvSpPr>
        <p:spPr>
          <a:xfrm>
            <a:off x="6725664" y="4751123"/>
            <a:ext cx="1787610" cy="523220"/>
          </a:xfrm>
          <a:prstGeom prst="rect">
            <a:avLst/>
          </a:prstGeom>
          <a:noFill/>
        </p:spPr>
        <p:txBody>
          <a:bodyPr wrap="square" rtlCol="0">
            <a:spAutoFit/>
          </a:bodyPr>
          <a:lstStyle/>
          <a:p>
            <a:r>
              <a:rPr lang="el-GR" sz="1400">
                <a:solidFill>
                  <a:schemeClr val="bg1">
                    <a:lumMod val="50000"/>
                  </a:schemeClr>
                </a:solidFill>
              </a:rPr>
              <a:t>Συμβούλιο της Ευρωπαϊκής Ένωσης</a:t>
            </a:r>
          </a:p>
        </p:txBody>
      </p:sp>
      <p:sp>
        <p:nvSpPr>
          <p:cNvPr id="36" name="TextBox 35"/>
          <p:cNvSpPr txBox="1"/>
          <p:nvPr/>
        </p:nvSpPr>
        <p:spPr>
          <a:xfrm rot="18389077">
            <a:off x="2538444" y="2797731"/>
            <a:ext cx="1176822" cy="369332"/>
          </a:xfrm>
          <a:prstGeom prst="rect">
            <a:avLst/>
          </a:prstGeom>
          <a:noFill/>
        </p:spPr>
        <p:txBody>
          <a:bodyPr wrap="square" rtlCol="0">
            <a:spAutoFit/>
          </a:bodyPr>
          <a:lstStyle/>
          <a:p>
            <a:r>
              <a:rPr lang="el-GR">
                <a:solidFill>
                  <a:srgbClr val="FFA00E"/>
                </a:solidFill>
              </a:rPr>
              <a:t>Προτάσεις</a:t>
            </a:r>
          </a:p>
        </p:txBody>
      </p:sp>
      <p:sp>
        <p:nvSpPr>
          <p:cNvPr id="37" name="TextBox 36"/>
          <p:cNvSpPr txBox="1"/>
          <p:nvPr/>
        </p:nvSpPr>
        <p:spPr>
          <a:xfrm rot="3185319">
            <a:off x="5113065" y="2786426"/>
            <a:ext cx="1176822" cy="369332"/>
          </a:xfrm>
          <a:prstGeom prst="rect">
            <a:avLst/>
          </a:prstGeom>
          <a:noFill/>
        </p:spPr>
        <p:txBody>
          <a:bodyPr wrap="square" rtlCol="0">
            <a:spAutoFit/>
          </a:bodyPr>
          <a:lstStyle/>
          <a:p>
            <a:r>
              <a:rPr lang="el-GR">
                <a:solidFill>
                  <a:srgbClr val="FFA00E"/>
                </a:solidFill>
              </a:rPr>
              <a:t>Προτάσεις</a:t>
            </a:r>
          </a:p>
        </p:txBody>
      </p:sp>
      <p:pic>
        <p:nvPicPr>
          <p:cNvPr id="4" name="Picture 3"/>
          <p:cNvPicPr>
            <a:picLocks noChangeAspect="1"/>
          </p:cNvPicPr>
          <p:nvPr/>
        </p:nvPicPr>
        <p:blipFill>
          <a:blip r:embed="rId5">
            <a:extLst>
              <a:ext uri="{28A0092B-C50C-407E-A947-70E740481C1C}">
                <a14:useLocalDpi xmlns="" xmlns:a14="http://schemas.microsoft.com/office/drawing/2010/main"/>
              </a:ext>
            </a:extLst>
          </a:blip>
          <a:stretch>
            <a:fillRect/>
          </a:stretch>
        </p:blipFill>
        <p:spPr>
          <a:xfrm>
            <a:off x="3465802" y="647564"/>
            <a:ext cx="2029108" cy="1019317"/>
          </a:xfrm>
          <a:prstGeom prst="rect">
            <a:avLst/>
          </a:prstGeom>
        </p:spPr>
      </p:pic>
      <p:sp>
        <p:nvSpPr>
          <p:cNvPr id="27" name="TextBox 26"/>
          <p:cNvSpPr txBox="1"/>
          <p:nvPr/>
        </p:nvSpPr>
        <p:spPr>
          <a:xfrm>
            <a:off x="3554600" y="1547713"/>
            <a:ext cx="2289742" cy="307777"/>
          </a:xfrm>
          <a:prstGeom prst="rect">
            <a:avLst/>
          </a:prstGeom>
          <a:noFill/>
        </p:spPr>
        <p:txBody>
          <a:bodyPr wrap="square" rtlCol="0">
            <a:spAutoFit/>
          </a:bodyPr>
          <a:lstStyle/>
          <a:p>
            <a:r>
              <a:rPr lang="el-GR" sz="1400">
                <a:solidFill>
                  <a:schemeClr val="bg1">
                    <a:lumMod val="50000"/>
                  </a:schemeClr>
                </a:solidFill>
              </a:rPr>
              <a:t>Ευρωπαϊκή Επιτροπή</a:t>
            </a:r>
          </a:p>
        </p:txBody>
      </p:sp>
    </p:spTree>
    <p:extLst>
      <p:ext uri="{BB962C8B-B14F-4D97-AF65-F5344CB8AC3E}">
        <p14:creationId xmlns="" xmlns:p14="http://schemas.microsoft.com/office/powerpoint/2010/main" val="415121683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C7A23DA-BD4E-2F45-80E8-467DF2B3DFEA}"/>
              </a:ext>
            </a:extLst>
          </p:cNvPr>
          <p:cNvSpPr/>
          <p:nvPr/>
        </p:nvSpPr>
        <p:spPr>
          <a:xfrm>
            <a:off x="778220" y="65613"/>
            <a:ext cx="8720782" cy="584775"/>
          </a:xfrm>
          <a:prstGeom prst="rect">
            <a:avLst/>
          </a:prstGeom>
        </p:spPr>
        <p:txBody>
          <a:bodyPr wrap="square">
            <a:spAutoFit/>
          </a:bodyPr>
          <a:lstStyle/>
          <a:p>
            <a:r>
              <a:rPr lang="el-GR" sz="3200" b="1">
                <a:solidFill>
                  <a:srgbClr val="FFA00E"/>
                </a:solidFill>
                <a:latin typeface="Calibri" panose="020F0502020204030204" pitchFamily="34" charset="0"/>
                <a:cs typeface="Calibri" panose="020F0502020204030204" pitchFamily="34" charset="0"/>
              </a:rPr>
              <a:t>ΤΟ ΕΥΡΩΠΑΪΚΟ ΔΙΚΑΣΤΗΡΙΟ</a:t>
            </a:r>
          </a:p>
        </p:txBody>
      </p:sp>
      <p:sp>
        <p:nvSpPr>
          <p:cNvPr id="7" name="Rectangle 6">
            <a:extLst>
              <a:ext uri="{FF2B5EF4-FFF2-40B4-BE49-F238E27FC236}">
                <a16:creationId xmlns="" xmlns:a16="http://schemas.microsoft.com/office/drawing/2014/main" id="{CCFB1B10-B779-1D43-A199-C0E21D53C2D1}"/>
              </a:ext>
            </a:extLst>
          </p:cNvPr>
          <p:cNvSpPr/>
          <p:nvPr/>
        </p:nvSpPr>
        <p:spPr>
          <a:xfrm>
            <a:off x="199325" y="993448"/>
            <a:ext cx="4380921" cy="5566098"/>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4" name="Rectangle 3"/>
          <p:cNvSpPr/>
          <p:nvPr/>
        </p:nvSpPr>
        <p:spPr>
          <a:xfrm>
            <a:off x="199325" y="1005597"/>
            <a:ext cx="4380921" cy="5355312"/>
          </a:xfrm>
          <a:prstGeom prst="rect">
            <a:avLst/>
          </a:prstGeom>
        </p:spPr>
        <p:txBody>
          <a:bodyPr wrap="square">
            <a:spAutoFit/>
          </a:bodyPr>
          <a:lstStyle/>
          <a:p>
            <a:r>
              <a:rPr lang="el-GR" b="1">
                <a:latin typeface="Calibri" panose="020F0502020204030204" pitchFamily="34" charset="0"/>
                <a:cs typeface="Calibri" panose="020F0502020204030204" pitchFamily="34" charset="0"/>
              </a:rPr>
              <a:t>Το Δικαστήριο:</a:t>
            </a:r>
          </a:p>
          <a:p>
            <a:endParaRPr lang="en-GB" b="1" dirty="0">
              <a:solidFill>
                <a:schemeClr val="bg1"/>
              </a:solidFill>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a:latin typeface="Calibri" panose="020F0502020204030204" pitchFamily="34" charset="0"/>
                <a:cs typeface="Calibri" panose="020F0502020204030204" pitchFamily="34" charset="0"/>
              </a:rPr>
              <a:t>παρακολουθεί </a:t>
            </a:r>
            <a:r>
              <a:rPr lang="el-GR" b="1">
                <a:latin typeface="Calibri" panose="020F0502020204030204" pitchFamily="34" charset="0"/>
                <a:cs typeface="Calibri" panose="020F0502020204030204" pitchFamily="34" charset="0"/>
              </a:rPr>
              <a:t>τους νόμους της ΕΕ</a:t>
            </a:r>
          </a:p>
          <a:p>
            <a:pPr>
              <a:buSzPct val="120000"/>
            </a:pPr>
            <a:endParaRPr lang="en-GB"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a:latin typeface="Calibri" panose="020F0502020204030204" pitchFamily="34" charset="0"/>
                <a:cs typeface="Calibri" panose="020F0502020204030204" pitchFamily="34" charset="0"/>
              </a:rPr>
              <a:t>διασφαλίζει ότι </a:t>
            </a:r>
            <a:r>
              <a:rPr lang="el-GR" b="1">
                <a:latin typeface="Calibri" panose="020F0502020204030204" pitchFamily="34" charset="0"/>
                <a:cs typeface="Calibri" panose="020F0502020204030204" pitchFamily="34" charset="0"/>
              </a:rPr>
              <a:t>οι χώρες της ΕΕ τηρούν τους νόμους της ΕΕ</a:t>
            </a:r>
          </a:p>
          <a:p>
            <a:pPr>
              <a:buSzPct val="120000"/>
            </a:pPr>
            <a:endParaRPr lang="en-GB" sz="1200"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b="1">
                <a:latin typeface="Calibri" panose="020F0502020204030204" pitchFamily="34" charset="0"/>
                <a:cs typeface="Calibri" panose="020F0502020204030204" pitchFamily="34" charset="0"/>
              </a:rPr>
              <a:t>συμβουλεύει τα εθνικά δικαστήρια </a:t>
            </a:r>
            <a:r>
              <a:rPr lang="el-GR">
                <a:latin typeface="Calibri" panose="020F0502020204030204" pitchFamily="34" charset="0"/>
                <a:cs typeface="Calibri" panose="020F0502020204030204" pitchFamily="34" charset="0"/>
              </a:rPr>
              <a:t>για την ερμηνεία αυτών των νόμων</a:t>
            </a:r>
          </a:p>
          <a:p>
            <a:pPr marL="285750" indent="-285750">
              <a:buSzPct val="12000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b="1">
                <a:latin typeface="Calibri" panose="020F0502020204030204" pitchFamily="34" charset="0"/>
                <a:cs typeface="Calibri" panose="020F0502020204030204" pitchFamily="34" charset="0"/>
              </a:rPr>
              <a:t>επιβάλλει κυρώσεις </a:t>
            </a:r>
            <a:r>
              <a:rPr lang="el-GR">
                <a:latin typeface="Calibri" panose="020F0502020204030204" pitchFamily="34" charset="0"/>
                <a:cs typeface="Calibri" panose="020F0502020204030204" pitchFamily="34" charset="0"/>
              </a:rPr>
              <a:t>στις χώρες, αν δεν τηρούν τους νόμους της ΕΕ</a:t>
            </a:r>
          </a:p>
          <a:p>
            <a:pPr>
              <a:buSzPct val="120000"/>
            </a:pPr>
            <a:endParaRPr lang="en-GB" sz="1200"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a:latin typeface="Calibri" panose="020F0502020204030204" pitchFamily="34" charset="0"/>
                <a:cs typeface="Calibri" panose="020F0502020204030204" pitchFamily="34" charset="0"/>
              </a:rPr>
              <a:t>ελέγχει αν οι νόμοι σέβονται τα </a:t>
            </a:r>
            <a:r>
              <a:rPr lang="el-GR" b="1">
                <a:latin typeface="Calibri" panose="020F0502020204030204" pitchFamily="34" charset="0"/>
                <a:cs typeface="Calibri" panose="020F0502020204030204" pitchFamily="34" charset="0"/>
              </a:rPr>
              <a:t>θεμελιώδη δικαιώματα </a:t>
            </a:r>
            <a:r>
              <a:rPr lang="el-GR">
                <a:latin typeface="Calibri" panose="020F0502020204030204" pitchFamily="34" charset="0"/>
                <a:cs typeface="Calibri" panose="020F0502020204030204" pitchFamily="34" charset="0"/>
              </a:rPr>
              <a:t>(π.χ. ελευθερία λόγου, ελευθερία του Τύπου)</a:t>
            </a:r>
          </a:p>
          <a:p>
            <a:pPr marL="285750" indent="-285750">
              <a:buSzPct val="120000"/>
              <a:buFont typeface="Arial" panose="020B0604020202020204" pitchFamily="34" charset="0"/>
              <a:buChar char="•"/>
            </a:pPr>
            <a:endParaRPr lang="en-GB" sz="1200"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a:latin typeface="Calibri" panose="020F0502020204030204" pitchFamily="34" charset="0"/>
                <a:cs typeface="Calibri" panose="020F0502020204030204" pitchFamily="34" charset="0"/>
              </a:rPr>
              <a:t>αποτελείται από έναν δικαστή ανά χώρα της ΕΕ</a:t>
            </a:r>
          </a:p>
          <a:p>
            <a:pPr>
              <a:buSzPct val="120000"/>
            </a:pPr>
            <a:endParaRPr lang="en-GB"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a:latin typeface="Calibri" panose="020F0502020204030204" pitchFamily="34" charset="0"/>
                <a:cs typeface="Calibri" panose="020F0502020204030204" pitchFamily="34" charset="0"/>
              </a:rPr>
              <a:t>εδρεύει στο </a:t>
            </a:r>
            <a:r>
              <a:rPr lang="el-GR" b="1">
                <a:latin typeface="Calibri" panose="020F0502020204030204" pitchFamily="34" charset="0"/>
                <a:cs typeface="Calibri" panose="020F0502020204030204" pitchFamily="34" charset="0"/>
              </a:rPr>
              <a:t>Λουξεμβούργο</a:t>
            </a:r>
          </a:p>
        </p:txBody>
      </p:sp>
      <p:sp>
        <p:nvSpPr>
          <p:cNvPr id="3" name="Larme 2">
            <a:extLst>
              <a:ext uri="{FF2B5EF4-FFF2-40B4-BE49-F238E27FC236}">
                <a16:creationId xmlns="" xmlns:a16="http://schemas.microsoft.com/office/drawing/2014/main" id="{E458E2E9-B172-6F4E-BA57-9B57DE0FD588}"/>
              </a:ext>
            </a:extLst>
          </p:cNvPr>
          <p:cNvSpPr/>
          <p:nvPr/>
        </p:nvSpPr>
        <p:spPr>
          <a:xfrm rot="5591629">
            <a:off x="181191" y="150277"/>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3903241" y="5782417"/>
            <a:ext cx="612836" cy="746894"/>
          </a:xfrm>
          <a:prstGeom prst="rect">
            <a:avLst/>
          </a:prstGeom>
        </p:spPr>
      </p:pic>
      <p:pic>
        <p:nvPicPr>
          <p:cNvPr id="12" name="Picture 11"/>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4716098" y="993448"/>
            <a:ext cx="3875010" cy="2163876"/>
          </a:xfrm>
          <a:prstGeom prst="rect">
            <a:avLst/>
          </a:prstGeom>
        </p:spPr>
      </p:pic>
      <p:sp>
        <p:nvSpPr>
          <p:cNvPr id="14" name="Rectangle 13">
            <a:extLst>
              <a:ext uri="{FF2B5EF4-FFF2-40B4-BE49-F238E27FC236}">
                <a16:creationId xmlns=""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el-GR" sz="1000" b="1">
                <a:solidFill>
                  <a:srgbClr val="FFA00E"/>
                </a:solidFill>
                <a:latin typeface="Arial" charset="0"/>
                <a:ea typeface="Arial" charset="0"/>
                <a:cs typeface="Arial" charset="0"/>
              </a:rPr>
              <a:t>ΠΩΣ ΛΕΙΤΟΥΡΓΕΙ Η ΕΕ;</a:t>
            </a:r>
          </a:p>
        </p:txBody>
      </p:sp>
      <p:cxnSp>
        <p:nvCxnSpPr>
          <p:cNvPr id="15" name="Connecteur droit 7">
            <a:extLst>
              <a:ext uri="{FF2B5EF4-FFF2-40B4-BE49-F238E27FC236}">
                <a16:creationId xmlns=""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03206" y="2972658"/>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pic>
        <p:nvPicPr>
          <p:cNvPr id="9" name="Picture 8"/>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4716098" y="3945971"/>
            <a:ext cx="3875010" cy="2583340"/>
          </a:xfrm>
          <a:prstGeom prst="rect">
            <a:avLst/>
          </a:prstGeom>
        </p:spPr>
      </p:pic>
    </p:spTree>
    <p:extLst>
      <p:ext uri="{BB962C8B-B14F-4D97-AF65-F5344CB8AC3E}">
        <p14:creationId xmlns="" xmlns:p14="http://schemas.microsoft.com/office/powerpoint/2010/main" val="118322646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el-GR" sz="4800" b="1" dirty="0">
                <a:solidFill>
                  <a:schemeClr val="bg1"/>
                </a:solidFill>
                <a:latin typeface="Calibri" charset="0"/>
                <a:ea typeface="Calibri" charset="0"/>
                <a:cs typeface="Calibri" charset="0"/>
              </a:rPr>
              <a:t>ΤΙ ΕΙΝΑΙ Η ΕΥΡΩΠΗ;</a:t>
            </a:r>
          </a:p>
        </p:txBody>
      </p:sp>
      <p:sp>
        <p:nvSpPr>
          <p:cNvPr id="9" name="Larme 8">
            <a:extLst>
              <a:ext uri="{FF2B5EF4-FFF2-40B4-BE49-F238E27FC236}">
                <a16:creationId xmlns=""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 xmlns:p14="http://schemas.microsoft.com/office/powerpoint/2010/main" val="320706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4" name="Larme 2">
            <a:extLst>
              <a:ext uri="{FF2B5EF4-FFF2-40B4-BE49-F238E27FC236}">
                <a16:creationId xmlns="" xmlns:a16="http://schemas.microsoft.com/office/drawing/2014/main" id="{E458E2E9-B172-6F4E-BA57-9B57DE0FD588}"/>
              </a:ext>
            </a:extLst>
          </p:cNvPr>
          <p:cNvSpPr/>
          <p:nvPr/>
        </p:nvSpPr>
        <p:spPr>
          <a:xfrm rot="5591629">
            <a:off x="73748" y="150276"/>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670779" y="136217"/>
            <a:ext cx="6887852" cy="584775"/>
          </a:xfrm>
          <a:prstGeom prst="rect">
            <a:avLst/>
          </a:prstGeom>
          <a:noFill/>
        </p:spPr>
        <p:txBody>
          <a:bodyPr wrap="square" rtlCol="0">
            <a:spAutoFit/>
          </a:bodyPr>
          <a:lstStyle/>
          <a:p>
            <a:r>
              <a:rPr lang="el-GR" sz="3200" b="1">
                <a:solidFill>
                  <a:srgbClr val="FFA00E"/>
                </a:solidFill>
                <a:latin typeface="Calibri" panose="020F0502020204030204" pitchFamily="34" charset="0"/>
                <a:cs typeface="Calibri" panose="020F0502020204030204" pitchFamily="34" charset="0"/>
              </a:rPr>
              <a:t>ΤΟ ΕΥΡΩΠΑΪΚΟ ΕΛΕΓΚΤΙΚΟ ΣΥΝΕΔΡΙΟ</a:t>
            </a:r>
          </a:p>
        </p:txBody>
      </p:sp>
      <p:sp>
        <p:nvSpPr>
          <p:cNvPr id="6" name="Rectangle 5"/>
          <p:cNvSpPr/>
          <p:nvPr/>
        </p:nvSpPr>
        <p:spPr>
          <a:xfrm>
            <a:off x="363550" y="997991"/>
            <a:ext cx="3838353" cy="5725632"/>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extBox 6"/>
          <p:cNvSpPr txBox="1"/>
          <p:nvPr/>
        </p:nvSpPr>
        <p:spPr>
          <a:xfrm>
            <a:off x="363550" y="1000420"/>
            <a:ext cx="3838353" cy="3693319"/>
          </a:xfrm>
          <a:prstGeom prst="rect">
            <a:avLst/>
          </a:prstGeom>
          <a:noFill/>
        </p:spPr>
        <p:txBody>
          <a:bodyPr wrap="square" rtlCol="0">
            <a:spAutoFit/>
          </a:bodyPr>
          <a:lstStyle/>
          <a:p>
            <a:r>
              <a:rPr lang="el-GR" b="1"/>
              <a:t>Το Ελεγκτικό Συνέδριο:</a:t>
            </a:r>
          </a:p>
          <a:p>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a:latin typeface="Calibri" panose="020F0502020204030204" pitchFamily="34" charset="0"/>
                <a:cs typeface="Calibri" panose="020F0502020204030204" pitchFamily="34" charset="0"/>
              </a:rPr>
              <a:t>ελέγχει αν ο </a:t>
            </a:r>
            <a:r>
              <a:rPr lang="el-GR" b="1">
                <a:latin typeface="Calibri" panose="020F0502020204030204" pitchFamily="34" charset="0"/>
                <a:cs typeface="Calibri" panose="020F0502020204030204" pitchFamily="34" charset="0"/>
              </a:rPr>
              <a:t>προϋπολογισμός</a:t>
            </a:r>
            <a:r>
              <a:rPr lang="el-GR">
                <a:latin typeface="Calibri" panose="020F0502020204030204" pitchFamily="34" charset="0"/>
                <a:cs typeface="Calibri" panose="020F0502020204030204" pitchFamily="34" charset="0"/>
              </a:rPr>
              <a:t> της ΕΕ έχει </a:t>
            </a:r>
            <a:r>
              <a:rPr lang="el-GR" b="1">
                <a:latin typeface="Calibri" panose="020F0502020204030204" pitchFamily="34" charset="0"/>
                <a:cs typeface="Calibri" panose="020F0502020204030204" pitchFamily="34" charset="0"/>
              </a:rPr>
              <a:t>δαπανηθεί σωστά</a:t>
            </a:r>
          </a:p>
          <a:p>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b="1">
                <a:latin typeface="Calibri" panose="020F0502020204030204" pitchFamily="34" charset="0"/>
                <a:cs typeface="Calibri" panose="020F0502020204030204" pitchFamily="34" charset="0"/>
              </a:rPr>
              <a:t>υποβάλλει εκθέσεις για απάτη, διαφθορά </a:t>
            </a:r>
            <a:r>
              <a:rPr lang="el-GR">
                <a:latin typeface="Calibri" panose="020F0502020204030204" pitchFamily="34" charset="0"/>
                <a:cs typeface="Calibri" panose="020F0502020204030204" pitchFamily="34" charset="0"/>
              </a:rPr>
              <a:t>ή άλλη </a:t>
            </a:r>
            <a:r>
              <a:rPr lang="el-GR" b="1">
                <a:latin typeface="Calibri" panose="020F0502020204030204" pitchFamily="34" charset="0"/>
                <a:cs typeface="Calibri" panose="020F0502020204030204" pitchFamily="34" charset="0"/>
              </a:rPr>
              <a:t>παράνομη δραστηριότητα</a:t>
            </a:r>
          </a:p>
          <a:p>
            <a:pPr marL="285750" indent="-285750">
              <a:buFont typeface="Arial" panose="020B0604020202020204" pitchFamily="34" charset="0"/>
              <a:buChar char="•"/>
            </a:pPr>
            <a:endParaRPr lang="en-GB"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b="1">
                <a:latin typeface="Calibri" panose="020F0502020204030204" pitchFamily="34" charset="0"/>
                <a:cs typeface="Calibri" panose="020F0502020204030204" pitchFamily="34" charset="0"/>
              </a:rPr>
              <a:t>συμβουλεύει τους υπεύθυνους χάραξης πολιτικής της ΕΕ </a:t>
            </a:r>
            <a:r>
              <a:rPr lang="el-GR">
                <a:latin typeface="Calibri" panose="020F0502020204030204" pitchFamily="34" charset="0"/>
                <a:cs typeface="Calibri" panose="020F0502020204030204" pitchFamily="34" charset="0"/>
              </a:rPr>
              <a:t>σχετικά με τον βέλτιστο τρόπο διάθεσης του προϋπολογισμού</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l-GR">
                <a:latin typeface="Calibri" panose="020F0502020204030204" pitchFamily="34" charset="0"/>
                <a:cs typeface="Calibri" panose="020F0502020204030204" pitchFamily="34" charset="0"/>
              </a:rPr>
              <a:t>τα μέλη του διορίζονται από το Συμβούλιο και έχουν εξαετή θητεία</a:t>
            </a:r>
          </a:p>
        </p:txBody>
      </p:sp>
      <p:pic>
        <p:nvPicPr>
          <p:cNvPr id="8" name="Picture 7"/>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3448993" y="6003758"/>
            <a:ext cx="662080" cy="633501"/>
          </a:xfrm>
          <a:prstGeom prst="rect">
            <a:avLst/>
          </a:prstGeom>
        </p:spPr>
      </p:pic>
      <p:pic>
        <p:nvPicPr>
          <p:cNvPr id="14" name="Picture 13"/>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4349643" y="997991"/>
            <a:ext cx="4369981" cy="2833580"/>
          </a:xfrm>
          <a:prstGeom prst="rect">
            <a:avLst/>
          </a:prstGeom>
        </p:spPr>
      </p:pic>
      <p:sp>
        <p:nvSpPr>
          <p:cNvPr id="11" name="Rectangle 10">
            <a:extLst>
              <a:ext uri="{FF2B5EF4-FFF2-40B4-BE49-F238E27FC236}">
                <a16:creationId xmlns=""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el-GR" sz="1000" b="1">
                <a:solidFill>
                  <a:srgbClr val="FFA00E"/>
                </a:solidFill>
                <a:latin typeface="Arial" charset="0"/>
                <a:ea typeface="Arial" charset="0"/>
                <a:cs typeface="Arial" charset="0"/>
              </a:rPr>
              <a:t>ΠΩΣ ΛΕΙΤΟΥΡΓΕΙ Η ΕΕ;</a:t>
            </a:r>
          </a:p>
        </p:txBody>
      </p:sp>
      <p:cxnSp>
        <p:nvCxnSpPr>
          <p:cNvPr id="12" name="Connecteur droit 7">
            <a:extLst>
              <a:ext uri="{FF2B5EF4-FFF2-40B4-BE49-F238E27FC236}">
                <a16:creationId xmlns=""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31694" y="3672022"/>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 xmlns:p14="http://schemas.microsoft.com/office/powerpoint/2010/main" val="70494611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2000">
              <a:schemeClr val="accent2">
                <a:lumMod val="40000"/>
                <a:lumOff val="60000"/>
              </a:schemeClr>
            </a:gs>
            <a:gs pos="83000">
              <a:schemeClr val="accent2">
                <a:lumMod val="40000"/>
                <a:lumOff val="6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sp>
        <p:nvSpPr>
          <p:cNvPr id="3" name="Larme 2">
            <a:extLst>
              <a:ext uri="{FF2B5EF4-FFF2-40B4-BE49-F238E27FC236}">
                <a16:creationId xmlns="" xmlns:a16="http://schemas.microsoft.com/office/drawing/2014/main" id="{C9BFB1AC-7847-824E-A3EE-D34A24E1B8A3}"/>
              </a:ext>
            </a:extLst>
          </p:cNvPr>
          <p:cNvSpPr/>
          <p:nvPr/>
        </p:nvSpPr>
        <p:spPr>
          <a:xfrm rot="5400000">
            <a:off x="62904" y="110018"/>
            <a:ext cx="579604" cy="583070"/>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 xmlns:a16="http://schemas.microsoft.com/office/drawing/2014/main" id="{6CC2D52E-8FF7-4744-84FB-05C84BCE3E66}"/>
              </a:ext>
            </a:extLst>
          </p:cNvPr>
          <p:cNvSpPr txBox="1"/>
          <p:nvPr/>
        </p:nvSpPr>
        <p:spPr>
          <a:xfrm>
            <a:off x="644241" y="130142"/>
            <a:ext cx="6097290" cy="584775"/>
          </a:xfrm>
          <a:prstGeom prst="rect">
            <a:avLst/>
          </a:prstGeom>
          <a:noFill/>
        </p:spPr>
        <p:txBody>
          <a:bodyPr wrap="square" rtlCol="0">
            <a:spAutoFit/>
          </a:bodyPr>
          <a:lstStyle/>
          <a:p>
            <a:r>
              <a:rPr lang="el-GR" sz="3200" b="1">
                <a:solidFill>
                  <a:srgbClr val="FFA00E"/>
                </a:solidFill>
                <a:latin typeface="Calibri" panose="020F0502020204030204" pitchFamily="34" charset="0"/>
                <a:cs typeface="Calibri" panose="020F0502020204030204" pitchFamily="34" charset="0"/>
              </a:rPr>
              <a:t>Η ΕΥΡΩΠΑΪΚΗ ΚΕΝΤΡΙΚΗ ΤΡΑΠΕΖΑ:</a:t>
            </a:r>
          </a:p>
        </p:txBody>
      </p:sp>
      <p:sp>
        <p:nvSpPr>
          <p:cNvPr id="9" name="Rectangle 8">
            <a:extLst>
              <a:ext uri="{FF2B5EF4-FFF2-40B4-BE49-F238E27FC236}">
                <a16:creationId xmlns="" xmlns:a16="http://schemas.microsoft.com/office/drawing/2014/main" id="{F2D5DF26-97A6-B845-8104-E4AE730B2867}"/>
              </a:ext>
            </a:extLst>
          </p:cNvPr>
          <p:cNvSpPr/>
          <p:nvPr/>
        </p:nvSpPr>
        <p:spPr>
          <a:xfrm>
            <a:off x="165675" y="995788"/>
            <a:ext cx="3998422" cy="5638928"/>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4" name="Rectangle 3"/>
          <p:cNvSpPr/>
          <p:nvPr/>
        </p:nvSpPr>
        <p:spPr>
          <a:xfrm>
            <a:off x="165677" y="1008891"/>
            <a:ext cx="3998420" cy="5262979"/>
          </a:xfrm>
          <a:prstGeom prst="rect">
            <a:avLst/>
          </a:prstGeom>
        </p:spPr>
        <p:txBody>
          <a:bodyPr wrap="square">
            <a:spAutoFit/>
          </a:bodyPr>
          <a:lstStyle/>
          <a:p>
            <a:pPr marL="285750" indent="-285750">
              <a:buSzPct val="120000"/>
              <a:buFont typeface="Arial" panose="020B0604020202020204" pitchFamily="34" charset="0"/>
              <a:buChar char="•"/>
            </a:pPr>
            <a:r>
              <a:rPr lang="el-GR" sz="1600" b="1" dirty="0">
                <a:latin typeface="Calibri" panose="020F0502020204030204" pitchFamily="34" charset="0"/>
                <a:cs typeface="Calibri" panose="020F0502020204030204" pitchFamily="34" charset="0"/>
              </a:rPr>
              <a:t>χαράσσει την οικονομική και νομισματική πολιτική της ΕΕ</a:t>
            </a:r>
          </a:p>
          <a:p>
            <a:pPr marL="285750" indent="-285750">
              <a:buSzPct val="120000"/>
              <a:buFont typeface="Arial" panose="020B0604020202020204" pitchFamily="34" charset="0"/>
              <a:buChar char="•"/>
            </a:pPr>
            <a:endParaRPr lang="en-GB" sz="1600" b="1"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sz="1600" b="1" dirty="0">
                <a:latin typeface="Calibri" panose="020F0502020204030204" pitchFamily="34" charset="0"/>
                <a:cs typeface="Calibri" panose="020F0502020204030204" pitchFamily="34" charset="0"/>
              </a:rPr>
              <a:t>διαχειρίζεται</a:t>
            </a:r>
            <a:r>
              <a:rPr lang="el-GR" sz="1600" dirty="0">
                <a:latin typeface="Calibri" panose="020F0502020204030204" pitchFamily="34" charset="0"/>
                <a:cs typeface="Calibri" panose="020F0502020204030204" pitchFamily="34" charset="0"/>
              </a:rPr>
              <a:t> το ευρωπαϊκό νόμισμα – το «ευρώ»</a:t>
            </a:r>
          </a:p>
          <a:p>
            <a:pPr marL="285750" indent="-285750">
              <a:buSzPct val="12000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sz="1600" dirty="0">
                <a:latin typeface="Calibri" panose="020F0502020204030204" pitchFamily="34" charset="0"/>
                <a:cs typeface="Calibri" panose="020F0502020204030204" pitchFamily="34" charset="0"/>
              </a:rPr>
              <a:t>είναι </a:t>
            </a:r>
            <a:r>
              <a:rPr lang="el-GR" sz="1600" b="1" dirty="0">
                <a:latin typeface="Calibri" panose="020F0502020204030204" pitchFamily="34" charset="0"/>
                <a:cs typeface="Calibri" panose="020F0502020204030204" pitchFamily="34" charset="0"/>
              </a:rPr>
              <a:t>αρμόδια</a:t>
            </a:r>
            <a:r>
              <a:rPr lang="el-GR" sz="1600" dirty="0">
                <a:latin typeface="Calibri" panose="020F0502020204030204" pitchFamily="34" charset="0"/>
                <a:cs typeface="Calibri" panose="020F0502020204030204" pitchFamily="34" charset="0"/>
              </a:rPr>
              <a:t> για τη διατήρηση</a:t>
            </a:r>
            <a:br>
              <a:rPr lang="el-GR" sz="1600" dirty="0">
                <a:latin typeface="Calibri" panose="020F0502020204030204" pitchFamily="34" charset="0"/>
                <a:cs typeface="Calibri" panose="020F0502020204030204" pitchFamily="34" charset="0"/>
              </a:rPr>
            </a:br>
            <a:r>
              <a:rPr lang="el-GR" sz="1600" dirty="0">
                <a:latin typeface="Calibri" panose="020F0502020204030204" pitchFamily="34" charset="0"/>
                <a:cs typeface="Calibri" panose="020F0502020204030204" pitchFamily="34" charset="0"/>
              </a:rPr>
              <a:t>του ευρώ και των τιμών σε </a:t>
            </a:r>
            <a:r>
              <a:rPr lang="el-GR" sz="1600" b="1" dirty="0">
                <a:latin typeface="Calibri" panose="020F0502020204030204" pitchFamily="34" charset="0"/>
                <a:cs typeface="Calibri" panose="020F0502020204030204" pitchFamily="34" charset="0"/>
              </a:rPr>
              <a:t>σταθερά επίπεδα</a:t>
            </a:r>
          </a:p>
          <a:p>
            <a:pPr>
              <a:buSzPct val="120000"/>
            </a:pPr>
            <a:endParaRPr lang="en-GB" sz="1600"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sz="1600" dirty="0">
                <a:latin typeface="Calibri" panose="020F0502020204030204" pitchFamily="34" charset="0"/>
                <a:cs typeface="Calibri" panose="020F0502020204030204" pitchFamily="34" charset="0"/>
              </a:rPr>
              <a:t>ορίζει τα </a:t>
            </a:r>
            <a:r>
              <a:rPr lang="el-GR" sz="1600" b="1" dirty="0">
                <a:latin typeface="Calibri" panose="020F0502020204030204" pitchFamily="34" charset="0"/>
                <a:cs typeface="Calibri" panose="020F0502020204030204" pitchFamily="34" charset="0"/>
              </a:rPr>
              <a:t>επιτόκια </a:t>
            </a:r>
            <a:r>
              <a:rPr lang="el-GR" sz="1600" dirty="0">
                <a:latin typeface="Calibri" panose="020F0502020204030204" pitchFamily="34" charset="0"/>
                <a:cs typeface="Calibri" panose="020F0502020204030204" pitchFamily="34" charset="0"/>
              </a:rPr>
              <a:t>για τη </a:t>
            </a:r>
            <a:br>
              <a:rPr lang="el-GR" sz="1600" dirty="0">
                <a:latin typeface="Calibri" panose="020F0502020204030204" pitchFamily="34" charset="0"/>
                <a:cs typeface="Calibri" panose="020F0502020204030204" pitchFamily="34" charset="0"/>
              </a:rPr>
            </a:br>
            <a:r>
              <a:rPr lang="el-GR" sz="1600" b="1" dirty="0">
                <a:latin typeface="Calibri" panose="020F0502020204030204" pitchFamily="34" charset="0"/>
                <a:cs typeface="Calibri" panose="020F0502020204030204" pitchFamily="34" charset="0"/>
              </a:rPr>
              <a:t>ζώνη του ευρώ</a:t>
            </a:r>
          </a:p>
          <a:p>
            <a:pPr marL="285750" indent="-285750">
              <a:buSzPct val="120000"/>
              <a:buFont typeface="Arial" panose="020B0604020202020204" pitchFamily="34" charset="0"/>
              <a:buChar char="•"/>
            </a:pPr>
            <a:endParaRPr lang="en-GB" sz="1600" b="1"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sz="1600" b="1" dirty="0">
                <a:latin typeface="Calibri" panose="020F0502020204030204" pitchFamily="34" charset="0"/>
                <a:cs typeface="Calibri" panose="020F0502020204030204" pitchFamily="34" charset="0"/>
              </a:rPr>
              <a:t>συνεργάζεται με τις εθνικές κεντρικές τράπεζες </a:t>
            </a:r>
            <a:r>
              <a:rPr lang="el-GR" sz="1600" dirty="0">
                <a:latin typeface="Calibri" panose="020F0502020204030204" pitchFamily="34" charset="0"/>
                <a:cs typeface="Calibri" panose="020F0502020204030204" pitchFamily="34" charset="0"/>
              </a:rPr>
              <a:t>των χωρών της ΕΕ</a:t>
            </a:r>
          </a:p>
          <a:p>
            <a:pPr marL="285750" indent="-285750">
              <a:buSzPct val="12000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sz="1600" b="1" dirty="0">
                <a:latin typeface="Calibri" panose="020F0502020204030204" pitchFamily="34" charset="0"/>
                <a:cs typeface="Calibri" panose="020F0502020204030204" pitchFamily="34" charset="0"/>
              </a:rPr>
              <a:t>τα έξι μέλη της διορίζονται </a:t>
            </a:r>
            <a:r>
              <a:rPr lang="el-GR" sz="1600" dirty="0">
                <a:latin typeface="Calibri" panose="020F0502020204030204" pitchFamily="34" charset="0"/>
                <a:cs typeface="Calibri" panose="020F0502020204030204" pitchFamily="34" charset="0"/>
              </a:rPr>
              <a:t>από το Συμβούλιο και έχουν </a:t>
            </a:r>
            <a:r>
              <a:rPr lang="el-GR" sz="1600" b="1" dirty="0">
                <a:latin typeface="Calibri" panose="020F0502020204030204" pitchFamily="34" charset="0"/>
                <a:cs typeface="Calibri" panose="020F0502020204030204" pitchFamily="34" charset="0"/>
              </a:rPr>
              <a:t>οκταετή θητεία </a:t>
            </a:r>
            <a:r>
              <a:rPr lang="el-GR" sz="1600" dirty="0">
                <a:latin typeface="Calibri" panose="020F0502020204030204" pitchFamily="34" charset="0"/>
                <a:cs typeface="Calibri" panose="020F0502020204030204" pitchFamily="34" charset="0"/>
              </a:rPr>
              <a:t>μη ανανεώσιμη</a:t>
            </a:r>
          </a:p>
          <a:p>
            <a:pPr>
              <a:buSzPct val="120000"/>
            </a:pPr>
            <a:endParaRPr lang="en-GB" sz="1600" b="1" dirty="0">
              <a:latin typeface="Calibri" panose="020F0502020204030204" pitchFamily="34" charset="0"/>
              <a:cs typeface="Calibri" panose="020F0502020204030204" pitchFamily="34" charset="0"/>
            </a:endParaRPr>
          </a:p>
          <a:p>
            <a:pPr marL="285750" indent="-285750">
              <a:buSzPct val="120000"/>
              <a:buFont typeface="Arial" panose="020B0604020202020204" pitchFamily="34" charset="0"/>
              <a:buChar char="•"/>
            </a:pPr>
            <a:r>
              <a:rPr lang="el-GR" sz="1600" dirty="0">
                <a:latin typeface="Calibri" panose="020F0502020204030204" pitchFamily="34" charset="0"/>
                <a:cs typeface="Calibri" panose="020F0502020204030204" pitchFamily="34" charset="0"/>
              </a:rPr>
              <a:t>εδρεύει στη </a:t>
            </a:r>
            <a:r>
              <a:rPr lang="el-GR" sz="1600" b="1" dirty="0">
                <a:latin typeface="Calibri" panose="020F0502020204030204" pitchFamily="34" charset="0"/>
                <a:cs typeface="Calibri" panose="020F0502020204030204" pitchFamily="34" charset="0"/>
              </a:rPr>
              <a:t>Φρανκφούρτη </a:t>
            </a:r>
            <a:r>
              <a:rPr lang="el-GR" sz="1600" dirty="0">
                <a:latin typeface="Calibri" panose="020F0502020204030204" pitchFamily="34" charset="0"/>
                <a:cs typeface="Calibri" panose="020F0502020204030204" pitchFamily="34" charset="0"/>
              </a:rPr>
              <a:t>(Γερμανία)</a:t>
            </a:r>
          </a:p>
        </p:txBody>
      </p:sp>
      <p:pic>
        <p:nvPicPr>
          <p:cNvPr id="8" name="Picture 7"/>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4683773" y="3844733"/>
            <a:ext cx="3946966" cy="2789983"/>
          </a:xfrm>
          <a:prstGeom prst="rect">
            <a:avLst/>
          </a:prstGeom>
        </p:spPr>
      </p:pic>
      <p:sp>
        <p:nvSpPr>
          <p:cNvPr id="10" name="Rectangle 9">
            <a:extLst>
              <a:ext uri="{FF2B5EF4-FFF2-40B4-BE49-F238E27FC236}">
                <a16:creationId xmlns=""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el-GR" sz="1000" b="1">
                <a:solidFill>
                  <a:srgbClr val="FFA00E"/>
                </a:solidFill>
                <a:latin typeface="Arial" charset="0"/>
                <a:ea typeface="Arial" charset="0"/>
                <a:cs typeface="Arial" charset="0"/>
              </a:rPr>
              <a:t>ΠΩΣ ΛΕΙΤΟΥΡΓΕΙ Η ΕΕ;</a:t>
            </a:r>
          </a:p>
        </p:txBody>
      </p:sp>
      <p:cxnSp>
        <p:nvCxnSpPr>
          <p:cNvPr id="11" name="Connecteur droit 7">
            <a:extLst>
              <a:ext uri="{FF2B5EF4-FFF2-40B4-BE49-F238E27FC236}">
                <a16:creationId xmlns=""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18115" y="6456536"/>
            <a:ext cx="1625248" cy="184666"/>
          </a:xfrm>
          <a:prstGeom prst="rect">
            <a:avLst/>
          </a:prstGeom>
          <a:noFill/>
        </p:spPr>
        <p:txBody>
          <a:bodyPr wrap="square" rtlCol="0">
            <a:spAutoFit/>
          </a:bodyPr>
          <a:lstStyle/>
          <a:p>
            <a:r>
              <a:rPr lang="el-GR" sz="600" i="1"/>
              <a:t>©</a:t>
            </a:r>
            <a:r>
              <a:rPr lang="el-GR" sz="600"/>
              <a:t> ΕΥΡΩΠΑΪΚΗ ΕΝΩΣΗ</a:t>
            </a:r>
          </a:p>
        </p:txBody>
      </p:sp>
      <p:pic>
        <p:nvPicPr>
          <p:cNvPr id="5" name="Picture 4"/>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4683773" y="1206501"/>
            <a:ext cx="3946966" cy="2072157"/>
          </a:xfrm>
          <a:prstGeom prst="rect">
            <a:avLst/>
          </a:prstGeom>
        </p:spPr>
      </p:pic>
      <p:sp>
        <p:nvSpPr>
          <p:cNvPr id="6" name="TextBox 5"/>
          <p:cNvSpPr txBox="1"/>
          <p:nvPr/>
        </p:nvSpPr>
        <p:spPr>
          <a:xfrm>
            <a:off x="6555533" y="1206992"/>
            <a:ext cx="2742285" cy="184666"/>
          </a:xfrm>
          <a:prstGeom prst="rect">
            <a:avLst/>
          </a:prstGeom>
          <a:noFill/>
        </p:spPr>
        <p:txBody>
          <a:bodyPr wrap="square" rtlCol="0">
            <a:spAutoFit/>
          </a:bodyPr>
          <a:lstStyle/>
          <a:p>
            <a:r>
              <a:rPr lang="el-GR" sz="600">
                <a:solidFill>
                  <a:schemeClr val="bg1"/>
                </a:solidFill>
                <a:hlinkClick r:id="rId5" tooltip="w:en:Creative Commons"/>
              </a:rPr>
              <a:t>Creative Commons</a:t>
            </a:r>
            <a:r>
              <a:rPr lang="el-GR" sz="600">
                <a:solidFill>
                  <a:schemeClr val="bg1"/>
                </a:solidFill>
              </a:rPr>
              <a:t> </a:t>
            </a:r>
            <a:r>
              <a:rPr lang="el-GR" sz="600">
                <a:solidFill>
                  <a:schemeClr val="bg1"/>
                </a:solidFill>
                <a:hlinkClick r:id="rId6"/>
              </a:rPr>
              <a:t>Αναφορά Δημιουργού - Παρόμοια Διανομή 4.0 Διεθνές</a:t>
            </a:r>
          </a:p>
        </p:txBody>
      </p:sp>
    </p:spTree>
    <p:extLst>
      <p:ext uri="{BB962C8B-B14F-4D97-AF65-F5344CB8AC3E}">
        <p14:creationId xmlns="" xmlns:p14="http://schemas.microsoft.com/office/powerpoint/2010/main" val="265063599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00000">
              <a:srgbClr val="FF7C80"/>
            </a:gs>
            <a:gs pos="0">
              <a:schemeClr val="bg1"/>
            </a:gs>
            <a:gs pos="47000">
              <a:srgbClr val="FF7C80"/>
            </a:gs>
          </a:gsLst>
          <a:lin ang="5400000" scaled="1"/>
        </a:gradFill>
        <a:effectLst/>
      </p:bgPr>
    </p:bg>
    <p:spTree>
      <p:nvGrpSpPr>
        <p:cNvPr id="1" name=""/>
        <p:cNvGrpSpPr/>
        <p:nvPr/>
      </p:nvGrpSpPr>
      <p:grpSpPr>
        <a:xfrm>
          <a:off x="0" y="0"/>
          <a:ext cx="0" cy="0"/>
          <a:chOff x="0" y="0"/>
          <a:chExt cx="0" cy="0"/>
        </a:xfrm>
      </p:grpSpPr>
      <p:sp>
        <p:nvSpPr>
          <p:cNvPr id="7" name="Larme 6">
            <a:extLst>
              <a:ext uri="{FF2B5EF4-FFF2-40B4-BE49-F238E27FC236}">
                <a16:creationId xmlns=""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 xmlns:a16="http://schemas.microsoft.com/office/drawing/2014/main" id="{EAB918C0-49F4-4D3A-BED6-12B81054F2F1}"/>
              </a:ext>
            </a:extLst>
          </p:cNvPr>
          <p:cNvSpPr txBox="1"/>
          <p:nvPr/>
        </p:nvSpPr>
        <p:spPr>
          <a:xfrm>
            <a:off x="676545" y="97262"/>
            <a:ext cx="6858787" cy="584775"/>
          </a:xfrm>
          <a:prstGeom prst="rect">
            <a:avLst/>
          </a:prstGeom>
          <a:noFill/>
        </p:spPr>
        <p:txBody>
          <a:bodyPr wrap="square" rtlCol="0">
            <a:spAutoFit/>
          </a:bodyPr>
          <a:lstStyle/>
          <a:p>
            <a:r>
              <a:rPr lang="el-GR" sz="3200" b="1" dirty="0">
                <a:solidFill>
                  <a:srgbClr val="E65657"/>
                </a:solidFill>
                <a:latin typeface="Calibri" panose="020F0502020204030204" pitchFamily="34" charset="0"/>
                <a:cs typeface="Calibri" panose="020F0502020204030204" pitchFamily="34" charset="0"/>
              </a:rPr>
              <a:t>ΠΩΣ ΜΠΟΡΩ ΝΑ ΜΑΘΩ ΠΕΡΙΣΣΟΤΕΡΑ;</a:t>
            </a:r>
          </a:p>
        </p:txBody>
      </p:sp>
      <p:pic>
        <p:nvPicPr>
          <p:cNvPr id="3" name="Picture 2"/>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0" y="4572002"/>
            <a:ext cx="9144000" cy="2285999"/>
          </a:xfrm>
          <a:prstGeom prst="rect">
            <a:avLst/>
          </a:prstGeom>
        </p:spPr>
      </p:pic>
      <p:sp>
        <p:nvSpPr>
          <p:cNvPr id="13" name="Rectangle 12">
            <a:extLst>
              <a:ext uri="{FF2B5EF4-FFF2-40B4-BE49-F238E27FC236}">
                <a16:creationId xmlns="" xmlns:a16="http://schemas.microsoft.com/office/drawing/2014/main" id="{50166F73-D52D-1E4F-945D-52B1697C7F31}"/>
              </a:ext>
            </a:extLst>
          </p:cNvPr>
          <p:cNvSpPr/>
          <p:nvPr/>
        </p:nvSpPr>
        <p:spPr>
          <a:xfrm rot="16200000">
            <a:off x="7889886" y="5591891"/>
            <a:ext cx="2285999" cy="246221"/>
          </a:xfrm>
          <a:prstGeom prst="rect">
            <a:avLst/>
          </a:prstGeom>
          <a:solidFill>
            <a:schemeClr val="bg1"/>
          </a:solidFill>
        </p:spPr>
        <p:txBody>
          <a:bodyPr wrap="square">
            <a:spAutoFit/>
          </a:bodyPr>
          <a:lstStyle/>
          <a:p>
            <a:r>
              <a:rPr lang="el-GR" sz="1000" b="1">
                <a:solidFill>
                  <a:srgbClr val="FF5050"/>
                </a:solidFill>
                <a:latin typeface="Arial" charset="0"/>
                <a:ea typeface="Arial" charset="0"/>
                <a:cs typeface="Arial" charset="0"/>
              </a:rPr>
              <a:t>ΠΩΣ ΜΠΟΡΩ ΝΑ ΜΑΘΩ ΠΕΡΙΣΣΟΤΕΡΑ; </a:t>
            </a:r>
            <a:r>
              <a:rPr lang="el-GR" sz="1000" b="1">
                <a:solidFill>
                  <a:schemeClr val="bg1"/>
                </a:solidFill>
                <a:latin typeface="Arial" charset="0"/>
                <a:ea typeface="Arial" charset="0"/>
                <a:cs typeface="Arial" charset="0"/>
              </a:rPr>
              <a:t>;</a:t>
            </a:r>
          </a:p>
        </p:txBody>
      </p:sp>
      <p:cxnSp>
        <p:nvCxnSpPr>
          <p:cNvPr id="14" name="Connecteur droit 5">
            <a:extLst>
              <a:ext uri="{FF2B5EF4-FFF2-40B4-BE49-F238E27FC236}">
                <a16:creationId xmlns="" xmlns:a16="http://schemas.microsoft.com/office/drawing/2014/main" id="{58F0EA43-BB39-9D4E-A1AD-DBFF432FAB62}"/>
              </a:ext>
            </a:extLst>
          </p:cNvPr>
          <p:cNvCxnSpPr/>
          <p:nvPr/>
        </p:nvCxnSpPr>
        <p:spPr>
          <a:xfrm>
            <a:off x="8900883" y="5003442"/>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flipH="1">
            <a:off x="4565632" y="682037"/>
            <a:ext cx="6368" cy="388996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475943" y="2641365"/>
            <a:ext cx="4089689"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1200329"/>
          </a:xfrm>
          <a:prstGeom prst="rect">
            <a:avLst/>
          </a:prstGeom>
        </p:spPr>
        <p:txBody>
          <a:bodyPr>
            <a:spAutoFit/>
          </a:bodyPr>
          <a:lstStyle/>
          <a:p>
            <a:r>
              <a:rPr lang="el-GR" b="0">
                <a:solidFill>
                  <a:schemeClr val="tx1"/>
                </a:solidFill>
                <a:cs typeface="Arial" panose="020B0604020202020204" pitchFamily="34" charset="0"/>
              </a:rPr>
              <a:t>Όλες οι εκδόσεις της ΕΕ που χρειάζεστε</a:t>
            </a:r>
          </a:p>
          <a:p>
            <a:r>
              <a:rPr lang="el-GR" b="1">
                <a:cs typeface="Arial" panose="020B0604020202020204" pitchFamily="34" charset="0"/>
                <a:hlinkClick r:id="rId4"/>
              </a:rPr>
              <a:t>publications.europa.eu</a:t>
            </a:r>
          </a:p>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4685629" y="1084449"/>
            <a:ext cx="4360159" cy="3139321"/>
          </a:xfrm>
          <a:prstGeom prst="rect">
            <a:avLst/>
          </a:prstGeom>
          <a:noFill/>
        </p:spPr>
        <p:txBody>
          <a:bodyPr wrap="square" rtlCol="0">
            <a:spAutoFit/>
          </a:bodyPr>
          <a:lstStyle/>
          <a:p>
            <a:r>
              <a:rPr lang="el-GR" b="1" dirty="0"/>
              <a:t>Γωνιά μάθησης</a:t>
            </a:r>
          </a:p>
          <a:p>
            <a:r>
              <a:rPr lang="el-GR" b="1" dirty="0">
                <a:hlinkClick r:id="rId5"/>
              </a:rPr>
              <a:t>https://europa.eu/learning-corner/home_el</a:t>
            </a:r>
          </a:p>
          <a:p>
            <a:endParaRPr lang="en-GB" b="1" dirty="0"/>
          </a:p>
          <a:p>
            <a:r>
              <a:rPr lang="el-GR" b="1" dirty="0"/>
              <a:t>Η ΕΕ σε διαφάνειες</a:t>
            </a:r>
          </a:p>
          <a:p>
            <a:r>
              <a:rPr lang="el-GR" b="1" dirty="0">
                <a:hlinkClick r:id="rId6"/>
              </a:rPr>
              <a:t>https://europa.eu/european-union/documents-publications/slide-presentations_el</a:t>
            </a:r>
          </a:p>
          <a:p>
            <a:endParaRPr lang="en-GB" b="1" dirty="0"/>
          </a:p>
          <a:p>
            <a:r>
              <a:rPr lang="el-GR" b="1" dirty="0" err="1"/>
              <a:t>Ιστότοπος</a:t>
            </a:r>
            <a:r>
              <a:rPr lang="el-GR" b="1" dirty="0"/>
              <a:t> Europa  </a:t>
            </a:r>
          </a:p>
          <a:p>
            <a:r>
              <a:rPr lang="el-GR" b="1" dirty="0">
                <a:hlinkClick r:id="rId7"/>
              </a:rPr>
              <a:t>europa.eu/</a:t>
            </a:r>
            <a:r>
              <a:rPr lang="el-GR" b="1" dirty="0" err="1">
                <a:hlinkClick r:id="rId7"/>
              </a:rPr>
              <a:t>european-union</a:t>
            </a:r>
            <a:r>
              <a:rPr lang="el-GR" b="1" dirty="0">
                <a:hlinkClick r:id="rId7"/>
              </a:rPr>
              <a:t>/</a:t>
            </a:r>
            <a:r>
              <a:rPr lang="el-GR" b="1" dirty="0" err="1">
                <a:hlinkClick r:id="rId7"/>
              </a:rPr>
              <a:t>index_el</a:t>
            </a:r>
            <a:endParaRPr lang="el-GR" b="1" dirty="0">
              <a:hlinkClick r:id="rId7"/>
            </a:endParaRPr>
          </a:p>
        </p:txBody>
      </p:sp>
      <p:sp>
        <p:nvSpPr>
          <p:cNvPr id="16" name="Rectangle 15"/>
          <p:cNvSpPr/>
          <p:nvPr/>
        </p:nvSpPr>
        <p:spPr>
          <a:xfrm>
            <a:off x="8811" y="1887668"/>
            <a:ext cx="4603685" cy="1092607"/>
          </a:xfrm>
          <a:prstGeom prst="rect">
            <a:avLst/>
          </a:prstGeom>
        </p:spPr>
        <p:txBody>
          <a:bodyPr wrap="square">
            <a:spAutoFit/>
          </a:bodyPr>
          <a:lstStyle/>
          <a:p>
            <a:r>
              <a:rPr lang="el-GR" b="1" dirty="0"/>
              <a:t>Τι κάνει η Ευρώπη για μένα </a:t>
            </a:r>
          </a:p>
          <a:p>
            <a:pPr lvl="0"/>
            <a:r>
              <a:rPr lang="el-GR" b="1" dirty="0">
                <a:solidFill>
                  <a:srgbClr val="808080">
                    <a:lumMod val="75000"/>
                  </a:srgbClr>
                </a:solidFill>
                <a:cs typeface="Arial" panose="020B0604020202020204" pitchFamily="34" charset="0"/>
                <a:hlinkClick r:id="rId8"/>
              </a:rPr>
              <a:t>https://what-europe-does-for-me.eu/el/home</a:t>
            </a: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sp>
        <p:nvSpPr>
          <p:cNvPr id="18" name="TextBox 17"/>
          <p:cNvSpPr txBox="1"/>
          <p:nvPr/>
        </p:nvSpPr>
        <p:spPr>
          <a:xfrm>
            <a:off x="8097151" y="6684435"/>
            <a:ext cx="1625248" cy="184666"/>
          </a:xfrm>
          <a:prstGeom prst="rect">
            <a:avLst/>
          </a:prstGeom>
          <a:noFill/>
        </p:spPr>
        <p:txBody>
          <a:bodyPr wrap="square" rtlCol="0">
            <a:spAutoFit/>
          </a:bodyPr>
          <a:lstStyle/>
          <a:p>
            <a:r>
              <a:rPr lang="el-GR" sz="600" i="1"/>
              <a:t>©</a:t>
            </a:r>
            <a:r>
              <a:rPr lang="el-GR" sz="600"/>
              <a:t> ΕΥΡΩΠΑΪΚΗ ΕΝΩΣΗ</a:t>
            </a:r>
          </a:p>
        </p:txBody>
      </p:sp>
      <p:pic>
        <p:nvPicPr>
          <p:cNvPr id="21" name="Picture 20"/>
          <p:cNvPicPr>
            <a:picLocks noChangeAspect="1"/>
          </p:cNvPicPr>
          <p:nvPr/>
        </p:nvPicPr>
        <p:blipFill>
          <a:blip r:embed="rId9"/>
          <a:stretch>
            <a:fillRect/>
          </a:stretch>
        </p:blipFill>
        <p:spPr>
          <a:xfrm>
            <a:off x="385011" y="975238"/>
            <a:ext cx="1834497" cy="900196"/>
          </a:xfrm>
          <a:prstGeom prst="rect">
            <a:avLst/>
          </a:prstGeom>
        </p:spPr>
      </p:pic>
      <p:pic>
        <p:nvPicPr>
          <p:cNvPr id="2" name="Picture 1"/>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385011" y="2800729"/>
            <a:ext cx="1714500" cy="971550"/>
          </a:xfrm>
          <a:prstGeom prst="rect">
            <a:avLst/>
          </a:prstGeom>
        </p:spPr>
      </p:pic>
    </p:spTree>
    <p:extLst>
      <p:ext uri="{BB962C8B-B14F-4D97-AF65-F5344CB8AC3E}">
        <p14:creationId xmlns="" xmlns:p14="http://schemas.microsoft.com/office/powerpoint/2010/main" val="364442121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rgbClr val="FF99CC"/>
            </a:gs>
            <a:gs pos="100000">
              <a:srgbClr val="FF99CC"/>
            </a:gs>
          </a:gsLst>
          <a:lin ang="5400000" scaled="1"/>
        </a:gradFill>
        <a:effectLst/>
      </p:bgPr>
    </p:bg>
    <p:spTree>
      <p:nvGrpSpPr>
        <p:cNvPr id="1" name=""/>
        <p:cNvGrpSpPr/>
        <p:nvPr/>
      </p:nvGrpSpPr>
      <p:grpSpPr>
        <a:xfrm>
          <a:off x="0" y="0"/>
          <a:ext cx="0" cy="0"/>
          <a:chOff x="0" y="0"/>
          <a:chExt cx="0" cy="0"/>
        </a:xfrm>
      </p:grpSpPr>
      <p:sp>
        <p:nvSpPr>
          <p:cNvPr id="6" name="Larme 5">
            <a:extLst>
              <a:ext uri="{FF2B5EF4-FFF2-40B4-BE49-F238E27FC236}">
                <a16:creationId xmlns="" xmlns:a16="http://schemas.microsoft.com/office/drawing/2014/main" id="{2DC42145-ACE2-3647-AD6B-30BEBDB4C0C3}"/>
              </a:ext>
            </a:extLst>
          </p:cNvPr>
          <p:cNvSpPr/>
          <p:nvPr/>
        </p:nvSpPr>
        <p:spPr>
          <a:xfrm rot="5400000">
            <a:off x="151099" y="89960"/>
            <a:ext cx="579604" cy="58307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 xmlns:a16="http://schemas.microsoft.com/office/drawing/2014/main" id="{126002B3-B936-C741-A10E-CC89ECC5D8D8}"/>
              </a:ext>
            </a:extLst>
          </p:cNvPr>
          <p:cNvSpPr txBox="1"/>
          <p:nvPr/>
        </p:nvSpPr>
        <p:spPr>
          <a:xfrm>
            <a:off x="732436" y="91693"/>
            <a:ext cx="5881015" cy="584775"/>
          </a:xfrm>
          <a:prstGeom prst="rect">
            <a:avLst/>
          </a:prstGeom>
          <a:noFill/>
        </p:spPr>
        <p:txBody>
          <a:bodyPr wrap="square" rtlCol="0">
            <a:spAutoFit/>
          </a:bodyPr>
          <a:lstStyle/>
          <a:p>
            <a:r>
              <a:rPr lang="el-GR" sz="3200" b="1">
                <a:solidFill>
                  <a:srgbClr val="FF6699"/>
                </a:solidFill>
              </a:rPr>
              <a:t>ΕΠΙΚΟΙΝΩΝΙΑ</a:t>
            </a:r>
          </a:p>
        </p:txBody>
      </p:sp>
      <p:sp>
        <p:nvSpPr>
          <p:cNvPr id="10" name="Rectangle 9">
            <a:extLst>
              <a:ext uri="{FF2B5EF4-FFF2-40B4-BE49-F238E27FC236}">
                <a16:creationId xmlns="" xmlns:a16="http://schemas.microsoft.com/office/drawing/2014/main" id="{F8E77FC2-87A8-7948-B793-4C3FFC76A593}"/>
              </a:ext>
            </a:extLst>
          </p:cNvPr>
          <p:cNvSpPr/>
          <p:nvPr/>
        </p:nvSpPr>
        <p:spPr>
          <a:xfrm rot="16200000">
            <a:off x="8407004" y="6121004"/>
            <a:ext cx="1227770" cy="246221"/>
          </a:xfrm>
          <a:prstGeom prst="rect">
            <a:avLst/>
          </a:prstGeom>
          <a:solidFill>
            <a:schemeClr val="bg1"/>
          </a:solidFill>
        </p:spPr>
        <p:txBody>
          <a:bodyPr wrap="square">
            <a:spAutoFit/>
          </a:bodyPr>
          <a:lstStyle/>
          <a:p>
            <a:r>
              <a:rPr lang="el-GR" sz="1000" b="1">
                <a:solidFill>
                  <a:srgbClr val="FF6699"/>
                </a:solidFill>
                <a:latin typeface="Arial" charset="0"/>
                <a:ea typeface="Arial" charset="0"/>
                <a:cs typeface="Arial" charset="0"/>
              </a:rPr>
              <a:t>ΕΠΙΚΟΙΝΩΝΙΑ</a:t>
            </a:r>
          </a:p>
        </p:txBody>
      </p:sp>
      <p:cxnSp>
        <p:nvCxnSpPr>
          <p:cNvPr id="15" name="Straight Connector 14"/>
          <p:cNvCxnSpPr/>
          <p:nvPr/>
        </p:nvCxnSpPr>
        <p:spPr>
          <a:xfrm>
            <a:off x="8926880" y="5651745"/>
            <a:ext cx="203174" cy="0"/>
          </a:xfrm>
          <a:prstGeom prst="line">
            <a:avLst/>
          </a:prstGeom>
          <a:ln>
            <a:solidFill>
              <a:srgbClr val="FF7C8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60474"/>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21" name="Picture 4" descr="Image result for europe direct">
            <a:hlinkClick r:id="rId3"/>
          </p:cNvPr>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1499948" y="1949837"/>
            <a:ext cx="1347899" cy="1231489"/>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12908" y="3816693"/>
            <a:ext cx="4572000" cy="1077218"/>
          </a:xfrm>
          <a:prstGeom prst="rect">
            <a:avLst/>
          </a:prstGeom>
          <a:noFill/>
        </p:spPr>
        <p:txBody>
          <a:bodyPr wrap="square" rtlCol="0">
            <a:spAutoFit/>
          </a:bodyPr>
          <a:lstStyle/>
          <a:p>
            <a:r>
              <a:rPr lang="el-GR" sz="1600" b="0" dirty="0">
                <a:solidFill>
                  <a:schemeClr val="tx1"/>
                </a:solidFill>
                <a:cs typeface="Arial" panose="020B0604020202020204" pitchFamily="34" charset="0"/>
              </a:rPr>
              <a:t>Τηλέφωνο χωρίς χρέωση: </a:t>
            </a:r>
            <a:r>
              <a:rPr lang="el-GR" sz="1600" b="1" dirty="0">
                <a:solidFill>
                  <a:schemeClr val="tx1"/>
                </a:solidFill>
                <a:cs typeface="Arial" panose="020B0604020202020204" pitchFamily="34" charset="0"/>
              </a:rPr>
              <a:t>00 800 6 7 8 9 10 11</a:t>
            </a:r>
          </a:p>
          <a:p>
            <a:pPr>
              <a:buFont typeface="Arial"/>
              <a:buChar char="•"/>
            </a:pPr>
            <a:r>
              <a:rPr lang="el-GR" sz="1600" b="0" dirty="0">
                <a:solidFill>
                  <a:schemeClr val="tx1"/>
                </a:solidFill>
                <a:cs typeface="Arial" panose="020B0604020202020204" pitchFamily="34" charset="0"/>
              </a:rPr>
              <a:t> καθημερινές 9:00 – 18:00 ώρα Κεντρικής Ευρώπης</a:t>
            </a:r>
          </a:p>
          <a:p>
            <a:pPr>
              <a:buFont typeface="Arial"/>
              <a:buChar char="•"/>
            </a:pPr>
            <a:r>
              <a:rPr lang="el-GR" sz="1600" b="0" dirty="0">
                <a:solidFill>
                  <a:schemeClr val="tx1"/>
                </a:solidFill>
                <a:cs typeface="Arial" panose="020B0604020202020204" pitchFamily="34" charset="0"/>
              </a:rPr>
              <a:t> σε οποιαδήποτε επίσημη γλώσσα της ΕΕ</a:t>
            </a:r>
          </a:p>
          <a:p>
            <a:pPr>
              <a:buFont typeface="Arial"/>
              <a:buChar char="•"/>
            </a:pPr>
            <a:r>
              <a:rPr lang="el-GR" sz="1600" b="0" dirty="0">
                <a:solidFill>
                  <a:schemeClr val="tx1"/>
                </a:solidFill>
                <a:cs typeface="Arial" panose="020B0604020202020204" pitchFamily="34" charset="0"/>
              </a:rPr>
              <a:t> από οπουδήποτε στην ΕΕ</a:t>
            </a:r>
          </a:p>
        </p:txBody>
      </p:sp>
      <p:sp>
        <p:nvSpPr>
          <p:cNvPr id="3" name="TextBox 2"/>
          <p:cNvSpPr txBox="1"/>
          <p:nvPr/>
        </p:nvSpPr>
        <p:spPr>
          <a:xfrm>
            <a:off x="20958" y="795248"/>
            <a:ext cx="2789980" cy="461665"/>
          </a:xfrm>
          <a:prstGeom prst="rect">
            <a:avLst/>
          </a:prstGeom>
          <a:noFill/>
        </p:spPr>
        <p:txBody>
          <a:bodyPr wrap="square" rtlCol="0">
            <a:spAutoFit/>
          </a:bodyPr>
          <a:lstStyle/>
          <a:p>
            <a:r>
              <a:rPr lang="el-GR" sz="2400" dirty="0"/>
              <a:t>Προσωπική επαφή:</a:t>
            </a:r>
          </a:p>
        </p:txBody>
      </p:sp>
      <p:sp>
        <p:nvSpPr>
          <p:cNvPr id="29" name="TextBox 28"/>
          <p:cNvSpPr txBox="1"/>
          <p:nvPr/>
        </p:nvSpPr>
        <p:spPr>
          <a:xfrm>
            <a:off x="4632830" y="795446"/>
            <a:ext cx="4507982" cy="461665"/>
          </a:xfrm>
          <a:prstGeom prst="rect">
            <a:avLst/>
          </a:prstGeom>
          <a:noFill/>
        </p:spPr>
        <p:txBody>
          <a:bodyPr wrap="square" rtlCol="0">
            <a:spAutoFit/>
          </a:bodyPr>
          <a:lstStyle/>
          <a:p>
            <a:r>
              <a:rPr lang="el-GR" sz="2400" dirty="0"/>
              <a:t>Στα μέσα κοινωνικής δικτύωσης:</a:t>
            </a:r>
          </a:p>
        </p:txBody>
      </p:sp>
      <p:pic>
        <p:nvPicPr>
          <p:cNvPr id="30" name="Picture 29"/>
          <p:cNvPicPr>
            <a:picLocks noChangeAspect="1"/>
          </p:cNvPicPr>
          <p:nvPr/>
        </p:nvPicPr>
        <p:blipFill>
          <a:blip r:embed="rId5" cstate="email">
            <a:extLst>
              <a:ext uri="{28A0092B-C50C-407E-A947-70E740481C1C}">
                <a14:useLocalDpi xmlns="" xmlns:a14="http://schemas.microsoft.com/office/drawing/2010/main"/>
              </a:ext>
            </a:extLst>
          </a:blip>
          <a:stretch>
            <a:fillRect/>
          </a:stretch>
        </p:blipFill>
        <p:spPr>
          <a:xfrm>
            <a:off x="5389899" y="1880244"/>
            <a:ext cx="2993844" cy="2954841"/>
          </a:xfrm>
          <a:prstGeom prst="rect">
            <a:avLst/>
          </a:prstGeom>
          <a:solidFill>
            <a:schemeClr val="bg1"/>
          </a:solidFill>
          <a:ln>
            <a:noFill/>
          </a:ln>
          <a:effectLst/>
        </p:spPr>
      </p:pic>
      <p:sp>
        <p:nvSpPr>
          <p:cNvPr id="4" name="TextBox 3"/>
          <p:cNvSpPr txBox="1"/>
          <p:nvPr/>
        </p:nvSpPr>
        <p:spPr>
          <a:xfrm>
            <a:off x="524194" y="3049889"/>
            <a:ext cx="4108636" cy="615553"/>
          </a:xfrm>
          <a:prstGeom prst="rect">
            <a:avLst/>
          </a:prstGeom>
          <a:noFill/>
        </p:spPr>
        <p:txBody>
          <a:bodyPr wrap="square" rtlCol="0">
            <a:spAutoFit/>
          </a:bodyPr>
          <a:lstStyle/>
          <a:p>
            <a:endParaRPr lang="en-GB" dirty="0">
              <a:solidFill>
                <a:schemeClr val="bg1"/>
              </a:solidFill>
              <a:hlinkClick r:id="rId3"/>
            </a:endParaRPr>
          </a:p>
          <a:p>
            <a:r>
              <a:rPr lang="el-GR" sz="1600" b="1">
                <a:solidFill>
                  <a:schemeClr val="bg1"/>
                </a:solidFill>
                <a:hlinkClick r:id="rId3"/>
              </a:rPr>
              <a:t>europa.eu/european-union/contact_el</a:t>
            </a:r>
          </a:p>
        </p:txBody>
      </p:sp>
      <p:sp>
        <p:nvSpPr>
          <p:cNvPr id="16" name="TextBox 15"/>
          <p:cNvSpPr txBox="1"/>
          <p:nvPr/>
        </p:nvSpPr>
        <p:spPr>
          <a:xfrm>
            <a:off x="7678455" y="1854415"/>
            <a:ext cx="1625248" cy="169277"/>
          </a:xfrm>
          <a:prstGeom prst="rect">
            <a:avLst/>
          </a:prstGeom>
          <a:noFill/>
        </p:spPr>
        <p:txBody>
          <a:bodyPr wrap="square" rtlCol="0">
            <a:spAutoFit/>
          </a:bodyPr>
          <a:lstStyle/>
          <a:p>
            <a:r>
              <a:rPr lang="el-GR" sz="500" i="1"/>
              <a:t>©</a:t>
            </a:r>
            <a:r>
              <a:rPr lang="el-GR" sz="500"/>
              <a:t> ΕΥΡΩΠΑΪΚΗ ΕΝΩΣΗ</a:t>
            </a:r>
          </a:p>
        </p:txBody>
      </p:sp>
      <p:sp>
        <p:nvSpPr>
          <p:cNvPr id="2" name="Rectangle 1"/>
          <p:cNvSpPr/>
          <p:nvPr/>
        </p:nvSpPr>
        <p:spPr>
          <a:xfrm>
            <a:off x="20955" y="1231007"/>
            <a:ext cx="4572000" cy="338554"/>
          </a:xfrm>
          <a:prstGeom prst="rect">
            <a:avLst/>
          </a:prstGeom>
        </p:spPr>
        <p:txBody>
          <a:bodyPr>
            <a:spAutoFit/>
          </a:bodyPr>
          <a:lstStyle/>
          <a:p>
            <a:r>
              <a:rPr lang="el-GR" sz="1600" dirty="0">
                <a:cs typeface="Arial" panose="020B0604020202020204" pitchFamily="34" charset="0"/>
              </a:rPr>
              <a:t>Ερωτήσεις σχετικά με την ΕΕ; Η υπηρεσία </a:t>
            </a:r>
            <a:r>
              <a:rPr lang="el-GR" sz="1600" b="1" dirty="0">
                <a:cs typeface="Arial" panose="020B0604020202020204" pitchFamily="34" charset="0"/>
              </a:rPr>
              <a:t>Europe </a:t>
            </a:r>
            <a:r>
              <a:rPr lang="el-GR" sz="1600" b="1" dirty="0" err="1">
                <a:cs typeface="Arial" panose="020B0604020202020204" pitchFamily="34" charset="0"/>
              </a:rPr>
              <a:t>Direct</a:t>
            </a:r>
            <a:r>
              <a:rPr lang="el-GR" sz="1600" dirty="0">
                <a:cs typeface="Arial" panose="020B0604020202020204" pitchFamily="34" charset="0"/>
              </a:rPr>
              <a:t> μπορεί να βοηθήσει.</a:t>
            </a:r>
          </a:p>
        </p:txBody>
      </p:sp>
      <p:sp>
        <p:nvSpPr>
          <p:cNvPr id="5" name="Rectangle 4"/>
          <p:cNvSpPr/>
          <p:nvPr/>
        </p:nvSpPr>
        <p:spPr>
          <a:xfrm>
            <a:off x="39770" y="5153717"/>
            <a:ext cx="4374267" cy="1815882"/>
          </a:xfrm>
          <a:prstGeom prst="rect">
            <a:avLst/>
          </a:prstGeom>
        </p:spPr>
        <p:txBody>
          <a:bodyPr wrap="square">
            <a:spAutoFit/>
          </a:bodyPr>
          <a:lstStyle/>
          <a:p>
            <a:r>
              <a:rPr lang="el-GR" sz="1600" dirty="0"/>
              <a:t>Βρείτε το πλησιέστερο κέντρο της ΕΕ για να μας συναντήσετε, να μας ρωτήσετε και να συζητήσετε για την ΕΕ.</a:t>
            </a:r>
          </a:p>
          <a:p>
            <a:endParaRPr lang="en-US" sz="1600" dirty="0"/>
          </a:p>
          <a:p>
            <a:r>
              <a:rPr lang="el-GR" sz="1600" b="1" dirty="0">
                <a:hlinkClick r:id="rId6"/>
              </a:rPr>
              <a:t>https://europa.eu/european-union/contact/meet-us_el</a:t>
            </a:r>
          </a:p>
          <a:p>
            <a:endParaRPr lang="en-GB" sz="1600" dirty="0"/>
          </a:p>
        </p:txBody>
      </p:sp>
      <p:sp>
        <p:nvSpPr>
          <p:cNvPr id="19" name="Rectangle 18"/>
          <p:cNvSpPr/>
          <p:nvPr/>
        </p:nvSpPr>
        <p:spPr>
          <a:xfrm>
            <a:off x="4632830" y="5153716"/>
            <a:ext cx="4572000" cy="1569660"/>
          </a:xfrm>
          <a:prstGeom prst="rect">
            <a:avLst/>
          </a:prstGeom>
        </p:spPr>
        <p:txBody>
          <a:bodyPr wrap="square">
            <a:spAutoFit/>
          </a:bodyPr>
          <a:lstStyle/>
          <a:p>
            <a:r>
              <a:rPr lang="el-GR" sz="1600"/>
              <a:t>Χρησιμοποιήστε το </a:t>
            </a:r>
            <a:r>
              <a:rPr lang="el-GR" sz="1600" b="1"/>
              <a:t>εργαλείο αναζήτησης </a:t>
            </a:r>
            <a:r>
              <a:rPr lang="el-GR" sz="1600"/>
              <a:t>για να εντοπίσετε λογαριασμούς της ΕΕ στα μέσα κοινωνικής δικτύωσης. </a:t>
            </a:r>
          </a:p>
          <a:p>
            <a:endParaRPr lang="en-US" sz="1600" dirty="0"/>
          </a:p>
          <a:p>
            <a:r>
              <a:rPr lang="el-GR" sz="1600" b="1">
                <a:hlinkClick r:id="rId7"/>
              </a:rPr>
              <a:t>https://europa.eu/european-union/contact/social-networks_el</a:t>
            </a:r>
          </a:p>
          <a:p>
            <a:endParaRPr lang="en-GB" sz="1600" dirty="0"/>
          </a:p>
        </p:txBody>
      </p:sp>
    </p:spTree>
    <p:extLst>
      <p:ext uri="{BB962C8B-B14F-4D97-AF65-F5344CB8AC3E}">
        <p14:creationId xmlns="" xmlns:p14="http://schemas.microsoft.com/office/powerpoint/2010/main" val="67853321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7" y="2397030"/>
            <a:ext cx="5426889" cy="1938992"/>
          </a:xfrm>
          <a:prstGeom prst="rect">
            <a:avLst/>
          </a:prstGeom>
          <a:noFill/>
        </p:spPr>
        <p:txBody>
          <a:bodyPr wrap="square" rtlCol="0">
            <a:spAutoFit/>
          </a:bodyPr>
          <a:lstStyle/>
          <a:p>
            <a:pPr algn="ctr"/>
            <a:r>
              <a:rPr lang="el-GR" sz="6000" b="1" dirty="0">
                <a:solidFill>
                  <a:schemeClr val="bg1"/>
                </a:solidFill>
              </a:rPr>
              <a:t>ΑΙΣΘΑΝΕΣΤΕ ΕΥΡΩΠΑΙΟΣ/-Α;</a:t>
            </a:r>
          </a:p>
        </p:txBody>
      </p:sp>
      <p:sp>
        <p:nvSpPr>
          <p:cNvPr id="4" name="TextBox 3"/>
          <p:cNvSpPr txBox="1"/>
          <p:nvPr/>
        </p:nvSpPr>
        <p:spPr>
          <a:xfrm>
            <a:off x="8331376" y="6699519"/>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
        <p:nvSpPr>
          <p:cNvPr id="2" name="TextBox 1"/>
          <p:cNvSpPr txBox="1"/>
          <p:nvPr/>
        </p:nvSpPr>
        <p:spPr>
          <a:xfrm>
            <a:off x="2760363" y="4336022"/>
            <a:ext cx="3705225" cy="646331"/>
          </a:xfrm>
          <a:prstGeom prst="rect">
            <a:avLst/>
          </a:prstGeom>
          <a:noFill/>
        </p:spPr>
        <p:txBody>
          <a:bodyPr wrap="square" rtlCol="0">
            <a:spAutoFit/>
          </a:bodyPr>
          <a:lstStyle/>
          <a:p>
            <a:r>
              <a:rPr lang="el-GR" i="1">
                <a:solidFill>
                  <a:schemeClr val="bg1"/>
                </a:solidFill>
              </a:rPr>
              <a:t>ΤΙ ΣΑΣ ΚΑΝΕΙ Ή TI ΘΑ ΜΠΟΡΟΥΣΕ ΝΑ ΣΑΣ ΚΑΝΕΙ ΝΑ ΑΙΣΘΑΝΕΣΤΕ ΕΥΡΩΠΑΙΟΣ/-Α;</a:t>
            </a:r>
          </a:p>
        </p:txBody>
      </p:sp>
    </p:spTree>
    <p:extLst>
      <p:ext uri="{BB962C8B-B14F-4D97-AF65-F5344CB8AC3E}">
        <p14:creationId xmlns="" xmlns:p14="http://schemas.microsoft.com/office/powerpoint/2010/main" val="3914323275"/>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1643591" cy="461665"/>
          </a:xfrm>
          <a:prstGeom prst="rect">
            <a:avLst/>
          </a:prstGeom>
          <a:noFill/>
        </p:spPr>
        <p:txBody>
          <a:bodyPr wrap="none" rtlCol="0">
            <a:spAutoFit/>
          </a:bodyPr>
          <a:lstStyle/>
          <a:p>
            <a:r>
              <a:rPr lang="el-GR" sz="2400" b="1">
                <a:solidFill>
                  <a:srgbClr val="2A4591"/>
                </a:solidFill>
                <a:latin typeface="Calibri" charset="0"/>
                <a:ea typeface="Calibri" charset="0"/>
                <a:cs typeface="Calibri" charset="0"/>
              </a:rPr>
              <a:t>ΒΑΣΙΚΑ ΣΤΟΙΧΕΙΑ</a:t>
            </a:r>
          </a:p>
        </p:txBody>
      </p:sp>
      <p:sp>
        <p:nvSpPr>
          <p:cNvPr id="12" name="Rectangle 11"/>
          <p:cNvSpPr/>
          <p:nvPr/>
        </p:nvSpPr>
        <p:spPr>
          <a:xfrm rot="16200000">
            <a:off x="8330637" y="6044636"/>
            <a:ext cx="1380506" cy="246221"/>
          </a:xfrm>
          <a:prstGeom prst="rect">
            <a:avLst/>
          </a:prstGeom>
        </p:spPr>
        <p:txBody>
          <a:bodyPr wrap="none">
            <a:spAutoFit/>
          </a:bodyPr>
          <a:lstStyle/>
          <a:p>
            <a:r>
              <a:rPr lang="el-GR" sz="1000" b="1">
                <a:solidFill>
                  <a:srgbClr val="2A4591"/>
                </a:solidFill>
                <a:latin typeface="Arial" charset="0"/>
                <a:ea typeface="Arial" charset="0"/>
                <a:cs typeface="Arial" charset="0"/>
              </a:rPr>
              <a:t>ΤΙ ΕΙΝΑΙ Η ΕΥΡΩΠΗ;</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5-Point Star 18"/>
          <p:cNvSpPr/>
          <p:nvPr/>
        </p:nvSpPr>
        <p:spPr>
          <a:xfrm>
            <a:off x="6379454" y="3821171"/>
            <a:ext cx="2518325" cy="2222496"/>
          </a:xfrm>
          <a:prstGeom prst="star5">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923330"/>
          </a:xfrm>
          <a:prstGeom prst="rect">
            <a:avLst/>
          </a:prstGeom>
          <a:noFill/>
        </p:spPr>
        <p:txBody>
          <a:bodyPr wrap="square" rtlCol="0">
            <a:spAutoFit/>
          </a:bodyPr>
          <a:lstStyle/>
          <a:p>
            <a:pPr algn="ctr"/>
            <a:r>
              <a:rPr lang="en-GB" b="1" dirty="0">
                <a:latin typeface="Calibri" charset="0"/>
                <a:ea typeface="Calibri" charset="0"/>
                <a:cs typeface="Calibri" charset="0"/>
              </a:rPr>
              <a:t>447</a:t>
            </a:r>
            <a:r>
              <a:rPr lang="el-GR" b="1" dirty="0">
                <a:latin typeface="Calibri" charset="0"/>
                <a:ea typeface="Calibri" charset="0"/>
                <a:cs typeface="Calibri" charset="0"/>
              </a:rPr>
              <a:t> εκατομμύρια</a:t>
            </a:r>
            <a:r>
              <a:rPr lang="el-GR" dirty="0">
                <a:latin typeface="Calibri" charset="0"/>
                <a:ea typeface="Calibri" charset="0"/>
                <a:cs typeface="Calibri" charset="0"/>
              </a:rPr>
              <a:t> άτομα</a:t>
            </a:r>
          </a:p>
        </p:txBody>
      </p:sp>
      <p:sp>
        <p:nvSpPr>
          <p:cNvPr id="4" name="TextBox 3"/>
          <p:cNvSpPr txBox="1"/>
          <p:nvPr/>
        </p:nvSpPr>
        <p:spPr>
          <a:xfrm>
            <a:off x="6683397" y="4747996"/>
            <a:ext cx="1910437" cy="369332"/>
          </a:xfrm>
          <a:prstGeom prst="rect">
            <a:avLst/>
          </a:prstGeom>
          <a:noFill/>
          <a:effectLst>
            <a:glow rad="63500">
              <a:schemeClr val="accent1">
                <a:satMod val="175000"/>
                <a:alpha val="40000"/>
              </a:schemeClr>
            </a:glow>
          </a:effectLst>
        </p:spPr>
        <p:txBody>
          <a:bodyPr wrap="square" rtlCol="0">
            <a:spAutoFit/>
          </a:bodyPr>
          <a:lstStyle/>
          <a:p>
            <a:pPr algn="ctr"/>
            <a:r>
              <a:rPr lang="el-GR" b="1" dirty="0"/>
              <a:t>2</a:t>
            </a:r>
            <a:r>
              <a:rPr lang="en-GB" b="1" dirty="0"/>
              <a:t>7</a:t>
            </a:r>
            <a:r>
              <a:rPr lang="el-GR" b="1" dirty="0"/>
              <a:t> κράτη μέλη</a:t>
            </a:r>
          </a:p>
        </p:txBody>
      </p:sp>
      <p:sp>
        <p:nvSpPr>
          <p:cNvPr id="10" name="TextBox 9"/>
          <p:cNvSpPr txBox="1"/>
          <p:nvPr/>
        </p:nvSpPr>
        <p:spPr>
          <a:xfrm>
            <a:off x="7549830" y="1308065"/>
            <a:ext cx="1275907" cy="369332"/>
          </a:xfrm>
          <a:prstGeom prst="rect">
            <a:avLst/>
          </a:prstGeom>
          <a:noFill/>
        </p:spPr>
        <p:txBody>
          <a:bodyPr wrap="square" rtlCol="0">
            <a:spAutoFit/>
          </a:bodyPr>
          <a:lstStyle/>
          <a:p>
            <a:r>
              <a:rPr lang="el-GR"/>
              <a:t>ΕΕ:</a:t>
            </a:r>
          </a:p>
        </p:txBody>
      </p:sp>
      <p:sp>
        <p:nvSpPr>
          <p:cNvPr id="14" name="TextBox 13"/>
          <p:cNvSpPr txBox="1"/>
          <p:nvPr/>
        </p:nvSpPr>
        <p:spPr>
          <a:xfrm>
            <a:off x="7397784" y="4362785"/>
            <a:ext cx="1015772" cy="369332"/>
          </a:xfrm>
          <a:prstGeom prst="rect">
            <a:avLst/>
          </a:prstGeom>
          <a:noFill/>
        </p:spPr>
        <p:txBody>
          <a:bodyPr wrap="square" rtlCol="0">
            <a:spAutoFit/>
          </a:bodyPr>
          <a:lstStyle/>
          <a:p>
            <a:r>
              <a:rPr lang="el-GR"/>
              <a:t>ΕΕ:</a:t>
            </a:r>
          </a:p>
        </p:txBody>
      </p:sp>
      <p:sp>
        <p:nvSpPr>
          <p:cNvPr id="7" name="Oval 6"/>
          <p:cNvSpPr/>
          <p:nvPr/>
        </p:nvSpPr>
        <p:spPr>
          <a:xfrm>
            <a:off x="810461" y="1150455"/>
            <a:ext cx="2738835" cy="1460115"/>
          </a:xfrm>
          <a:prstGeom prst="ellipse">
            <a:avLst/>
          </a:prstGeom>
          <a:solidFill>
            <a:schemeClr val="accent1">
              <a:lumMod val="60000"/>
              <a:lumOff val="40000"/>
              <a:alpha val="98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FFFF00"/>
              </a:solidFill>
            </a:endParaRPr>
          </a:p>
        </p:txBody>
      </p:sp>
      <p:sp>
        <p:nvSpPr>
          <p:cNvPr id="15" name="TextBox 14"/>
          <p:cNvSpPr txBox="1"/>
          <p:nvPr/>
        </p:nvSpPr>
        <p:spPr>
          <a:xfrm>
            <a:off x="1631079" y="1270102"/>
            <a:ext cx="1350335" cy="369332"/>
          </a:xfrm>
          <a:prstGeom prst="rect">
            <a:avLst/>
          </a:prstGeom>
          <a:noFill/>
        </p:spPr>
        <p:txBody>
          <a:bodyPr wrap="square" rtlCol="0">
            <a:spAutoFit/>
          </a:bodyPr>
          <a:lstStyle/>
          <a:p>
            <a:r>
              <a:rPr lang="el-GR"/>
              <a:t>ΕΥΡΩΠΗ:</a:t>
            </a:r>
          </a:p>
        </p:txBody>
      </p:sp>
      <p:sp>
        <p:nvSpPr>
          <p:cNvPr id="16" name="TextBox 15"/>
          <p:cNvSpPr txBox="1"/>
          <p:nvPr/>
        </p:nvSpPr>
        <p:spPr>
          <a:xfrm>
            <a:off x="1503772" y="1666182"/>
            <a:ext cx="1339702" cy="646331"/>
          </a:xfrm>
          <a:prstGeom prst="rect">
            <a:avLst/>
          </a:prstGeom>
          <a:noFill/>
        </p:spPr>
        <p:txBody>
          <a:bodyPr wrap="square" rtlCol="0">
            <a:spAutoFit/>
          </a:bodyPr>
          <a:lstStyle/>
          <a:p>
            <a:pPr algn="ctr"/>
            <a:r>
              <a:rPr lang="el-GR" b="1"/>
              <a:t>1 από τις 7 ηπείρους</a:t>
            </a:r>
          </a:p>
        </p:txBody>
      </p:sp>
      <p:sp>
        <p:nvSpPr>
          <p:cNvPr id="26" name="Oval 25"/>
          <p:cNvSpPr/>
          <p:nvPr/>
        </p:nvSpPr>
        <p:spPr>
          <a:xfrm>
            <a:off x="3131454" y="3545189"/>
            <a:ext cx="2738835" cy="1460115"/>
          </a:xfrm>
          <a:prstGeom prst="ellipse">
            <a:avLst/>
          </a:prstGeom>
          <a:solidFill>
            <a:schemeClr val="accent1">
              <a:lumMod val="60000"/>
              <a:lumOff val="40000"/>
              <a:alpha val="98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FFFF00"/>
              </a:solidFill>
            </a:endParaRPr>
          </a:p>
        </p:txBody>
      </p:sp>
      <p:sp>
        <p:nvSpPr>
          <p:cNvPr id="18" name="TextBox 17"/>
          <p:cNvSpPr txBox="1"/>
          <p:nvPr/>
        </p:nvSpPr>
        <p:spPr>
          <a:xfrm>
            <a:off x="4016923" y="3628915"/>
            <a:ext cx="1126835" cy="369332"/>
          </a:xfrm>
          <a:prstGeom prst="rect">
            <a:avLst/>
          </a:prstGeom>
          <a:noFill/>
        </p:spPr>
        <p:txBody>
          <a:bodyPr wrap="square" rtlCol="0">
            <a:spAutoFit/>
          </a:bodyPr>
          <a:lstStyle/>
          <a:p>
            <a:r>
              <a:rPr lang="el-GR"/>
              <a:t>ΕΥΡΩΠΗ:</a:t>
            </a:r>
          </a:p>
        </p:txBody>
      </p:sp>
      <p:sp>
        <p:nvSpPr>
          <p:cNvPr id="27" name="Oval 26"/>
          <p:cNvSpPr/>
          <p:nvPr/>
        </p:nvSpPr>
        <p:spPr>
          <a:xfrm>
            <a:off x="430562" y="4662395"/>
            <a:ext cx="2738835" cy="1460115"/>
          </a:xfrm>
          <a:prstGeom prst="ellipse">
            <a:avLst/>
          </a:prstGeom>
          <a:solidFill>
            <a:schemeClr val="accent1">
              <a:lumMod val="60000"/>
              <a:lumOff val="40000"/>
              <a:alpha val="98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FFFF00"/>
              </a:solidFill>
            </a:endParaRPr>
          </a:p>
        </p:txBody>
      </p:sp>
      <p:sp>
        <p:nvSpPr>
          <p:cNvPr id="21" name="TextBox 20"/>
          <p:cNvSpPr txBox="1"/>
          <p:nvPr/>
        </p:nvSpPr>
        <p:spPr>
          <a:xfrm>
            <a:off x="1299389" y="4682138"/>
            <a:ext cx="1892022" cy="369332"/>
          </a:xfrm>
          <a:prstGeom prst="rect">
            <a:avLst/>
          </a:prstGeom>
          <a:noFill/>
        </p:spPr>
        <p:txBody>
          <a:bodyPr wrap="square" rtlCol="0">
            <a:spAutoFit/>
          </a:bodyPr>
          <a:lstStyle/>
          <a:p>
            <a:r>
              <a:rPr lang="el-GR" dirty="0"/>
              <a:t>ΕΥΡΩΠΗ:</a:t>
            </a:r>
          </a:p>
        </p:txBody>
      </p:sp>
      <p:sp>
        <p:nvSpPr>
          <p:cNvPr id="28" name="TextBox 27"/>
          <p:cNvSpPr txBox="1"/>
          <p:nvPr/>
        </p:nvSpPr>
        <p:spPr>
          <a:xfrm>
            <a:off x="1109696" y="5005304"/>
            <a:ext cx="1519406" cy="1200329"/>
          </a:xfrm>
          <a:prstGeom prst="rect">
            <a:avLst/>
          </a:prstGeom>
          <a:noFill/>
        </p:spPr>
        <p:txBody>
          <a:bodyPr wrap="square" rtlCol="0">
            <a:spAutoFit/>
          </a:bodyPr>
          <a:lstStyle/>
          <a:p>
            <a:pPr algn="ctr"/>
            <a:r>
              <a:rPr lang="el-GR" dirty="0">
                <a:latin typeface="Calibri" charset="0"/>
                <a:ea typeface="Calibri" charset="0"/>
                <a:cs typeface="Calibri" charset="0"/>
              </a:rPr>
              <a:t>περισσότερα από </a:t>
            </a:r>
            <a:r>
              <a:rPr lang="el-GR" b="1" dirty="0">
                <a:latin typeface="Calibri" charset="0"/>
                <a:ea typeface="Calibri" charset="0"/>
                <a:cs typeface="Calibri" charset="0"/>
              </a:rPr>
              <a:t>700 εκατομμύρια άτομα</a:t>
            </a:r>
          </a:p>
        </p:txBody>
      </p:sp>
      <p:sp>
        <p:nvSpPr>
          <p:cNvPr id="29" name="TextBox 28"/>
          <p:cNvSpPr txBox="1"/>
          <p:nvPr/>
        </p:nvSpPr>
        <p:spPr>
          <a:xfrm>
            <a:off x="3693763" y="4090495"/>
            <a:ext cx="1552354" cy="646331"/>
          </a:xfrm>
          <a:prstGeom prst="rect">
            <a:avLst/>
          </a:prstGeom>
          <a:noFill/>
        </p:spPr>
        <p:txBody>
          <a:bodyPr wrap="square" rtlCol="0">
            <a:spAutoFit/>
          </a:bodyPr>
          <a:lstStyle/>
          <a:p>
            <a:pPr algn="ctr"/>
            <a:r>
              <a:rPr lang="el-GR" b="1">
                <a:latin typeface="Calibri" charset="0"/>
                <a:ea typeface="Calibri" charset="0"/>
                <a:cs typeface="Calibri" charset="0"/>
              </a:rPr>
              <a:t>44 </a:t>
            </a:r>
          </a:p>
          <a:p>
            <a:pPr algn="ctr"/>
            <a:r>
              <a:rPr lang="el-GR" b="1">
                <a:latin typeface="Calibri" charset="0"/>
                <a:ea typeface="Calibri" charset="0"/>
                <a:cs typeface="Calibri" charset="0"/>
              </a:rPr>
              <a:t>χώρες</a:t>
            </a:r>
          </a:p>
        </p:txBody>
      </p:sp>
    </p:spTree>
    <p:extLst>
      <p:ext uri="{BB962C8B-B14F-4D97-AF65-F5344CB8AC3E}">
        <p14:creationId xmlns="" xmlns:p14="http://schemas.microsoft.com/office/powerpoint/2010/main" val="152762295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down)">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3" grpId="0"/>
      <p:bldP spid="4" grpId="0"/>
      <p:bldP spid="10" grpId="0"/>
      <p:bldP spid="14" grpId="0"/>
      <p:bldP spid="7" grpId="0" animBg="1"/>
      <p:bldP spid="15" grpId="0"/>
      <p:bldP spid="16" grpId="0"/>
      <p:bldP spid="26" grpId="0" animBg="1"/>
      <p:bldP spid="18" grpId="0"/>
      <p:bldP spid="27" grpId="0" animBg="1"/>
      <p:bldP spid="21"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3674529" y="4249455"/>
            <a:ext cx="5130800" cy="1424504"/>
          </a:xfrm>
          <a:prstGeom prst="rect">
            <a:avLst/>
          </a:prstGeom>
          <a:solidFill>
            <a:schemeClr val="accent1">
              <a:lumMod val="60000"/>
              <a:lumOff val="4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8" name="Rectangle 7"/>
          <p:cNvSpPr/>
          <p:nvPr/>
        </p:nvSpPr>
        <p:spPr>
          <a:xfrm rot="16200000">
            <a:off x="8330637" y="6044636"/>
            <a:ext cx="1380506" cy="246221"/>
          </a:xfrm>
          <a:prstGeom prst="rect">
            <a:avLst/>
          </a:prstGeom>
          <a:solidFill>
            <a:schemeClr val="bg1"/>
          </a:solidFill>
        </p:spPr>
        <p:txBody>
          <a:bodyPr wrap="none">
            <a:spAutoFit/>
          </a:bodyPr>
          <a:lstStyle/>
          <a:p>
            <a:r>
              <a:rPr lang="el-GR" sz="1000" b="1">
                <a:solidFill>
                  <a:srgbClr val="2A4591"/>
                </a:solidFill>
                <a:latin typeface="Arial" charset="0"/>
                <a:ea typeface="Arial" charset="0"/>
                <a:cs typeface="Arial" charset="0"/>
              </a:rPr>
              <a:t>ΤΙ ΕΙΝΑΙ Η ΕΥΡΩΠΗ;</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88202"/>
            <a:ext cx="5210935" cy="584775"/>
          </a:xfrm>
          <a:prstGeom prst="rect">
            <a:avLst/>
          </a:prstGeom>
          <a:solidFill>
            <a:schemeClr val="bg1"/>
          </a:solidFill>
        </p:spPr>
        <p:txBody>
          <a:bodyPr wrap="square" rtlCol="0">
            <a:spAutoFit/>
          </a:bodyPr>
          <a:lstStyle/>
          <a:p>
            <a:r>
              <a:rPr lang="el-GR" sz="3200" b="1" dirty="0">
                <a:solidFill>
                  <a:srgbClr val="2A4591"/>
                </a:solidFill>
                <a:latin typeface="Calibri" charset="0"/>
                <a:ea typeface="Calibri" charset="0"/>
                <a:cs typeface="Calibri" charset="0"/>
              </a:rPr>
              <a:t>Ο ΠΟΛΙΤΙΣΜΟΣ ΤΗΣ ΕΥΡΩΠΗΣ</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 xmlns:a16="http://schemas.microsoft.com/office/drawing/2014/main" id="{08B95DCB-A629-6A46-A0D7-4846A588FB6D}"/>
              </a:ext>
            </a:extLst>
          </p:cNvPr>
          <p:cNvSpPr/>
          <p:nvPr/>
        </p:nvSpPr>
        <p:spPr>
          <a:xfrm>
            <a:off x="3776139" y="4513130"/>
            <a:ext cx="2946399" cy="461665"/>
          </a:xfrm>
          <a:prstGeom prst="rect">
            <a:avLst/>
          </a:prstGeom>
        </p:spPr>
        <p:txBody>
          <a:bodyPr wrap="square" anchor="t">
            <a:spAutoFit/>
          </a:bodyPr>
          <a:lstStyle/>
          <a:p>
            <a:pPr marL="285750" indent="-285750">
              <a:lnSpc>
                <a:spcPct val="150000"/>
              </a:lnSpc>
              <a:buSzPct val="120000"/>
              <a:buFont typeface="Arial" charset="0"/>
              <a:buChar char="•"/>
            </a:pPr>
            <a:r>
              <a:rPr lang="el-GR" sz="1600" dirty="0"/>
              <a:t>την Αρχαία Ελλάδα και Ρώμη</a:t>
            </a:r>
          </a:p>
        </p:txBody>
      </p:sp>
      <p:sp>
        <p:nvSpPr>
          <p:cNvPr id="14" name="Rectangle 13">
            <a:extLst>
              <a:ext uri="{FF2B5EF4-FFF2-40B4-BE49-F238E27FC236}">
                <a16:creationId xmlns="" xmlns:a16="http://schemas.microsoft.com/office/drawing/2014/main" id="{B09912B8-715D-7C43-82BE-74C4DFE41C6C}"/>
              </a:ext>
            </a:extLst>
          </p:cNvPr>
          <p:cNvSpPr/>
          <p:nvPr/>
        </p:nvSpPr>
        <p:spPr>
          <a:xfrm>
            <a:off x="3776132" y="4893702"/>
            <a:ext cx="3691466" cy="461665"/>
          </a:xfrm>
          <a:prstGeom prst="rect">
            <a:avLst/>
          </a:prstGeom>
        </p:spPr>
        <p:txBody>
          <a:bodyPr wrap="square" anchor="t">
            <a:spAutoFit/>
          </a:bodyPr>
          <a:lstStyle/>
          <a:p>
            <a:pPr marL="285750" indent="-285750">
              <a:lnSpc>
                <a:spcPct val="150000"/>
              </a:lnSpc>
              <a:buSzPct val="120000"/>
              <a:buFont typeface="Arial" charset="0"/>
              <a:buChar char="•"/>
            </a:pPr>
            <a:r>
              <a:rPr lang="el-GR" sz="1600" dirty="0"/>
              <a:t>τη Μεταρρύθμιση και τον Διαφωτισμό</a:t>
            </a:r>
          </a:p>
        </p:txBody>
      </p:sp>
      <p:sp>
        <p:nvSpPr>
          <p:cNvPr id="15" name="Rectangle 14">
            <a:extLst>
              <a:ext uri="{FF2B5EF4-FFF2-40B4-BE49-F238E27FC236}">
                <a16:creationId xmlns="" xmlns:a16="http://schemas.microsoft.com/office/drawing/2014/main" id="{797FA337-8181-8B4D-9AAF-FE1BE5C3AA44}"/>
              </a:ext>
            </a:extLst>
          </p:cNvPr>
          <p:cNvSpPr/>
          <p:nvPr/>
        </p:nvSpPr>
        <p:spPr>
          <a:xfrm>
            <a:off x="3759197" y="5263125"/>
            <a:ext cx="4910843" cy="461665"/>
          </a:xfrm>
          <a:prstGeom prst="rect">
            <a:avLst/>
          </a:prstGeom>
        </p:spPr>
        <p:txBody>
          <a:bodyPr wrap="square" anchor="t">
            <a:spAutoFit/>
          </a:bodyPr>
          <a:lstStyle/>
          <a:p>
            <a:pPr marL="285750" indent="-285750">
              <a:lnSpc>
                <a:spcPct val="150000"/>
              </a:lnSpc>
              <a:buSzPct val="120000"/>
              <a:buFont typeface="Arial" charset="0"/>
              <a:buChar char="•"/>
            </a:pPr>
            <a:r>
              <a:rPr lang="el-GR" sz="1600" dirty="0"/>
              <a:t>τον κοινοβουλευτισμό και τα κοινωνικά δικαιώματα</a:t>
            </a:r>
          </a:p>
        </p:txBody>
      </p:sp>
      <p:sp>
        <p:nvSpPr>
          <p:cNvPr id="17" name="Rectangle 16">
            <a:extLst>
              <a:ext uri="{FF2B5EF4-FFF2-40B4-BE49-F238E27FC236}">
                <a16:creationId xmlns="" xmlns:a16="http://schemas.microsoft.com/office/drawing/2014/main" id="{08B95DCB-A629-6A46-A0D7-4846A588FB6D}"/>
              </a:ext>
            </a:extLst>
          </p:cNvPr>
          <p:cNvSpPr/>
          <p:nvPr/>
        </p:nvSpPr>
        <p:spPr>
          <a:xfrm>
            <a:off x="3725335" y="4306977"/>
            <a:ext cx="5350202" cy="338554"/>
          </a:xfrm>
          <a:prstGeom prst="rect">
            <a:avLst/>
          </a:prstGeom>
        </p:spPr>
        <p:txBody>
          <a:bodyPr wrap="square" anchor="t">
            <a:spAutoFit/>
          </a:bodyPr>
          <a:lstStyle/>
          <a:p>
            <a:pPr lvl="0">
              <a:defRPr/>
            </a:pPr>
            <a:r>
              <a:rPr lang="el-GR" sz="1600" dirty="0"/>
              <a:t>Ο ευρωπαϊκός πολιτισμός και η πολυμορφία πηγάζουν από:</a:t>
            </a:r>
          </a:p>
        </p:txBody>
      </p:sp>
      <p:sp>
        <p:nvSpPr>
          <p:cNvPr id="16" name="TextBox 15"/>
          <p:cNvSpPr txBox="1"/>
          <p:nvPr/>
        </p:nvSpPr>
        <p:spPr>
          <a:xfrm>
            <a:off x="8085155" y="6673335"/>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 xmlns:p14="http://schemas.microsoft.com/office/powerpoint/2010/main" val="10837548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50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30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0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4" grpId="1"/>
      <p:bldP spid="15" grpId="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 name="Rectangle 9"/>
          <p:cNvSpPr/>
          <p:nvPr/>
        </p:nvSpPr>
        <p:spPr>
          <a:xfrm>
            <a:off x="424735" y="968623"/>
            <a:ext cx="4274364" cy="37534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el-GR" sz="3200" b="1">
                <a:solidFill>
                  <a:srgbClr val="2A4591"/>
                </a:solidFill>
                <a:latin typeface="Calibri" charset="0"/>
                <a:ea typeface="Calibri" charset="0"/>
                <a:cs typeface="Calibri" charset="0"/>
              </a:rPr>
              <a:t>ΕΥΡΩΠΑΪΚΕΣ ΤΕΧΝΕΣ</a:t>
            </a:r>
          </a:p>
        </p:txBody>
      </p:sp>
      <p:sp>
        <p:nvSpPr>
          <p:cNvPr id="3" name="ZoneTexte 2"/>
          <p:cNvSpPr txBox="1"/>
          <p:nvPr/>
        </p:nvSpPr>
        <p:spPr>
          <a:xfrm>
            <a:off x="712736" y="1010130"/>
            <a:ext cx="3385038" cy="1200329"/>
          </a:xfrm>
          <a:prstGeom prst="rect">
            <a:avLst/>
          </a:prstGeom>
          <a:noFill/>
        </p:spPr>
        <p:txBody>
          <a:bodyPr wrap="square" rtlCol="0">
            <a:spAutoFit/>
          </a:bodyPr>
          <a:lstStyle/>
          <a:p>
            <a:r>
              <a:rPr lang="el-GR"/>
              <a:t>Με την πάροδο των αιώνων, νέα είδη μουσικής, αρχιτεκτονικής και λογοτεχνίας ενέπνευσαν τους καλλιτέχνες σε όλη την Ευρώπη.</a:t>
            </a:r>
          </a:p>
        </p:txBody>
      </p:sp>
      <p:sp>
        <p:nvSpPr>
          <p:cNvPr id="8" name="Rectangle 7"/>
          <p:cNvSpPr/>
          <p:nvPr/>
        </p:nvSpPr>
        <p:spPr>
          <a:xfrm rot="16200000">
            <a:off x="8330637" y="6044636"/>
            <a:ext cx="1380506" cy="246221"/>
          </a:xfrm>
          <a:prstGeom prst="rect">
            <a:avLst/>
          </a:prstGeom>
        </p:spPr>
        <p:txBody>
          <a:bodyPr wrap="none">
            <a:spAutoFit/>
          </a:bodyPr>
          <a:lstStyle/>
          <a:p>
            <a:r>
              <a:rPr lang="el-GR" sz="1000" b="1">
                <a:solidFill>
                  <a:srgbClr val="2A4591"/>
                </a:solidFill>
                <a:latin typeface="Arial" charset="0"/>
                <a:ea typeface="Arial" charset="0"/>
                <a:cs typeface="Arial" charset="0"/>
              </a:rPr>
              <a:t>ΤΙ ΕΙΝΑΙ Η ΕΥΡΩΠΗ;</a:t>
            </a:r>
          </a:p>
        </p:txBody>
      </p:sp>
      <p:cxnSp>
        <p:nvCxnSpPr>
          <p:cNvPr id="9" name="Connecteur droit 8"/>
          <p:cNvCxnSpPr/>
          <p:nvPr/>
        </p:nvCxnSpPr>
        <p:spPr>
          <a:xfrm>
            <a:off x="8841783" y="5460838"/>
            <a:ext cx="294459" cy="1"/>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 xmlns:a16="http://schemas.microsoft.com/office/drawing/2014/main" id="{F2B47A78-CCE2-4D4B-88BB-87110C974CBE}"/>
              </a:ext>
            </a:extLst>
          </p:cNvPr>
          <p:cNvSpPr txBox="1"/>
          <p:nvPr/>
        </p:nvSpPr>
        <p:spPr>
          <a:xfrm>
            <a:off x="688069" y="2210304"/>
            <a:ext cx="3385038" cy="369332"/>
          </a:xfrm>
          <a:prstGeom prst="rect">
            <a:avLst/>
          </a:prstGeom>
          <a:noFill/>
        </p:spPr>
        <p:txBody>
          <a:bodyPr wrap="square" rtlCol="0">
            <a:spAutoFit/>
          </a:bodyPr>
          <a:lstStyle/>
          <a:p>
            <a:r>
              <a:rPr lang="el-GR"/>
              <a:t>Για παράδειγμα:</a:t>
            </a:r>
          </a:p>
        </p:txBody>
      </p:sp>
      <p:sp>
        <p:nvSpPr>
          <p:cNvPr id="4" name="TextBox 3"/>
          <p:cNvSpPr txBox="1"/>
          <p:nvPr/>
        </p:nvSpPr>
        <p:spPr>
          <a:xfrm>
            <a:off x="673069" y="2722227"/>
            <a:ext cx="2103998" cy="2031325"/>
          </a:xfrm>
          <a:prstGeom prst="rect">
            <a:avLst/>
          </a:prstGeom>
          <a:noFill/>
        </p:spPr>
        <p:txBody>
          <a:bodyPr wrap="square" rtlCol="0">
            <a:spAutoFit/>
          </a:bodyPr>
          <a:lstStyle/>
          <a:p>
            <a:pPr marL="285750" indent="-285750">
              <a:buFont typeface="Arial" panose="020B0604020202020204" pitchFamily="34" charset="0"/>
              <a:buChar char="•"/>
            </a:pPr>
            <a:r>
              <a:rPr lang="el-GR" dirty="0"/>
              <a:t>Ο Πάμπλο Πικάσο</a:t>
            </a:r>
          </a:p>
          <a:p>
            <a:pPr marL="285750" indent="-285750">
              <a:buFont typeface="Arial" panose="020B0604020202020204" pitchFamily="34" charset="0"/>
              <a:buChar char="•"/>
            </a:pPr>
            <a:r>
              <a:rPr lang="el-GR" dirty="0"/>
              <a:t>Ο </a:t>
            </a:r>
            <a:r>
              <a:rPr lang="el-GR" dirty="0" err="1"/>
              <a:t>Μπετόβεν</a:t>
            </a:r>
            <a:endParaRPr lang="el-GR" dirty="0"/>
          </a:p>
          <a:p>
            <a:pPr marL="285750" indent="-285750">
              <a:buFont typeface="Arial" panose="020B0604020202020204" pitchFamily="34" charset="0"/>
              <a:buChar char="•"/>
            </a:pPr>
            <a:r>
              <a:rPr lang="el-GR" dirty="0"/>
              <a:t>Ο Αλφόνς </a:t>
            </a:r>
            <a:r>
              <a:rPr lang="el-GR" dirty="0" err="1"/>
              <a:t>Μούκα</a:t>
            </a:r>
            <a:endParaRPr lang="el-GR" dirty="0"/>
          </a:p>
          <a:p>
            <a:pPr marL="285750" indent="-285750">
              <a:buFont typeface="Arial" panose="020B0604020202020204" pitchFamily="34" charset="0"/>
              <a:buChar char="•"/>
            </a:pPr>
            <a:r>
              <a:rPr lang="el-GR" dirty="0"/>
              <a:t>Η Τζέιν </a:t>
            </a:r>
            <a:r>
              <a:rPr lang="el-GR" dirty="0" err="1"/>
              <a:t>Όστεν</a:t>
            </a:r>
            <a:endParaRPr lang="el-GR" dirty="0"/>
          </a:p>
          <a:p>
            <a:pPr marL="285750" indent="-285750">
              <a:buFont typeface="Arial" panose="020B0604020202020204" pitchFamily="34" charset="0"/>
              <a:buChar char="•"/>
            </a:pPr>
            <a:r>
              <a:rPr lang="el-GR" dirty="0"/>
              <a:t>Ο Βαν </a:t>
            </a:r>
            <a:r>
              <a:rPr lang="el-GR" dirty="0" err="1"/>
              <a:t>Γκογκ</a:t>
            </a:r>
            <a:endParaRPr lang="el-GR" dirty="0"/>
          </a:p>
          <a:p>
            <a:pPr marL="285750" indent="-285750">
              <a:buFont typeface="Arial" panose="020B0604020202020204" pitchFamily="34" charset="0"/>
              <a:buChar char="•"/>
            </a:pPr>
            <a:r>
              <a:rPr lang="el-GR" dirty="0"/>
              <a:t>Ο Στέφαν </a:t>
            </a:r>
            <a:r>
              <a:rPr lang="el-GR" dirty="0" err="1"/>
              <a:t>Τσβάιχ</a:t>
            </a:r>
            <a:endParaRPr lang="el-GR" dirty="0"/>
          </a:p>
        </p:txBody>
      </p:sp>
      <p:pic>
        <p:nvPicPr>
          <p:cNvPr id="5" name="Picture 4"/>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4835766" y="3096843"/>
            <a:ext cx="1284231" cy="1544287"/>
          </a:xfrm>
          <a:prstGeom prst="rect">
            <a:avLst/>
          </a:prstGeom>
        </p:spPr>
      </p:pic>
      <p:pic>
        <p:nvPicPr>
          <p:cNvPr id="7" name="Picture 6"/>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6605509" y="5113559"/>
            <a:ext cx="1241547" cy="1627413"/>
          </a:xfrm>
          <a:prstGeom prst="rect">
            <a:avLst/>
          </a:prstGeom>
        </p:spPr>
      </p:pic>
      <p:sp>
        <p:nvSpPr>
          <p:cNvPr id="21" name="TextBox 20"/>
          <p:cNvSpPr txBox="1"/>
          <p:nvPr/>
        </p:nvSpPr>
        <p:spPr>
          <a:xfrm>
            <a:off x="2401983" y="2676060"/>
            <a:ext cx="2297115" cy="646331"/>
          </a:xfrm>
          <a:prstGeom prst="rect">
            <a:avLst/>
          </a:prstGeom>
          <a:noFill/>
        </p:spPr>
        <p:txBody>
          <a:bodyPr wrap="square" rtlCol="0">
            <a:spAutoFit/>
          </a:bodyPr>
          <a:lstStyle/>
          <a:p>
            <a:pPr marL="285750" indent="-285750">
              <a:buFont typeface="Arial" panose="020B0604020202020204" pitchFamily="34" charset="0"/>
              <a:buChar char="•"/>
            </a:pPr>
            <a:r>
              <a:rPr lang="el-GR" dirty="0"/>
              <a:t>Ο Γιόζεφ </a:t>
            </a:r>
            <a:r>
              <a:rPr lang="el-GR" dirty="0" err="1"/>
              <a:t>Τσεχόβιτς</a:t>
            </a:r>
            <a:endParaRPr lang="el-GR" dirty="0"/>
          </a:p>
          <a:p>
            <a:pPr marL="285750" indent="-285750">
              <a:buFont typeface="Arial" panose="020B0604020202020204" pitchFamily="34" charset="0"/>
              <a:buChar char="•"/>
            </a:pPr>
            <a:r>
              <a:rPr lang="el-GR" dirty="0"/>
              <a:t>Ο Κλοντ Μονέ</a:t>
            </a:r>
          </a:p>
        </p:txBody>
      </p:sp>
      <p:pic>
        <p:nvPicPr>
          <p:cNvPr id="13" name="Picture 12"/>
          <p:cNvPicPr>
            <a:picLocks noChangeAspect="1"/>
          </p:cNvPicPr>
          <p:nvPr/>
        </p:nvPicPr>
        <p:blipFill>
          <a:blip r:embed="rId5" cstate="email">
            <a:extLst>
              <a:ext uri="{28A0092B-C50C-407E-A947-70E740481C1C}">
                <a14:useLocalDpi xmlns="" xmlns:a14="http://schemas.microsoft.com/office/drawing/2010/main"/>
              </a:ext>
            </a:extLst>
          </a:blip>
          <a:stretch>
            <a:fillRect/>
          </a:stretch>
        </p:blipFill>
        <p:spPr>
          <a:xfrm>
            <a:off x="4797078" y="4851235"/>
            <a:ext cx="1298809" cy="1889737"/>
          </a:xfrm>
          <a:prstGeom prst="rect">
            <a:avLst/>
          </a:prstGeom>
        </p:spPr>
      </p:pic>
      <p:pic>
        <p:nvPicPr>
          <p:cNvPr id="14" name="Picture 13"/>
          <p:cNvPicPr>
            <a:picLocks noChangeAspect="1"/>
          </p:cNvPicPr>
          <p:nvPr/>
        </p:nvPicPr>
        <p:blipFill>
          <a:blip r:embed="rId6" cstate="email">
            <a:extLst>
              <a:ext uri="{28A0092B-C50C-407E-A947-70E740481C1C}">
                <a14:useLocalDpi xmlns="" xmlns:a14="http://schemas.microsoft.com/office/drawing/2010/main"/>
              </a:ext>
            </a:extLst>
          </a:blip>
          <a:stretch>
            <a:fillRect/>
          </a:stretch>
        </p:blipFill>
        <p:spPr>
          <a:xfrm>
            <a:off x="6626496" y="3094634"/>
            <a:ext cx="1220560" cy="1627413"/>
          </a:xfrm>
          <a:prstGeom prst="rect">
            <a:avLst/>
          </a:prstGeom>
        </p:spPr>
      </p:pic>
      <p:pic>
        <p:nvPicPr>
          <p:cNvPr id="17" name="Picture 16"/>
          <p:cNvPicPr>
            <a:picLocks noChangeAspect="1"/>
          </p:cNvPicPr>
          <p:nvPr/>
        </p:nvPicPr>
        <p:blipFill>
          <a:blip r:embed="rId7" cstate="email">
            <a:extLst>
              <a:ext uri="{28A0092B-C50C-407E-A947-70E740481C1C}">
                <a14:useLocalDpi xmlns="" xmlns:a14="http://schemas.microsoft.com/office/drawing/2010/main"/>
              </a:ext>
            </a:extLst>
          </a:blip>
          <a:stretch>
            <a:fillRect/>
          </a:stretch>
        </p:blipFill>
        <p:spPr>
          <a:xfrm>
            <a:off x="2251552" y="5148108"/>
            <a:ext cx="1821555" cy="1592864"/>
          </a:xfrm>
          <a:prstGeom prst="rect">
            <a:avLst/>
          </a:prstGeom>
        </p:spPr>
      </p:pic>
      <p:pic>
        <p:nvPicPr>
          <p:cNvPr id="15" name="Picture 14"/>
          <p:cNvPicPr>
            <a:picLocks noChangeAspect="1"/>
          </p:cNvPicPr>
          <p:nvPr/>
        </p:nvPicPr>
        <p:blipFill>
          <a:blip r:embed="rId8" cstate="email">
            <a:extLst>
              <a:ext uri="{28A0092B-C50C-407E-A947-70E740481C1C}">
                <a14:useLocalDpi xmlns="" xmlns:a14="http://schemas.microsoft.com/office/drawing/2010/main"/>
              </a:ext>
            </a:extLst>
          </a:blip>
          <a:stretch>
            <a:fillRect/>
          </a:stretch>
        </p:blipFill>
        <p:spPr>
          <a:xfrm>
            <a:off x="6626496" y="962565"/>
            <a:ext cx="1225272" cy="1921951"/>
          </a:xfrm>
          <a:prstGeom prst="rect">
            <a:avLst/>
          </a:prstGeom>
        </p:spPr>
      </p:pic>
      <p:sp>
        <p:nvSpPr>
          <p:cNvPr id="20" name="TextBox 19"/>
          <p:cNvSpPr txBox="1"/>
          <p:nvPr/>
        </p:nvSpPr>
        <p:spPr>
          <a:xfrm>
            <a:off x="5365934" y="4453607"/>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p>
        </p:txBody>
      </p:sp>
      <p:sp>
        <p:nvSpPr>
          <p:cNvPr id="22" name="TextBox 21"/>
          <p:cNvSpPr txBox="1"/>
          <p:nvPr/>
        </p:nvSpPr>
        <p:spPr>
          <a:xfrm>
            <a:off x="7099582" y="6539054"/>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p>
        </p:txBody>
      </p:sp>
      <p:sp>
        <p:nvSpPr>
          <p:cNvPr id="23" name="TextBox 22"/>
          <p:cNvSpPr txBox="1"/>
          <p:nvPr/>
        </p:nvSpPr>
        <p:spPr>
          <a:xfrm>
            <a:off x="5333660" y="6563337"/>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p>
        </p:txBody>
      </p:sp>
      <p:sp>
        <p:nvSpPr>
          <p:cNvPr id="24" name="TextBox 23"/>
          <p:cNvSpPr txBox="1"/>
          <p:nvPr/>
        </p:nvSpPr>
        <p:spPr>
          <a:xfrm>
            <a:off x="7039144" y="2681214"/>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p>
        </p:txBody>
      </p:sp>
      <p:sp>
        <p:nvSpPr>
          <p:cNvPr id="25" name="TextBox 24"/>
          <p:cNvSpPr txBox="1"/>
          <p:nvPr/>
        </p:nvSpPr>
        <p:spPr>
          <a:xfrm>
            <a:off x="3285150" y="6553384"/>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p>
        </p:txBody>
      </p:sp>
      <p:sp>
        <p:nvSpPr>
          <p:cNvPr id="26" name="TextBox 25"/>
          <p:cNvSpPr txBox="1"/>
          <p:nvPr/>
        </p:nvSpPr>
        <p:spPr>
          <a:xfrm>
            <a:off x="7107190" y="4550429"/>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p>
        </p:txBody>
      </p:sp>
      <p:pic>
        <p:nvPicPr>
          <p:cNvPr id="6" name="Picture 5"/>
          <p:cNvPicPr>
            <a:picLocks noChangeAspect="1"/>
          </p:cNvPicPr>
          <p:nvPr/>
        </p:nvPicPr>
        <p:blipFill>
          <a:blip r:embed="rId9" cstate="screen">
            <a:extLst>
              <a:ext uri="{28A0092B-C50C-407E-A947-70E740481C1C}">
                <a14:useLocalDpi xmlns="" xmlns:a14="http://schemas.microsoft.com/office/drawing/2010/main"/>
              </a:ext>
            </a:extLst>
          </a:blip>
          <a:stretch>
            <a:fillRect/>
          </a:stretch>
        </p:blipFill>
        <p:spPr>
          <a:xfrm>
            <a:off x="4815107" y="968623"/>
            <a:ext cx="1280780" cy="1646717"/>
          </a:xfrm>
          <a:prstGeom prst="rect">
            <a:avLst/>
          </a:prstGeom>
        </p:spPr>
      </p:pic>
      <p:sp>
        <p:nvSpPr>
          <p:cNvPr id="27" name="TextBox 26"/>
          <p:cNvSpPr txBox="1"/>
          <p:nvPr/>
        </p:nvSpPr>
        <p:spPr>
          <a:xfrm>
            <a:off x="5365934" y="2430328"/>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p>
        </p:txBody>
      </p:sp>
      <p:pic>
        <p:nvPicPr>
          <p:cNvPr id="28" name="Picture 27"/>
          <p:cNvPicPr>
            <a:picLocks noChangeAspect="1"/>
          </p:cNvPicPr>
          <p:nvPr/>
        </p:nvPicPr>
        <p:blipFill>
          <a:blip r:embed="rId10" cstate="screen">
            <a:extLst>
              <a:ext uri="{28A0092B-C50C-407E-A947-70E740481C1C}">
                <a14:useLocalDpi xmlns="" xmlns:a14="http://schemas.microsoft.com/office/drawing/2010/main"/>
              </a:ext>
            </a:extLst>
          </a:blip>
          <a:stretch>
            <a:fillRect/>
          </a:stretch>
        </p:blipFill>
        <p:spPr>
          <a:xfrm>
            <a:off x="424735" y="5128920"/>
            <a:ext cx="1282830" cy="1612052"/>
          </a:xfrm>
          <a:prstGeom prst="rect">
            <a:avLst/>
          </a:prstGeom>
        </p:spPr>
      </p:pic>
      <p:sp>
        <p:nvSpPr>
          <p:cNvPr id="29" name="TextBox 28"/>
          <p:cNvSpPr txBox="1"/>
          <p:nvPr/>
        </p:nvSpPr>
        <p:spPr>
          <a:xfrm>
            <a:off x="965278" y="6564630"/>
            <a:ext cx="1625248" cy="215444"/>
          </a:xfrm>
          <a:prstGeom prst="rect">
            <a:avLst/>
          </a:prstGeom>
          <a:noFill/>
        </p:spPr>
        <p:txBody>
          <a:bodyPr wrap="square" rtlCol="0">
            <a:spAutoFit/>
          </a:bodyPr>
          <a:lstStyle/>
          <a:p>
            <a:r>
              <a:rPr lang="el-GR" sz="800" i="1"/>
              <a:t>© </a:t>
            </a:r>
            <a:r>
              <a:rPr lang="el-GR" sz="600"/>
              <a:t>ΚΟΙΝΟ ΚΤΗΜΑ</a:t>
            </a:r>
          </a:p>
        </p:txBody>
      </p:sp>
    </p:spTree>
    <p:extLst>
      <p:ext uri="{BB962C8B-B14F-4D97-AF65-F5344CB8AC3E}">
        <p14:creationId xmlns="" xmlns:p14="http://schemas.microsoft.com/office/powerpoint/2010/main" val="138907934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anim calcmode="lin" valueType="num">
                                      <p:cBhvr>
                                        <p:cTn id="13" dur="2000" fill="hold"/>
                                        <p:tgtEl>
                                          <p:spTgt spid="17"/>
                                        </p:tgtEl>
                                        <p:attrNameLst>
                                          <p:attrName>ppt_w</p:attrName>
                                        </p:attrNameLst>
                                      </p:cBhvr>
                                      <p:tavLst>
                                        <p:tav tm="0" fmla="#ppt_w*sin(2.5*pi*$)">
                                          <p:val>
                                            <p:fltVal val="0"/>
                                          </p:val>
                                        </p:tav>
                                        <p:tav tm="100000">
                                          <p:val>
                                            <p:fltVal val="1"/>
                                          </p:val>
                                        </p:tav>
                                      </p:tavLst>
                                    </p:anim>
                                    <p:anim calcmode="lin" valueType="num">
                                      <p:cBhvr>
                                        <p:cTn id="14" dur="2000" fill="hold"/>
                                        <p:tgtEl>
                                          <p:spTgt spid="17"/>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ppt_w</p:attrName>
                                        </p:attrNameLst>
                                      </p:cBhvr>
                                      <p:tavLst>
                                        <p:tav tm="0" fmla="#ppt_w*sin(2.5*pi*$)">
                                          <p:val>
                                            <p:fltVal val="0"/>
                                          </p:val>
                                        </p:tav>
                                        <p:tav tm="100000">
                                          <p:val>
                                            <p:fltVal val="1"/>
                                          </p:val>
                                        </p:tav>
                                      </p:tavLst>
                                    </p:anim>
                                    <p:anim calcmode="lin" valueType="num">
                                      <p:cBhvr>
                                        <p:cTn id="24" dur="2000" fill="hold"/>
                                        <p:tgtEl>
                                          <p:spTgt spid="5"/>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ppt_w</p:attrName>
                                        </p:attrNameLst>
                                      </p:cBhvr>
                                      <p:tavLst>
                                        <p:tav tm="0" fmla="#ppt_w*sin(2.5*pi*$)">
                                          <p:val>
                                            <p:fltVal val="0"/>
                                          </p:val>
                                        </p:tav>
                                        <p:tav tm="100000">
                                          <p:val>
                                            <p:fltVal val="1"/>
                                          </p:val>
                                        </p:tav>
                                      </p:tavLst>
                                    </p:anim>
                                    <p:anim calcmode="lin" valueType="num">
                                      <p:cBhvr>
                                        <p:cTn id="29" dur="2000" fill="hold"/>
                                        <p:tgtEl>
                                          <p:spTgt spid="13"/>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anim calcmode="lin" valueType="num">
                                      <p:cBhvr>
                                        <p:cTn id="33" dur="2000" fill="hold"/>
                                        <p:tgtEl>
                                          <p:spTgt spid="14"/>
                                        </p:tgtEl>
                                        <p:attrNameLst>
                                          <p:attrName>ppt_w</p:attrName>
                                        </p:attrNameLst>
                                      </p:cBhvr>
                                      <p:tavLst>
                                        <p:tav tm="0" fmla="#ppt_w*sin(2.5*pi*$)">
                                          <p:val>
                                            <p:fltVal val="0"/>
                                          </p:val>
                                        </p:tav>
                                        <p:tav tm="100000">
                                          <p:val>
                                            <p:fltVal val="1"/>
                                          </p:val>
                                        </p:tav>
                                      </p:tavLst>
                                    </p:anim>
                                    <p:anim calcmode="lin" valueType="num">
                                      <p:cBhvr>
                                        <p:cTn id="34" dur="2000" fill="hold"/>
                                        <p:tgtEl>
                                          <p:spTgt spid="14"/>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anim calcmode="lin" valueType="num">
                                      <p:cBhvr>
                                        <p:cTn id="38" dur="2000" fill="hold"/>
                                        <p:tgtEl>
                                          <p:spTgt spid="6"/>
                                        </p:tgtEl>
                                        <p:attrNameLst>
                                          <p:attrName>ppt_w</p:attrName>
                                        </p:attrNameLst>
                                      </p:cBhvr>
                                      <p:tavLst>
                                        <p:tav tm="0" fmla="#ppt_w*sin(2.5*pi*$)">
                                          <p:val>
                                            <p:fltVal val="0"/>
                                          </p:val>
                                        </p:tav>
                                        <p:tav tm="100000">
                                          <p:val>
                                            <p:fltVal val="1"/>
                                          </p:val>
                                        </p:tav>
                                      </p:tavLst>
                                    </p:anim>
                                    <p:anim calcmode="lin" valueType="num">
                                      <p:cBhvr>
                                        <p:cTn id="39" dur="2000" fill="hold"/>
                                        <p:tgtEl>
                                          <p:spTgt spid="6"/>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2000"/>
                                        <p:tgtEl>
                                          <p:spTgt spid="28"/>
                                        </p:tgtEl>
                                      </p:cBhvr>
                                    </p:animEffect>
                                    <p:anim calcmode="lin" valueType="num">
                                      <p:cBhvr>
                                        <p:cTn id="43" dur="2000" fill="hold"/>
                                        <p:tgtEl>
                                          <p:spTgt spid="28"/>
                                        </p:tgtEl>
                                        <p:attrNameLst>
                                          <p:attrName>ppt_w</p:attrName>
                                        </p:attrNameLst>
                                      </p:cBhvr>
                                      <p:tavLst>
                                        <p:tav tm="0" fmla="#ppt_w*sin(2.5*pi*$)">
                                          <p:val>
                                            <p:fltVal val="0"/>
                                          </p:val>
                                        </p:tav>
                                        <p:tav tm="100000">
                                          <p:val>
                                            <p:fltVal val="1"/>
                                          </p:val>
                                        </p:tav>
                                      </p:tavLst>
                                    </p:anim>
                                    <p:anim calcmode="lin" valueType="num">
                                      <p:cBhvr>
                                        <p:cTn id="44" dur="2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gs>
            <a:gs pos="0">
              <a:srgbClr val="FFFFFF"/>
            </a:gs>
            <a:gs pos="47000">
              <a:schemeClr val="accent5">
                <a:lumMod val="0"/>
                <a:lumOff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Larme 8"/>
          <p:cNvSpPr/>
          <p:nvPr/>
        </p:nvSpPr>
        <p:spPr>
          <a:xfrm rot="5400000">
            <a:off x="112884" y="78040"/>
            <a:ext cx="393525" cy="458684"/>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538989" y="14994"/>
            <a:ext cx="3820511" cy="584775"/>
          </a:xfrm>
          <a:prstGeom prst="rect">
            <a:avLst/>
          </a:prstGeom>
          <a:noFill/>
        </p:spPr>
        <p:txBody>
          <a:bodyPr wrap="square" rtlCol="0">
            <a:spAutoFit/>
          </a:bodyPr>
          <a:lstStyle/>
          <a:p>
            <a:r>
              <a:rPr lang="el-GR" sz="3200" b="1">
                <a:solidFill>
                  <a:srgbClr val="2A4591"/>
                </a:solidFill>
                <a:latin typeface="Calibri" charset="0"/>
                <a:ea typeface="Calibri" charset="0"/>
                <a:cs typeface="Calibri" charset="0"/>
              </a:rPr>
              <a:t>ΕΥΡΩΠΑΪΚΕΣ ΑΞΙΕΣ</a:t>
            </a:r>
          </a:p>
        </p:txBody>
      </p:sp>
      <p:sp>
        <p:nvSpPr>
          <p:cNvPr id="12" name="Rectangle 11"/>
          <p:cNvSpPr/>
          <p:nvPr/>
        </p:nvSpPr>
        <p:spPr>
          <a:xfrm rot="16200000">
            <a:off x="8330637" y="6044636"/>
            <a:ext cx="1380506" cy="246221"/>
          </a:xfrm>
          <a:prstGeom prst="rect">
            <a:avLst/>
          </a:prstGeom>
        </p:spPr>
        <p:txBody>
          <a:bodyPr wrap="none">
            <a:spAutoFit/>
          </a:bodyPr>
          <a:lstStyle/>
          <a:p>
            <a:r>
              <a:rPr lang="el-GR" sz="1000" b="1">
                <a:solidFill>
                  <a:srgbClr val="2A4591"/>
                </a:solidFill>
                <a:latin typeface="Arial" charset="0"/>
                <a:ea typeface="Arial" charset="0"/>
                <a:cs typeface="Arial" charset="0"/>
              </a:rPr>
              <a:t>ΤΙ ΕΙΝΑΙ Η ΕΥΡΩΠΗ;</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3231654"/>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pPr marL="285750" indent="-285750">
              <a:buFont typeface="Arial" panose="020B0604020202020204" pitchFamily="34" charset="0"/>
              <a:buChar char="•"/>
            </a:pPr>
            <a:r>
              <a:rPr lang="el-GR" sz="2800"/>
              <a:t>Δημοκρατία</a:t>
            </a:r>
          </a:p>
          <a:p>
            <a:pPr marL="285750" indent="-285750">
              <a:buFont typeface="Arial" panose="020B0604020202020204" pitchFamily="34" charset="0"/>
              <a:buChar char="•"/>
            </a:pPr>
            <a:r>
              <a:rPr lang="el-GR" sz="2800"/>
              <a:t>Ανθρώπινη αξιοπρέπεια</a:t>
            </a:r>
          </a:p>
          <a:p>
            <a:pPr marL="285750" indent="-285750">
              <a:buFont typeface="Arial" panose="020B0604020202020204" pitchFamily="34" charset="0"/>
              <a:buChar char="•"/>
            </a:pPr>
            <a:r>
              <a:rPr lang="el-GR" sz="2800"/>
              <a:t>Ελευθερία</a:t>
            </a:r>
          </a:p>
          <a:p>
            <a:pPr marL="285750" indent="-285750">
              <a:buFont typeface="Arial" panose="020B0604020202020204" pitchFamily="34" charset="0"/>
              <a:buChar char="•"/>
            </a:pPr>
            <a:r>
              <a:rPr lang="el-GR" sz="2800"/>
              <a:t>Ισότητα</a:t>
            </a:r>
          </a:p>
          <a:p>
            <a:pPr marL="285750" indent="-285750">
              <a:buFont typeface="Arial" panose="020B0604020202020204" pitchFamily="34" charset="0"/>
              <a:buChar char="•"/>
            </a:pPr>
            <a:r>
              <a:rPr lang="el-GR" sz="2800"/>
              <a:t>Κράτος δικαίου</a:t>
            </a:r>
          </a:p>
          <a:p>
            <a:pPr marL="285750" indent="-285750">
              <a:buFont typeface="Arial" panose="020B0604020202020204" pitchFamily="34" charset="0"/>
              <a:buChar char="•"/>
            </a:pPr>
            <a:r>
              <a:rPr lang="el-GR" sz="2800"/>
              <a:t>Σεβασμός των ανθρώπινων δικαιωμάτων </a:t>
            </a:r>
          </a:p>
          <a:p>
            <a:endParaRPr lang="en-IE" dirty="0"/>
          </a:p>
        </p:txBody>
      </p:sp>
      <p:pic>
        <p:nvPicPr>
          <p:cNvPr id="20" name="Picture 19"/>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5880571" y="3798311"/>
            <a:ext cx="2289452" cy="2902024"/>
          </a:xfrm>
          <a:prstGeom prst="rect">
            <a:avLst/>
          </a:prstGeom>
        </p:spPr>
      </p:pic>
      <p:pic>
        <p:nvPicPr>
          <p:cNvPr id="4" name="Picture 3"/>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5880571" y="1017270"/>
            <a:ext cx="2289452" cy="2560320"/>
          </a:xfrm>
          <a:prstGeom prst="rect">
            <a:avLst/>
          </a:prstGeom>
        </p:spPr>
      </p:pic>
      <p:pic>
        <p:nvPicPr>
          <p:cNvPr id="6" name="Picture 5"/>
          <p:cNvPicPr>
            <a:picLocks noChangeAspect="1"/>
          </p:cNvPicPr>
          <p:nvPr/>
        </p:nvPicPr>
        <p:blipFill>
          <a:blip r:embed="rId5" cstate="email">
            <a:extLst>
              <a:ext uri="{28A0092B-C50C-407E-A947-70E740481C1C}">
                <a14:useLocalDpi xmlns="" xmlns:a14="http://schemas.microsoft.com/office/drawing/2010/main"/>
              </a:ext>
            </a:extLst>
          </a:blip>
          <a:stretch>
            <a:fillRect/>
          </a:stretch>
        </p:blipFill>
        <p:spPr>
          <a:xfrm>
            <a:off x="1178335" y="4942541"/>
            <a:ext cx="4033745" cy="1693995"/>
          </a:xfrm>
          <a:prstGeom prst="rect">
            <a:avLst/>
          </a:prstGeom>
          <a:solidFill>
            <a:srgbClr val="FFA00E"/>
          </a:solidFill>
        </p:spPr>
      </p:pic>
      <p:sp>
        <p:nvSpPr>
          <p:cNvPr id="10" name="TextBox 9"/>
          <p:cNvSpPr txBox="1"/>
          <p:nvPr/>
        </p:nvSpPr>
        <p:spPr>
          <a:xfrm>
            <a:off x="7357399" y="6484891"/>
            <a:ext cx="1625248" cy="215444"/>
          </a:xfrm>
          <a:prstGeom prst="rect">
            <a:avLst/>
          </a:prstGeom>
          <a:noFill/>
        </p:spPr>
        <p:txBody>
          <a:bodyPr wrap="square" rtlCol="0">
            <a:spAutoFit/>
          </a:bodyPr>
          <a:lstStyle/>
          <a:p>
            <a:r>
              <a:rPr lang="el-GR" sz="800" i="1">
                <a:solidFill>
                  <a:schemeClr val="bg1"/>
                </a:solidFill>
              </a:rPr>
              <a:t>© </a:t>
            </a:r>
            <a:r>
              <a:rPr lang="el-GR" sz="600">
                <a:solidFill>
                  <a:schemeClr val="bg1"/>
                </a:solidFill>
              </a:rPr>
              <a:t>ΚΟΙΝΟ ΚΤΗΜΑ</a:t>
            </a:r>
          </a:p>
        </p:txBody>
      </p:sp>
      <p:sp>
        <p:nvSpPr>
          <p:cNvPr id="11" name="TextBox 10"/>
          <p:cNvSpPr txBox="1"/>
          <p:nvPr/>
        </p:nvSpPr>
        <p:spPr>
          <a:xfrm>
            <a:off x="7357399" y="3392925"/>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 xmlns:p14="http://schemas.microsoft.com/office/powerpoint/2010/main" val="77617468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3"/>
                                        </p:tgtEl>
                                        <p:attrNameLst>
                                          <p:attrName>r</p:attrName>
                                        </p:attrNameLst>
                                      </p:cBhvr>
                                    </p:animRot>
                                  </p:childTnLst>
                                </p:cTn>
                              </p:par>
                              <p:par>
                                <p:cTn id="7" presetID="6"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circle(in)">
                                      <p:cBhvr>
                                        <p:cTn id="9" dur="20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ZoneTexte 10"/>
          <p:cNvSpPr txBox="1"/>
          <p:nvPr/>
        </p:nvSpPr>
        <p:spPr>
          <a:xfrm>
            <a:off x="659647" y="40820"/>
            <a:ext cx="4061741" cy="461665"/>
          </a:xfrm>
          <a:prstGeom prst="rect">
            <a:avLst/>
          </a:prstGeom>
          <a:solidFill>
            <a:schemeClr val="bg1"/>
          </a:solidFill>
        </p:spPr>
        <p:txBody>
          <a:bodyPr wrap="square" rtlCol="0">
            <a:spAutoFit/>
          </a:bodyPr>
          <a:lstStyle/>
          <a:p>
            <a:r>
              <a:rPr lang="el-GR" sz="2400" b="1" dirty="0">
                <a:solidFill>
                  <a:srgbClr val="2A4591"/>
                </a:solidFill>
                <a:latin typeface="Calibri" charset="0"/>
                <a:ea typeface="Calibri" charset="0"/>
                <a:cs typeface="Calibri" charset="0"/>
              </a:rPr>
              <a:t>ΟΙΚΟΓΕΝΕΙΕΣ ΓΛΩΣΣΩΝ ΤΗΣ ΕΕ</a:t>
            </a:r>
          </a:p>
        </p:txBody>
      </p:sp>
      <p:sp>
        <p:nvSpPr>
          <p:cNvPr id="13" name="Larme 12"/>
          <p:cNvSpPr/>
          <p:nvPr/>
        </p:nvSpPr>
        <p:spPr>
          <a:xfrm rot="5400000">
            <a:off x="72388" y="39087"/>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rot="16200000">
            <a:off x="8336953" y="6044636"/>
            <a:ext cx="1380506" cy="246221"/>
          </a:xfrm>
          <a:prstGeom prst="rect">
            <a:avLst/>
          </a:prstGeom>
          <a:solidFill>
            <a:schemeClr val="bg1"/>
          </a:solidFill>
        </p:spPr>
        <p:txBody>
          <a:bodyPr wrap="none">
            <a:spAutoFit/>
          </a:bodyPr>
          <a:lstStyle/>
          <a:p>
            <a:r>
              <a:rPr lang="el-GR" sz="1000" b="1">
                <a:solidFill>
                  <a:srgbClr val="2A4591"/>
                </a:solidFill>
                <a:latin typeface="Arial" charset="0"/>
                <a:ea typeface="Arial" charset="0"/>
                <a:cs typeface="Arial" charset="0"/>
              </a:rPr>
              <a:t>ΤΙ ΕΙΝΑΙ Η ΕΥΡΩΠΗ;</a:t>
            </a:r>
          </a:p>
        </p:txBody>
      </p:sp>
      <p:cxnSp>
        <p:nvCxnSpPr>
          <p:cNvPr id="15" name="Connecteur droit 14"/>
          <p:cNvCxnSpPr/>
          <p:nvPr/>
        </p:nvCxnSpPr>
        <p:spPr>
          <a:xfrm>
            <a:off x="8899438" y="5484808"/>
            <a:ext cx="24456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6577" y="733132"/>
            <a:ext cx="2824926" cy="469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TextBox 4"/>
          <p:cNvSpPr txBox="1"/>
          <p:nvPr/>
        </p:nvSpPr>
        <p:spPr>
          <a:xfrm>
            <a:off x="6212610" y="61718"/>
            <a:ext cx="2894675" cy="373237"/>
          </a:xfrm>
          <a:prstGeom prst="rect">
            <a:avLst/>
          </a:prstGeom>
          <a:solidFill>
            <a:schemeClr val="accent1">
              <a:lumMod val="60000"/>
              <a:lumOff val="40000"/>
            </a:schemeClr>
          </a:solidFill>
        </p:spPr>
        <p:txBody>
          <a:bodyPr wrap="square" rtlCol="0">
            <a:spAutoFit/>
          </a:bodyPr>
          <a:lstStyle/>
          <a:p>
            <a:r>
              <a:rPr lang="el-GR" b="1" dirty="0"/>
              <a:t>24 επίσημες γλώσσες της ΕΕ</a:t>
            </a:r>
          </a:p>
        </p:txBody>
      </p:sp>
      <p:sp>
        <p:nvSpPr>
          <p:cNvPr id="22" name="Oval Callout 21"/>
          <p:cNvSpPr/>
          <p:nvPr/>
        </p:nvSpPr>
        <p:spPr>
          <a:xfrm>
            <a:off x="153591" y="1528514"/>
            <a:ext cx="3073545" cy="2144019"/>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1080837" y="1545902"/>
            <a:ext cx="1292925" cy="369332"/>
          </a:xfrm>
          <a:prstGeom prst="rect">
            <a:avLst/>
          </a:prstGeom>
          <a:noFill/>
        </p:spPr>
        <p:txBody>
          <a:bodyPr wrap="square" rtlCol="0">
            <a:spAutoFit/>
          </a:bodyPr>
          <a:lstStyle/>
          <a:p>
            <a:r>
              <a:rPr lang="el-GR"/>
              <a:t>Βουλγαρικά</a:t>
            </a:r>
          </a:p>
        </p:txBody>
      </p:sp>
      <p:sp>
        <p:nvSpPr>
          <p:cNvPr id="24" name="TextBox 23"/>
          <p:cNvSpPr txBox="1"/>
          <p:nvPr/>
        </p:nvSpPr>
        <p:spPr>
          <a:xfrm>
            <a:off x="375952" y="2704844"/>
            <a:ext cx="1230777" cy="377894"/>
          </a:xfrm>
          <a:prstGeom prst="rect">
            <a:avLst/>
          </a:prstGeom>
          <a:noFill/>
        </p:spPr>
        <p:txBody>
          <a:bodyPr wrap="square" rtlCol="0">
            <a:spAutoFit/>
          </a:bodyPr>
          <a:lstStyle/>
          <a:p>
            <a:r>
              <a:rPr lang="el-GR" dirty="0"/>
              <a:t>Σλοβακικά</a:t>
            </a:r>
          </a:p>
        </p:txBody>
      </p:sp>
      <p:sp>
        <p:nvSpPr>
          <p:cNvPr id="25" name="TextBox 24"/>
          <p:cNvSpPr txBox="1"/>
          <p:nvPr/>
        </p:nvSpPr>
        <p:spPr>
          <a:xfrm>
            <a:off x="362190" y="2019980"/>
            <a:ext cx="1252548" cy="369332"/>
          </a:xfrm>
          <a:prstGeom prst="rect">
            <a:avLst/>
          </a:prstGeom>
          <a:noFill/>
        </p:spPr>
        <p:txBody>
          <a:bodyPr wrap="square" rtlCol="0">
            <a:spAutoFit/>
          </a:bodyPr>
          <a:lstStyle/>
          <a:p>
            <a:r>
              <a:rPr lang="el-GR" dirty="0"/>
              <a:t>Σλοβενικά</a:t>
            </a:r>
          </a:p>
        </p:txBody>
      </p:sp>
      <p:sp>
        <p:nvSpPr>
          <p:cNvPr id="26" name="TextBox 25"/>
          <p:cNvSpPr txBox="1"/>
          <p:nvPr/>
        </p:nvSpPr>
        <p:spPr>
          <a:xfrm>
            <a:off x="1291791" y="3168407"/>
            <a:ext cx="1312753" cy="369332"/>
          </a:xfrm>
          <a:prstGeom prst="rect">
            <a:avLst/>
          </a:prstGeom>
          <a:noFill/>
        </p:spPr>
        <p:txBody>
          <a:bodyPr wrap="square" rtlCol="0">
            <a:spAutoFit/>
          </a:bodyPr>
          <a:lstStyle/>
          <a:p>
            <a:r>
              <a:rPr lang="el-GR" dirty="0"/>
              <a:t>Πολωνικά</a:t>
            </a:r>
          </a:p>
        </p:txBody>
      </p:sp>
      <p:sp>
        <p:nvSpPr>
          <p:cNvPr id="27" name="TextBox 26"/>
          <p:cNvSpPr txBox="1"/>
          <p:nvPr/>
        </p:nvSpPr>
        <p:spPr>
          <a:xfrm>
            <a:off x="2139388" y="1981771"/>
            <a:ext cx="984602" cy="369332"/>
          </a:xfrm>
          <a:prstGeom prst="rect">
            <a:avLst/>
          </a:prstGeom>
          <a:noFill/>
        </p:spPr>
        <p:txBody>
          <a:bodyPr wrap="square" rtlCol="0">
            <a:spAutoFit/>
          </a:bodyPr>
          <a:lstStyle/>
          <a:p>
            <a:r>
              <a:rPr lang="el-GR" dirty="0"/>
              <a:t>Τσεχικά</a:t>
            </a:r>
          </a:p>
        </p:txBody>
      </p:sp>
      <p:sp>
        <p:nvSpPr>
          <p:cNvPr id="28" name="TextBox 27"/>
          <p:cNvSpPr txBox="1"/>
          <p:nvPr/>
        </p:nvSpPr>
        <p:spPr>
          <a:xfrm>
            <a:off x="1984504" y="2704844"/>
            <a:ext cx="1058597" cy="369332"/>
          </a:xfrm>
          <a:prstGeom prst="rect">
            <a:avLst/>
          </a:prstGeom>
          <a:noFill/>
        </p:spPr>
        <p:txBody>
          <a:bodyPr wrap="square" rtlCol="0">
            <a:spAutoFit/>
          </a:bodyPr>
          <a:lstStyle/>
          <a:p>
            <a:r>
              <a:rPr lang="el-GR" dirty="0"/>
              <a:t>Κροατικά</a:t>
            </a:r>
          </a:p>
        </p:txBody>
      </p:sp>
      <p:sp>
        <p:nvSpPr>
          <p:cNvPr id="29" name="TextBox 28"/>
          <p:cNvSpPr txBox="1"/>
          <p:nvPr/>
        </p:nvSpPr>
        <p:spPr>
          <a:xfrm>
            <a:off x="1234542" y="2268975"/>
            <a:ext cx="1139219" cy="369332"/>
          </a:xfrm>
          <a:prstGeom prst="rect">
            <a:avLst/>
          </a:prstGeom>
          <a:noFill/>
        </p:spPr>
        <p:txBody>
          <a:bodyPr wrap="square" rtlCol="0">
            <a:spAutoFit/>
          </a:bodyPr>
          <a:lstStyle/>
          <a:p>
            <a:r>
              <a:rPr lang="el-GR" b="1" dirty="0">
                <a:solidFill>
                  <a:srgbClr val="FFFF00"/>
                </a:solidFill>
              </a:rPr>
              <a:t>ΣΛΑΒΙΚΕΣ</a:t>
            </a:r>
          </a:p>
        </p:txBody>
      </p:sp>
      <p:sp>
        <p:nvSpPr>
          <p:cNvPr id="30" name="Oval Callout 29"/>
          <p:cNvSpPr/>
          <p:nvPr/>
        </p:nvSpPr>
        <p:spPr>
          <a:xfrm>
            <a:off x="3325079" y="3157565"/>
            <a:ext cx="2733887" cy="2327243"/>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1" name="TextBox 30"/>
          <p:cNvSpPr txBox="1"/>
          <p:nvPr/>
        </p:nvSpPr>
        <p:spPr>
          <a:xfrm>
            <a:off x="4186229" y="4036521"/>
            <a:ext cx="1070319" cy="646331"/>
          </a:xfrm>
          <a:prstGeom prst="rect">
            <a:avLst/>
          </a:prstGeom>
          <a:noFill/>
        </p:spPr>
        <p:txBody>
          <a:bodyPr wrap="square" rtlCol="0">
            <a:spAutoFit/>
          </a:bodyPr>
          <a:lstStyle/>
          <a:p>
            <a:r>
              <a:rPr lang="el-GR" b="1">
                <a:solidFill>
                  <a:srgbClr val="FFFF00"/>
                </a:solidFill>
              </a:rPr>
              <a:t>ΑΛΛΕΣ</a:t>
            </a:r>
          </a:p>
          <a:p>
            <a:endParaRPr lang="fr-BE" dirty="0"/>
          </a:p>
        </p:txBody>
      </p:sp>
      <p:sp>
        <p:nvSpPr>
          <p:cNvPr id="64" name="TextBox 63"/>
          <p:cNvSpPr txBox="1"/>
          <p:nvPr/>
        </p:nvSpPr>
        <p:spPr>
          <a:xfrm>
            <a:off x="5061604" y="3700441"/>
            <a:ext cx="1056094" cy="369332"/>
          </a:xfrm>
          <a:prstGeom prst="rect">
            <a:avLst/>
          </a:prstGeom>
          <a:noFill/>
        </p:spPr>
        <p:txBody>
          <a:bodyPr wrap="square" rtlCol="0">
            <a:spAutoFit/>
          </a:bodyPr>
          <a:lstStyle/>
          <a:p>
            <a:r>
              <a:rPr lang="el-GR" dirty="0"/>
              <a:t>Ελληνικά</a:t>
            </a:r>
          </a:p>
        </p:txBody>
      </p:sp>
      <p:sp>
        <p:nvSpPr>
          <p:cNvPr id="65" name="TextBox 64"/>
          <p:cNvSpPr txBox="1"/>
          <p:nvPr/>
        </p:nvSpPr>
        <p:spPr>
          <a:xfrm>
            <a:off x="4721388" y="4625148"/>
            <a:ext cx="1655465" cy="369332"/>
          </a:xfrm>
          <a:prstGeom prst="rect">
            <a:avLst/>
          </a:prstGeom>
          <a:noFill/>
        </p:spPr>
        <p:txBody>
          <a:bodyPr wrap="square" rtlCol="0">
            <a:spAutoFit/>
          </a:bodyPr>
          <a:lstStyle/>
          <a:p>
            <a:r>
              <a:rPr lang="el-GR" dirty="0"/>
              <a:t>Λιθουανικά</a:t>
            </a:r>
          </a:p>
        </p:txBody>
      </p:sp>
      <p:sp>
        <p:nvSpPr>
          <p:cNvPr id="66" name="TextBox 65"/>
          <p:cNvSpPr txBox="1"/>
          <p:nvPr/>
        </p:nvSpPr>
        <p:spPr>
          <a:xfrm>
            <a:off x="4214854" y="4994480"/>
            <a:ext cx="1273324" cy="369332"/>
          </a:xfrm>
          <a:prstGeom prst="rect">
            <a:avLst/>
          </a:prstGeom>
          <a:noFill/>
        </p:spPr>
        <p:txBody>
          <a:bodyPr wrap="square" rtlCol="0">
            <a:spAutoFit/>
          </a:bodyPr>
          <a:lstStyle/>
          <a:p>
            <a:r>
              <a:rPr lang="el-GR"/>
              <a:t>Λετονικά</a:t>
            </a:r>
          </a:p>
        </p:txBody>
      </p:sp>
      <p:sp>
        <p:nvSpPr>
          <p:cNvPr id="67" name="TextBox 66"/>
          <p:cNvSpPr txBox="1"/>
          <p:nvPr/>
        </p:nvSpPr>
        <p:spPr>
          <a:xfrm>
            <a:off x="3622458" y="3663370"/>
            <a:ext cx="1290871" cy="369332"/>
          </a:xfrm>
          <a:prstGeom prst="rect">
            <a:avLst/>
          </a:prstGeom>
          <a:noFill/>
        </p:spPr>
        <p:txBody>
          <a:bodyPr wrap="square" rtlCol="0">
            <a:spAutoFit/>
          </a:bodyPr>
          <a:lstStyle/>
          <a:p>
            <a:r>
              <a:rPr lang="el-GR" dirty="0"/>
              <a:t>Φινλανδικά</a:t>
            </a:r>
          </a:p>
        </p:txBody>
      </p:sp>
      <p:sp>
        <p:nvSpPr>
          <p:cNvPr id="68" name="TextBox 67"/>
          <p:cNvSpPr txBox="1"/>
          <p:nvPr/>
        </p:nvSpPr>
        <p:spPr>
          <a:xfrm>
            <a:off x="4163976" y="3209488"/>
            <a:ext cx="1174456" cy="369332"/>
          </a:xfrm>
          <a:prstGeom prst="rect">
            <a:avLst/>
          </a:prstGeom>
          <a:noFill/>
        </p:spPr>
        <p:txBody>
          <a:bodyPr wrap="square" rtlCol="0">
            <a:spAutoFit/>
          </a:bodyPr>
          <a:lstStyle/>
          <a:p>
            <a:r>
              <a:rPr lang="el-GR" dirty="0"/>
              <a:t>Εσθονικά</a:t>
            </a:r>
          </a:p>
        </p:txBody>
      </p:sp>
      <p:sp>
        <p:nvSpPr>
          <p:cNvPr id="69" name="Oval Callout 68"/>
          <p:cNvSpPr/>
          <p:nvPr/>
        </p:nvSpPr>
        <p:spPr>
          <a:xfrm>
            <a:off x="6212610" y="1525706"/>
            <a:ext cx="2894675" cy="2297985"/>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0" name="TextBox 69"/>
          <p:cNvSpPr txBox="1"/>
          <p:nvPr/>
        </p:nvSpPr>
        <p:spPr>
          <a:xfrm>
            <a:off x="7065931" y="2438982"/>
            <a:ext cx="1663580" cy="369332"/>
          </a:xfrm>
          <a:prstGeom prst="rect">
            <a:avLst/>
          </a:prstGeom>
          <a:noFill/>
        </p:spPr>
        <p:txBody>
          <a:bodyPr wrap="square" rtlCol="0">
            <a:spAutoFit/>
          </a:bodyPr>
          <a:lstStyle/>
          <a:p>
            <a:r>
              <a:rPr lang="el-GR" b="1">
                <a:solidFill>
                  <a:srgbClr val="FFFF00"/>
                </a:solidFill>
              </a:rPr>
              <a:t>ΛΑΤΙΝΟΓΕΝΕΙΣ</a:t>
            </a:r>
          </a:p>
        </p:txBody>
      </p:sp>
      <p:sp>
        <p:nvSpPr>
          <p:cNvPr id="77" name="TextBox 76"/>
          <p:cNvSpPr txBox="1"/>
          <p:nvPr/>
        </p:nvSpPr>
        <p:spPr>
          <a:xfrm>
            <a:off x="8176747" y="2201573"/>
            <a:ext cx="930538" cy="369332"/>
          </a:xfrm>
          <a:prstGeom prst="rect">
            <a:avLst/>
          </a:prstGeom>
          <a:noFill/>
        </p:spPr>
        <p:txBody>
          <a:bodyPr wrap="square" rtlCol="0">
            <a:spAutoFit/>
          </a:bodyPr>
          <a:lstStyle/>
          <a:p>
            <a:r>
              <a:rPr lang="el-GR"/>
              <a:t>Γαλλικά</a:t>
            </a:r>
          </a:p>
        </p:txBody>
      </p:sp>
      <p:sp>
        <p:nvSpPr>
          <p:cNvPr id="87" name="TextBox 86"/>
          <p:cNvSpPr txBox="1"/>
          <p:nvPr/>
        </p:nvSpPr>
        <p:spPr>
          <a:xfrm>
            <a:off x="6293129" y="2191701"/>
            <a:ext cx="1358968" cy="369332"/>
          </a:xfrm>
          <a:prstGeom prst="rect">
            <a:avLst/>
          </a:prstGeom>
          <a:noFill/>
        </p:spPr>
        <p:txBody>
          <a:bodyPr wrap="square" rtlCol="0">
            <a:spAutoFit/>
          </a:bodyPr>
          <a:lstStyle/>
          <a:p>
            <a:r>
              <a:rPr lang="el-GR"/>
              <a:t>Ρουμανικά</a:t>
            </a:r>
          </a:p>
        </p:txBody>
      </p:sp>
      <p:sp>
        <p:nvSpPr>
          <p:cNvPr id="88" name="TextBox 87"/>
          <p:cNvSpPr txBox="1"/>
          <p:nvPr/>
        </p:nvSpPr>
        <p:spPr>
          <a:xfrm>
            <a:off x="7324290" y="1687742"/>
            <a:ext cx="1381402" cy="369332"/>
          </a:xfrm>
          <a:prstGeom prst="rect">
            <a:avLst/>
          </a:prstGeom>
          <a:noFill/>
        </p:spPr>
        <p:txBody>
          <a:bodyPr wrap="square" rtlCol="0">
            <a:spAutoFit/>
          </a:bodyPr>
          <a:lstStyle/>
          <a:p>
            <a:r>
              <a:rPr lang="el-GR"/>
              <a:t>Ισπανικά</a:t>
            </a:r>
          </a:p>
        </p:txBody>
      </p:sp>
      <p:sp>
        <p:nvSpPr>
          <p:cNvPr id="89" name="TextBox 88"/>
          <p:cNvSpPr txBox="1"/>
          <p:nvPr/>
        </p:nvSpPr>
        <p:spPr>
          <a:xfrm>
            <a:off x="8122246" y="2972899"/>
            <a:ext cx="922194" cy="369332"/>
          </a:xfrm>
          <a:prstGeom prst="rect">
            <a:avLst/>
          </a:prstGeom>
          <a:noFill/>
        </p:spPr>
        <p:txBody>
          <a:bodyPr wrap="square" rtlCol="0">
            <a:spAutoFit/>
          </a:bodyPr>
          <a:lstStyle/>
          <a:p>
            <a:r>
              <a:rPr lang="el-GR" dirty="0"/>
              <a:t>Ιταλικά</a:t>
            </a:r>
          </a:p>
        </p:txBody>
      </p:sp>
      <p:sp>
        <p:nvSpPr>
          <p:cNvPr id="90" name="TextBox 89"/>
          <p:cNvSpPr txBox="1"/>
          <p:nvPr/>
        </p:nvSpPr>
        <p:spPr>
          <a:xfrm>
            <a:off x="6445533" y="2973898"/>
            <a:ext cx="1488550" cy="368333"/>
          </a:xfrm>
          <a:prstGeom prst="rect">
            <a:avLst/>
          </a:prstGeom>
          <a:noFill/>
        </p:spPr>
        <p:txBody>
          <a:bodyPr wrap="square" rtlCol="0">
            <a:spAutoFit/>
          </a:bodyPr>
          <a:lstStyle/>
          <a:p>
            <a:r>
              <a:rPr lang="el-GR" dirty="0"/>
              <a:t>Πορτογαλικά</a:t>
            </a:r>
          </a:p>
        </p:txBody>
      </p:sp>
      <p:sp>
        <p:nvSpPr>
          <p:cNvPr id="91" name="Oval Callout 90"/>
          <p:cNvSpPr/>
          <p:nvPr/>
        </p:nvSpPr>
        <p:spPr>
          <a:xfrm>
            <a:off x="3123990" y="711210"/>
            <a:ext cx="3247261" cy="2018303"/>
          </a:xfrm>
          <a:prstGeom prst="wedgeEllipseCallou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 name="TextBox 91"/>
          <p:cNvSpPr txBox="1"/>
          <p:nvPr/>
        </p:nvSpPr>
        <p:spPr>
          <a:xfrm>
            <a:off x="4152263" y="1173054"/>
            <a:ext cx="1407334" cy="381438"/>
          </a:xfrm>
          <a:prstGeom prst="rect">
            <a:avLst/>
          </a:prstGeom>
          <a:noFill/>
        </p:spPr>
        <p:txBody>
          <a:bodyPr wrap="square" rtlCol="0">
            <a:spAutoFit/>
          </a:bodyPr>
          <a:lstStyle/>
          <a:p>
            <a:r>
              <a:rPr lang="el-GR" b="1" dirty="0">
                <a:solidFill>
                  <a:srgbClr val="FFFF00"/>
                </a:solidFill>
              </a:rPr>
              <a:t>ΓΕΡΜΑΝΙΚΕΣ</a:t>
            </a:r>
          </a:p>
        </p:txBody>
      </p:sp>
      <p:sp>
        <p:nvSpPr>
          <p:cNvPr id="93" name="TextBox 92"/>
          <p:cNvSpPr txBox="1"/>
          <p:nvPr/>
        </p:nvSpPr>
        <p:spPr>
          <a:xfrm>
            <a:off x="3180748" y="1439158"/>
            <a:ext cx="1291494" cy="369332"/>
          </a:xfrm>
          <a:prstGeom prst="rect">
            <a:avLst/>
          </a:prstGeom>
          <a:noFill/>
        </p:spPr>
        <p:txBody>
          <a:bodyPr wrap="square" rtlCol="0">
            <a:spAutoFit/>
          </a:bodyPr>
          <a:lstStyle/>
          <a:p>
            <a:r>
              <a:rPr lang="el-GR"/>
              <a:t>Σουηδικά</a:t>
            </a:r>
          </a:p>
        </p:txBody>
      </p:sp>
      <p:sp>
        <p:nvSpPr>
          <p:cNvPr id="94" name="TextBox 93"/>
          <p:cNvSpPr txBox="1"/>
          <p:nvPr/>
        </p:nvSpPr>
        <p:spPr>
          <a:xfrm>
            <a:off x="4913330" y="2105196"/>
            <a:ext cx="1232719" cy="369332"/>
          </a:xfrm>
          <a:prstGeom prst="rect">
            <a:avLst/>
          </a:prstGeom>
          <a:noFill/>
        </p:spPr>
        <p:txBody>
          <a:bodyPr wrap="square" rtlCol="0">
            <a:spAutoFit/>
          </a:bodyPr>
          <a:lstStyle/>
          <a:p>
            <a:r>
              <a:rPr lang="el-GR"/>
              <a:t>Αγγλικά</a:t>
            </a:r>
          </a:p>
        </p:txBody>
      </p:sp>
      <p:sp>
        <p:nvSpPr>
          <p:cNvPr id="95" name="TextBox 94"/>
          <p:cNvSpPr txBox="1"/>
          <p:nvPr/>
        </p:nvSpPr>
        <p:spPr>
          <a:xfrm>
            <a:off x="4427792" y="796121"/>
            <a:ext cx="1515147" cy="369332"/>
          </a:xfrm>
          <a:prstGeom prst="rect">
            <a:avLst/>
          </a:prstGeom>
          <a:noFill/>
        </p:spPr>
        <p:txBody>
          <a:bodyPr wrap="square" rtlCol="0">
            <a:spAutoFit/>
          </a:bodyPr>
          <a:lstStyle/>
          <a:p>
            <a:r>
              <a:rPr lang="el-GR"/>
              <a:t>Δανικά</a:t>
            </a:r>
          </a:p>
        </p:txBody>
      </p:sp>
      <p:sp>
        <p:nvSpPr>
          <p:cNvPr id="96" name="TextBox 95"/>
          <p:cNvSpPr txBox="1"/>
          <p:nvPr/>
        </p:nvSpPr>
        <p:spPr>
          <a:xfrm>
            <a:off x="3704152" y="2057074"/>
            <a:ext cx="1209178" cy="369332"/>
          </a:xfrm>
          <a:prstGeom prst="rect">
            <a:avLst/>
          </a:prstGeom>
          <a:noFill/>
        </p:spPr>
        <p:txBody>
          <a:bodyPr wrap="square" rtlCol="0">
            <a:spAutoFit/>
          </a:bodyPr>
          <a:lstStyle/>
          <a:p>
            <a:r>
              <a:rPr lang="el-GR" dirty="0"/>
              <a:t>Ολλανδικά</a:t>
            </a:r>
          </a:p>
        </p:txBody>
      </p:sp>
      <p:sp>
        <p:nvSpPr>
          <p:cNvPr id="97" name="TextBox 96"/>
          <p:cNvSpPr txBox="1"/>
          <p:nvPr/>
        </p:nvSpPr>
        <p:spPr>
          <a:xfrm>
            <a:off x="5185522" y="1439157"/>
            <a:ext cx="1266083" cy="369332"/>
          </a:xfrm>
          <a:prstGeom prst="rect">
            <a:avLst/>
          </a:prstGeom>
          <a:noFill/>
        </p:spPr>
        <p:txBody>
          <a:bodyPr wrap="square" rtlCol="0">
            <a:spAutoFit/>
          </a:bodyPr>
          <a:lstStyle/>
          <a:p>
            <a:r>
              <a:rPr lang="el-GR" dirty="0"/>
              <a:t>Γερμανικά</a:t>
            </a:r>
          </a:p>
        </p:txBody>
      </p:sp>
      <p:sp>
        <p:nvSpPr>
          <p:cNvPr id="3" name="TextBox 2"/>
          <p:cNvSpPr txBox="1"/>
          <p:nvPr/>
        </p:nvSpPr>
        <p:spPr>
          <a:xfrm>
            <a:off x="3360480" y="4620101"/>
            <a:ext cx="1277210" cy="369332"/>
          </a:xfrm>
          <a:prstGeom prst="rect">
            <a:avLst/>
          </a:prstGeom>
          <a:noFill/>
        </p:spPr>
        <p:txBody>
          <a:bodyPr wrap="square" rtlCol="0">
            <a:spAutoFit/>
          </a:bodyPr>
          <a:lstStyle/>
          <a:p>
            <a:r>
              <a:rPr lang="el-GR"/>
              <a:t>Ουγγρικά</a:t>
            </a:r>
          </a:p>
        </p:txBody>
      </p:sp>
      <p:sp>
        <p:nvSpPr>
          <p:cNvPr id="4" name="TextBox 3"/>
          <p:cNvSpPr txBox="1"/>
          <p:nvPr/>
        </p:nvSpPr>
        <p:spPr>
          <a:xfrm>
            <a:off x="3365496" y="4290401"/>
            <a:ext cx="1272194" cy="369332"/>
          </a:xfrm>
          <a:prstGeom prst="rect">
            <a:avLst/>
          </a:prstGeom>
          <a:noFill/>
        </p:spPr>
        <p:txBody>
          <a:bodyPr wrap="square" rtlCol="0">
            <a:spAutoFit/>
          </a:bodyPr>
          <a:lstStyle/>
          <a:p>
            <a:r>
              <a:rPr lang="el-GR" dirty="0"/>
              <a:t>Μαλτέζικα</a:t>
            </a:r>
          </a:p>
        </p:txBody>
      </p:sp>
      <p:sp>
        <p:nvSpPr>
          <p:cNvPr id="6" name="TextBox 5"/>
          <p:cNvSpPr txBox="1"/>
          <p:nvPr/>
        </p:nvSpPr>
        <p:spPr>
          <a:xfrm>
            <a:off x="5033628" y="4134195"/>
            <a:ext cx="1107101" cy="369332"/>
          </a:xfrm>
          <a:prstGeom prst="rect">
            <a:avLst/>
          </a:prstGeom>
          <a:noFill/>
        </p:spPr>
        <p:txBody>
          <a:bodyPr wrap="square" rtlCol="0">
            <a:spAutoFit/>
          </a:bodyPr>
          <a:lstStyle/>
          <a:p>
            <a:r>
              <a:rPr lang="el-GR" dirty="0"/>
              <a:t>Ιρλανδικά</a:t>
            </a:r>
          </a:p>
        </p:txBody>
      </p:sp>
      <p:sp>
        <p:nvSpPr>
          <p:cNvPr id="40" name="TextBox 39"/>
          <p:cNvSpPr txBox="1"/>
          <p:nvPr/>
        </p:nvSpPr>
        <p:spPr>
          <a:xfrm>
            <a:off x="8091471" y="6683640"/>
            <a:ext cx="1625248" cy="184666"/>
          </a:xfrm>
          <a:prstGeom prst="rect">
            <a:avLst/>
          </a:prstGeom>
          <a:noFill/>
        </p:spPr>
        <p:txBody>
          <a:bodyPr wrap="square" rtlCol="0">
            <a:spAutoFit/>
          </a:bodyPr>
          <a:lstStyle/>
          <a:p>
            <a:r>
              <a:rPr lang="el-GR" sz="600" i="1">
                <a:solidFill>
                  <a:schemeClr val="bg1"/>
                </a:solidFill>
              </a:rPr>
              <a:t>©</a:t>
            </a:r>
            <a:r>
              <a:rPr lang="el-GR" sz="600">
                <a:solidFill>
                  <a:schemeClr val="bg1"/>
                </a:solidFill>
              </a:rPr>
              <a:t> ΕΥΡΩΠΑΪΚΗ ΕΝΩΣΗ</a:t>
            </a:r>
          </a:p>
        </p:txBody>
      </p:sp>
    </p:spTree>
    <p:extLst>
      <p:ext uri="{BB962C8B-B14F-4D97-AF65-F5344CB8AC3E}">
        <p14:creationId xmlns="" xmlns:p14="http://schemas.microsoft.com/office/powerpoint/2010/main" val="113646563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80">
                                          <p:stCondLst>
                                            <p:cond delay="0"/>
                                          </p:stCondLst>
                                        </p:cTn>
                                        <p:tgtEl>
                                          <p:spTgt spid="22"/>
                                        </p:tgtEl>
                                      </p:cBhvr>
                                    </p:animEffect>
                                    <p:anim calcmode="lin" valueType="num">
                                      <p:cBhvr>
                                        <p:cTn id="2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5" dur="26">
                                          <p:stCondLst>
                                            <p:cond delay="650"/>
                                          </p:stCondLst>
                                        </p:cTn>
                                        <p:tgtEl>
                                          <p:spTgt spid="22"/>
                                        </p:tgtEl>
                                      </p:cBhvr>
                                      <p:to x="100000" y="60000"/>
                                    </p:animScale>
                                    <p:animScale>
                                      <p:cBhvr>
                                        <p:cTn id="26" dur="166" decel="50000">
                                          <p:stCondLst>
                                            <p:cond delay="676"/>
                                          </p:stCondLst>
                                        </p:cTn>
                                        <p:tgtEl>
                                          <p:spTgt spid="22"/>
                                        </p:tgtEl>
                                      </p:cBhvr>
                                      <p:to x="100000" y="100000"/>
                                    </p:animScale>
                                    <p:animScale>
                                      <p:cBhvr>
                                        <p:cTn id="27" dur="26">
                                          <p:stCondLst>
                                            <p:cond delay="1312"/>
                                          </p:stCondLst>
                                        </p:cTn>
                                        <p:tgtEl>
                                          <p:spTgt spid="22"/>
                                        </p:tgtEl>
                                      </p:cBhvr>
                                      <p:to x="100000" y="80000"/>
                                    </p:animScale>
                                    <p:animScale>
                                      <p:cBhvr>
                                        <p:cTn id="28" dur="166" decel="50000">
                                          <p:stCondLst>
                                            <p:cond delay="1338"/>
                                          </p:stCondLst>
                                        </p:cTn>
                                        <p:tgtEl>
                                          <p:spTgt spid="22"/>
                                        </p:tgtEl>
                                      </p:cBhvr>
                                      <p:to x="100000" y="100000"/>
                                    </p:animScale>
                                    <p:animScale>
                                      <p:cBhvr>
                                        <p:cTn id="29" dur="26">
                                          <p:stCondLst>
                                            <p:cond delay="1642"/>
                                          </p:stCondLst>
                                        </p:cTn>
                                        <p:tgtEl>
                                          <p:spTgt spid="22"/>
                                        </p:tgtEl>
                                      </p:cBhvr>
                                      <p:to x="100000" y="90000"/>
                                    </p:animScale>
                                    <p:animScale>
                                      <p:cBhvr>
                                        <p:cTn id="30" dur="166" decel="50000">
                                          <p:stCondLst>
                                            <p:cond delay="1668"/>
                                          </p:stCondLst>
                                        </p:cTn>
                                        <p:tgtEl>
                                          <p:spTgt spid="22"/>
                                        </p:tgtEl>
                                      </p:cBhvr>
                                      <p:to x="100000" y="100000"/>
                                    </p:animScale>
                                    <p:animScale>
                                      <p:cBhvr>
                                        <p:cTn id="31" dur="26">
                                          <p:stCondLst>
                                            <p:cond delay="1808"/>
                                          </p:stCondLst>
                                        </p:cTn>
                                        <p:tgtEl>
                                          <p:spTgt spid="22"/>
                                        </p:tgtEl>
                                      </p:cBhvr>
                                      <p:to x="100000" y="95000"/>
                                    </p:animScale>
                                    <p:animScale>
                                      <p:cBhvr>
                                        <p:cTn id="32" dur="166" decel="50000">
                                          <p:stCondLst>
                                            <p:cond delay="1834"/>
                                          </p:stCondLst>
                                        </p:cTn>
                                        <p:tgtEl>
                                          <p:spTgt spid="22"/>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80">
                                          <p:stCondLst>
                                            <p:cond delay="0"/>
                                          </p:stCondLst>
                                        </p:cTn>
                                        <p:tgtEl>
                                          <p:spTgt spid="29"/>
                                        </p:tgtEl>
                                      </p:cBhvr>
                                    </p:animEffect>
                                    <p:anim calcmode="lin" valueType="num">
                                      <p:cBhvr>
                                        <p:cTn id="3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1" dur="26">
                                          <p:stCondLst>
                                            <p:cond delay="650"/>
                                          </p:stCondLst>
                                        </p:cTn>
                                        <p:tgtEl>
                                          <p:spTgt spid="29"/>
                                        </p:tgtEl>
                                      </p:cBhvr>
                                      <p:to x="100000" y="60000"/>
                                    </p:animScale>
                                    <p:animScale>
                                      <p:cBhvr>
                                        <p:cTn id="42" dur="166" decel="50000">
                                          <p:stCondLst>
                                            <p:cond delay="676"/>
                                          </p:stCondLst>
                                        </p:cTn>
                                        <p:tgtEl>
                                          <p:spTgt spid="29"/>
                                        </p:tgtEl>
                                      </p:cBhvr>
                                      <p:to x="100000" y="100000"/>
                                    </p:animScale>
                                    <p:animScale>
                                      <p:cBhvr>
                                        <p:cTn id="43" dur="26">
                                          <p:stCondLst>
                                            <p:cond delay="1312"/>
                                          </p:stCondLst>
                                        </p:cTn>
                                        <p:tgtEl>
                                          <p:spTgt spid="29"/>
                                        </p:tgtEl>
                                      </p:cBhvr>
                                      <p:to x="100000" y="80000"/>
                                    </p:animScale>
                                    <p:animScale>
                                      <p:cBhvr>
                                        <p:cTn id="44" dur="166" decel="50000">
                                          <p:stCondLst>
                                            <p:cond delay="1338"/>
                                          </p:stCondLst>
                                        </p:cTn>
                                        <p:tgtEl>
                                          <p:spTgt spid="29"/>
                                        </p:tgtEl>
                                      </p:cBhvr>
                                      <p:to x="100000" y="100000"/>
                                    </p:animScale>
                                    <p:animScale>
                                      <p:cBhvr>
                                        <p:cTn id="45" dur="26">
                                          <p:stCondLst>
                                            <p:cond delay="1642"/>
                                          </p:stCondLst>
                                        </p:cTn>
                                        <p:tgtEl>
                                          <p:spTgt spid="29"/>
                                        </p:tgtEl>
                                      </p:cBhvr>
                                      <p:to x="100000" y="90000"/>
                                    </p:animScale>
                                    <p:animScale>
                                      <p:cBhvr>
                                        <p:cTn id="46" dur="166" decel="50000">
                                          <p:stCondLst>
                                            <p:cond delay="1668"/>
                                          </p:stCondLst>
                                        </p:cTn>
                                        <p:tgtEl>
                                          <p:spTgt spid="29"/>
                                        </p:tgtEl>
                                      </p:cBhvr>
                                      <p:to x="100000" y="100000"/>
                                    </p:animScale>
                                    <p:animScale>
                                      <p:cBhvr>
                                        <p:cTn id="47" dur="26">
                                          <p:stCondLst>
                                            <p:cond delay="1808"/>
                                          </p:stCondLst>
                                        </p:cTn>
                                        <p:tgtEl>
                                          <p:spTgt spid="29"/>
                                        </p:tgtEl>
                                      </p:cBhvr>
                                      <p:to x="100000" y="95000"/>
                                    </p:animScale>
                                    <p:animScale>
                                      <p:cBhvr>
                                        <p:cTn id="48" dur="166" decel="50000">
                                          <p:stCondLst>
                                            <p:cond delay="1834"/>
                                          </p:stCondLst>
                                        </p:cTn>
                                        <p:tgtEl>
                                          <p:spTgt spid="29"/>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80">
                                          <p:stCondLst>
                                            <p:cond delay="0"/>
                                          </p:stCondLst>
                                        </p:cTn>
                                        <p:tgtEl>
                                          <p:spTgt spid="27"/>
                                        </p:tgtEl>
                                      </p:cBhvr>
                                    </p:animEffect>
                                    <p:anim calcmode="lin" valueType="num">
                                      <p:cBhvr>
                                        <p:cTn id="5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7" dur="26">
                                          <p:stCondLst>
                                            <p:cond delay="650"/>
                                          </p:stCondLst>
                                        </p:cTn>
                                        <p:tgtEl>
                                          <p:spTgt spid="27"/>
                                        </p:tgtEl>
                                      </p:cBhvr>
                                      <p:to x="100000" y="60000"/>
                                    </p:animScale>
                                    <p:animScale>
                                      <p:cBhvr>
                                        <p:cTn id="58" dur="166" decel="50000">
                                          <p:stCondLst>
                                            <p:cond delay="676"/>
                                          </p:stCondLst>
                                        </p:cTn>
                                        <p:tgtEl>
                                          <p:spTgt spid="27"/>
                                        </p:tgtEl>
                                      </p:cBhvr>
                                      <p:to x="100000" y="100000"/>
                                    </p:animScale>
                                    <p:animScale>
                                      <p:cBhvr>
                                        <p:cTn id="59" dur="26">
                                          <p:stCondLst>
                                            <p:cond delay="1312"/>
                                          </p:stCondLst>
                                        </p:cTn>
                                        <p:tgtEl>
                                          <p:spTgt spid="27"/>
                                        </p:tgtEl>
                                      </p:cBhvr>
                                      <p:to x="100000" y="80000"/>
                                    </p:animScale>
                                    <p:animScale>
                                      <p:cBhvr>
                                        <p:cTn id="60" dur="166" decel="50000">
                                          <p:stCondLst>
                                            <p:cond delay="1338"/>
                                          </p:stCondLst>
                                        </p:cTn>
                                        <p:tgtEl>
                                          <p:spTgt spid="27"/>
                                        </p:tgtEl>
                                      </p:cBhvr>
                                      <p:to x="100000" y="100000"/>
                                    </p:animScale>
                                    <p:animScale>
                                      <p:cBhvr>
                                        <p:cTn id="61" dur="26">
                                          <p:stCondLst>
                                            <p:cond delay="1642"/>
                                          </p:stCondLst>
                                        </p:cTn>
                                        <p:tgtEl>
                                          <p:spTgt spid="27"/>
                                        </p:tgtEl>
                                      </p:cBhvr>
                                      <p:to x="100000" y="90000"/>
                                    </p:animScale>
                                    <p:animScale>
                                      <p:cBhvr>
                                        <p:cTn id="62" dur="166" decel="50000">
                                          <p:stCondLst>
                                            <p:cond delay="1668"/>
                                          </p:stCondLst>
                                        </p:cTn>
                                        <p:tgtEl>
                                          <p:spTgt spid="27"/>
                                        </p:tgtEl>
                                      </p:cBhvr>
                                      <p:to x="100000" y="100000"/>
                                    </p:animScale>
                                    <p:animScale>
                                      <p:cBhvr>
                                        <p:cTn id="63" dur="26">
                                          <p:stCondLst>
                                            <p:cond delay="1808"/>
                                          </p:stCondLst>
                                        </p:cTn>
                                        <p:tgtEl>
                                          <p:spTgt spid="27"/>
                                        </p:tgtEl>
                                      </p:cBhvr>
                                      <p:to x="100000" y="95000"/>
                                    </p:animScale>
                                    <p:animScale>
                                      <p:cBhvr>
                                        <p:cTn id="64" dur="166" decel="50000">
                                          <p:stCondLst>
                                            <p:cond delay="1834"/>
                                          </p:stCondLst>
                                        </p:cTn>
                                        <p:tgtEl>
                                          <p:spTgt spid="27"/>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down)">
                                      <p:cBhvr>
                                        <p:cTn id="67" dur="580">
                                          <p:stCondLst>
                                            <p:cond delay="0"/>
                                          </p:stCondLst>
                                        </p:cTn>
                                        <p:tgtEl>
                                          <p:spTgt spid="28"/>
                                        </p:tgtEl>
                                      </p:cBhvr>
                                    </p:animEffect>
                                    <p:anim calcmode="lin" valueType="num">
                                      <p:cBhvr>
                                        <p:cTn id="6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3" dur="26">
                                          <p:stCondLst>
                                            <p:cond delay="650"/>
                                          </p:stCondLst>
                                        </p:cTn>
                                        <p:tgtEl>
                                          <p:spTgt spid="28"/>
                                        </p:tgtEl>
                                      </p:cBhvr>
                                      <p:to x="100000" y="60000"/>
                                    </p:animScale>
                                    <p:animScale>
                                      <p:cBhvr>
                                        <p:cTn id="74" dur="166" decel="50000">
                                          <p:stCondLst>
                                            <p:cond delay="676"/>
                                          </p:stCondLst>
                                        </p:cTn>
                                        <p:tgtEl>
                                          <p:spTgt spid="28"/>
                                        </p:tgtEl>
                                      </p:cBhvr>
                                      <p:to x="100000" y="100000"/>
                                    </p:animScale>
                                    <p:animScale>
                                      <p:cBhvr>
                                        <p:cTn id="75" dur="26">
                                          <p:stCondLst>
                                            <p:cond delay="1312"/>
                                          </p:stCondLst>
                                        </p:cTn>
                                        <p:tgtEl>
                                          <p:spTgt spid="28"/>
                                        </p:tgtEl>
                                      </p:cBhvr>
                                      <p:to x="100000" y="80000"/>
                                    </p:animScale>
                                    <p:animScale>
                                      <p:cBhvr>
                                        <p:cTn id="76" dur="166" decel="50000">
                                          <p:stCondLst>
                                            <p:cond delay="1338"/>
                                          </p:stCondLst>
                                        </p:cTn>
                                        <p:tgtEl>
                                          <p:spTgt spid="28"/>
                                        </p:tgtEl>
                                      </p:cBhvr>
                                      <p:to x="100000" y="100000"/>
                                    </p:animScale>
                                    <p:animScale>
                                      <p:cBhvr>
                                        <p:cTn id="77" dur="26">
                                          <p:stCondLst>
                                            <p:cond delay="1642"/>
                                          </p:stCondLst>
                                        </p:cTn>
                                        <p:tgtEl>
                                          <p:spTgt spid="28"/>
                                        </p:tgtEl>
                                      </p:cBhvr>
                                      <p:to x="100000" y="90000"/>
                                    </p:animScale>
                                    <p:animScale>
                                      <p:cBhvr>
                                        <p:cTn id="78" dur="166" decel="50000">
                                          <p:stCondLst>
                                            <p:cond delay="1668"/>
                                          </p:stCondLst>
                                        </p:cTn>
                                        <p:tgtEl>
                                          <p:spTgt spid="28"/>
                                        </p:tgtEl>
                                      </p:cBhvr>
                                      <p:to x="100000" y="100000"/>
                                    </p:animScale>
                                    <p:animScale>
                                      <p:cBhvr>
                                        <p:cTn id="79" dur="26">
                                          <p:stCondLst>
                                            <p:cond delay="1808"/>
                                          </p:stCondLst>
                                        </p:cTn>
                                        <p:tgtEl>
                                          <p:spTgt spid="28"/>
                                        </p:tgtEl>
                                      </p:cBhvr>
                                      <p:to x="100000" y="95000"/>
                                    </p:animScale>
                                    <p:animScale>
                                      <p:cBhvr>
                                        <p:cTn id="80" dur="166" decel="50000">
                                          <p:stCondLst>
                                            <p:cond delay="1834"/>
                                          </p:stCondLst>
                                        </p:cTn>
                                        <p:tgtEl>
                                          <p:spTgt spid="28"/>
                                        </p:tgtEl>
                                      </p:cBhvr>
                                      <p:to x="100000" y="100000"/>
                                    </p:animScale>
                                  </p:childTnLst>
                                </p:cTn>
                              </p:par>
                              <p:par>
                                <p:cTn id="81" presetID="26"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down)">
                                      <p:cBhvr>
                                        <p:cTn id="83" dur="580">
                                          <p:stCondLst>
                                            <p:cond delay="0"/>
                                          </p:stCondLst>
                                        </p:cTn>
                                        <p:tgtEl>
                                          <p:spTgt spid="26"/>
                                        </p:tgtEl>
                                      </p:cBhvr>
                                    </p:animEffect>
                                    <p:anim calcmode="lin" valueType="num">
                                      <p:cBhvr>
                                        <p:cTn id="8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89" dur="26">
                                          <p:stCondLst>
                                            <p:cond delay="650"/>
                                          </p:stCondLst>
                                        </p:cTn>
                                        <p:tgtEl>
                                          <p:spTgt spid="26"/>
                                        </p:tgtEl>
                                      </p:cBhvr>
                                      <p:to x="100000" y="60000"/>
                                    </p:animScale>
                                    <p:animScale>
                                      <p:cBhvr>
                                        <p:cTn id="90" dur="166" decel="50000">
                                          <p:stCondLst>
                                            <p:cond delay="676"/>
                                          </p:stCondLst>
                                        </p:cTn>
                                        <p:tgtEl>
                                          <p:spTgt spid="26"/>
                                        </p:tgtEl>
                                      </p:cBhvr>
                                      <p:to x="100000" y="100000"/>
                                    </p:animScale>
                                    <p:animScale>
                                      <p:cBhvr>
                                        <p:cTn id="91" dur="26">
                                          <p:stCondLst>
                                            <p:cond delay="1312"/>
                                          </p:stCondLst>
                                        </p:cTn>
                                        <p:tgtEl>
                                          <p:spTgt spid="26"/>
                                        </p:tgtEl>
                                      </p:cBhvr>
                                      <p:to x="100000" y="80000"/>
                                    </p:animScale>
                                    <p:animScale>
                                      <p:cBhvr>
                                        <p:cTn id="92" dur="166" decel="50000">
                                          <p:stCondLst>
                                            <p:cond delay="1338"/>
                                          </p:stCondLst>
                                        </p:cTn>
                                        <p:tgtEl>
                                          <p:spTgt spid="26"/>
                                        </p:tgtEl>
                                      </p:cBhvr>
                                      <p:to x="100000" y="100000"/>
                                    </p:animScale>
                                    <p:animScale>
                                      <p:cBhvr>
                                        <p:cTn id="93" dur="26">
                                          <p:stCondLst>
                                            <p:cond delay="1642"/>
                                          </p:stCondLst>
                                        </p:cTn>
                                        <p:tgtEl>
                                          <p:spTgt spid="26"/>
                                        </p:tgtEl>
                                      </p:cBhvr>
                                      <p:to x="100000" y="90000"/>
                                    </p:animScale>
                                    <p:animScale>
                                      <p:cBhvr>
                                        <p:cTn id="94" dur="166" decel="50000">
                                          <p:stCondLst>
                                            <p:cond delay="1668"/>
                                          </p:stCondLst>
                                        </p:cTn>
                                        <p:tgtEl>
                                          <p:spTgt spid="26"/>
                                        </p:tgtEl>
                                      </p:cBhvr>
                                      <p:to x="100000" y="100000"/>
                                    </p:animScale>
                                    <p:animScale>
                                      <p:cBhvr>
                                        <p:cTn id="95" dur="26">
                                          <p:stCondLst>
                                            <p:cond delay="1808"/>
                                          </p:stCondLst>
                                        </p:cTn>
                                        <p:tgtEl>
                                          <p:spTgt spid="26"/>
                                        </p:tgtEl>
                                      </p:cBhvr>
                                      <p:to x="100000" y="95000"/>
                                    </p:animScale>
                                    <p:animScale>
                                      <p:cBhvr>
                                        <p:cTn id="96" dur="166" decel="50000">
                                          <p:stCondLst>
                                            <p:cond delay="1834"/>
                                          </p:stCondLst>
                                        </p:cTn>
                                        <p:tgtEl>
                                          <p:spTgt spid="26"/>
                                        </p:tgtEl>
                                      </p:cBhvr>
                                      <p:to x="100000" y="100000"/>
                                    </p:animScale>
                                  </p:childTnLst>
                                </p:cTn>
                              </p:par>
                              <p:par>
                                <p:cTn id="97" presetID="26" presetClass="entr" presetSubtype="0"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wipe(down)">
                                      <p:cBhvr>
                                        <p:cTn id="99" dur="580">
                                          <p:stCondLst>
                                            <p:cond delay="0"/>
                                          </p:stCondLst>
                                        </p:cTn>
                                        <p:tgtEl>
                                          <p:spTgt spid="23"/>
                                        </p:tgtEl>
                                      </p:cBhvr>
                                    </p:animEffect>
                                    <p:anim calcmode="lin" valueType="num">
                                      <p:cBhvr>
                                        <p:cTn id="10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05" dur="26">
                                          <p:stCondLst>
                                            <p:cond delay="650"/>
                                          </p:stCondLst>
                                        </p:cTn>
                                        <p:tgtEl>
                                          <p:spTgt spid="23"/>
                                        </p:tgtEl>
                                      </p:cBhvr>
                                      <p:to x="100000" y="60000"/>
                                    </p:animScale>
                                    <p:animScale>
                                      <p:cBhvr>
                                        <p:cTn id="106" dur="166" decel="50000">
                                          <p:stCondLst>
                                            <p:cond delay="676"/>
                                          </p:stCondLst>
                                        </p:cTn>
                                        <p:tgtEl>
                                          <p:spTgt spid="23"/>
                                        </p:tgtEl>
                                      </p:cBhvr>
                                      <p:to x="100000" y="100000"/>
                                    </p:animScale>
                                    <p:animScale>
                                      <p:cBhvr>
                                        <p:cTn id="107" dur="26">
                                          <p:stCondLst>
                                            <p:cond delay="1312"/>
                                          </p:stCondLst>
                                        </p:cTn>
                                        <p:tgtEl>
                                          <p:spTgt spid="23"/>
                                        </p:tgtEl>
                                      </p:cBhvr>
                                      <p:to x="100000" y="80000"/>
                                    </p:animScale>
                                    <p:animScale>
                                      <p:cBhvr>
                                        <p:cTn id="108" dur="166" decel="50000">
                                          <p:stCondLst>
                                            <p:cond delay="1338"/>
                                          </p:stCondLst>
                                        </p:cTn>
                                        <p:tgtEl>
                                          <p:spTgt spid="23"/>
                                        </p:tgtEl>
                                      </p:cBhvr>
                                      <p:to x="100000" y="100000"/>
                                    </p:animScale>
                                    <p:animScale>
                                      <p:cBhvr>
                                        <p:cTn id="109" dur="26">
                                          <p:stCondLst>
                                            <p:cond delay="1642"/>
                                          </p:stCondLst>
                                        </p:cTn>
                                        <p:tgtEl>
                                          <p:spTgt spid="23"/>
                                        </p:tgtEl>
                                      </p:cBhvr>
                                      <p:to x="100000" y="90000"/>
                                    </p:animScale>
                                    <p:animScale>
                                      <p:cBhvr>
                                        <p:cTn id="110" dur="166" decel="50000">
                                          <p:stCondLst>
                                            <p:cond delay="1668"/>
                                          </p:stCondLst>
                                        </p:cTn>
                                        <p:tgtEl>
                                          <p:spTgt spid="23"/>
                                        </p:tgtEl>
                                      </p:cBhvr>
                                      <p:to x="100000" y="100000"/>
                                    </p:animScale>
                                    <p:animScale>
                                      <p:cBhvr>
                                        <p:cTn id="111" dur="26">
                                          <p:stCondLst>
                                            <p:cond delay="1808"/>
                                          </p:stCondLst>
                                        </p:cTn>
                                        <p:tgtEl>
                                          <p:spTgt spid="23"/>
                                        </p:tgtEl>
                                      </p:cBhvr>
                                      <p:to x="100000" y="95000"/>
                                    </p:animScale>
                                    <p:animScale>
                                      <p:cBhvr>
                                        <p:cTn id="112" dur="166" decel="50000">
                                          <p:stCondLst>
                                            <p:cond delay="1834"/>
                                          </p:stCondLst>
                                        </p:cTn>
                                        <p:tgtEl>
                                          <p:spTgt spid="23"/>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down)">
                                      <p:cBhvr>
                                        <p:cTn id="115" dur="580">
                                          <p:stCondLst>
                                            <p:cond delay="0"/>
                                          </p:stCondLst>
                                        </p:cTn>
                                        <p:tgtEl>
                                          <p:spTgt spid="24"/>
                                        </p:tgtEl>
                                      </p:cBhvr>
                                    </p:animEffect>
                                    <p:anim calcmode="lin" valueType="num">
                                      <p:cBhvr>
                                        <p:cTn id="11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21" dur="26">
                                          <p:stCondLst>
                                            <p:cond delay="650"/>
                                          </p:stCondLst>
                                        </p:cTn>
                                        <p:tgtEl>
                                          <p:spTgt spid="24"/>
                                        </p:tgtEl>
                                      </p:cBhvr>
                                      <p:to x="100000" y="60000"/>
                                    </p:animScale>
                                    <p:animScale>
                                      <p:cBhvr>
                                        <p:cTn id="122" dur="166" decel="50000">
                                          <p:stCondLst>
                                            <p:cond delay="676"/>
                                          </p:stCondLst>
                                        </p:cTn>
                                        <p:tgtEl>
                                          <p:spTgt spid="24"/>
                                        </p:tgtEl>
                                      </p:cBhvr>
                                      <p:to x="100000" y="100000"/>
                                    </p:animScale>
                                    <p:animScale>
                                      <p:cBhvr>
                                        <p:cTn id="123" dur="26">
                                          <p:stCondLst>
                                            <p:cond delay="1312"/>
                                          </p:stCondLst>
                                        </p:cTn>
                                        <p:tgtEl>
                                          <p:spTgt spid="24"/>
                                        </p:tgtEl>
                                      </p:cBhvr>
                                      <p:to x="100000" y="80000"/>
                                    </p:animScale>
                                    <p:animScale>
                                      <p:cBhvr>
                                        <p:cTn id="124" dur="166" decel="50000">
                                          <p:stCondLst>
                                            <p:cond delay="1338"/>
                                          </p:stCondLst>
                                        </p:cTn>
                                        <p:tgtEl>
                                          <p:spTgt spid="24"/>
                                        </p:tgtEl>
                                      </p:cBhvr>
                                      <p:to x="100000" y="100000"/>
                                    </p:animScale>
                                    <p:animScale>
                                      <p:cBhvr>
                                        <p:cTn id="125" dur="26">
                                          <p:stCondLst>
                                            <p:cond delay="1642"/>
                                          </p:stCondLst>
                                        </p:cTn>
                                        <p:tgtEl>
                                          <p:spTgt spid="24"/>
                                        </p:tgtEl>
                                      </p:cBhvr>
                                      <p:to x="100000" y="90000"/>
                                    </p:animScale>
                                    <p:animScale>
                                      <p:cBhvr>
                                        <p:cTn id="126" dur="166" decel="50000">
                                          <p:stCondLst>
                                            <p:cond delay="1668"/>
                                          </p:stCondLst>
                                        </p:cTn>
                                        <p:tgtEl>
                                          <p:spTgt spid="24"/>
                                        </p:tgtEl>
                                      </p:cBhvr>
                                      <p:to x="100000" y="100000"/>
                                    </p:animScale>
                                    <p:animScale>
                                      <p:cBhvr>
                                        <p:cTn id="127" dur="26">
                                          <p:stCondLst>
                                            <p:cond delay="1808"/>
                                          </p:stCondLst>
                                        </p:cTn>
                                        <p:tgtEl>
                                          <p:spTgt spid="24"/>
                                        </p:tgtEl>
                                      </p:cBhvr>
                                      <p:to x="100000" y="95000"/>
                                    </p:animScale>
                                    <p:animScale>
                                      <p:cBhvr>
                                        <p:cTn id="128" dur="166" decel="50000">
                                          <p:stCondLst>
                                            <p:cond delay="1834"/>
                                          </p:stCondLst>
                                        </p:cTn>
                                        <p:tgtEl>
                                          <p:spTgt spid="24"/>
                                        </p:tgtEl>
                                      </p:cBhvr>
                                      <p:to x="100000" y="100000"/>
                                    </p:animScale>
                                  </p:childTnLst>
                                </p:cTn>
                              </p:par>
                              <p:par>
                                <p:cTn id="129" presetID="26" presetClass="entr" presetSubtype="0" fill="hold" grpId="0" nodeType="with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wipe(down)">
                                      <p:cBhvr>
                                        <p:cTn id="131" dur="580">
                                          <p:stCondLst>
                                            <p:cond delay="0"/>
                                          </p:stCondLst>
                                        </p:cTn>
                                        <p:tgtEl>
                                          <p:spTgt spid="25"/>
                                        </p:tgtEl>
                                      </p:cBhvr>
                                    </p:animEffect>
                                    <p:anim calcmode="lin" valueType="num">
                                      <p:cBhvr>
                                        <p:cTn id="13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7" dur="26">
                                          <p:stCondLst>
                                            <p:cond delay="650"/>
                                          </p:stCondLst>
                                        </p:cTn>
                                        <p:tgtEl>
                                          <p:spTgt spid="25"/>
                                        </p:tgtEl>
                                      </p:cBhvr>
                                      <p:to x="100000" y="60000"/>
                                    </p:animScale>
                                    <p:animScale>
                                      <p:cBhvr>
                                        <p:cTn id="138" dur="166" decel="50000">
                                          <p:stCondLst>
                                            <p:cond delay="676"/>
                                          </p:stCondLst>
                                        </p:cTn>
                                        <p:tgtEl>
                                          <p:spTgt spid="25"/>
                                        </p:tgtEl>
                                      </p:cBhvr>
                                      <p:to x="100000" y="100000"/>
                                    </p:animScale>
                                    <p:animScale>
                                      <p:cBhvr>
                                        <p:cTn id="139" dur="26">
                                          <p:stCondLst>
                                            <p:cond delay="1312"/>
                                          </p:stCondLst>
                                        </p:cTn>
                                        <p:tgtEl>
                                          <p:spTgt spid="25"/>
                                        </p:tgtEl>
                                      </p:cBhvr>
                                      <p:to x="100000" y="80000"/>
                                    </p:animScale>
                                    <p:animScale>
                                      <p:cBhvr>
                                        <p:cTn id="140" dur="166" decel="50000">
                                          <p:stCondLst>
                                            <p:cond delay="1338"/>
                                          </p:stCondLst>
                                        </p:cTn>
                                        <p:tgtEl>
                                          <p:spTgt spid="25"/>
                                        </p:tgtEl>
                                      </p:cBhvr>
                                      <p:to x="100000" y="100000"/>
                                    </p:animScale>
                                    <p:animScale>
                                      <p:cBhvr>
                                        <p:cTn id="141" dur="26">
                                          <p:stCondLst>
                                            <p:cond delay="1642"/>
                                          </p:stCondLst>
                                        </p:cTn>
                                        <p:tgtEl>
                                          <p:spTgt spid="25"/>
                                        </p:tgtEl>
                                      </p:cBhvr>
                                      <p:to x="100000" y="90000"/>
                                    </p:animScale>
                                    <p:animScale>
                                      <p:cBhvr>
                                        <p:cTn id="142" dur="166" decel="50000">
                                          <p:stCondLst>
                                            <p:cond delay="1668"/>
                                          </p:stCondLst>
                                        </p:cTn>
                                        <p:tgtEl>
                                          <p:spTgt spid="25"/>
                                        </p:tgtEl>
                                      </p:cBhvr>
                                      <p:to x="100000" y="100000"/>
                                    </p:animScale>
                                    <p:animScale>
                                      <p:cBhvr>
                                        <p:cTn id="143" dur="26">
                                          <p:stCondLst>
                                            <p:cond delay="1808"/>
                                          </p:stCondLst>
                                        </p:cTn>
                                        <p:tgtEl>
                                          <p:spTgt spid="25"/>
                                        </p:tgtEl>
                                      </p:cBhvr>
                                      <p:to x="100000" y="95000"/>
                                    </p:animScale>
                                    <p:animScale>
                                      <p:cBhvr>
                                        <p:cTn id="144" dur="166" decel="50000">
                                          <p:stCondLst>
                                            <p:cond delay="1834"/>
                                          </p:stCondLst>
                                        </p:cTn>
                                        <p:tgtEl>
                                          <p:spTgt spid="25"/>
                                        </p:tgtEl>
                                      </p:cBhvr>
                                      <p:to x="100000" y="100000"/>
                                    </p:animScale>
                                  </p:childTnLst>
                                </p:cTn>
                              </p:par>
                              <p:par>
                                <p:cTn id="145" presetID="26" presetClass="entr" presetSubtype="0" fill="hold" grpId="0" nodeType="withEffect">
                                  <p:stCondLst>
                                    <p:cond delay="0"/>
                                  </p:stCondLst>
                                  <p:childTnLst>
                                    <p:set>
                                      <p:cBhvr>
                                        <p:cTn id="146" dur="1" fill="hold">
                                          <p:stCondLst>
                                            <p:cond delay="0"/>
                                          </p:stCondLst>
                                        </p:cTn>
                                        <p:tgtEl>
                                          <p:spTgt spid="91"/>
                                        </p:tgtEl>
                                        <p:attrNameLst>
                                          <p:attrName>style.visibility</p:attrName>
                                        </p:attrNameLst>
                                      </p:cBhvr>
                                      <p:to>
                                        <p:strVal val="visible"/>
                                      </p:to>
                                    </p:set>
                                    <p:animEffect transition="in" filter="wipe(down)">
                                      <p:cBhvr>
                                        <p:cTn id="147" dur="580">
                                          <p:stCondLst>
                                            <p:cond delay="0"/>
                                          </p:stCondLst>
                                        </p:cTn>
                                        <p:tgtEl>
                                          <p:spTgt spid="91"/>
                                        </p:tgtEl>
                                      </p:cBhvr>
                                    </p:animEffect>
                                    <p:anim calcmode="lin" valueType="num">
                                      <p:cBhvr>
                                        <p:cTn id="148"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153" dur="26">
                                          <p:stCondLst>
                                            <p:cond delay="650"/>
                                          </p:stCondLst>
                                        </p:cTn>
                                        <p:tgtEl>
                                          <p:spTgt spid="91"/>
                                        </p:tgtEl>
                                      </p:cBhvr>
                                      <p:to x="100000" y="60000"/>
                                    </p:animScale>
                                    <p:animScale>
                                      <p:cBhvr>
                                        <p:cTn id="154" dur="166" decel="50000">
                                          <p:stCondLst>
                                            <p:cond delay="676"/>
                                          </p:stCondLst>
                                        </p:cTn>
                                        <p:tgtEl>
                                          <p:spTgt spid="91"/>
                                        </p:tgtEl>
                                      </p:cBhvr>
                                      <p:to x="100000" y="100000"/>
                                    </p:animScale>
                                    <p:animScale>
                                      <p:cBhvr>
                                        <p:cTn id="155" dur="26">
                                          <p:stCondLst>
                                            <p:cond delay="1312"/>
                                          </p:stCondLst>
                                        </p:cTn>
                                        <p:tgtEl>
                                          <p:spTgt spid="91"/>
                                        </p:tgtEl>
                                      </p:cBhvr>
                                      <p:to x="100000" y="80000"/>
                                    </p:animScale>
                                    <p:animScale>
                                      <p:cBhvr>
                                        <p:cTn id="156" dur="166" decel="50000">
                                          <p:stCondLst>
                                            <p:cond delay="1338"/>
                                          </p:stCondLst>
                                        </p:cTn>
                                        <p:tgtEl>
                                          <p:spTgt spid="91"/>
                                        </p:tgtEl>
                                      </p:cBhvr>
                                      <p:to x="100000" y="100000"/>
                                    </p:animScale>
                                    <p:animScale>
                                      <p:cBhvr>
                                        <p:cTn id="157" dur="26">
                                          <p:stCondLst>
                                            <p:cond delay="1642"/>
                                          </p:stCondLst>
                                        </p:cTn>
                                        <p:tgtEl>
                                          <p:spTgt spid="91"/>
                                        </p:tgtEl>
                                      </p:cBhvr>
                                      <p:to x="100000" y="90000"/>
                                    </p:animScale>
                                    <p:animScale>
                                      <p:cBhvr>
                                        <p:cTn id="158" dur="166" decel="50000">
                                          <p:stCondLst>
                                            <p:cond delay="1668"/>
                                          </p:stCondLst>
                                        </p:cTn>
                                        <p:tgtEl>
                                          <p:spTgt spid="91"/>
                                        </p:tgtEl>
                                      </p:cBhvr>
                                      <p:to x="100000" y="100000"/>
                                    </p:animScale>
                                    <p:animScale>
                                      <p:cBhvr>
                                        <p:cTn id="159" dur="26">
                                          <p:stCondLst>
                                            <p:cond delay="1808"/>
                                          </p:stCondLst>
                                        </p:cTn>
                                        <p:tgtEl>
                                          <p:spTgt spid="91"/>
                                        </p:tgtEl>
                                      </p:cBhvr>
                                      <p:to x="100000" y="95000"/>
                                    </p:animScale>
                                    <p:animScale>
                                      <p:cBhvr>
                                        <p:cTn id="160" dur="166" decel="50000">
                                          <p:stCondLst>
                                            <p:cond delay="1834"/>
                                          </p:stCondLst>
                                        </p:cTn>
                                        <p:tgtEl>
                                          <p:spTgt spid="91"/>
                                        </p:tgtEl>
                                      </p:cBhvr>
                                      <p:to x="100000" y="100000"/>
                                    </p:animScale>
                                  </p:childTnLst>
                                </p:cTn>
                              </p:par>
                              <p:par>
                                <p:cTn id="161" presetID="26" presetClass="entr" presetSubtype="0" fill="hold" grpId="0" nodeType="withEffect">
                                  <p:stCondLst>
                                    <p:cond delay="0"/>
                                  </p:stCondLst>
                                  <p:childTnLst>
                                    <p:set>
                                      <p:cBhvr>
                                        <p:cTn id="162" dur="1" fill="hold">
                                          <p:stCondLst>
                                            <p:cond delay="0"/>
                                          </p:stCondLst>
                                        </p:cTn>
                                        <p:tgtEl>
                                          <p:spTgt spid="92"/>
                                        </p:tgtEl>
                                        <p:attrNameLst>
                                          <p:attrName>style.visibility</p:attrName>
                                        </p:attrNameLst>
                                      </p:cBhvr>
                                      <p:to>
                                        <p:strVal val="visible"/>
                                      </p:to>
                                    </p:set>
                                    <p:animEffect transition="in" filter="wipe(down)">
                                      <p:cBhvr>
                                        <p:cTn id="163" dur="580">
                                          <p:stCondLst>
                                            <p:cond delay="0"/>
                                          </p:stCondLst>
                                        </p:cTn>
                                        <p:tgtEl>
                                          <p:spTgt spid="92"/>
                                        </p:tgtEl>
                                      </p:cBhvr>
                                    </p:animEffect>
                                    <p:anim calcmode="lin" valueType="num">
                                      <p:cBhvr>
                                        <p:cTn id="164"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169" dur="26">
                                          <p:stCondLst>
                                            <p:cond delay="650"/>
                                          </p:stCondLst>
                                        </p:cTn>
                                        <p:tgtEl>
                                          <p:spTgt spid="92"/>
                                        </p:tgtEl>
                                      </p:cBhvr>
                                      <p:to x="100000" y="60000"/>
                                    </p:animScale>
                                    <p:animScale>
                                      <p:cBhvr>
                                        <p:cTn id="170" dur="166" decel="50000">
                                          <p:stCondLst>
                                            <p:cond delay="676"/>
                                          </p:stCondLst>
                                        </p:cTn>
                                        <p:tgtEl>
                                          <p:spTgt spid="92"/>
                                        </p:tgtEl>
                                      </p:cBhvr>
                                      <p:to x="100000" y="100000"/>
                                    </p:animScale>
                                    <p:animScale>
                                      <p:cBhvr>
                                        <p:cTn id="171" dur="26">
                                          <p:stCondLst>
                                            <p:cond delay="1312"/>
                                          </p:stCondLst>
                                        </p:cTn>
                                        <p:tgtEl>
                                          <p:spTgt spid="92"/>
                                        </p:tgtEl>
                                      </p:cBhvr>
                                      <p:to x="100000" y="80000"/>
                                    </p:animScale>
                                    <p:animScale>
                                      <p:cBhvr>
                                        <p:cTn id="172" dur="166" decel="50000">
                                          <p:stCondLst>
                                            <p:cond delay="1338"/>
                                          </p:stCondLst>
                                        </p:cTn>
                                        <p:tgtEl>
                                          <p:spTgt spid="92"/>
                                        </p:tgtEl>
                                      </p:cBhvr>
                                      <p:to x="100000" y="100000"/>
                                    </p:animScale>
                                    <p:animScale>
                                      <p:cBhvr>
                                        <p:cTn id="173" dur="26">
                                          <p:stCondLst>
                                            <p:cond delay="1642"/>
                                          </p:stCondLst>
                                        </p:cTn>
                                        <p:tgtEl>
                                          <p:spTgt spid="92"/>
                                        </p:tgtEl>
                                      </p:cBhvr>
                                      <p:to x="100000" y="90000"/>
                                    </p:animScale>
                                    <p:animScale>
                                      <p:cBhvr>
                                        <p:cTn id="174" dur="166" decel="50000">
                                          <p:stCondLst>
                                            <p:cond delay="1668"/>
                                          </p:stCondLst>
                                        </p:cTn>
                                        <p:tgtEl>
                                          <p:spTgt spid="92"/>
                                        </p:tgtEl>
                                      </p:cBhvr>
                                      <p:to x="100000" y="100000"/>
                                    </p:animScale>
                                    <p:animScale>
                                      <p:cBhvr>
                                        <p:cTn id="175" dur="26">
                                          <p:stCondLst>
                                            <p:cond delay="1808"/>
                                          </p:stCondLst>
                                        </p:cTn>
                                        <p:tgtEl>
                                          <p:spTgt spid="92"/>
                                        </p:tgtEl>
                                      </p:cBhvr>
                                      <p:to x="100000" y="95000"/>
                                    </p:animScale>
                                    <p:animScale>
                                      <p:cBhvr>
                                        <p:cTn id="176" dur="166" decel="50000">
                                          <p:stCondLst>
                                            <p:cond delay="1834"/>
                                          </p:stCondLst>
                                        </p:cTn>
                                        <p:tgtEl>
                                          <p:spTgt spid="92"/>
                                        </p:tgtEl>
                                      </p:cBhvr>
                                      <p:to x="100000" y="100000"/>
                                    </p:animScale>
                                  </p:childTnLst>
                                </p:cTn>
                              </p:par>
                              <p:par>
                                <p:cTn id="177" presetID="26" presetClass="entr" presetSubtype="0" fill="hold" grpId="0" nodeType="withEffect">
                                  <p:stCondLst>
                                    <p:cond delay="0"/>
                                  </p:stCondLst>
                                  <p:childTnLst>
                                    <p:set>
                                      <p:cBhvr>
                                        <p:cTn id="178" dur="1" fill="hold">
                                          <p:stCondLst>
                                            <p:cond delay="0"/>
                                          </p:stCondLst>
                                        </p:cTn>
                                        <p:tgtEl>
                                          <p:spTgt spid="97"/>
                                        </p:tgtEl>
                                        <p:attrNameLst>
                                          <p:attrName>style.visibility</p:attrName>
                                        </p:attrNameLst>
                                      </p:cBhvr>
                                      <p:to>
                                        <p:strVal val="visible"/>
                                      </p:to>
                                    </p:set>
                                    <p:animEffect transition="in" filter="wipe(down)">
                                      <p:cBhvr>
                                        <p:cTn id="179" dur="580">
                                          <p:stCondLst>
                                            <p:cond delay="0"/>
                                          </p:stCondLst>
                                        </p:cTn>
                                        <p:tgtEl>
                                          <p:spTgt spid="97"/>
                                        </p:tgtEl>
                                      </p:cBhvr>
                                    </p:animEffect>
                                    <p:anim calcmode="lin" valueType="num">
                                      <p:cBhvr>
                                        <p:cTn id="180" dur="1822" tmFilter="0,0; 0.14,0.36; 0.43,0.73; 0.71,0.91; 1.0,1.0">
                                          <p:stCondLst>
                                            <p:cond delay="0"/>
                                          </p:stCondLst>
                                        </p:cTn>
                                        <p:tgtEl>
                                          <p:spTgt spid="97"/>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97"/>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97"/>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97"/>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97"/>
                                        </p:tgtEl>
                                        <p:attrNameLst>
                                          <p:attrName>ppt_y</p:attrName>
                                        </p:attrNameLst>
                                      </p:cBhvr>
                                      <p:tavLst>
                                        <p:tav tm="0" fmla="#ppt_y-sin(pi*$)/81">
                                          <p:val>
                                            <p:fltVal val="0"/>
                                          </p:val>
                                        </p:tav>
                                        <p:tav tm="100000">
                                          <p:val>
                                            <p:fltVal val="1"/>
                                          </p:val>
                                        </p:tav>
                                      </p:tavLst>
                                    </p:anim>
                                    <p:animScale>
                                      <p:cBhvr>
                                        <p:cTn id="185" dur="26">
                                          <p:stCondLst>
                                            <p:cond delay="650"/>
                                          </p:stCondLst>
                                        </p:cTn>
                                        <p:tgtEl>
                                          <p:spTgt spid="97"/>
                                        </p:tgtEl>
                                      </p:cBhvr>
                                      <p:to x="100000" y="60000"/>
                                    </p:animScale>
                                    <p:animScale>
                                      <p:cBhvr>
                                        <p:cTn id="186" dur="166" decel="50000">
                                          <p:stCondLst>
                                            <p:cond delay="676"/>
                                          </p:stCondLst>
                                        </p:cTn>
                                        <p:tgtEl>
                                          <p:spTgt spid="97"/>
                                        </p:tgtEl>
                                      </p:cBhvr>
                                      <p:to x="100000" y="100000"/>
                                    </p:animScale>
                                    <p:animScale>
                                      <p:cBhvr>
                                        <p:cTn id="187" dur="26">
                                          <p:stCondLst>
                                            <p:cond delay="1312"/>
                                          </p:stCondLst>
                                        </p:cTn>
                                        <p:tgtEl>
                                          <p:spTgt spid="97"/>
                                        </p:tgtEl>
                                      </p:cBhvr>
                                      <p:to x="100000" y="80000"/>
                                    </p:animScale>
                                    <p:animScale>
                                      <p:cBhvr>
                                        <p:cTn id="188" dur="166" decel="50000">
                                          <p:stCondLst>
                                            <p:cond delay="1338"/>
                                          </p:stCondLst>
                                        </p:cTn>
                                        <p:tgtEl>
                                          <p:spTgt spid="97"/>
                                        </p:tgtEl>
                                      </p:cBhvr>
                                      <p:to x="100000" y="100000"/>
                                    </p:animScale>
                                    <p:animScale>
                                      <p:cBhvr>
                                        <p:cTn id="189" dur="26">
                                          <p:stCondLst>
                                            <p:cond delay="1642"/>
                                          </p:stCondLst>
                                        </p:cTn>
                                        <p:tgtEl>
                                          <p:spTgt spid="97"/>
                                        </p:tgtEl>
                                      </p:cBhvr>
                                      <p:to x="100000" y="90000"/>
                                    </p:animScale>
                                    <p:animScale>
                                      <p:cBhvr>
                                        <p:cTn id="190" dur="166" decel="50000">
                                          <p:stCondLst>
                                            <p:cond delay="1668"/>
                                          </p:stCondLst>
                                        </p:cTn>
                                        <p:tgtEl>
                                          <p:spTgt spid="97"/>
                                        </p:tgtEl>
                                      </p:cBhvr>
                                      <p:to x="100000" y="100000"/>
                                    </p:animScale>
                                    <p:animScale>
                                      <p:cBhvr>
                                        <p:cTn id="191" dur="26">
                                          <p:stCondLst>
                                            <p:cond delay="1808"/>
                                          </p:stCondLst>
                                        </p:cTn>
                                        <p:tgtEl>
                                          <p:spTgt spid="97"/>
                                        </p:tgtEl>
                                      </p:cBhvr>
                                      <p:to x="100000" y="95000"/>
                                    </p:animScale>
                                    <p:animScale>
                                      <p:cBhvr>
                                        <p:cTn id="192" dur="166" decel="50000">
                                          <p:stCondLst>
                                            <p:cond delay="1834"/>
                                          </p:stCondLst>
                                        </p:cTn>
                                        <p:tgtEl>
                                          <p:spTgt spid="97"/>
                                        </p:tgtEl>
                                      </p:cBhvr>
                                      <p:to x="100000" y="100000"/>
                                    </p:animScale>
                                  </p:childTnLst>
                                </p:cTn>
                              </p:par>
                              <p:par>
                                <p:cTn id="193" presetID="26" presetClass="entr" presetSubtype="0" fill="hold" grpId="0" nodeType="withEffect">
                                  <p:stCondLst>
                                    <p:cond delay="0"/>
                                  </p:stCondLst>
                                  <p:childTnLst>
                                    <p:set>
                                      <p:cBhvr>
                                        <p:cTn id="194" dur="1" fill="hold">
                                          <p:stCondLst>
                                            <p:cond delay="0"/>
                                          </p:stCondLst>
                                        </p:cTn>
                                        <p:tgtEl>
                                          <p:spTgt spid="96"/>
                                        </p:tgtEl>
                                        <p:attrNameLst>
                                          <p:attrName>style.visibility</p:attrName>
                                        </p:attrNameLst>
                                      </p:cBhvr>
                                      <p:to>
                                        <p:strVal val="visible"/>
                                      </p:to>
                                    </p:set>
                                    <p:animEffect transition="in" filter="wipe(down)">
                                      <p:cBhvr>
                                        <p:cTn id="195" dur="580">
                                          <p:stCondLst>
                                            <p:cond delay="0"/>
                                          </p:stCondLst>
                                        </p:cTn>
                                        <p:tgtEl>
                                          <p:spTgt spid="96"/>
                                        </p:tgtEl>
                                      </p:cBhvr>
                                    </p:animEffect>
                                    <p:anim calcmode="lin" valueType="num">
                                      <p:cBhvr>
                                        <p:cTn id="196" dur="1822" tmFilter="0,0; 0.14,0.36; 0.43,0.73; 0.71,0.91; 1.0,1.0">
                                          <p:stCondLst>
                                            <p:cond delay="0"/>
                                          </p:stCondLst>
                                        </p:cTn>
                                        <p:tgtEl>
                                          <p:spTgt spid="96"/>
                                        </p:tgtEl>
                                        <p:attrNameLst>
                                          <p:attrName>ppt_x</p:attrName>
                                        </p:attrNameLst>
                                      </p:cBhvr>
                                      <p:tavLst>
                                        <p:tav tm="0">
                                          <p:val>
                                            <p:strVal val="#ppt_x-0.25"/>
                                          </p:val>
                                        </p:tav>
                                        <p:tav tm="100000">
                                          <p:val>
                                            <p:strVal val="#ppt_x"/>
                                          </p:val>
                                        </p:tav>
                                      </p:tavLst>
                                    </p:anim>
                                    <p:anim calcmode="lin" valueType="num">
                                      <p:cBhvr>
                                        <p:cTn id="197" dur="664" tmFilter="0.0,0.0; 0.25,0.07; 0.50,0.2; 0.75,0.467; 1.0,1.0">
                                          <p:stCondLst>
                                            <p:cond delay="0"/>
                                          </p:stCondLst>
                                        </p:cTn>
                                        <p:tgtEl>
                                          <p:spTgt spid="96"/>
                                        </p:tgtEl>
                                        <p:attrNameLst>
                                          <p:attrName>ppt_y</p:attrName>
                                        </p:attrNameLst>
                                      </p:cBhvr>
                                      <p:tavLst>
                                        <p:tav tm="0" fmla="#ppt_y-sin(pi*$)/3">
                                          <p:val>
                                            <p:fltVal val="0.5"/>
                                          </p:val>
                                        </p:tav>
                                        <p:tav tm="100000">
                                          <p:val>
                                            <p:fltVal val="1"/>
                                          </p:val>
                                        </p:tav>
                                      </p:tavLst>
                                    </p:anim>
                                    <p:anim calcmode="lin" valueType="num">
                                      <p:cBhvr>
                                        <p:cTn id="198" dur="664" tmFilter="0, 0; 0.125,0.2665; 0.25,0.4; 0.375,0.465; 0.5,0.5;  0.625,0.535; 0.75,0.6; 0.875,0.7335; 1,1">
                                          <p:stCondLst>
                                            <p:cond delay="664"/>
                                          </p:stCondLst>
                                        </p:cTn>
                                        <p:tgtEl>
                                          <p:spTgt spid="96"/>
                                        </p:tgtEl>
                                        <p:attrNameLst>
                                          <p:attrName>ppt_y</p:attrName>
                                        </p:attrNameLst>
                                      </p:cBhvr>
                                      <p:tavLst>
                                        <p:tav tm="0" fmla="#ppt_y-sin(pi*$)/9">
                                          <p:val>
                                            <p:fltVal val="0"/>
                                          </p:val>
                                        </p:tav>
                                        <p:tav tm="100000">
                                          <p:val>
                                            <p:fltVal val="1"/>
                                          </p:val>
                                        </p:tav>
                                      </p:tavLst>
                                    </p:anim>
                                    <p:anim calcmode="lin" valueType="num">
                                      <p:cBhvr>
                                        <p:cTn id="199" dur="332" tmFilter="0, 0; 0.125,0.2665; 0.25,0.4; 0.375,0.465; 0.5,0.5;  0.625,0.535; 0.75,0.6; 0.875,0.7335; 1,1">
                                          <p:stCondLst>
                                            <p:cond delay="1324"/>
                                          </p:stCondLst>
                                        </p:cTn>
                                        <p:tgtEl>
                                          <p:spTgt spid="96"/>
                                        </p:tgtEl>
                                        <p:attrNameLst>
                                          <p:attrName>ppt_y</p:attrName>
                                        </p:attrNameLst>
                                      </p:cBhvr>
                                      <p:tavLst>
                                        <p:tav tm="0" fmla="#ppt_y-sin(pi*$)/27">
                                          <p:val>
                                            <p:fltVal val="0"/>
                                          </p:val>
                                        </p:tav>
                                        <p:tav tm="100000">
                                          <p:val>
                                            <p:fltVal val="1"/>
                                          </p:val>
                                        </p:tav>
                                      </p:tavLst>
                                    </p:anim>
                                    <p:anim calcmode="lin" valueType="num">
                                      <p:cBhvr>
                                        <p:cTn id="200" dur="164" tmFilter="0, 0; 0.125,0.2665; 0.25,0.4; 0.375,0.465; 0.5,0.5;  0.625,0.535; 0.75,0.6; 0.875,0.7335; 1,1">
                                          <p:stCondLst>
                                            <p:cond delay="1656"/>
                                          </p:stCondLst>
                                        </p:cTn>
                                        <p:tgtEl>
                                          <p:spTgt spid="96"/>
                                        </p:tgtEl>
                                        <p:attrNameLst>
                                          <p:attrName>ppt_y</p:attrName>
                                        </p:attrNameLst>
                                      </p:cBhvr>
                                      <p:tavLst>
                                        <p:tav tm="0" fmla="#ppt_y-sin(pi*$)/81">
                                          <p:val>
                                            <p:fltVal val="0"/>
                                          </p:val>
                                        </p:tav>
                                        <p:tav tm="100000">
                                          <p:val>
                                            <p:fltVal val="1"/>
                                          </p:val>
                                        </p:tav>
                                      </p:tavLst>
                                    </p:anim>
                                    <p:animScale>
                                      <p:cBhvr>
                                        <p:cTn id="201" dur="26">
                                          <p:stCondLst>
                                            <p:cond delay="650"/>
                                          </p:stCondLst>
                                        </p:cTn>
                                        <p:tgtEl>
                                          <p:spTgt spid="96"/>
                                        </p:tgtEl>
                                      </p:cBhvr>
                                      <p:to x="100000" y="60000"/>
                                    </p:animScale>
                                    <p:animScale>
                                      <p:cBhvr>
                                        <p:cTn id="202" dur="166" decel="50000">
                                          <p:stCondLst>
                                            <p:cond delay="676"/>
                                          </p:stCondLst>
                                        </p:cTn>
                                        <p:tgtEl>
                                          <p:spTgt spid="96"/>
                                        </p:tgtEl>
                                      </p:cBhvr>
                                      <p:to x="100000" y="100000"/>
                                    </p:animScale>
                                    <p:animScale>
                                      <p:cBhvr>
                                        <p:cTn id="203" dur="26">
                                          <p:stCondLst>
                                            <p:cond delay="1312"/>
                                          </p:stCondLst>
                                        </p:cTn>
                                        <p:tgtEl>
                                          <p:spTgt spid="96"/>
                                        </p:tgtEl>
                                      </p:cBhvr>
                                      <p:to x="100000" y="80000"/>
                                    </p:animScale>
                                    <p:animScale>
                                      <p:cBhvr>
                                        <p:cTn id="204" dur="166" decel="50000">
                                          <p:stCondLst>
                                            <p:cond delay="1338"/>
                                          </p:stCondLst>
                                        </p:cTn>
                                        <p:tgtEl>
                                          <p:spTgt spid="96"/>
                                        </p:tgtEl>
                                      </p:cBhvr>
                                      <p:to x="100000" y="100000"/>
                                    </p:animScale>
                                    <p:animScale>
                                      <p:cBhvr>
                                        <p:cTn id="205" dur="26">
                                          <p:stCondLst>
                                            <p:cond delay="1642"/>
                                          </p:stCondLst>
                                        </p:cTn>
                                        <p:tgtEl>
                                          <p:spTgt spid="96"/>
                                        </p:tgtEl>
                                      </p:cBhvr>
                                      <p:to x="100000" y="90000"/>
                                    </p:animScale>
                                    <p:animScale>
                                      <p:cBhvr>
                                        <p:cTn id="206" dur="166" decel="50000">
                                          <p:stCondLst>
                                            <p:cond delay="1668"/>
                                          </p:stCondLst>
                                        </p:cTn>
                                        <p:tgtEl>
                                          <p:spTgt spid="96"/>
                                        </p:tgtEl>
                                      </p:cBhvr>
                                      <p:to x="100000" y="100000"/>
                                    </p:animScale>
                                    <p:animScale>
                                      <p:cBhvr>
                                        <p:cTn id="207" dur="26">
                                          <p:stCondLst>
                                            <p:cond delay="1808"/>
                                          </p:stCondLst>
                                        </p:cTn>
                                        <p:tgtEl>
                                          <p:spTgt spid="96"/>
                                        </p:tgtEl>
                                      </p:cBhvr>
                                      <p:to x="100000" y="95000"/>
                                    </p:animScale>
                                    <p:animScale>
                                      <p:cBhvr>
                                        <p:cTn id="208" dur="166" decel="50000">
                                          <p:stCondLst>
                                            <p:cond delay="1834"/>
                                          </p:stCondLst>
                                        </p:cTn>
                                        <p:tgtEl>
                                          <p:spTgt spid="96"/>
                                        </p:tgtEl>
                                      </p:cBhvr>
                                      <p:to x="100000" y="100000"/>
                                    </p:animScale>
                                  </p:childTnLst>
                                </p:cTn>
                              </p:par>
                              <p:par>
                                <p:cTn id="209" presetID="26" presetClass="entr" presetSubtype="0" fill="hold" grpId="0" nodeType="withEffect">
                                  <p:stCondLst>
                                    <p:cond delay="0"/>
                                  </p:stCondLst>
                                  <p:childTnLst>
                                    <p:set>
                                      <p:cBhvr>
                                        <p:cTn id="210" dur="1" fill="hold">
                                          <p:stCondLst>
                                            <p:cond delay="0"/>
                                          </p:stCondLst>
                                        </p:cTn>
                                        <p:tgtEl>
                                          <p:spTgt spid="94"/>
                                        </p:tgtEl>
                                        <p:attrNameLst>
                                          <p:attrName>style.visibility</p:attrName>
                                        </p:attrNameLst>
                                      </p:cBhvr>
                                      <p:to>
                                        <p:strVal val="visible"/>
                                      </p:to>
                                    </p:set>
                                    <p:animEffect transition="in" filter="wipe(down)">
                                      <p:cBhvr>
                                        <p:cTn id="211" dur="580">
                                          <p:stCondLst>
                                            <p:cond delay="0"/>
                                          </p:stCondLst>
                                        </p:cTn>
                                        <p:tgtEl>
                                          <p:spTgt spid="94"/>
                                        </p:tgtEl>
                                      </p:cBhvr>
                                    </p:animEffect>
                                    <p:anim calcmode="lin" valueType="num">
                                      <p:cBhvr>
                                        <p:cTn id="212" dur="182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213" dur="664"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214" dur="664" tmFilter="0, 0; 0.125,0.2665; 0.25,0.4; 0.375,0.465; 0.5,0.5;  0.625,0.535; 0.75,0.6; 0.875,0.7335; 1,1">
                                          <p:stCondLst>
                                            <p:cond delay="664"/>
                                          </p:stCondLst>
                                        </p:cTn>
                                        <p:tgtEl>
                                          <p:spTgt spid="94"/>
                                        </p:tgtEl>
                                        <p:attrNameLst>
                                          <p:attrName>ppt_y</p:attrName>
                                        </p:attrNameLst>
                                      </p:cBhvr>
                                      <p:tavLst>
                                        <p:tav tm="0" fmla="#ppt_y-sin(pi*$)/9">
                                          <p:val>
                                            <p:fltVal val="0"/>
                                          </p:val>
                                        </p:tav>
                                        <p:tav tm="100000">
                                          <p:val>
                                            <p:fltVal val="1"/>
                                          </p:val>
                                        </p:tav>
                                      </p:tavLst>
                                    </p:anim>
                                    <p:anim calcmode="lin" valueType="num">
                                      <p:cBhvr>
                                        <p:cTn id="215" dur="332" tmFilter="0, 0; 0.125,0.2665; 0.25,0.4; 0.375,0.465; 0.5,0.5;  0.625,0.535; 0.75,0.6; 0.875,0.7335; 1,1">
                                          <p:stCondLst>
                                            <p:cond delay="1324"/>
                                          </p:stCondLst>
                                        </p:cTn>
                                        <p:tgtEl>
                                          <p:spTgt spid="94"/>
                                        </p:tgtEl>
                                        <p:attrNameLst>
                                          <p:attrName>ppt_y</p:attrName>
                                        </p:attrNameLst>
                                      </p:cBhvr>
                                      <p:tavLst>
                                        <p:tav tm="0" fmla="#ppt_y-sin(pi*$)/27">
                                          <p:val>
                                            <p:fltVal val="0"/>
                                          </p:val>
                                        </p:tav>
                                        <p:tav tm="100000">
                                          <p:val>
                                            <p:fltVal val="1"/>
                                          </p:val>
                                        </p:tav>
                                      </p:tavLst>
                                    </p:anim>
                                    <p:anim calcmode="lin" valueType="num">
                                      <p:cBhvr>
                                        <p:cTn id="216" dur="164" tmFilter="0, 0; 0.125,0.2665; 0.25,0.4; 0.375,0.465; 0.5,0.5;  0.625,0.535; 0.75,0.6; 0.875,0.7335; 1,1">
                                          <p:stCondLst>
                                            <p:cond delay="1656"/>
                                          </p:stCondLst>
                                        </p:cTn>
                                        <p:tgtEl>
                                          <p:spTgt spid="94"/>
                                        </p:tgtEl>
                                        <p:attrNameLst>
                                          <p:attrName>ppt_y</p:attrName>
                                        </p:attrNameLst>
                                      </p:cBhvr>
                                      <p:tavLst>
                                        <p:tav tm="0" fmla="#ppt_y-sin(pi*$)/81">
                                          <p:val>
                                            <p:fltVal val="0"/>
                                          </p:val>
                                        </p:tav>
                                        <p:tav tm="100000">
                                          <p:val>
                                            <p:fltVal val="1"/>
                                          </p:val>
                                        </p:tav>
                                      </p:tavLst>
                                    </p:anim>
                                    <p:animScale>
                                      <p:cBhvr>
                                        <p:cTn id="217" dur="26">
                                          <p:stCondLst>
                                            <p:cond delay="650"/>
                                          </p:stCondLst>
                                        </p:cTn>
                                        <p:tgtEl>
                                          <p:spTgt spid="94"/>
                                        </p:tgtEl>
                                      </p:cBhvr>
                                      <p:to x="100000" y="60000"/>
                                    </p:animScale>
                                    <p:animScale>
                                      <p:cBhvr>
                                        <p:cTn id="218" dur="166" decel="50000">
                                          <p:stCondLst>
                                            <p:cond delay="676"/>
                                          </p:stCondLst>
                                        </p:cTn>
                                        <p:tgtEl>
                                          <p:spTgt spid="94"/>
                                        </p:tgtEl>
                                      </p:cBhvr>
                                      <p:to x="100000" y="100000"/>
                                    </p:animScale>
                                    <p:animScale>
                                      <p:cBhvr>
                                        <p:cTn id="219" dur="26">
                                          <p:stCondLst>
                                            <p:cond delay="1312"/>
                                          </p:stCondLst>
                                        </p:cTn>
                                        <p:tgtEl>
                                          <p:spTgt spid="94"/>
                                        </p:tgtEl>
                                      </p:cBhvr>
                                      <p:to x="100000" y="80000"/>
                                    </p:animScale>
                                    <p:animScale>
                                      <p:cBhvr>
                                        <p:cTn id="220" dur="166" decel="50000">
                                          <p:stCondLst>
                                            <p:cond delay="1338"/>
                                          </p:stCondLst>
                                        </p:cTn>
                                        <p:tgtEl>
                                          <p:spTgt spid="94"/>
                                        </p:tgtEl>
                                      </p:cBhvr>
                                      <p:to x="100000" y="100000"/>
                                    </p:animScale>
                                    <p:animScale>
                                      <p:cBhvr>
                                        <p:cTn id="221" dur="26">
                                          <p:stCondLst>
                                            <p:cond delay="1642"/>
                                          </p:stCondLst>
                                        </p:cTn>
                                        <p:tgtEl>
                                          <p:spTgt spid="94"/>
                                        </p:tgtEl>
                                      </p:cBhvr>
                                      <p:to x="100000" y="90000"/>
                                    </p:animScale>
                                    <p:animScale>
                                      <p:cBhvr>
                                        <p:cTn id="222" dur="166" decel="50000">
                                          <p:stCondLst>
                                            <p:cond delay="1668"/>
                                          </p:stCondLst>
                                        </p:cTn>
                                        <p:tgtEl>
                                          <p:spTgt spid="94"/>
                                        </p:tgtEl>
                                      </p:cBhvr>
                                      <p:to x="100000" y="100000"/>
                                    </p:animScale>
                                    <p:animScale>
                                      <p:cBhvr>
                                        <p:cTn id="223" dur="26">
                                          <p:stCondLst>
                                            <p:cond delay="1808"/>
                                          </p:stCondLst>
                                        </p:cTn>
                                        <p:tgtEl>
                                          <p:spTgt spid="94"/>
                                        </p:tgtEl>
                                      </p:cBhvr>
                                      <p:to x="100000" y="95000"/>
                                    </p:animScale>
                                    <p:animScale>
                                      <p:cBhvr>
                                        <p:cTn id="224" dur="166" decel="50000">
                                          <p:stCondLst>
                                            <p:cond delay="1834"/>
                                          </p:stCondLst>
                                        </p:cTn>
                                        <p:tgtEl>
                                          <p:spTgt spid="94"/>
                                        </p:tgtEl>
                                      </p:cBhvr>
                                      <p:to x="100000" y="100000"/>
                                    </p:animScale>
                                  </p:childTnLst>
                                </p:cTn>
                              </p:par>
                              <p:par>
                                <p:cTn id="225" presetID="26" presetClass="entr" presetSubtype="0" fill="hold" grpId="0" nodeType="withEffect">
                                  <p:stCondLst>
                                    <p:cond delay="0"/>
                                  </p:stCondLst>
                                  <p:childTnLst>
                                    <p:set>
                                      <p:cBhvr>
                                        <p:cTn id="226" dur="1" fill="hold">
                                          <p:stCondLst>
                                            <p:cond delay="0"/>
                                          </p:stCondLst>
                                        </p:cTn>
                                        <p:tgtEl>
                                          <p:spTgt spid="93"/>
                                        </p:tgtEl>
                                        <p:attrNameLst>
                                          <p:attrName>style.visibility</p:attrName>
                                        </p:attrNameLst>
                                      </p:cBhvr>
                                      <p:to>
                                        <p:strVal val="visible"/>
                                      </p:to>
                                    </p:set>
                                    <p:animEffect transition="in" filter="wipe(down)">
                                      <p:cBhvr>
                                        <p:cTn id="227" dur="580">
                                          <p:stCondLst>
                                            <p:cond delay="0"/>
                                          </p:stCondLst>
                                        </p:cTn>
                                        <p:tgtEl>
                                          <p:spTgt spid="93"/>
                                        </p:tgtEl>
                                      </p:cBhvr>
                                    </p:animEffect>
                                    <p:anim calcmode="lin" valueType="num">
                                      <p:cBhvr>
                                        <p:cTn id="228" dur="1822"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229" dur="664"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230" dur="664" tmFilter="0, 0; 0.125,0.2665; 0.25,0.4; 0.375,0.465; 0.5,0.5;  0.625,0.535; 0.75,0.6; 0.875,0.7335; 1,1">
                                          <p:stCondLst>
                                            <p:cond delay="664"/>
                                          </p:stCondLst>
                                        </p:cTn>
                                        <p:tgtEl>
                                          <p:spTgt spid="93"/>
                                        </p:tgtEl>
                                        <p:attrNameLst>
                                          <p:attrName>ppt_y</p:attrName>
                                        </p:attrNameLst>
                                      </p:cBhvr>
                                      <p:tavLst>
                                        <p:tav tm="0" fmla="#ppt_y-sin(pi*$)/9">
                                          <p:val>
                                            <p:fltVal val="0"/>
                                          </p:val>
                                        </p:tav>
                                        <p:tav tm="100000">
                                          <p:val>
                                            <p:fltVal val="1"/>
                                          </p:val>
                                        </p:tav>
                                      </p:tavLst>
                                    </p:anim>
                                    <p:anim calcmode="lin" valueType="num">
                                      <p:cBhvr>
                                        <p:cTn id="231" dur="332" tmFilter="0, 0; 0.125,0.2665; 0.25,0.4; 0.375,0.465; 0.5,0.5;  0.625,0.535; 0.75,0.6; 0.875,0.7335; 1,1">
                                          <p:stCondLst>
                                            <p:cond delay="1324"/>
                                          </p:stCondLst>
                                        </p:cTn>
                                        <p:tgtEl>
                                          <p:spTgt spid="93"/>
                                        </p:tgtEl>
                                        <p:attrNameLst>
                                          <p:attrName>ppt_y</p:attrName>
                                        </p:attrNameLst>
                                      </p:cBhvr>
                                      <p:tavLst>
                                        <p:tav tm="0" fmla="#ppt_y-sin(pi*$)/27">
                                          <p:val>
                                            <p:fltVal val="0"/>
                                          </p:val>
                                        </p:tav>
                                        <p:tav tm="100000">
                                          <p:val>
                                            <p:fltVal val="1"/>
                                          </p:val>
                                        </p:tav>
                                      </p:tavLst>
                                    </p:anim>
                                    <p:anim calcmode="lin" valueType="num">
                                      <p:cBhvr>
                                        <p:cTn id="232" dur="164" tmFilter="0, 0; 0.125,0.2665; 0.25,0.4; 0.375,0.465; 0.5,0.5;  0.625,0.535; 0.75,0.6; 0.875,0.7335; 1,1">
                                          <p:stCondLst>
                                            <p:cond delay="1656"/>
                                          </p:stCondLst>
                                        </p:cTn>
                                        <p:tgtEl>
                                          <p:spTgt spid="93"/>
                                        </p:tgtEl>
                                        <p:attrNameLst>
                                          <p:attrName>ppt_y</p:attrName>
                                        </p:attrNameLst>
                                      </p:cBhvr>
                                      <p:tavLst>
                                        <p:tav tm="0" fmla="#ppt_y-sin(pi*$)/81">
                                          <p:val>
                                            <p:fltVal val="0"/>
                                          </p:val>
                                        </p:tav>
                                        <p:tav tm="100000">
                                          <p:val>
                                            <p:fltVal val="1"/>
                                          </p:val>
                                        </p:tav>
                                      </p:tavLst>
                                    </p:anim>
                                    <p:animScale>
                                      <p:cBhvr>
                                        <p:cTn id="233" dur="26">
                                          <p:stCondLst>
                                            <p:cond delay="650"/>
                                          </p:stCondLst>
                                        </p:cTn>
                                        <p:tgtEl>
                                          <p:spTgt spid="93"/>
                                        </p:tgtEl>
                                      </p:cBhvr>
                                      <p:to x="100000" y="60000"/>
                                    </p:animScale>
                                    <p:animScale>
                                      <p:cBhvr>
                                        <p:cTn id="234" dur="166" decel="50000">
                                          <p:stCondLst>
                                            <p:cond delay="676"/>
                                          </p:stCondLst>
                                        </p:cTn>
                                        <p:tgtEl>
                                          <p:spTgt spid="93"/>
                                        </p:tgtEl>
                                      </p:cBhvr>
                                      <p:to x="100000" y="100000"/>
                                    </p:animScale>
                                    <p:animScale>
                                      <p:cBhvr>
                                        <p:cTn id="235" dur="26">
                                          <p:stCondLst>
                                            <p:cond delay="1312"/>
                                          </p:stCondLst>
                                        </p:cTn>
                                        <p:tgtEl>
                                          <p:spTgt spid="93"/>
                                        </p:tgtEl>
                                      </p:cBhvr>
                                      <p:to x="100000" y="80000"/>
                                    </p:animScale>
                                    <p:animScale>
                                      <p:cBhvr>
                                        <p:cTn id="236" dur="166" decel="50000">
                                          <p:stCondLst>
                                            <p:cond delay="1338"/>
                                          </p:stCondLst>
                                        </p:cTn>
                                        <p:tgtEl>
                                          <p:spTgt spid="93"/>
                                        </p:tgtEl>
                                      </p:cBhvr>
                                      <p:to x="100000" y="100000"/>
                                    </p:animScale>
                                    <p:animScale>
                                      <p:cBhvr>
                                        <p:cTn id="237" dur="26">
                                          <p:stCondLst>
                                            <p:cond delay="1642"/>
                                          </p:stCondLst>
                                        </p:cTn>
                                        <p:tgtEl>
                                          <p:spTgt spid="93"/>
                                        </p:tgtEl>
                                      </p:cBhvr>
                                      <p:to x="100000" y="90000"/>
                                    </p:animScale>
                                    <p:animScale>
                                      <p:cBhvr>
                                        <p:cTn id="238" dur="166" decel="50000">
                                          <p:stCondLst>
                                            <p:cond delay="1668"/>
                                          </p:stCondLst>
                                        </p:cTn>
                                        <p:tgtEl>
                                          <p:spTgt spid="93"/>
                                        </p:tgtEl>
                                      </p:cBhvr>
                                      <p:to x="100000" y="100000"/>
                                    </p:animScale>
                                    <p:animScale>
                                      <p:cBhvr>
                                        <p:cTn id="239" dur="26">
                                          <p:stCondLst>
                                            <p:cond delay="1808"/>
                                          </p:stCondLst>
                                        </p:cTn>
                                        <p:tgtEl>
                                          <p:spTgt spid="93"/>
                                        </p:tgtEl>
                                      </p:cBhvr>
                                      <p:to x="100000" y="95000"/>
                                    </p:animScale>
                                    <p:animScale>
                                      <p:cBhvr>
                                        <p:cTn id="240" dur="166" decel="50000">
                                          <p:stCondLst>
                                            <p:cond delay="1834"/>
                                          </p:stCondLst>
                                        </p:cTn>
                                        <p:tgtEl>
                                          <p:spTgt spid="93"/>
                                        </p:tgtEl>
                                      </p:cBhvr>
                                      <p:to x="100000" y="100000"/>
                                    </p:animScale>
                                  </p:childTnLst>
                                </p:cTn>
                              </p:par>
                              <p:par>
                                <p:cTn id="241" presetID="26" presetClass="entr" presetSubtype="0" fill="hold" grpId="0" nodeType="withEffect">
                                  <p:stCondLst>
                                    <p:cond delay="0"/>
                                  </p:stCondLst>
                                  <p:childTnLst>
                                    <p:set>
                                      <p:cBhvr>
                                        <p:cTn id="242" dur="1" fill="hold">
                                          <p:stCondLst>
                                            <p:cond delay="0"/>
                                          </p:stCondLst>
                                        </p:cTn>
                                        <p:tgtEl>
                                          <p:spTgt spid="95"/>
                                        </p:tgtEl>
                                        <p:attrNameLst>
                                          <p:attrName>style.visibility</p:attrName>
                                        </p:attrNameLst>
                                      </p:cBhvr>
                                      <p:to>
                                        <p:strVal val="visible"/>
                                      </p:to>
                                    </p:set>
                                    <p:animEffect transition="in" filter="wipe(down)">
                                      <p:cBhvr>
                                        <p:cTn id="243" dur="580">
                                          <p:stCondLst>
                                            <p:cond delay="0"/>
                                          </p:stCondLst>
                                        </p:cTn>
                                        <p:tgtEl>
                                          <p:spTgt spid="95"/>
                                        </p:tgtEl>
                                      </p:cBhvr>
                                    </p:animEffect>
                                    <p:anim calcmode="lin" valueType="num">
                                      <p:cBhvr>
                                        <p:cTn id="244" dur="1822" tmFilter="0,0; 0.14,0.36; 0.43,0.73; 0.71,0.91; 1.0,1.0">
                                          <p:stCondLst>
                                            <p:cond delay="0"/>
                                          </p:stCondLst>
                                        </p:cTn>
                                        <p:tgtEl>
                                          <p:spTgt spid="95"/>
                                        </p:tgtEl>
                                        <p:attrNameLst>
                                          <p:attrName>ppt_x</p:attrName>
                                        </p:attrNameLst>
                                      </p:cBhvr>
                                      <p:tavLst>
                                        <p:tav tm="0">
                                          <p:val>
                                            <p:strVal val="#ppt_x-0.25"/>
                                          </p:val>
                                        </p:tav>
                                        <p:tav tm="100000">
                                          <p:val>
                                            <p:strVal val="#ppt_x"/>
                                          </p:val>
                                        </p:tav>
                                      </p:tavLst>
                                    </p:anim>
                                    <p:anim calcmode="lin" valueType="num">
                                      <p:cBhvr>
                                        <p:cTn id="245" dur="664" tmFilter="0.0,0.0; 0.25,0.07; 0.50,0.2; 0.75,0.467; 1.0,1.0">
                                          <p:stCondLst>
                                            <p:cond delay="0"/>
                                          </p:stCondLst>
                                        </p:cTn>
                                        <p:tgtEl>
                                          <p:spTgt spid="95"/>
                                        </p:tgtEl>
                                        <p:attrNameLst>
                                          <p:attrName>ppt_y</p:attrName>
                                        </p:attrNameLst>
                                      </p:cBhvr>
                                      <p:tavLst>
                                        <p:tav tm="0" fmla="#ppt_y-sin(pi*$)/3">
                                          <p:val>
                                            <p:fltVal val="0.5"/>
                                          </p:val>
                                        </p:tav>
                                        <p:tav tm="100000">
                                          <p:val>
                                            <p:fltVal val="1"/>
                                          </p:val>
                                        </p:tav>
                                      </p:tavLst>
                                    </p:anim>
                                    <p:anim calcmode="lin" valueType="num">
                                      <p:cBhvr>
                                        <p:cTn id="246" dur="664" tmFilter="0, 0; 0.125,0.2665; 0.25,0.4; 0.375,0.465; 0.5,0.5;  0.625,0.535; 0.75,0.6; 0.875,0.7335; 1,1">
                                          <p:stCondLst>
                                            <p:cond delay="664"/>
                                          </p:stCondLst>
                                        </p:cTn>
                                        <p:tgtEl>
                                          <p:spTgt spid="95"/>
                                        </p:tgtEl>
                                        <p:attrNameLst>
                                          <p:attrName>ppt_y</p:attrName>
                                        </p:attrNameLst>
                                      </p:cBhvr>
                                      <p:tavLst>
                                        <p:tav tm="0" fmla="#ppt_y-sin(pi*$)/9">
                                          <p:val>
                                            <p:fltVal val="0"/>
                                          </p:val>
                                        </p:tav>
                                        <p:tav tm="100000">
                                          <p:val>
                                            <p:fltVal val="1"/>
                                          </p:val>
                                        </p:tav>
                                      </p:tavLst>
                                    </p:anim>
                                    <p:anim calcmode="lin" valueType="num">
                                      <p:cBhvr>
                                        <p:cTn id="247" dur="332" tmFilter="0, 0; 0.125,0.2665; 0.25,0.4; 0.375,0.465; 0.5,0.5;  0.625,0.535; 0.75,0.6; 0.875,0.7335; 1,1">
                                          <p:stCondLst>
                                            <p:cond delay="1324"/>
                                          </p:stCondLst>
                                        </p:cTn>
                                        <p:tgtEl>
                                          <p:spTgt spid="95"/>
                                        </p:tgtEl>
                                        <p:attrNameLst>
                                          <p:attrName>ppt_y</p:attrName>
                                        </p:attrNameLst>
                                      </p:cBhvr>
                                      <p:tavLst>
                                        <p:tav tm="0" fmla="#ppt_y-sin(pi*$)/27">
                                          <p:val>
                                            <p:fltVal val="0"/>
                                          </p:val>
                                        </p:tav>
                                        <p:tav tm="100000">
                                          <p:val>
                                            <p:fltVal val="1"/>
                                          </p:val>
                                        </p:tav>
                                      </p:tavLst>
                                    </p:anim>
                                    <p:anim calcmode="lin" valueType="num">
                                      <p:cBhvr>
                                        <p:cTn id="248" dur="164" tmFilter="0, 0; 0.125,0.2665; 0.25,0.4; 0.375,0.465; 0.5,0.5;  0.625,0.535; 0.75,0.6; 0.875,0.7335; 1,1">
                                          <p:stCondLst>
                                            <p:cond delay="1656"/>
                                          </p:stCondLst>
                                        </p:cTn>
                                        <p:tgtEl>
                                          <p:spTgt spid="95"/>
                                        </p:tgtEl>
                                        <p:attrNameLst>
                                          <p:attrName>ppt_y</p:attrName>
                                        </p:attrNameLst>
                                      </p:cBhvr>
                                      <p:tavLst>
                                        <p:tav tm="0" fmla="#ppt_y-sin(pi*$)/81">
                                          <p:val>
                                            <p:fltVal val="0"/>
                                          </p:val>
                                        </p:tav>
                                        <p:tav tm="100000">
                                          <p:val>
                                            <p:fltVal val="1"/>
                                          </p:val>
                                        </p:tav>
                                      </p:tavLst>
                                    </p:anim>
                                    <p:animScale>
                                      <p:cBhvr>
                                        <p:cTn id="249" dur="26">
                                          <p:stCondLst>
                                            <p:cond delay="650"/>
                                          </p:stCondLst>
                                        </p:cTn>
                                        <p:tgtEl>
                                          <p:spTgt spid="95"/>
                                        </p:tgtEl>
                                      </p:cBhvr>
                                      <p:to x="100000" y="60000"/>
                                    </p:animScale>
                                    <p:animScale>
                                      <p:cBhvr>
                                        <p:cTn id="250" dur="166" decel="50000">
                                          <p:stCondLst>
                                            <p:cond delay="676"/>
                                          </p:stCondLst>
                                        </p:cTn>
                                        <p:tgtEl>
                                          <p:spTgt spid="95"/>
                                        </p:tgtEl>
                                      </p:cBhvr>
                                      <p:to x="100000" y="100000"/>
                                    </p:animScale>
                                    <p:animScale>
                                      <p:cBhvr>
                                        <p:cTn id="251" dur="26">
                                          <p:stCondLst>
                                            <p:cond delay="1312"/>
                                          </p:stCondLst>
                                        </p:cTn>
                                        <p:tgtEl>
                                          <p:spTgt spid="95"/>
                                        </p:tgtEl>
                                      </p:cBhvr>
                                      <p:to x="100000" y="80000"/>
                                    </p:animScale>
                                    <p:animScale>
                                      <p:cBhvr>
                                        <p:cTn id="252" dur="166" decel="50000">
                                          <p:stCondLst>
                                            <p:cond delay="1338"/>
                                          </p:stCondLst>
                                        </p:cTn>
                                        <p:tgtEl>
                                          <p:spTgt spid="95"/>
                                        </p:tgtEl>
                                      </p:cBhvr>
                                      <p:to x="100000" y="100000"/>
                                    </p:animScale>
                                    <p:animScale>
                                      <p:cBhvr>
                                        <p:cTn id="253" dur="26">
                                          <p:stCondLst>
                                            <p:cond delay="1642"/>
                                          </p:stCondLst>
                                        </p:cTn>
                                        <p:tgtEl>
                                          <p:spTgt spid="95"/>
                                        </p:tgtEl>
                                      </p:cBhvr>
                                      <p:to x="100000" y="90000"/>
                                    </p:animScale>
                                    <p:animScale>
                                      <p:cBhvr>
                                        <p:cTn id="254" dur="166" decel="50000">
                                          <p:stCondLst>
                                            <p:cond delay="1668"/>
                                          </p:stCondLst>
                                        </p:cTn>
                                        <p:tgtEl>
                                          <p:spTgt spid="95"/>
                                        </p:tgtEl>
                                      </p:cBhvr>
                                      <p:to x="100000" y="100000"/>
                                    </p:animScale>
                                    <p:animScale>
                                      <p:cBhvr>
                                        <p:cTn id="255" dur="26">
                                          <p:stCondLst>
                                            <p:cond delay="1808"/>
                                          </p:stCondLst>
                                        </p:cTn>
                                        <p:tgtEl>
                                          <p:spTgt spid="95"/>
                                        </p:tgtEl>
                                      </p:cBhvr>
                                      <p:to x="100000" y="95000"/>
                                    </p:animScale>
                                    <p:animScale>
                                      <p:cBhvr>
                                        <p:cTn id="256" dur="166" decel="50000">
                                          <p:stCondLst>
                                            <p:cond delay="1834"/>
                                          </p:stCondLst>
                                        </p:cTn>
                                        <p:tgtEl>
                                          <p:spTgt spid="95"/>
                                        </p:tgtEl>
                                      </p:cBhvr>
                                      <p:to x="100000" y="100000"/>
                                    </p:animScale>
                                  </p:childTnLst>
                                </p:cTn>
                              </p:par>
                              <p:par>
                                <p:cTn id="257" presetID="26" presetClass="entr" presetSubtype="0" fill="hold" grpId="0" nodeType="withEffect">
                                  <p:stCondLst>
                                    <p:cond delay="0"/>
                                  </p:stCondLst>
                                  <p:childTnLst>
                                    <p:set>
                                      <p:cBhvr>
                                        <p:cTn id="258" dur="1" fill="hold">
                                          <p:stCondLst>
                                            <p:cond delay="0"/>
                                          </p:stCondLst>
                                        </p:cTn>
                                        <p:tgtEl>
                                          <p:spTgt spid="69"/>
                                        </p:tgtEl>
                                        <p:attrNameLst>
                                          <p:attrName>style.visibility</p:attrName>
                                        </p:attrNameLst>
                                      </p:cBhvr>
                                      <p:to>
                                        <p:strVal val="visible"/>
                                      </p:to>
                                    </p:set>
                                    <p:animEffect transition="in" filter="wipe(down)">
                                      <p:cBhvr>
                                        <p:cTn id="259" dur="580">
                                          <p:stCondLst>
                                            <p:cond delay="0"/>
                                          </p:stCondLst>
                                        </p:cTn>
                                        <p:tgtEl>
                                          <p:spTgt spid="69"/>
                                        </p:tgtEl>
                                      </p:cBhvr>
                                    </p:animEffect>
                                    <p:anim calcmode="lin" valueType="num">
                                      <p:cBhvr>
                                        <p:cTn id="260"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261"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262"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263"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264"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265" dur="26">
                                          <p:stCondLst>
                                            <p:cond delay="650"/>
                                          </p:stCondLst>
                                        </p:cTn>
                                        <p:tgtEl>
                                          <p:spTgt spid="69"/>
                                        </p:tgtEl>
                                      </p:cBhvr>
                                      <p:to x="100000" y="60000"/>
                                    </p:animScale>
                                    <p:animScale>
                                      <p:cBhvr>
                                        <p:cTn id="266" dur="166" decel="50000">
                                          <p:stCondLst>
                                            <p:cond delay="676"/>
                                          </p:stCondLst>
                                        </p:cTn>
                                        <p:tgtEl>
                                          <p:spTgt spid="69"/>
                                        </p:tgtEl>
                                      </p:cBhvr>
                                      <p:to x="100000" y="100000"/>
                                    </p:animScale>
                                    <p:animScale>
                                      <p:cBhvr>
                                        <p:cTn id="267" dur="26">
                                          <p:stCondLst>
                                            <p:cond delay="1312"/>
                                          </p:stCondLst>
                                        </p:cTn>
                                        <p:tgtEl>
                                          <p:spTgt spid="69"/>
                                        </p:tgtEl>
                                      </p:cBhvr>
                                      <p:to x="100000" y="80000"/>
                                    </p:animScale>
                                    <p:animScale>
                                      <p:cBhvr>
                                        <p:cTn id="268" dur="166" decel="50000">
                                          <p:stCondLst>
                                            <p:cond delay="1338"/>
                                          </p:stCondLst>
                                        </p:cTn>
                                        <p:tgtEl>
                                          <p:spTgt spid="69"/>
                                        </p:tgtEl>
                                      </p:cBhvr>
                                      <p:to x="100000" y="100000"/>
                                    </p:animScale>
                                    <p:animScale>
                                      <p:cBhvr>
                                        <p:cTn id="269" dur="26">
                                          <p:stCondLst>
                                            <p:cond delay="1642"/>
                                          </p:stCondLst>
                                        </p:cTn>
                                        <p:tgtEl>
                                          <p:spTgt spid="69"/>
                                        </p:tgtEl>
                                      </p:cBhvr>
                                      <p:to x="100000" y="90000"/>
                                    </p:animScale>
                                    <p:animScale>
                                      <p:cBhvr>
                                        <p:cTn id="270" dur="166" decel="50000">
                                          <p:stCondLst>
                                            <p:cond delay="1668"/>
                                          </p:stCondLst>
                                        </p:cTn>
                                        <p:tgtEl>
                                          <p:spTgt spid="69"/>
                                        </p:tgtEl>
                                      </p:cBhvr>
                                      <p:to x="100000" y="100000"/>
                                    </p:animScale>
                                    <p:animScale>
                                      <p:cBhvr>
                                        <p:cTn id="271" dur="26">
                                          <p:stCondLst>
                                            <p:cond delay="1808"/>
                                          </p:stCondLst>
                                        </p:cTn>
                                        <p:tgtEl>
                                          <p:spTgt spid="69"/>
                                        </p:tgtEl>
                                      </p:cBhvr>
                                      <p:to x="100000" y="95000"/>
                                    </p:animScale>
                                    <p:animScale>
                                      <p:cBhvr>
                                        <p:cTn id="272" dur="166" decel="50000">
                                          <p:stCondLst>
                                            <p:cond delay="1834"/>
                                          </p:stCondLst>
                                        </p:cTn>
                                        <p:tgtEl>
                                          <p:spTgt spid="69"/>
                                        </p:tgtEl>
                                      </p:cBhvr>
                                      <p:to x="100000" y="100000"/>
                                    </p:animScale>
                                  </p:childTnLst>
                                </p:cTn>
                              </p:par>
                              <p:par>
                                <p:cTn id="273" presetID="26" presetClass="entr" presetSubtype="0" fill="hold" grpId="0" nodeType="withEffect">
                                  <p:stCondLst>
                                    <p:cond delay="0"/>
                                  </p:stCondLst>
                                  <p:childTnLst>
                                    <p:set>
                                      <p:cBhvr>
                                        <p:cTn id="274" dur="1" fill="hold">
                                          <p:stCondLst>
                                            <p:cond delay="0"/>
                                          </p:stCondLst>
                                        </p:cTn>
                                        <p:tgtEl>
                                          <p:spTgt spid="70"/>
                                        </p:tgtEl>
                                        <p:attrNameLst>
                                          <p:attrName>style.visibility</p:attrName>
                                        </p:attrNameLst>
                                      </p:cBhvr>
                                      <p:to>
                                        <p:strVal val="visible"/>
                                      </p:to>
                                    </p:set>
                                    <p:animEffect transition="in" filter="wipe(down)">
                                      <p:cBhvr>
                                        <p:cTn id="275" dur="580">
                                          <p:stCondLst>
                                            <p:cond delay="0"/>
                                          </p:stCondLst>
                                        </p:cTn>
                                        <p:tgtEl>
                                          <p:spTgt spid="70"/>
                                        </p:tgtEl>
                                      </p:cBhvr>
                                    </p:animEffect>
                                    <p:anim calcmode="lin" valueType="num">
                                      <p:cBhvr>
                                        <p:cTn id="276" dur="1822"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277" dur="664"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278" dur="664" tmFilter="0, 0; 0.125,0.2665; 0.25,0.4; 0.375,0.465; 0.5,0.5;  0.625,0.535; 0.75,0.6; 0.875,0.7335; 1,1">
                                          <p:stCondLst>
                                            <p:cond delay="664"/>
                                          </p:stCondLst>
                                        </p:cTn>
                                        <p:tgtEl>
                                          <p:spTgt spid="70"/>
                                        </p:tgtEl>
                                        <p:attrNameLst>
                                          <p:attrName>ppt_y</p:attrName>
                                        </p:attrNameLst>
                                      </p:cBhvr>
                                      <p:tavLst>
                                        <p:tav tm="0" fmla="#ppt_y-sin(pi*$)/9">
                                          <p:val>
                                            <p:fltVal val="0"/>
                                          </p:val>
                                        </p:tav>
                                        <p:tav tm="100000">
                                          <p:val>
                                            <p:fltVal val="1"/>
                                          </p:val>
                                        </p:tav>
                                      </p:tavLst>
                                    </p:anim>
                                    <p:anim calcmode="lin" valueType="num">
                                      <p:cBhvr>
                                        <p:cTn id="279" dur="332" tmFilter="0, 0; 0.125,0.2665; 0.25,0.4; 0.375,0.465; 0.5,0.5;  0.625,0.535; 0.75,0.6; 0.875,0.7335; 1,1">
                                          <p:stCondLst>
                                            <p:cond delay="1324"/>
                                          </p:stCondLst>
                                        </p:cTn>
                                        <p:tgtEl>
                                          <p:spTgt spid="70"/>
                                        </p:tgtEl>
                                        <p:attrNameLst>
                                          <p:attrName>ppt_y</p:attrName>
                                        </p:attrNameLst>
                                      </p:cBhvr>
                                      <p:tavLst>
                                        <p:tav tm="0" fmla="#ppt_y-sin(pi*$)/27">
                                          <p:val>
                                            <p:fltVal val="0"/>
                                          </p:val>
                                        </p:tav>
                                        <p:tav tm="100000">
                                          <p:val>
                                            <p:fltVal val="1"/>
                                          </p:val>
                                        </p:tav>
                                      </p:tavLst>
                                    </p:anim>
                                    <p:anim calcmode="lin" valueType="num">
                                      <p:cBhvr>
                                        <p:cTn id="280" dur="164" tmFilter="0, 0; 0.125,0.2665; 0.25,0.4; 0.375,0.465; 0.5,0.5;  0.625,0.535; 0.75,0.6; 0.875,0.7335; 1,1">
                                          <p:stCondLst>
                                            <p:cond delay="1656"/>
                                          </p:stCondLst>
                                        </p:cTn>
                                        <p:tgtEl>
                                          <p:spTgt spid="70"/>
                                        </p:tgtEl>
                                        <p:attrNameLst>
                                          <p:attrName>ppt_y</p:attrName>
                                        </p:attrNameLst>
                                      </p:cBhvr>
                                      <p:tavLst>
                                        <p:tav tm="0" fmla="#ppt_y-sin(pi*$)/81">
                                          <p:val>
                                            <p:fltVal val="0"/>
                                          </p:val>
                                        </p:tav>
                                        <p:tav tm="100000">
                                          <p:val>
                                            <p:fltVal val="1"/>
                                          </p:val>
                                        </p:tav>
                                      </p:tavLst>
                                    </p:anim>
                                    <p:animScale>
                                      <p:cBhvr>
                                        <p:cTn id="281" dur="26">
                                          <p:stCondLst>
                                            <p:cond delay="650"/>
                                          </p:stCondLst>
                                        </p:cTn>
                                        <p:tgtEl>
                                          <p:spTgt spid="70"/>
                                        </p:tgtEl>
                                      </p:cBhvr>
                                      <p:to x="100000" y="60000"/>
                                    </p:animScale>
                                    <p:animScale>
                                      <p:cBhvr>
                                        <p:cTn id="282" dur="166" decel="50000">
                                          <p:stCondLst>
                                            <p:cond delay="676"/>
                                          </p:stCondLst>
                                        </p:cTn>
                                        <p:tgtEl>
                                          <p:spTgt spid="70"/>
                                        </p:tgtEl>
                                      </p:cBhvr>
                                      <p:to x="100000" y="100000"/>
                                    </p:animScale>
                                    <p:animScale>
                                      <p:cBhvr>
                                        <p:cTn id="283" dur="26">
                                          <p:stCondLst>
                                            <p:cond delay="1312"/>
                                          </p:stCondLst>
                                        </p:cTn>
                                        <p:tgtEl>
                                          <p:spTgt spid="70"/>
                                        </p:tgtEl>
                                      </p:cBhvr>
                                      <p:to x="100000" y="80000"/>
                                    </p:animScale>
                                    <p:animScale>
                                      <p:cBhvr>
                                        <p:cTn id="284" dur="166" decel="50000">
                                          <p:stCondLst>
                                            <p:cond delay="1338"/>
                                          </p:stCondLst>
                                        </p:cTn>
                                        <p:tgtEl>
                                          <p:spTgt spid="70"/>
                                        </p:tgtEl>
                                      </p:cBhvr>
                                      <p:to x="100000" y="100000"/>
                                    </p:animScale>
                                    <p:animScale>
                                      <p:cBhvr>
                                        <p:cTn id="285" dur="26">
                                          <p:stCondLst>
                                            <p:cond delay="1642"/>
                                          </p:stCondLst>
                                        </p:cTn>
                                        <p:tgtEl>
                                          <p:spTgt spid="70"/>
                                        </p:tgtEl>
                                      </p:cBhvr>
                                      <p:to x="100000" y="90000"/>
                                    </p:animScale>
                                    <p:animScale>
                                      <p:cBhvr>
                                        <p:cTn id="286" dur="166" decel="50000">
                                          <p:stCondLst>
                                            <p:cond delay="1668"/>
                                          </p:stCondLst>
                                        </p:cTn>
                                        <p:tgtEl>
                                          <p:spTgt spid="70"/>
                                        </p:tgtEl>
                                      </p:cBhvr>
                                      <p:to x="100000" y="100000"/>
                                    </p:animScale>
                                    <p:animScale>
                                      <p:cBhvr>
                                        <p:cTn id="287" dur="26">
                                          <p:stCondLst>
                                            <p:cond delay="1808"/>
                                          </p:stCondLst>
                                        </p:cTn>
                                        <p:tgtEl>
                                          <p:spTgt spid="70"/>
                                        </p:tgtEl>
                                      </p:cBhvr>
                                      <p:to x="100000" y="95000"/>
                                    </p:animScale>
                                    <p:animScale>
                                      <p:cBhvr>
                                        <p:cTn id="288" dur="166" decel="50000">
                                          <p:stCondLst>
                                            <p:cond delay="1834"/>
                                          </p:stCondLst>
                                        </p:cTn>
                                        <p:tgtEl>
                                          <p:spTgt spid="70"/>
                                        </p:tgtEl>
                                      </p:cBhvr>
                                      <p:to x="100000" y="100000"/>
                                    </p:animScale>
                                  </p:childTnLst>
                                </p:cTn>
                              </p:par>
                              <p:par>
                                <p:cTn id="289" presetID="26" presetClass="entr" presetSubtype="0" fill="hold" grpId="0" nodeType="withEffect">
                                  <p:stCondLst>
                                    <p:cond delay="0"/>
                                  </p:stCondLst>
                                  <p:childTnLst>
                                    <p:set>
                                      <p:cBhvr>
                                        <p:cTn id="290" dur="1" fill="hold">
                                          <p:stCondLst>
                                            <p:cond delay="0"/>
                                          </p:stCondLst>
                                        </p:cTn>
                                        <p:tgtEl>
                                          <p:spTgt spid="87"/>
                                        </p:tgtEl>
                                        <p:attrNameLst>
                                          <p:attrName>style.visibility</p:attrName>
                                        </p:attrNameLst>
                                      </p:cBhvr>
                                      <p:to>
                                        <p:strVal val="visible"/>
                                      </p:to>
                                    </p:set>
                                    <p:animEffect transition="in" filter="wipe(down)">
                                      <p:cBhvr>
                                        <p:cTn id="291" dur="580">
                                          <p:stCondLst>
                                            <p:cond delay="0"/>
                                          </p:stCondLst>
                                        </p:cTn>
                                        <p:tgtEl>
                                          <p:spTgt spid="87"/>
                                        </p:tgtEl>
                                      </p:cBhvr>
                                    </p:animEffect>
                                    <p:anim calcmode="lin" valueType="num">
                                      <p:cBhvr>
                                        <p:cTn id="292"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293"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294"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295"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296"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297" dur="26">
                                          <p:stCondLst>
                                            <p:cond delay="650"/>
                                          </p:stCondLst>
                                        </p:cTn>
                                        <p:tgtEl>
                                          <p:spTgt spid="87"/>
                                        </p:tgtEl>
                                      </p:cBhvr>
                                      <p:to x="100000" y="60000"/>
                                    </p:animScale>
                                    <p:animScale>
                                      <p:cBhvr>
                                        <p:cTn id="298" dur="166" decel="50000">
                                          <p:stCondLst>
                                            <p:cond delay="676"/>
                                          </p:stCondLst>
                                        </p:cTn>
                                        <p:tgtEl>
                                          <p:spTgt spid="87"/>
                                        </p:tgtEl>
                                      </p:cBhvr>
                                      <p:to x="100000" y="100000"/>
                                    </p:animScale>
                                    <p:animScale>
                                      <p:cBhvr>
                                        <p:cTn id="299" dur="26">
                                          <p:stCondLst>
                                            <p:cond delay="1312"/>
                                          </p:stCondLst>
                                        </p:cTn>
                                        <p:tgtEl>
                                          <p:spTgt spid="87"/>
                                        </p:tgtEl>
                                      </p:cBhvr>
                                      <p:to x="100000" y="80000"/>
                                    </p:animScale>
                                    <p:animScale>
                                      <p:cBhvr>
                                        <p:cTn id="300" dur="166" decel="50000">
                                          <p:stCondLst>
                                            <p:cond delay="1338"/>
                                          </p:stCondLst>
                                        </p:cTn>
                                        <p:tgtEl>
                                          <p:spTgt spid="87"/>
                                        </p:tgtEl>
                                      </p:cBhvr>
                                      <p:to x="100000" y="100000"/>
                                    </p:animScale>
                                    <p:animScale>
                                      <p:cBhvr>
                                        <p:cTn id="301" dur="26">
                                          <p:stCondLst>
                                            <p:cond delay="1642"/>
                                          </p:stCondLst>
                                        </p:cTn>
                                        <p:tgtEl>
                                          <p:spTgt spid="87"/>
                                        </p:tgtEl>
                                      </p:cBhvr>
                                      <p:to x="100000" y="90000"/>
                                    </p:animScale>
                                    <p:animScale>
                                      <p:cBhvr>
                                        <p:cTn id="302" dur="166" decel="50000">
                                          <p:stCondLst>
                                            <p:cond delay="1668"/>
                                          </p:stCondLst>
                                        </p:cTn>
                                        <p:tgtEl>
                                          <p:spTgt spid="87"/>
                                        </p:tgtEl>
                                      </p:cBhvr>
                                      <p:to x="100000" y="100000"/>
                                    </p:animScale>
                                    <p:animScale>
                                      <p:cBhvr>
                                        <p:cTn id="303" dur="26">
                                          <p:stCondLst>
                                            <p:cond delay="1808"/>
                                          </p:stCondLst>
                                        </p:cTn>
                                        <p:tgtEl>
                                          <p:spTgt spid="87"/>
                                        </p:tgtEl>
                                      </p:cBhvr>
                                      <p:to x="100000" y="95000"/>
                                    </p:animScale>
                                    <p:animScale>
                                      <p:cBhvr>
                                        <p:cTn id="304" dur="166" decel="50000">
                                          <p:stCondLst>
                                            <p:cond delay="1834"/>
                                          </p:stCondLst>
                                        </p:cTn>
                                        <p:tgtEl>
                                          <p:spTgt spid="87"/>
                                        </p:tgtEl>
                                      </p:cBhvr>
                                      <p:to x="100000" y="100000"/>
                                    </p:animScale>
                                  </p:childTnLst>
                                </p:cTn>
                              </p:par>
                              <p:par>
                                <p:cTn id="305" presetID="26" presetClass="entr" presetSubtype="0" fill="hold" grpId="0" nodeType="withEffect">
                                  <p:stCondLst>
                                    <p:cond delay="0"/>
                                  </p:stCondLst>
                                  <p:childTnLst>
                                    <p:set>
                                      <p:cBhvr>
                                        <p:cTn id="306" dur="1" fill="hold">
                                          <p:stCondLst>
                                            <p:cond delay="0"/>
                                          </p:stCondLst>
                                        </p:cTn>
                                        <p:tgtEl>
                                          <p:spTgt spid="77"/>
                                        </p:tgtEl>
                                        <p:attrNameLst>
                                          <p:attrName>style.visibility</p:attrName>
                                        </p:attrNameLst>
                                      </p:cBhvr>
                                      <p:to>
                                        <p:strVal val="visible"/>
                                      </p:to>
                                    </p:set>
                                    <p:animEffect transition="in" filter="wipe(down)">
                                      <p:cBhvr>
                                        <p:cTn id="307" dur="580">
                                          <p:stCondLst>
                                            <p:cond delay="0"/>
                                          </p:stCondLst>
                                        </p:cTn>
                                        <p:tgtEl>
                                          <p:spTgt spid="77"/>
                                        </p:tgtEl>
                                      </p:cBhvr>
                                    </p:animEffect>
                                    <p:anim calcmode="lin" valueType="num">
                                      <p:cBhvr>
                                        <p:cTn id="308" dur="1822"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309" dur="664"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310" dur="664" tmFilter="0, 0; 0.125,0.2665; 0.25,0.4; 0.375,0.465; 0.5,0.5;  0.625,0.535; 0.75,0.6; 0.875,0.7335; 1,1">
                                          <p:stCondLst>
                                            <p:cond delay="664"/>
                                          </p:stCondLst>
                                        </p:cTn>
                                        <p:tgtEl>
                                          <p:spTgt spid="77"/>
                                        </p:tgtEl>
                                        <p:attrNameLst>
                                          <p:attrName>ppt_y</p:attrName>
                                        </p:attrNameLst>
                                      </p:cBhvr>
                                      <p:tavLst>
                                        <p:tav tm="0" fmla="#ppt_y-sin(pi*$)/9">
                                          <p:val>
                                            <p:fltVal val="0"/>
                                          </p:val>
                                        </p:tav>
                                        <p:tav tm="100000">
                                          <p:val>
                                            <p:fltVal val="1"/>
                                          </p:val>
                                        </p:tav>
                                      </p:tavLst>
                                    </p:anim>
                                    <p:anim calcmode="lin" valueType="num">
                                      <p:cBhvr>
                                        <p:cTn id="311" dur="332" tmFilter="0, 0; 0.125,0.2665; 0.25,0.4; 0.375,0.465; 0.5,0.5;  0.625,0.535; 0.75,0.6; 0.875,0.7335; 1,1">
                                          <p:stCondLst>
                                            <p:cond delay="1324"/>
                                          </p:stCondLst>
                                        </p:cTn>
                                        <p:tgtEl>
                                          <p:spTgt spid="77"/>
                                        </p:tgtEl>
                                        <p:attrNameLst>
                                          <p:attrName>ppt_y</p:attrName>
                                        </p:attrNameLst>
                                      </p:cBhvr>
                                      <p:tavLst>
                                        <p:tav tm="0" fmla="#ppt_y-sin(pi*$)/27">
                                          <p:val>
                                            <p:fltVal val="0"/>
                                          </p:val>
                                        </p:tav>
                                        <p:tav tm="100000">
                                          <p:val>
                                            <p:fltVal val="1"/>
                                          </p:val>
                                        </p:tav>
                                      </p:tavLst>
                                    </p:anim>
                                    <p:anim calcmode="lin" valueType="num">
                                      <p:cBhvr>
                                        <p:cTn id="312" dur="164" tmFilter="0, 0; 0.125,0.2665; 0.25,0.4; 0.375,0.465; 0.5,0.5;  0.625,0.535; 0.75,0.6; 0.875,0.7335; 1,1">
                                          <p:stCondLst>
                                            <p:cond delay="1656"/>
                                          </p:stCondLst>
                                        </p:cTn>
                                        <p:tgtEl>
                                          <p:spTgt spid="77"/>
                                        </p:tgtEl>
                                        <p:attrNameLst>
                                          <p:attrName>ppt_y</p:attrName>
                                        </p:attrNameLst>
                                      </p:cBhvr>
                                      <p:tavLst>
                                        <p:tav tm="0" fmla="#ppt_y-sin(pi*$)/81">
                                          <p:val>
                                            <p:fltVal val="0"/>
                                          </p:val>
                                        </p:tav>
                                        <p:tav tm="100000">
                                          <p:val>
                                            <p:fltVal val="1"/>
                                          </p:val>
                                        </p:tav>
                                      </p:tavLst>
                                    </p:anim>
                                    <p:animScale>
                                      <p:cBhvr>
                                        <p:cTn id="313" dur="26">
                                          <p:stCondLst>
                                            <p:cond delay="650"/>
                                          </p:stCondLst>
                                        </p:cTn>
                                        <p:tgtEl>
                                          <p:spTgt spid="77"/>
                                        </p:tgtEl>
                                      </p:cBhvr>
                                      <p:to x="100000" y="60000"/>
                                    </p:animScale>
                                    <p:animScale>
                                      <p:cBhvr>
                                        <p:cTn id="314" dur="166" decel="50000">
                                          <p:stCondLst>
                                            <p:cond delay="676"/>
                                          </p:stCondLst>
                                        </p:cTn>
                                        <p:tgtEl>
                                          <p:spTgt spid="77"/>
                                        </p:tgtEl>
                                      </p:cBhvr>
                                      <p:to x="100000" y="100000"/>
                                    </p:animScale>
                                    <p:animScale>
                                      <p:cBhvr>
                                        <p:cTn id="315" dur="26">
                                          <p:stCondLst>
                                            <p:cond delay="1312"/>
                                          </p:stCondLst>
                                        </p:cTn>
                                        <p:tgtEl>
                                          <p:spTgt spid="77"/>
                                        </p:tgtEl>
                                      </p:cBhvr>
                                      <p:to x="100000" y="80000"/>
                                    </p:animScale>
                                    <p:animScale>
                                      <p:cBhvr>
                                        <p:cTn id="316" dur="166" decel="50000">
                                          <p:stCondLst>
                                            <p:cond delay="1338"/>
                                          </p:stCondLst>
                                        </p:cTn>
                                        <p:tgtEl>
                                          <p:spTgt spid="77"/>
                                        </p:tgtEl>
                                      </p:cBhvr>
                                      <p:to x="100000" y="100000"/>
                                    </p:animScale>
                                    <p:animScale>
                                      <p:cBhvr>
                                        <p:cTn id="317" dur="26">
                                          <p:stCondLst>
                                            <p:cond delay="1642"/>
                                          </p:stCondLst>
                                        </p:cTn>
                                        <p:tgtEl>
                                          <p:spTgt spid="77"/>
                                        </p:tgtEl>
                                      </p:cBhvr>
                                      <p:to x="100000" y="90000"/>
                                    </p:animScale>
                                    <p:animScale>
                                      <p:cBhvr>
                                        <p:cTn id="318" dur="166" decel="50000">
                                          <p:stCondLst>
                                            <p:cond delay="1668"/>
                                          </p:stCondLst>
                                        </p:cTn>
                                        <p:tgtEl>
                                          <p:spTgt spid="77"/>
                                        </p:tgtEl>
                                      </p:cBhvr>
                                      <p:to x="100000" y="100000"/>
                                    </p:animScale>
                                    <p:animScale>
                                      <p:cBhvr>
                                        <p:cTn id="319" dur="26">
                                          <p:stCondLst>
                                            <p:cond delay="1808"/>
                                          </p:stCondLst>
                                        </p:cTn>
                                        <p:tgtEl>
                                          <p:spTgt spid="77"/>
                                        </p:tgtEl>
                                      </p:cBhvr>
                                      <p:to x="100000" y="95000"/>
                                    </p:animScale>
                                    <p:animScale>
                                      <p:cBhvr>
                                        <p:cTn id="320" dur="166" decel="50000">
                                          <p:stCondLst>
                                            <p:cond delay="1834"/>
                                          </p:stCondLst>
                                        </p:cTn>
                                        <p:tgtEl>
                                          <p:spTgt spid="77"/>
                                        </p:tgtEl>
                                      </p:cBhvr>
                                      <p:to x="100000" y="100000"/>
                                    </p:animScale>
                                  </p:childTnLst>
                                </p:cTn>
                              </p:par>
                              <p:par>
                                <p:cTn id="321" presetID="26" presetClass="entr" presetSubtype="0" fill="hold" grpId="0" nodeType="withEffect">
                                  <p:stCondLst>
                                    <p:cond delay="0"/>
                                  </p:stCondLst>
                                  <p:childTnLst>
                                    <p:set>
                                      <p:cBhvr>
                                        <p:cTn id="322" dur="1" fill="hold">
                                          <p:stCondLst>
                                            <p:cond delay="0"/>
                                          </p:stCondLst>
                                        </p:cTn>
                                        <p:tgtEl>
                                          <p:spTgt spid="88"/>
                                        </p:tgtEl>
                                        <p:attrNameLst>
                                          <p:attrName>style.visibility</p:attrName>
                                        </p:attrNameLst>
                                      </p:cBhvr>
                                      <p:to>
                                        <p:strVal val="visible"/>
                                      </p:to>
                                    </p:set>
                                    <p:animEffect transition="in" filter="wipe(down)">
                                      <p:cBhvr>
                                        <p:cTn id="323" dur="580">
                                          <p:stCondLst>
                                            <p:cond delay="0"/>
                                          </p:stCondLst>
                                        </p:cTn>
                                        <p:tgtEl>
                                          <p:spTgt spid="88"/>
                                        </p:tgtEl>
                                      </p:cBhvr>
                                    </p:animEffect>
                                    <p:anim calcmode="lin" valueType="num">
                                      <p:cBhvr>
                                        <p:cTn id="324"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325"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326"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327"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328"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329" dur="26">
                                          <p:stCondLst>
                                            <p:cond delay="650"/>
                                          </p:stCondLst>
                                        </p:cTn>
                                        <p:tgtEl>
                                          <p:spTgt spid="88"/>
                                        </p:tgtEl>
                                      </p:cBhvr>
                                      <p:to x="100000" y="60000"/>
                                    </p:animScale>
                                    <p:animScale>
                                      <p:cBhvr>
                                        <p:cTn id="330" dur="166" decel="50000">
                                          <p:stCondLst>
                                            <p:cond delay="676"/>
                                          </p:stCondLst>
                                        </p:cTn>
                                        <p:tgtEl>
                                          <p:spTgt spid="88"/>
                                        </p:tgtEl>
                                      </p:cBhvr>
                                      <p:to x="100000" y="100000"/>
                                    </p:animScale>
                                    <p:animScale>
                                      <p:cBhvr>
                                        <p:cTn id="331" dur="26">
                                          <p:stCondLst>
                                            <p:cond delay="1312"/>
                                          </p:stCondLst>
                                        </p:cTn>
                                        <p:tgtEl>
                                          <p:spTgt spid="88"/>
                                        </p:tgtEl>
                                      </p:cBhvr>
                                      <p:to x="100000" y="80000"/>
                                    </p:animScale>
                                    <p:animScale>
                                      <p:cBhvr>
                                        <p:cTn id="332" dur="166" decel="50000">
                                          <p:stCondLst>
                                            <p:cond delay="1338"/>
                                          </p:stCondLst>
                                        </p:cTn>
                                        <p:tgtEl>
                                          <p:spTgt spid="88"/>
                                        </p:tgtEl>
                                      </p:cBhvr>
                                      <p:to x="100000" y="100000"/>
                                    </p:animScale>
                                    <p:animScale>
                                      <p:cBhvr>
                                        <p:cTn id="333" dur="26">
                                          <p:stCondLst>
                                            <p:cond delay="1642"/>
                                          </p:stCondLst>
                                        </p:cTn>
                                        <p:tgtEl>
                                          <p:spTgt spid="88"/>
                                        </p:tgtEl>
                                      </p:cBhvr>
                                      <p:to x="100000" y="90000"/>
                                    </p:animScale>
                                    <p:animScale>
                                      <p:cBhvr>
                                        <p:cTn id="334" dur="166" decel="50000">
                                          <p:stCondLst>
                                            <p:cond delay="1668"/>
                                          </p:stCondLst>
                                        </p:cTn>
                                        <p:tgtEl>
                                          <p:spTgt spid="88"/>
                                        </p:tgtEl>
                                      </p:cBhvr>
                                      <p:to x="100000" y="100000"/>
                                    </p:animScale>
                                    <p:animScale>
                                      <p:cBhvr>
                                        <p:cTn id="335" dur="26">
                                          <p:stCondLst>
                                            <p:cond delay="1808"/>
                                          </p:stCondLst>
                                        </p:cTn>
                                        <p:tgtEl>
                                          <p:spTgt spid="88"/>
                                        </p:tgtEl>
                                      </p:cBhvr>
                                      <p:to x="100000" y="95000"/>
                                    </p:animScale>
                                    <p:animScale>
                                      <p:cBhvr>
                                        <p:cTn id="336" dur="166" decel="50000">
                                          <p:stCondLst>
                                            <p:cond delay="1834"/>
                                          </p:stCondLst>
                                        </p:cTn>
                                        <p:tgtEl>
                                          <p:spTgt spid="88"/>
                                        </p:tgtEl>
                                      </p:cBhvr>
                                      <p:to x="100000" y="100000"/>
                                    </p:animScale>
                                  </p:childTnLst>
                                </p:cTn>
                              </p:par>
                              <p:par>
                                <p:cTn id="337" presetID="26" presetClass="entr" presetSubtype="0" fill="hold" grpId="0" nodeType="withEffect">
                                  <p:stCondLst>
                                    <p:cond delay="0"/>
                                  </p:stCondLst>
                                  <p:childTnLst>
                                    <p:set>
                                      <p:cBhvr>
                                        <p:cTn id="338" dur="1" fill="hold">
                                          <p:stCondLst>
                                            <p:cond delay="0"/>
                                          </p:stCondLst>
                                        </p:cTn>
                                        <p:tgtEl>
                                          <p:spTgt spid="90"/>
                                        </p:tgtEl>
                                        <p:attrNameLst>
                                          <p:attrName>style.visibility</p:attrName>
                                        </p:attrNameLst>
                                      </p:cBhvr>
                                      <p:to>
                                        <p:strVal val="visible"/>
                                      </p:to>
                                    </p:set>
                                    <p:animEffect transition="in" filter="wipe(down)">
                                      <p:cBhvr>
                                        <p:cTn id="339" dur="580">
                                          <p:stCondLst>
                                            <p:cond delay="0"/>
                                          </p:stCondLst>
                                        </p:cTn>
                                        <p:tgtEl>
                                          <p:spTgt spid="90"/>
                                        </p:tgtEl>
                                      </p:cBhvr>
                                    </p:animEffect>
                                    <p:anim calcmode="lin" valueType="num">
                                      <p:cBhvr>
                                        <p:cTn id="340" dur="182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341" dur="664"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342" dur="664" tmFilter="0, 0; 0.125,0.2665; 0.25,0.4; 0.375,0.465; 0.5,0.5;  0.625,0.535; 0.75,0.6; 0.875,0.7335; 1,1">
                                          <p:stCondLst>
                                            <p:cond delay="664"/>
                                          </p:stCondLst>
                                        </p:cTn>
                                        <p:tgtEl>
                                          <p:spTgt spid="90"/>
                                        </p:tgtEl>
                                        <p:attrNameLst>
                                          <p:attrName>ppt_y</p:attrName>
                                        </p:attrNameLst>
                                      </p:cBhvr>
                                      <p:tavLst>
                                        <p:tav tm="0" fmla="#ppt_y-sin(pi*$)/9">
                                          <p:val>
                                            <p:fltVal val="0"/>
                                          </p:val>
                                        </p:tav>
                                        <p:tav tm="100000">
                                          <p:val>
                                            <p:fltVal val="1"/>
                                          </p:val>
                                        </p:tav>
                                      </p:tavLst>
                                    </p:anim>
                                    <p:anim calcmode="lin" valueType="num">
                                      <p:cBhvr>
                                        <p:cTn id="343" dur="332" tmFilter="0, 0; 0.125,0.2665; 0.25,0.4; 0.375,0.465; 0.5,0.5;  0.625,0.535; 0.75,0.6; 0.875,0.7335; 1,1">
                                          <p:stCondLst>
                                            <p:cond delay="1324"/>
                                          </p:stCondLst>
                                        </p:cTn>
                                        <p:tgtEl>
                                          <p:spTgt spid="90"/>
                                        </p:tgtEl>
                                        <p:attrNameLst>
                                          <p:attrName>ppt_y</p:attrName>
                                        </p:attrNameLst>
                                      </p:cBhvr>
                                      <p:tavLst>
                                        <p:tav tm="0" fmla="#ppt_y-sin(pi*$)/27">
                                          <p:val>
                                            <p:fltVal val="0"/>
                                          </p:val>
                                        </p:tav>
                                        <p:tav tm="100000">
                                          <p:val>
                                            <p:fltVal val="1"/>
                                          </p:val>
                                        </p:tav>
                                      </p:tavLst>
                                    </p:anim>
                                    <p:anim calcmode="lin" valueType="num">
                                      <p:cBhvr>
                                        <p:cTn id="344" dur="164" tmFilter="0, 0; 0.125,0.2665; 0.25,0.4; 0.375,0.465; 0.5,0.5;  0.625,0.535; 0.75,0.6; 0.875,0.7335; 1,1">
                                          <p:stCondLst>
                                            <p:cond delay="1656"/>
                                          </p:stCondLst>
                                        </p:cTn>
                                        <p:tgtEl>
                                          <p:spTgt spid="90"/>
                                        </p:tgtEl>
                                        <p:attrNameLst>
                                          <p:attrName>ppt_y</p:attrName>
                                        </p:attrNameLst>
                                      </p:cBhvr>
                                      <p:tavLst>
                                        <p:tav tm="0" fmla="#ppt_y-sin(pi*$)/81">
                                          <p:val>
                                            <p:fltVal val="0"/>
                                          </p:val>
                                        </p:tav>
                                        <p:tav tm="100000">
                                          <p:val>
                                            <p:fltVal val="1"/>
                                          </p:val>
                                        </p:tav>
                                      </p:tavLst>
                                    </p:anim>
                                    <p:animScale>
                                      <p:cBhvr>
                                        <p:cTn id="345" dur="26">
                                          <p:stCondLst>
                                            <p:cond delay="650"/>
                                          </p:stCondLst>
                                        </p:cTn>
                                        <p:tgtEl>
                                          <p:spTgt spid="90"/>
                                        </p:tgtEl>
                                      </p:cBhvr>
                                      <p:to x="100000" y="60000"/>
                                    </p:animScale>
                                    <p:animScale>
                                      <p:cBhvr>
                                        <p:cTn id="346" dur="166" decel="50000">
                                          <p:stCondLst>
                                            <p:cond delay="676"/>
                                          </p:stCondLst>
                                        </p:cTn>
                                        <p:tgtEl>
                                          <p:spTgt spid="90"/>
                                        </p:tgtEl>
                                      </p:cBhvr>
                                      <p:to x="100000" y="100000"/>
                                    </p:animScale>
                                    <p:animScale>
                                      <p:cBhvr>
                                        <p:cTn id="347" dur="26">
                                          <p:stCondLst>
                                            <p:cond delay="1312"/>
                                          </p:stCondLst>
                                        </p:cTn>
                                        <p:tgtEl>
                                          <p:spTgt spid="90"/>
                                        </p:tgtEl>
                                      </p:cBhvr>
                                      <p:to x="100000" y="80000"/>
                                    </p:animScale>
                                    <p:animScale>
                                      <p:cBhvr>
                                        <p:cTn id="348" dur="166" decel="50000">
                                          <p:stCondLst>
                                            <p:cond delay="1338"/>
                                          </p:stCondLst>
                                        </p:cTn>
                                        <p:tgtEl>
                                          <p:spTgt spid="90"/>
                                        </p:tgtEl>
                                      </p:cBhvr>
                                      <p:to x="100000" y="100000"/>
                                    </p:animScale>
                                    <p:animScale>
                                      <p:cBhvr>
                                        <p:cTn id="349" dur="26">
                                          <p:stCondLst>
                                            <p:cond delay="1642"/>
                                          </p:stCondLst>
                                        </p:cTn>
                                        <p:tgtEl>
                                          <p:spTgt spid="90"/>
                                        </p:tgtEl>
                                      </p:cBhvr>
                                      <p:to x="100000" y="90000"/>
                                    </p:animScale>
                                    <p:animScale>
                                      <p:cBhvr>
                                        <p:cTn id="350" dur="166" decel="50000">
                                          <p:stCondLst>
                                            <p:cond delay="1668"/>
                                          </p:stCondLst>
                                        </p:cTn>
                                        <p:tgtEl>
                                          <p:spTgt spid="90"/>
                                        </p:tgtEl>
                                      </p:cBhvr>
                                      <p:to x="100000" y="100000"/>
                                    </p:animScale>
                                    <p:animScale>
                                      <p:cBhvr>
                                        <p:cTn id="351" dur="26">
                                          <p:stCondLst>
                                            <p:cond delay="1808"/>
                                          </p:stCondLst>
                                        </p:cTn>
                                        <p:tgtEl>
                                          <p:spTgt spid="90"/>
                                        </p:tgtEl>
                                      </p:cBhvr>
                                      <p:to x="100000" y="95000"/>
                                    </p:animScale>
                                    <p:animScale>
                                      <p:cBhvr>
                                        <p:cTn id="352" dur="166" decel="50000">
                                          <p:stCondLst>
                                            <p:cond delay="1834"/>
                                          </p:stCondLst>
                                        </p:cTn>
                                        <p:tgtEl>
                                          <p:spTgt spid="90"/>
                                        </p:tgtEl>
                                      </p:cBhvr>
                                      <p:to x="100000" y="100000"/>
                                    </p:animScale>
                                  </p:childTnLst>
                                </p:cTn>
                              </p:par>
                              <p:par>
                                <p:cTn id="353" presetID="26" presetClass="entr" presetSubtype="0" fill="hold" grpId="0" nodeType="withEffect">
                                  <p:stCondLst>
                                    <p:cond delay="0"/>
                                  </p:stCondLst>
                                  <p:childTnLst>
                                    <p:set>
                                      <p:cBhvr>
                                        <p:cTn id="354" dur="1" fill="hold">
                                          <p:stCondLst>
                                            <p:cond delay="0"/>
                                          </p:stCondLst>
                                        </p:cTn>
                                        <p:tgtEl>
                                          <p:spTgt spid="89"/>
                                        </p:tgtEl>
                                        <p:attrNameLst>
                                          <p:attrName>style.visibility</p:attrName>
                                        </p:attrNameLst>
                                      </p:cBhvr>
                                      <p:to>
                                        <p:strVal val="visible"/>
                                      </p:to>
                                    </p:set>
                                    <p:animEffect transition="in" filter="wipe(down)">
                                      <p:cBhvr>
                                        <p:cTn id="355" dur="580">
                                          <p:stCondLst>
                                            <p:cond delay="0"/>
                                          </p:stCondLst>
                                        </p:cTn>
                                        <p:tgtEl>
                                          <p:spTgt spid="89"/>
                                        </p:tgtEl>
                                      </p:cBhvr>
                                    </p:animEffect>
                                    <p:anim calcmode="lin" valueType="num">
                                      <p:cBhvr>
                                        <p:cTn id="356"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357"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358"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359"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360"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361" dur="26">
                                          <p:stCondLst>
                                            <p:cond delay="650"/>
                                          </p:stCondLst>
                                        </p:cTn>
                                        <p:tgtEl>
                                          <p:spTgt spid="89"/>
                                        </p:tgtEl>
                                      </p:cBhvr>
                                      <p:to x="100000" y="60000"/>
                                    </p:animScale>
                                    <p:animScale>
                                      <p:cBhvr>
                                        <p:cTn id="362" dur="166" decel="50000">
                                          <p:stCondLst>
                                            <p:cond delay="676"/>
                                          </p:stCondLst>
                                        </p:cTn>
                                        <p:tgtEl>
                                          <p:spTgt spid="89"/>
                                        </p:tgtEl>
                                      </p:cBhvr>
                                      <p:to x="100000" y="100000"/>
                                    </p:animScale>
                                    <p:animScale>
                                      <p:cBhvr>
                                        <p:cTn id="363" dur="26">
                                          <p:stCondLst>
                                            <p:cond delay="1312"/>
                                          </p:stCondLst>
                                        </p:cTn>
                                        <p:tgtEl>
                                          <p:spTgt spid="89"/>
                                        </p:tgtEl>
                                      </p:cBhvr>
                                      <p:to x="100000" y="80000"/>
                                    </p:animScale>
                                    <p:animScale>
                                      <p:cBhvr>
                                        <p:cTn id="364" dur="166" decel="50000">
                                          <p:stCondLst>
                                            <p:cond delay="1338"/>
                                          </p:stCondLst>
                                        </p:cTn>
                                        <p:tgtEl>
                                          <p:spTgt spid="89"/>
                                        </p:tgtEl>
                                      </p:cBhvr>
                                      <p:to x="100000" y="100000"/>
                                    </p:animScale>
                                    <p:animScale>
                                      <p:cBhvr>
                                        <p:cTn id="365" dur="26">
                                          <p:stCondLst>
                                            <p:cond delay="1642"/>
                                          </p:stCondLst>
                                        </p:cTn>
                                        <p:tgtEl>
                                          <p:spTgt spid="89"/>
                                        </p:tgtEl>
                                      </p:cBhvr>
                                      <p:to x="100000" y="90000"/>
                                    </p:animScale>
                                    <p:animScale>
                                      <p:cBhvr>
                                        <p:cTn id="366" dur="166" decel="50000">
                                          <p:stCondLst>
                                            <p:cond delay="1668"/>
                                          </p:stCondLst>
                                        </p:cTn>
                                        <p:tgtEl>
                                          <p:spTgt spid="89"/>
                                        </p:tgtEl>
                                      </p:cBhvr>
                                      <p:to x="100000" y="100000"/>
                                    </p:animScale>
                                    <p:animScale>
                                      <p:cBhvr>
                                        <p:cTn id="367" dur="26">
                                          <p:stCondLst>
                                            <p:cond delay="1808"/>
                                          </p:stCondLst>
                                        </p:cTn>
                                        <p:tgtEl>
                                          <p:spTgt spid="89"/>
                                        </p:tgtEl>
                                      </p:cBhvr>
                                      <p:to x="100000" y="95000"/>
                                    </p:animScale>
                                    <p:animScale>
                                      <p:cBhvr>
                                        <p:cTn id="368" dur="166" decel="50000">
                                          <p:stCondLst>
                                            <p:cond delay="1834"/>
                                          </p:stCondLst>
                                        </p:cTn>
                                        <p:tgtEl>
                                          <p:spTgt spid="89"/>
                                        </p:tgtEl>
                                      </p:cBhvr>
                                      <p:to x="100000" y="100000"/>
                                    </p:animScale>
                                  </p:childTnLst>
                                </p:cTn>
                              </p:par>
                              <p:par>
                                <p:cTn id="369" presetID="26" presetClass="entr" presetSubtype="0" fill="hold" grpId="0" nodeType="withEffect">
                                  <p:stCondLst>
                                    <p:cond delay="0"/>
                                  </p:stCondLst>
                                  <p:childTnLst>
                                    <p:set>
                                      <p:cBhvr>
                                        <p:cTn id="370" dur="1" fill="hold">
                                          <p:stCondLst>
                                            <p:cond delay="0"/>
                                          </p:stCondLst>
                                        </p:cTn>
                                        <p:tgtEl>
                                          <p:spTgt spid="30"/>
                                        </p:tgtEl>
                                        <p:attrNameLst>
                                          <p:attrName>style.visibility</p:attrName>
                                        </p:attrNameLst>
                                      </p:cBhvr>
                                      <p:to>
                                        <p:strVal val="visible"/>
                                      </p:to>
                                    </p:set>
                                    <p:animEffect transition="in" filter="wipe(down)">
                                      <p:cBhvr>
                                        <p:cTn id="371" dur="580">
                                          <p:stCondLst>
                                            <p:cond delay="0"/>
                                          </p:stCondLst>
                                        </p:cTn>
                                        <p:tgtEl>
                                          <p:spTgt spid="30"/>
                                        </p:tgtEl>
                                      </p:cBhvr>
                                    </p:animEffect>
                                    <p:anim calcmode="lin" valueType="num">
                                      <p:cBhvr>
                                        <p:cTn id="37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7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7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7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7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77" dur="26">
                                          <p:stCondLst>
                                            <p:cond delay="650"/>
                                          </p:stCondLst>
                                        </p:cTn>
                                        <p:tgtEl>
                                          <p:spTgt spid="30"/>
                                        </p:tgtEl>
                                      </p:cBhvr>
                                      <p:to x="100000" y="60000"/>
                                    </p:animScale>
                                    <p:animScale>
                                      <p:cBhvr>
                                        <p:cTn id="378" dur="166" decel="50000">
                                          <p:stCondLst>
                                            <p:cond delay="676"/>
                                          </p:stCondLst>
                                        </p:cTn>
                                        <p:tgtEl>
                                          <p:spTgt spid="30"/>
                                        </p:tgtEl>
                                      </p:cBhvr>
                                      <p:to x="100000" y="100000"/>
                                    </p:animScale>
                                    <p:animScale>
                                      <p:cBhvr>
                                        <p:cTn id="379" dur="26">
                                          <p:stCondLst>
                                            <p:cond delay="1312"/>
                                          </p:stCondLst>
                                        </p:cTn>
                                        <p:tgtEl>
                                          <p:spTgt spid="30"/>
                                        </p:tgtEl>
                                      </p:cBhvr>
                                      <p:to x="100000" y="80000"/>
                                    </p:animScale>
                                    <p:animScale>
                                      <p:cBhvr>
                                        <p:cTn id="380" dur="166" decel="50000">
                                          <p:stCondLst>
                                            <p:cond delay="1338"/>
                                          </p:stCondLst>
                                        </p:cTn>
                                        <p:tgtEl>
                                          <p:spTgt spid="30"/>
                                        </p:tgtEl>
                                      </p:cBhvr>
                                      <p:to x="100000" y="100000"/>
                                    </p:animScale>
                                    <p:animScale>
                                      <p:cBhvr>
                                        <p:cTn id="381" dur="26">
                                          <p:stCondLst>
                                            <p:cond delay="1642"/>
                                          </p:stCondLst>
                                        </p:cTn>
                                        <p:tgtEl>
                                          <p:spTgt spid="30"/>
                                        </p:tgtEl>
                                      </p:cBhvr>
                                      <p:to x="100000" y="90000"/>
                                    </p:animScale>
                                    <p:animScale>
                                      <p:cBhvr>
                                        <p:cTn id="382" dur="166" decel="50000">
                                          <p:stCondLst>
                                            <p:cond delay="1668"/>
                                          </p:stCondLst>
                                        </p:cTn>
                                        <p:tgtEl>
                                          <p:spTgt spid="30"/>
                                        </p:tgtEl>
                                      </p:cBhvr>
                                      <p:to x="100000" y="100000"/>
                                    </p:animScale>
                                    <p:animScale>
                                      <p:cBhvr>
                                        <p:cTn id="383" dur="26">
                                          <p:stCondLst>
                                            <p:cond delay="1808"/>
                                          </p:stCondLst>
                                        </p:cTn>
                                        <p:tgtEl>
                                          <p:spTgt spid="30"/>
                                        </p:tgtEl>
                                      </p:cBhvr>
                                      <p:to x="100000" y="95000"/>
                                    </p:animScale>
                                    <p:animScale>
                                      <p:cBhvr>
                                        <p:cTn id="384" dur="166" decel="50000">
                                          <p:stCondLst>
                                            <p:cond delay="1834"/>
                                          </p:stCondLst>
                                        </p:cTn>
                                        <p:tgtEl>
                                          <p:spTgt spid="30"/>
                                        </p:tgtEl>
                                      </p:cBhvr>
                                      <p:to x="100000" y="100000"/>
                                    </p:animScale>
                                  </p:childTnLst>
                                </p:cTn>
                              </p:par>
                              <p:par>
                                <p:cTn id="385" presetID="26" presetClass="entr" presetSubtype="0" fill="hold" grpId="0" nodeType="withEffect">
                                  <p:stCondLst>
                                    <p:cond delay="0"/>
                                  </p:stCondLst>
                                  <p:childTnLst>
                                    <p:set>
                                      <p:cBhvr>
                                        <p:cTn id="386" dur="1" fill="hold">
                                          <p:stCondLst>
                                            <p:cond delay="0"/>
                                          </p:stCondLst>
                                        </p:cTn>
                                        <p:tgtEl>
                                          <p:spTgt spid="31"/>
                                        </p:tgtEl>
                                        <p:attrNameLst>
                                          <p:attrName>style.visibility</p:attrName>
                                        </p:attrNameLst>
                                      </p:cBhvr>
                                      <p:to>
                                        <p:strVal val="visible"/>
                                      </p:to>
                                    </p:set>
                                    <p:animEffect transition="in" filter="wipe(down)">
                                      <p:cBhvr>
                                        <p:cTn id="387" dur="580">
                                          <p:stCondLst>
                                            <p:cond delay="0"/>
                                          </p:stCondLst>
                                        </p:cTn>
                                        <p:tgtEl>
                                          <p:spTgt spid="31"/>
                                        </p:tgtEl>
                                      </p:cBhvr>
                                    </p:animEffect>
                                    <p:anim calcmode="lin" valueType="num">
                                      <p:cBhvr>
                                        <p:cTn id="38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8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9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9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9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93" dur="26">
                                          <p:stCondLst>
                                            <p:cond delay="650"/>
                                          </p:stCondLst>
                                        </p:cTn>
                                        <p:tgtEl>
                                          <p:spTgt spid="31"/>
                                        </p:tgtEl>
                                      </p:cBhvr>
                                      <p:to x="100000" y="60000"/>
                                    </p:animScale>
                                    <p:animScale>
                                      <p:cBhvr>
                                        <p:cTn id="394" dur="166" decel="50000">
                                          <p:stCondLst>
                                            <p:cond delay="676"/>
                                          </p:stCondLst>
                                        </p:cTn>
                                        <p:tgtEl>
                                          <p:spTgt spid="31"/>
                                        </p:tgtEl>
                                      </p:cBhvr>
                                      <p:to x="100000" y="100000"/>
                                    </p:animScale>
                                    <p:animScale>
                                      <p:cBhvr>
                                        <p:cTn id="395" dur="26">
                                          <p:stCondLst>
                                            <p:cond delay="1312"/>
                                          </p:stCondLst>
                                        </p:cTn>
                                        <p:tgtEl>
                                          <p:spTgt spid="31"/>
                                        </p:tgtEl>
                                      </p:cBhvr>
                                      <p:to x="100000" y="80000"/>
                                    </p:animScale>
                                    <p:animScale>
                                      <p:cBhvr>
                                        <p:cTn id="396" dur="166" decel="50000">
                                          <p:stCondLst>
                                            <p:cond delay="1338"/>
                                          </p:stCondLst>
                                        </p:cTn>
                                        <p:tgtEl>
                                          <p:spTgt spid="31"/>
                                        </p:tgtEl>
                                      </p:cBhvr>
                                      <p:to x="100000" y="100000"/>
                                    </p:animScale>
                                    <p:animScale>
                                      <p:cBhvr>
                                        <p:cTn id="397" dur="26">
                                          <p:stCondLst>
                                            <p:cond delay="1642"/>
                                          </p:stCondLst>
                                        </p:cTn>
                                        <p:tgtEl>
                                          <p:spTgt spid="31"/>
                                        </p:tgtEl>
                                      </p:cBhvr>
                                      <p:to x="100000" y="90000"/>
                                    </p:animScale>
                                    <p:animScale>
                                      <p:cBhvr>
                                        <p:cTn id="398" dur="166" decel="50000">
                                          <p:stCondLst>
                                            <p:cond delay="1668"/>
                                          </p:stCondLst>
                                        </p:cTn>
                                        <p:tgtEl>
                                          <p:spTgt spid="31"/>
                                        </p:tgtEl>
                                      </p:cBhvr>
                                      <p:to x="100000" y="100000"/>
                                    </p:animScale>
                                    <p:animScale>
                                      <p:cBhvr>
                                        <p:cTn id="399" dur="26">
                                          <p:stCondLst>
                                            <p:cond delay="1808"/>
                                          </p:stCondLst>
                                        </p:cTn>
                                        <p:tgtEl>
                                          <p:spTgt spid="31"/>
                                        </p:tgtEl>
                                      </p:cBhvr>
                                      <p:to x="100000" y="95000"/>
                                    </p:animScale>
                                    <p:animScale>
                                      <p:cBhvr>
                                        <p:cTn id="400" dur="166" decel="50000">
                                          <p:stCondLst>
                                            <p:cond delay="1834"/>
                                          </p:stCondLst>
                                        </p:cTn>
                                        <p:tgtEl>
                                          <p:spTgt spid="31"/>
                                        </p:tgtEl>
                                      </p:cBhvr>
                                      <p:to x="100000" y="100000"/>
                                    </p:animScale>
                                  </p:childTnLst>
                                </p:cTn>
                              </p:par>
                              <p:par>
                                <p:cTn id="401" presetID="26" presetClass="entr" presetSubtype="0" fill="hold" grpId="0" nodeType="withEffect">
                                  <p:stCondLst>
                                    <p:cond delay="0"/>
                                  </p:stCondLst>
                                  <p:childTnLst>
                                    <p:set>
                                      <p:cBhvr>
                                        <p:cTn id="402" dur="1" fill="hold">
                                          <p:stCondLst>
                                            <p:cond delay="0"/>
                                          </p:stCondLst>
                                        </p:cTn>
                                        <p:tgtEl>
                                          <p:spTgt spid="68"/>
                                        </p:tgtEl>
                                        <p:attrNameLst>
                                          <p:attrName>style.visibility</p:attrName>
                                        </p:attrNameLst>
                                      </p:cBhvr>
                                      <p:to>
                                        <p:strVal val="visible"/>
                                      </p:to>
                                    </p:set>
                                    <p:animEffect transition="in" filter="wipe(down)">
                                      <p:cBhvr>
                                        <p:cTn id="403" dur="580">
                                          <p:stCondLst>
                                            <p:cond delay="0"/>
                                          </p:stCondLst>
                                        </p:cTn>
                                        <p:tgtEl>
                                          <p:spTgt spid="68"/>
                                        </p:tgtEl>
                                      </p:cBhvr>
                                    </p:animEffect>
                                    <p:anim calcmode="lin" valueType="num">
                                      <p:cBhvr>
                                        <p:cTn id="404"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405"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406"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407"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408"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409" dur="26">
                                          <p:stCondLst>
                                            <p:cond delay="650"/>
                                          </p:stCondLst>
                                        </p:cTn>
                                        <p:tgtEl>
                                          <p:spTgt spid="68"/>
                                        </p:tgtEl>
                                      </p:cBhvr>
                                      <p:to x="100000" y="60000"/>
                                    </p:animScale>
                                    <p:animScale>
                                      <p:cBhvr>
                                        <p:cTn id="410" dur="166" decel="50000">
                                          <p:stCondLst>
                                            <p:cond delay="676"/>
                                          </p:stCondLst>
                                        </p:cTn>
                                        <p:tgtEl>
                                          <p:spTgt spid="68"/>
                                        </p:tgtEl>
                                      </p:cBhvr>
                                      <p:to x="100000" y="100000"/>
                                    </p:animScale>
                                    <p:animScale>
                                      <p:cBhvr>
                                        <p:cTn id="411" dur="26">
                                          <p:stCondLst>
                                            <p:cond delay="1312"/>
                                          </p:stCondLst>
                                        </p:cTn>
                                        <p:tgtEl>
                                          <p:spTgt spid="68"/>
                                        </p:tgtEl>
                                      </p:cBhvr>
                                      <p:to x="100000" y="80000"/>
                                    </p:animScale>
                                    <p:animScale>
                                      <p:cBhvr>
                                        <p:cTn id="412" dur="166" decel="50000">
                                          <p:stCondLst>
                                            <p:cond delay="1338"/>
                                          </p:stCondLst>
                                        </p:cTn>
                                        <p:tgtEl>
                                          <p:spTgt spid="68"/>
                                        </p:tgtEl>
                                      </p:cBhvr>
                                      <p:to x="100000" y="100000"/>
                                    </p:animScale>
                                    <p:animScale>
                                      <p:cBhvr>
                                        <p:cTn id="413" dur="26">
                                          <p:stCondLst>
                                            <p:cond delay="1642"/>
                                          </p:stCondLst>
                                        </p:cTn>
                                        <p:tgtEl>
                                          <p:spTgt spid="68"/>
                                        </p:tgtEl>
                                      </p:cBhvr>
                                      <p:to x="100000" y="90000"/>
                                    </p:animScale>
                                    <p:animScale>
                                      <p:cBhvr>
                                        <p:cTn id="414" dur="166" decel="50000">
                                          <p:stCondLst>
                                            <p:cond delay="1668"/>
                                          </p:stCondLst>
                                        </p:cTn>
                                        <p:tgtEl>
                                          <p:spTgt spid="68"/>
                                        </p:tgtEl>
                                      </p:cBhvr>
                                      <p:to x="100000" y="100000"/>
                                    </p:animScale>
                                    <p:animScale>
                                      <p:cBhvr>
                                        <p:cTn id="415" dur="26">
                                          <p:stCondLst>
                                            <p:cond delay="1808"/>
                                          </p:stCondLst>
                                        </p:cTn>
                                        <p:tgtEl>
                                          <p:spTgt spid="68"/>
                                        </p:tgtEl>
                                      </p:cBhvr>
                                      <p:to x="100000" y="95000"/>
                                    </p:animScale>
                                    <p:animScale>
                                      <p:cBhvr>
                                        <p:cTn id="416" dur="166" decel="50000">
                                          <p:stCondLst>
                                            <p:cond delay="1834"/>
                                          </p:stCondLst>
                                        </p:cTn>
                                        <p:tgtEl>
                                          <p:spTgt spid="68"/>
                                        </p:tgtEl>
                                      </p:cBhvr>
                                      <p:to x="100000" y="100000"/>
                                    </p:animScale>
                                  </p:childTnLst>
                                </p:cTn>
                              </p:par>
                              <p:par>
                                <p:cTn id="417" presetID="26" presetClass="entr" presetSubtype="0" fill="hold" grpId="0" nodeType="withEffect">
                                  <p:stCondLst>
                                    <p:cond delay="0"/>
                                  </p:stCondLst>
                                  <p:childTnLst>
                                    <p:set>
                                      <p:cBhvr>
                                        <p:cTn id="418" dur="1" fill="hold">
                                          <p:stCondLst>
                                            <p:cond delay="0"/>
                                          </p:stCondLst>
                                        </p:cTn>
                                        <p:tgtEl>
                                          <p:spTgt spid="65"/>
                                        </p:tgtEl>
                                        <p:attrNameLst>
                                          <p:attrName>style.visibility</p:attrName>
                                        </p:attrNameLst>
                                      </p:cBhvr>
                                      <p:to>
                                        <p:strVal val="visible"/>
                                      </p:to>
                                    </p:set>
                                    <p:animEffect transition="in" filter="wipe(down)">
                                      <p:cBhvr>
                                        <p:cTn id="419" dur="580">
                                          <p:stCondLst>
                                            <p:cond delay="0"/>
                                          </p:stCondLst>
                                        </p:cTn>
                                        <p:tgtEl>
                                          <p:spTgt spid="65"/>
                                        </p:tgtEl>
                                      </p:cBhvr>
                                    </p:animEffect>
                                    <p:anim calcmode="lin" valueType="num">
                                      <p:cBhvr>
                                        <p:cTn id="420" dur="1822" tmFilter="0,0; 0.14,0.36; 0.43,0.73; 0.71,0.91; 1.0,1.0">
                                          <p:stCondLst>
                                            <p:cond delay="0"/>
                                          </p:stCondLst>
                                        </p:cTn>
                                        <p:tgtEl>
                                          <p:spTgt spid="65"/>
                                        </p:tgtEl>
                                        <p:attrNameLst>
                                          <p:attrName>ppt_x</p:attrName>
                                        </p:attrNameLst>
                                      </p:cBhvr>
                                      <p:tavLst>
                                        <p:tav tm="0">
                                          <p:val>
                                            <p:strVal val="#ppt_x-0.25"/>
                                          </p:val>
                                        </p:tav>
                                        <p:tav tm="100000">
                                          <p:val>
                                            <p:strVal val="#ppt_x"/>
                                          </p:val>
                                        </p:tav>
                                      </p:tavLst>
                                    </p:anim>
                                    <p:anim calcmode="lin" valueType="num">
                                      <p:cBhvr>
                                        <p:cTn id="421" dur="664" tmFilter="0.0,0.0; 0.25,0.07; 0.50,0.2; 0.75,0.467; 1.0,1.0">
                                          <p:stCondLst>
                                            <p:cond delay="0"/>
                                          </p:stCondLst>
                                        </p:cTn>
                                        <p:tgtEl>
                                          <p:spTgt spid="65"/>
                                        </p:tgtEl>
                                        <p:attrNameLst>
                                          <p:attrName>ppt_y</p:attrName>
                                        </p:attrNameLst>
                                      </p:cBhvr>
                                      <p:tavLst>
                                        <p:tav tm="0" fmla="#ppt_y-sin(pi*$)/3">
                                          <p:val>
                                            <p:fltVal val="0.5"/>
                                          </p:val>
                                        </p:tav>
                                        <p:tav tm="100000">
                                          <p:val>
                                            <p:fltVal val="1"/>
                                          </p:val>
                                        </p:tav>
                                      </p:tavLst>
                                    </p:anim>
                                    <p:anim calcmode="lin" valueType="num">
                                      <p:cBhvr>
                                        <p:cTn id="422" dur="664" tmFilter="0, 0; 0.125,0.2665; 0.25,0.4; 0.375,0.465; 0.5,0.5;  0.625,0.535; 0.75,0.6; 0.875,0.7335; 1,1">
                                          <p:stCondLst>
                                            <p:cond delay="664"/>
                                          </p:stCondLst>
                                        </p:cTn>
                                        <p:tgtEl>
                                          <p:spTgt spid="65"/>
                                        </p:tgtEl>
                                        <p:attrNameLst>
                                          <p:attrName>ppt_y</p:attrName>
                                        </p:attrNameLst>
                                      </p:cBhvr>
                                      <p:tavLst>
                                        <p:tav tm="0" fmla="#ppt_y-sin(pi*$)/9">
                                          <p:val>
                                            <p:fltVal val="0"/>
                                          </p:val>
                                        </p:tav>
                                        <p:tav tm="100000">
                                          <p:val>
                                            <p:fltVal val="1"/>
                                          </p:val>
                                        </p:tav>
                                      </p:tavLst>
                                    </p:anim>
                                    <p:anim calcmode="lin" valueType="num">
                                      <p:cBhvr>
                                        <p:cTn id="423" dur="332" tmFilter="0, 0; 0.125,0.2665; 0.25,0.4; 0.375,0.465; 0.5,0.5;  0.625,0.535; 0.75,0.6; 0.875,0.7335; 1,1">
                                          <p:stCondLst>
                                            <p:cond delay="1324"/>
                                          </p:stCondLst>
                                        </p:cTn>
                                        <p:tgtEl>
                                          <p:spTgt spid="65"/>
                                        </p:tgtEl>
                                        <p:attrNameLst>
                                          <p:attrName>ppt_y</p:attrName>
                                        </p:attrNameLst>
                                      </p:cBhvr>
                                      <p:tavLst>
                                        <p:tav tm="0" fmla="#ppt_y-sin(pi*$)/27">
                                          <p:val>
                                            <p:fltVal val="0"/>
                                          </p:val>
                                        </p:tav>
                                        <p:tav tm="100000">
                                          <p:val>
                                            <p:fltVal val="1"/>
                                          </p:val>
                                        </p:tav>
                                      </p:tavLst>
                                    </p:anim>
                                    <p:anim calcmode="lin" valueType="num">
                                      <p:cBhvr>
                                        <p:cTn id="424" dur="164" tmFilter="0, 0; 0.125,0.2665; 0.25,0.4; 0.375,0.465; 0.5,0.5;  0.625,0.535; 0.75,0.6; 0.875,0.7335; 1,1">
                                          <p:stCondLst>
                                            <p:cond delay="1656"/>
                                          </p:stCondLst>
                                        </p:cTn>
                                        <p:tgtEl>
                                          <p:spTgt spid="65"/>
                                        </p:tgtEl>
                                        <p:attrNameLst>
                                          <p:attrName>ppt_y</p:attrName>
                                        </p:attrNameLst>
                                      </p:cBhvr>
                                      <p:tavLst>
                                        <p:tav tm="0" fmla="#ppt_y-sin(pi*$)/81">
                                          <p:val>
                                            <p:fltVal val="0"/>
                                          </p:val>
                                        </p:tav>
                                        <p:tav tm="100000">
                                          <p:val>
                                            <p:fltVal val="1"/>
                                          </p:val>
                                        </p:tav>
                                      </p:tavLst>
                                    </p:anim>
                                    <p:animScale>
                                      <p:cBhvr>
                                        <p:cTn id="425" dur="26">
                                          <p:stCondLst>
                                            <p:cond delay="650"/>
                                          </p:stCondLst>
                                        </p:cTn>
                                        <p:tgtEl>
                                          <p:spTgt spid="65"/>
                                        </p:tgtEl>
                                      </p:cBhvr>
                                      <p:to x="100000" y="60000"/>
                                    </p:animScale>
                                    <p:animScale>
                                      <p:cBhvr>
                                        <p:cTn id="426" dur="166" decel="50000">
                                          <p:stCondLst>
                                            <p:cond delay="676"/>
                                          </p:stCondLst>
                                        </p:cTn>
                                        <p:tgtEl>
                                          <p:spTgt spid="65"/>
                                        </p:tgtEl>
                                      </p:cBhvr>
                                      <p:to x="100000" y="100000"/>
                                    </p:animScale>
                                    <p:animScale>
                                      <p:cBhvr>
                                        <p:cTn id="427" dur="26">
                                          <p:stCondLst>
                                            <p:cond delay="1312"/>
                                          </p:stCondLst>
                                        </p:cTn>
                                        <p:tgtEl>
                                          <p:spTgt spid="65"/>
                                        </p:tgtEl>
                                      </p:cBhvr>
                                      <p:to x="100000" y="80000"/>
                                    </p:animScale>
                                    <p:animScale>
                                      <p:cBhvr>
                                        <p:cTn id="428" dur="166" decel="50000">
                                          <p:stCondLst>
                                            <p:cond delay="1338"/>
                                          </p:stCondLst>
                                        </p:cTn>
                                        <p:tgtEl>
                                          <p:spTgt spid="65"/>
                                        </p:tgtEl>
                                      </p:cBhvr>
                                      <p:to x="100000" y="100000"/>
                                    </p:animScale>
                                    <p:animScale>
                                      <p:cBhvr>
                                        <p:cTn id="429" dur="26">
                                          <p:stCondLst>
                                            <p:cond delay="1642"/>
                                          </p:stCondLst>
                                        </p:cTn>
                                        <p:tgtEl>
                                          <p:spTgt spid="65"/>
                                        </p:tgtEl>
                                      </p:cBhvr>
                                      <p:to x="100000" y="90000"/>
                                    </p:animScale>
                                    <p:animScale>
                                      <p:cBhvr>
                                        <p:cTn id="430" dur="166" decel="50000">
                                          <p:stCondLst>
                                            <p:cond delay="1668"/>
                                          </p:stCondLst>
                                        </p:cTn>
                                        <p:tgtEl>
                                          <p:spTgt spid="65"/>
                                        </p:tgtEl>
                                      </p:cBhvr>
                                      <p:to x="100000" y="100000"/>
                                    </p:animScale>
                                    <p:animScale>
                                      <p:cBhvr>
                                        <p:cTn id="431" dur="26">
                                          <p:stCondLst>
                                            <p:cond delay="1808"/>
                                          </p:stCondLst>
                                        </p:cTn>
                                        <p:tgtEl>
                                          <p:spTgt spid="65"/>
                                        </p:tgtEl>
                                      </p:cBhvr>
                                      <p:to x="100000" y="95000"/>
                                    </p:animScale>
                                    <p:animScale>
                                      <p:cBhvr>
                                        <p:cTn id="432" dur="166" decel="50000">
                                          <p:stCondLst>
                                            <p:cond delay="1834"/>
                                          </p:stCondLst>
                                        </p:cTn>
                                        <p:tgtEl>
                                          <p:spTgt spid="65"/>
                                        </p:tgtEl>
                                      </p:cBhvr>
                                      <p:to x="100000" y="100000"/>
                                    </p:animScale>
                                  </p:childTnLst>
                                </p:cTn>
                              </p:par>
                              <p:par>
                                <p:cTn id="433" presetID="26" presetClass="entr" presetSubtype="0" fill="hold" grpId="0" nodeType="withEffect">
                                  <p:stCondLst>
                                    <p:cond delay="0"/>
                                  </p:stCondLst>
                                  <p:childTnLst>
                                    <p:set>
                                      <p:cBhvr>
                                        <p:cTn id="434" dur="1" fill="hold">
                                          <p:stCondLst>
                                            <p:cond delay="0"/>
                                          </p:stCondLst>
                                        </p:cTn>
                                        <p:tgtEl>
                                          <p:spTgt spid="64"/>
                                        </p:tgtEl>
                                        <p:attrNameLst>
                                          <p:attrName>style.visibility</p:attrName>
                                        </p:attrNameLst>
                                      </p:cBhvr>
                                      <p:to>
                                        <p:strVal val="visible"/>
                                      </p:to>
                                    </p:set>
                                    <p:animEffect transition="in" filter="wipe(down)">
                                      <p:cBhvr>
                                        <p:cTn id="435" dur="580">
                                          <p:stCondLst>
                                            <p:cond delay="0"/>
                                          </p:stCondLst>
                                        </p:cTn>
                                        <p:tgtEl>
                                          <p:spTgt spid="64"/>
                                        </p:tgtEl>
                                      </p:cBhvr>
                                    </p:animEffect>
                                    <p:anim calcmode="lin" valueType="num">
                                      <p:cBhvr>
                                        <p:cTn id="436"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37"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38"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439"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440"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441" dur="26">
                                          <p:stCondLst>
                                            <p:cond delay="650"/>
                                          </p:stCondLst>
                                        </p:cTn>
                                        <p:tgtEl>
                                          <p:spTgt spid="64"/>
                                        </p:tgtEl>
                                      </p:cBhvr>
                                      <p:to x="100000" y="60000"/>
                                    </p:animScale>
                                    <p:animScale>
                                      <p:cBhvr>
                                        <p:cTn id="442" dur="166" decel="50000">
                                          <p:stCondLst>
                                            <p:cond delay="676"/>
                                          </p:stCondLst>
                                        </p:cTn>
                                        <p:tgtEl>
                                          <p:spTgt spid="64"/>
                                        </p:tgtEl>
                                      </p:cBhvr>
                                      <p:to x="100000" y="100000"/>
                                    </p:animScale>
                                    <p:animScale>
                                      <p:cBhvr>
                                        <p:cTn id="443" dur="26">
                                          <p:stCondLst>
                                            <p:cond delay="1312"/>
                                          </p:stCondLst>
                                        </p:cTn>
                                        <p:tgtEl>
                                          <p:spTgt spid="64"/>
                                        </p:tgtEl>
                                      </p:cBhvr>
                                      <p:to x="100000" y="80000"/>
                                    </p:animScale>
                                    <p:animScale>
                                      <p:cBhvr>
                                        <p:cTn id="444" dur="166" decel="50000">
                                          <p:stCondLst>
                                            <p:cond delay="1338"/>
                                          </p:stCondLst>
                                        </p:cTn>
                                        <p:tgtEl>
                                          <p:spTgt spid="64"/>
                                        </p:tgtEl>
                                      </p:cBhvr>
                                      <p:to x="100000" y="100000"/>
                                    </p:animScale>
                                    <p:animScale>
                                      <p:cBhvr>
                                        <p:cTn id="445" dur="26">
                                          <p:stCondLst>
                                            <p:cond delay="1642"/>
                                          </p:stCondLst>
                                        </p:cTn>
                                        <p:tgtEl>
                                          <p:spTgt spid="64"/>
                                        </p:tgtEl>
                                      </p:cBhvr>
                                      <p:to x="100000" y="90000"/>
                                    </p:animScale>
                                    <p:animScale>
                                      <p:cBhvr>
                                        <p:cTn id="446" dur="166" decel="50000">
                                          <p:stCondLst>
                                            <p:cond delay="1668"/>
                                          </p:stCondLst>
                                        </p:cTn>
                                        <p:tgtEl>
                                          <p:spTgt spid="64"/>
                                        </p:tgtEl>
                                      </p:cBhvr>
                                      <p:to x="100000" y="100000"/>
                                    </p:animScale>
                                    <p:animScale>
                                      <p:cBhvr>
                                        <p:cTn id="447" dur="26">
                                          <p:stCondLst>
                                            <p:cond delay="1808"/>
                                          </p:stCondLst>
                                        </p:cTn>
                                        <p:tgtEl>
                                          <p:spTgt spid="64"/>
                                        </p:tgtEl>
                                      </p:cBhvr>
                                      <p:to x="100000" y="95000"/>
                                    </p:animScale>
                                    <p:animScale>
                                      <p:cBhvr>
                                        <p:cTn id="448" dur="166" decel="50000">
                                          <p:stCondLst>
                                            <p:cond delay="1834"/>
                                          </p:stCondLst>
                                        </p:cTn>
                                        <p:tgtEl>
                                          <p:spTgt spid="64"/>
                                        </p:tgtEl>
                                      </p:cBhvr>
                                      <p:to x="100000" y="100000"/>
                                    </p:animScale>
                                  </p:childTnLst>
                                </p:cTn>
                              </p:par>
                              <p:par>
                                <p:cTn id="449" presetID="26" presetClass="entr" presetSubtype="0" fill="hold" grpId="0" nodeType="withEffect">
                                  <p:stCondLst>
                                    <p:cond delay="0"/>
                                  </p:stCondLst>
                                  <p:childTnLst>
                                    <p:set>
                                      <p:cBhvr>
                                        <p:cTn id="450" dur="1" fill="hold">
                                          <p:stCondLst>
                                            <p:cond delay="0"/>
                                          </p:stCondLst>
                                        </p:cTn>
                                        <p:tgtEl>
                                          <p:spTgt spid="67"/>
                                        </p:tgtEl>
                                        <p:attrNameLst>
                                          <p:attrName>style.visibility</p:attrName>
                                        </p:attrNameLst>
                                      </p:cBhvr>
                                      <p:to>
                                        <p:strVal val="visible"/>
                                      </p:to>
                                    </p:set>
                                    <p:animEffect transition="in" filter="wipe(down)">
                                      <p:cBhvr>
                                        <p:cTn id="451" dur="580">
                                          <p:stCondLst>
                                            <p:cond delay="0"/>
                                          </p:stCondLst>
                                        </p:cTn>
                                        <p:tgtEl>
                                          <p:spTgt spid="67"/>
                                        </p:tgtEl>
                                      </p:cBhvr>
                                    </p:animEffect>
                                    <p:anim calcmode="lin" valueType="num">
                                      <p:cBhvr>
                                        <p:cTn id="452"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453"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454"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455"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456"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457" dur="26">
                                          <p:stCondLst>
                                            <p:cond delay="650"/>
                                          </p:stCondLst>
                                        </p:cTn>
                                        <p:tgtEl>
                                          <p:spTgt spid="67"/>
                                        </p:tgtEl>
                                      </p:cBhvr>
                                      <p:to x="100000" y="60000"/>
                                    </p:animScale>
                                    <p:animScale>
                                      <p:cBhvr>
                                        <p:cTn id="458" dur="166" decel="50000">
                                          <p:stCondLst>
                                            <p:cond delay="676"/>
                                          </p:stCondLst>
                                        </p:cTn>
                                        <p:tgtEl>
                                          <p:spTgt spid="67"/>
                                        </p:tgtEl>
                                      </p:cBhvr>
                                      <p:to x="100000" y="100000"/>
                                    </p:animScale>
                                    <p:animScale>
                                      <p:cBhvr>
                                        <p:cTn id="459" dur="26">
                                          <p:stCondLst>
                                            <p:cond delay="1312"/>
                                          </p:stCondLst>
                                        </p:cTn>
                                        <p:tgtEl>
                                          <p:spTgt spid="67"/>
                                        </p:tgtEl>
                                      </p:cBhvr>
                                      <p:to x="100000" y="80000"/>
                                    </p:animScale>
                                    <p:animScale>
                                      <p:cBhvr>
                                        <p:cTn id="460" dur="166" decel="50000">
                                          <p:stCondLst>
                                            <p:cond delay="1338"/>
                                          </p:stCondLst>
                                        </p:cTn>
                                        <p:tgtEl>
                                          <p:spTgt spid="67"/>
                                        </p:tgtEl>
                                      </p:cBhvr>
                                      <p:to x="100000" y="100000"/>
                                    </p:animScale>
                                    <p:animScale>
                                      <p:cBhvr>
                                        <p:cTn id="461" dur="26">
                                          <p:stCondLst>
                                            <p:cond delay="1642"/>
                                          </p:stCondLst>
                                        </p:cTn>
                                        <p:tgtEl>
                                          <p:spTgt spid="67"/>
                                        </p:tgtEl>
                                      </p:cBhvr>
                                      <p:to x="100000" y="90000"/>
                                    </p:animScale>
                                    <p:animScale>
                                      <p:cBhvr>
                                        <p:cTn id="462" dur="166" decel="50000">
                                          <p:stCondLst>
                                            <p:cond delay="1668"/>
                                          </p:stCondLst>
                                        </p:cTn>
                                        <p:tgtEl>
                                          <p:spTgt spid="67"/>
                                        </p:tgtEl>
                                      </p:cBhvr>
                                      <p:to x="100000" y="100000"/>
                                    </p:animScale>
                                    <p:animScale>
                                      <p:cBhvr>
                                        <p:cTn id="463" dur="26">
                                          <p:stCondLst>
                                            <p:cond delay="1808"/>
                                          </p:stCondLst>
                                        </p:cTn>
                                        <p:tgtEl>
                                          <p:spTgt spid="67"/>
                                        </p:tgtEl>
                                      </p:cBhvr>
                                      <p:to x="100000" y="95000"/>
                                    </p:animScale>
                                    <p:animScale>
                                      <p:cBhvr>
                                        <p:cTn id="464" dur="166" decel="50000">
                                          <p:stCondLst>
                                            <p:cond delay="1834"/>
                                          </p:stCondLst>
                                        </p:cTn>
                                        <p:tgtEl>
                                          <p:spTgt spid="67"/>
                                        </p:tgtEl>
                                      </p:cBhvr>
                                      <p:to x="100000" y="100000"/>
                                    </p:animScale>
                                  </p:childTnLst>
                                </p:cTn>
                              </p:par>
                              <p:par>
                                <p:cTn id="465" presetID="26" presetClass="entr" presetSubtype="0" fill="hold" grpId="0" nodeType="withEffect">
                                  <p:stCondLst>
                                    <p:cond delay="0"/>
                                  </p:stCondLst>
                                  <p:childTnLst>
                                    <p:set>
                                      <p:cBhvr>
                                        <p:cTn id="466" dur="1" fill="hold">
                                          <p:stCondLst>
                                            <p:cond delay="0"/>
                                          </p:stCondLst>
                                        </p:cTn>
                                        <p:tgtEl>
                                          <p:spTgt spid="66"/>
                                        </p:tgtEl>
                                        <p:attrNameLst>
                                          <p:attrName>style.visibility</p:attrName>
                                        </p:attrNameLst>
                                      </p:cBhvr>
                                      <p:to>
                                        <p:strVal val="visible"/>
                                      </p:to>
                                    </p:set>
                                    <p:animEffect transition="in" filter="wipe(down)">
                                      <p:cBhvr>
                                        <p:cTn id="467" dur="580">
                                          <p:stCondLst>
                                            <p:cond delay="0"/>
                                          </p:stCondLst>
                                        </p:cTn>
                                        <p:tgtEl>
                                          <p:spTgt spid="66"/>
                                        </p:tgtEl>
                                      </p:cBhvr>
                                    </p:animEffect>
                                    <p:anim calcmode="lin" valueType="num">
                                      <p:cBhvr>
                                        <p:cTn id="468"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69"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70"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471"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472"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473" dur="26">
                                          <p:stCondLst>
                                            <p:cond delay="650"/>
                                          </p:stCondLst>
                                        </p:cTn>
                                        <p:tgtEl>
                                          <p:spTgt spid="66"/>
                                        </p:tgtEl>
                                      </p:cBhvr>
                                      <p:to x="100000" y="60000"/>
                                    </p:animScale>
                                    <p:animScale>
                                      <p:cBhvr>
                                        <p:cTn id="474" dur="166" decel="50000">
                                          <p:stCondLst>
                                            <p:cond delay="676"/>
                                          </p:stCondLst>
                                        </p:cTn>
                                        <p:tgtEl>
                                          <p:spTgt spid="66"/>
                                        </p:tgtEl>
                                      </p:cBhvr>
                                      <p:to x="100000" y="100000"/>
                                    </p:animScale>
                                    <p:animScale>
                                      <p:cBhvr>
                                        <p:cTn id="475" dur="26">
                                          <p:stCondLst>
                                            <p:cond delay="1312"/>
                                          </p:stCondLst>
                                        </p:cTn>
                                        <p:tgtEl>
                                          <p:spTgt spid="66"/>
                                        </p:tgtEl>
                                      </p:cBhvr>
                                      <p:to x="100000" y="80000"/>
                                    </p:animScale>
                                    <p:animScale>
                                      <p:cBhvr>
                                        <p:cTn id="476" dur="166" decel="50000">
                                          <p:stCondLst>
                                            <p:cond delay="1338"/>
                                          </p:stCondLst>
                                        </p:cTn>
                                        <p:tgtEl>
                                          <p:spTgt spid="66"/>
                                        </p:tgtEl>
                                      </p:cBhvr>
                                      <p:to x="100000" y="100000"/>
                                    </p:animScale>
                                    <p:animScale>
                                      <p:cBhvr>
                                        <p:cTn id="477" dur="26">
                                          <p:stCondLst>
                                            <p:cond delay="1642"/>
                                          </p:stCondLst>
                                        </p:cTn>
                                        <p:tgtEl>
                                          <p:spTgt spid="66"/>
                                        </p:tgtEl>
                                      </p:cBhvr>
                                      <p:to x="100000" y="90000"/>
                                    </p:animScale>
                                    <p:animScale>
                                      <p:cBhvr>
                                        <p:cTn id="478" dur="166" decel="50000">
                                          <p:stCondLst>
                                            <p:cond delay="1668"/>
                                          </p:stCondLst>
                                        </p:cTn>
                                        <p:tgtEl>
                                          <p:spTgt spid="66"/>
                                        </p:tgtEl>
                                      </p:cBhvr>
                                      <p:to x="100000" y="100000"/>
                                    </p:animScale>
                                    <p:animScale>
                                      <p:cBhvr>
                                        <p:cTn id="479" dur="26">
                                          <p:stCondLst>
                                            <p:cond delay="1808"/>
                                          </p:stCondLst>
                                        </p:cTn>
                                        <p:tgtEl>
                                          <p:spTgt spid="66"/>
                                        </p:tgtEl>
                                      </p:cBhvr>
                                      <p:to x="100000" y="95000"/>
                                    </p:animScale>
                                    <p:animScale>
                                      <p:cBhvr>
                                        <p:cTn id="480" dur="166" decel="50000">
                                          <p:stCondLst>
                                            <p:cond delay="1834"/>
                                          </p:stCondLst>
                                        </p:cTn>
                                        <p:tgtEl>
                                          <p:spTgt spid="66"/>
                                        </p:tgtEl>
                                      </p:cBhvr>
                                      <p:to x="100000" y="100000"/>
                                    </p:animScale>
                                  </p:childTnLst>
                                </p:cTn>
                              </p:par>
                              <p:par>
                                <p:cTn id="481" presetID="26" presetClass="entr" presetSubtype="0" fill="hold" grpId="0" nodeType="withEffect">
                                  <p:stCondLst>
                                    <p:cond delay="0"/>
                                  </p:stCondLst>
                                  <p:childTnLst>
                                    <p:set>
                                      <p:cBhvr>
                                        <p:cTn id="482" dur="1" fill="hold">
                                          <p:stCondLst>
                                            <p:cond delay="0"/>
                                          </p:stCondLst>
                                        </p:cTn>
                                        <p:tgtEl>
                                          <p:spTgt spid="4"/>
                                        </p:tgtEl>
                                        <p:attrNameLst>
                                          <p:attrName>style.visibility</p:attrName>
                                        </p:attrNameLst>
                                      </p:cBhvr>
                                      <p:to>
                                        <p:strVal val="visible"/>
                                      </p:to>
                                    </p:set>
                                    <p:animEffect transition="in" filter="wipe(down)">
                                      <p:cBhvr>
                                        <p:cTn id="483" dur="580">
                                          <p:stCondLst>
                                            <p:cond delay="0"/>
                                          </p:stCondLst>
                                        </p:cTn>
                                        <p:tgtEl>
                                          <p:spTgt spid="4"/>
                                        </p:tgtEl>
                                      </p:cBhvr>
                                    </p:animEffect>
                                    <p:anim calcmode="lin" valueType="num">
                                      <p:cBhvr>
                                        <p:cTn id="48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8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8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8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89" dur="26">
                                          <p:stCondLst>
                                            <p:cond delay="650"/>
                                          </p:stCondLst>
                                        </p:cTn>
                                        <p:tgtEl>
                                          <p:spTgt spid="4"/>
                                        </p:tgtEl>
                                      </p:cBhvr>
                                      <p:to x="100000" y="60000"/>
                                    </p:animScale>
                                    <p:animScale>
                                      <p:cBhvr>
                                        <p:cTn id="490" dur="166" decel="50000">
                                          <p:stCondLst>
                                            <p:cond delay="676"/>
                                          </p:stCondLst>
                                        </p:cTn>
                                        <p:tgtEl>
                                          <p:spTgt spid="4"/>
                                        </p:tgtEl>
                                      </p:cBhvr>
                                      <p:to x="100000" y="100000"/>
                                    </p:animScale>
                                    <p:animScale>
                                      <p:cBhvr>
                                        <p:cTn id="491" dur="26">
                                          <p:stCondLst>
                                            <p:cond delay="1312"/>
                                          </p:stCondLst>
                                        </p:cTn>
                                        <p:tgtEl>
                                          <p:spTgt spid="4"/>
                                        </p:tgtEl>
                                      </p:cBhvr>
                                      <p:to x="100000" y="80000"/>
                                    </p:animScale>
                                    <p:animScale>
                                      <p:cBhvr>
                                        <p:cTn id="492" dur="166" decel="50000">
                                          <p:stCondLst>
                                            <p:cond delay="1338"/>
                                          </p:stCondLst>
                                        </p:cTn>
                                        <p:tgtEl>
                                          <p:spTgt spid="4"/>
                                        </p:tgtEl>
                                      </p:cBhvr>
                                      <p:to x="100000" y="100000"/>
                                    </p:animScale>
                                    <p:animScale>
                                      <p:cBhvr>
                                        <p:cTn id="493" dur="26">
                                          <p:stCondLst>
                                            <p:cond delay="1642"/>
                                          </p:stCondLst>
                                        </p:cTn>
                                        <p:tgtEl>
                                          <p:spTgt spid="4"/>
                                        </p:tgtEl>
                                      </p:cBhvr>
                                      <p:to x="100000" y="90000"/>
                                    </p:animScale>
                                    <p:animScale>
                                      <p:cBhvr>
                                        <p:cTn id="494" dur="166" decel="50000">
                                          <p:stCondLst>
                                            <p:cond delay="1668"/>
                                          </p:stCondLst>
                                        </p:cTn>
                                        <p:tgtEl>
                                          <p:spTgt spid="4"/>
                                        </p:tgtEl>
                                      </p:cBhvr>
                                      <p:to x="100000" y="100000"/>
                                    </p:animScale>
                                    <p:animScale>
                                      <p:cBhvr>
                                        <p:cTn id="495" dur="26">
                                          <p:stCondLst>
                                            <p:cond delay="1808"/>
                                          </p:stCondLst>
                                        </p:cTn>
                                        <p:tgtEl>
                                          <p:spTgt spid="4"/>
                                        </p:tgtEl>
                                      </p:cBhvr>
                                      <p:to x="100000" y="95000"/>
                                    </p:animScale>
                                    <p:animScale>
                                      <p:cBhvr>
                                        <p:cTn id="496" dur="166" decel="50000">
                                          <p:stCondLst>
                                            <p:cond delay="1834"/>
                                          </p:stCondLst>
                                        </p:cTn>
                                        <p:tgtEl>
                                          <p:spTgt spid="4"/>
                                        </p:tgtEl>
                                      </p:cBhvr>
                                      <p:to x="100000" y="100000"/>
                                    </p:animScale>
                                  </p:childTnLst>
                                </p:cTn>
                              </p:par>
                              <p:par>
                                <p:cTn id="497" presetID="26" presetClass="entr" presetSubtype="0" fill="hold" grpId="0" nodeType="withEffect">
                                  <p:stCondLst>
                                    <p:cond delay="0"/>
                                  </p:stCondLst>
                                  <p:childTnLst>
                                    <p:set>
                                      <p:cBhvr>
                                        <p:cTn id="498" dur="1" fill="hold">
                                          <p:stCondLst>
                                            <p:cond delay="0"/>
                                          </p:stCondLst>
                                        </p:cTn>
                                        <p:tgtEl>
                                          <p:spTgt spid="3"/>
                                        </p:tgtEl>
                                        <p:attrNameLst>
                                          <p:attrName>style.visibility</p:attrName>
                                        </p:attrNameLst>
                                      </p:cBhvr>
                                      <p:to>
                                        <p:strVal val="visible"/>
                                      </p:to>
                                    </p:set>
                                    <p:animEffect transition="in" filter="wipe(down)">
                                      <p:cBhvr>
                                        <p:cTn id="499" dur="580">
                                          <p:stCondLst>
                                            <p:cond delay="0"/>
                                          </p:stCondLst>
                                        </p:cTn>
                                        <p:tgtEl>
                                          <p:spTgt spid="3"/>
                                        </p:tgtEl>
                                      </p:cBhvr>
                                    </p:animEffect>
                                    <p:anim calcmode="lin" valueType="num">
                                      <p:cBhvr>
                                        <p:cTn id="50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0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0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0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0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05" dur="26">
                                          <p:stCondLst>
                                            <p:cond delay="650"/>
                                          </p:stCondLst>
                                        </p:cTn>
                                        <p:tgtEl>
                                          <p:spTgt spid="3"/>
                                        </p:tgtEl>
                                      </p:cBhvr>
                                      <p:to x="100000" y="60000"/>
                                    </p:animScale>
                                    <p:animScale>
                                      <p:cBhvr>
                                        <p:cTn id="506" dur="166" decel="50000">
                                          <p:stCondLst>
                                            <p:cond delay="676"/>
                                          </p:stCondLst>
                                        </p:cTn>
                                        <p:tgtEl>
                                          <p:spTgt spid="3"/>
                                        </p:tgtEl>
                                      </p:cBhvr>
                                      <p:to x="100000" y="100000"/>
                                    </p:animScale>
                                    <p:animScale>
                                      <p:cBhvr>
                                        <p:cTn id="507" dur="26">
                                          <p:stCondLst>
                                            <p:cond delay="1312"/>
                                          </p:stCondLst>
                                        </p:cTn>
                                        <p:tgtEl>
                                          <p:spTgt spid="3"/>
                                        </p:tgtEl>
                                      </p:cBhvr>
                                      <p:to x="100000" y="80000"/>
                                    </p:animScale>
                                    <p:animScale>
                                      <p:cBhvr>
                                        <p:cTn id="508" dur="166" decel="50000">
                                          <p:stCondLst>
                                            <p:cond delay="1338"/>
                                          </p:stCondLst>
                                        </p:cTn>
                                        <p:tgtEl>
                                          <p:spTgt spid="3"/>
                                        </p:tgtEl>
                                      </p:cBhvr>
                                      <p:to x="100000" y="100000"/>
                                    </p:animScale>
                                    <p:animScale>
                                      <p:cBhvr>
                                        <p:cTn id="509" dur="26">
                                          <p:stCondLst>
                                            <p:cond delay="1642"/>
                                          </p:stCondLst>
                                        </p:cTn>
                                        <p:tgtEl>
                                          <p:spTgt spid="3"/>
                                        </p:tgtEl>
                                      </p:cBhvr>
                                      <p:to x="100000" y="90000"/>
                                    </p:animScale>
                                    <p:animScale>
                                      <p:cBhvr>
                                        <p:cTn id="510" dur="166" decel="50000">
                                          <p:stCondLst>
                                            <p:cond delay="1668"/>
                                          </p:stCondLst>
                                        </p:cTn>
                                        <p:tgtEl>
                                          <p:spTgt spid="3"/>
                                        </p:tgtEl>
                                      </p:cBhvr>
                                      <p:to x="100000" y="100000"/>
                                    </p:animScale>
                                    <p:animScale>
                                      <p:cBhvr>
                                        <p:cTn id="511" dur="26">
                                          <p:stCondLst>
                                            <p:cond delay="1808"/>
                                          </p:stCondLst>
                                        </p:cTn>
                                        <p:tgtEl>
                                          <p:spTgt spid="3"/>
                                        </p:tgtEl>
                                      </p:cBhvr>
                                      <p:to x="100000" y="95000"/>
                                    </p:animScale>
                                    <p:animScale>
                                      <p:cBhvr>
                                        <p:cTn id="51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2" grpId="0" animBg="1"/>
      <p:bldP spid="23" grpId="0"/>
      <p:bldP spid="24" grpId="0"/>
      <p:bldP spid="25" grpId="0"/>
      <p:bldP spid="26" grpId="0"/>
      <p:bldP spid="27" grpId="0"/>
      <p:bldP spid="28" grpId="0"/>
      <p:bldP spid="29" grpId="0"/>
      <p:bldP spid="30" grpId="0" animBg="1"/>
      <p:bldP spid="31" grpId="0"/>
      <p:bldP spid="64" grpId="0"/>
      <p:bldP spid="65" grpId="0"/>
      <p:bldP spid="66" grpId="0"/>
      <p:bldP spid="67" grpId="0"/>
      <p:bldP spid="68" grpId="0"/>
      <p:bldP spid="69" grpId="0" animBg="1"/>
      <p:bldP spid="70" grpId="0"/>
      <p:bldP spid="77" grpId="0"/>
      <p:bldP spid="87" grpId="0"/>
      <p:bldP spid="88" grpId="0"/>
      <p:bldP spid="89" grpId="0"/>
      <p:bldP spid="90" grpId="0"/>
      <p:bldP spid="91" grpId="0" animBg="1"/>
      <p:bldP spid="92" grpId="0"/>
      <p:bldP spid="93" grpId="0"/>
      <p:bldP spid="94" grpId="0"/>
      <p:bldP spid="95" grpId="0"/>
      <p:bldP spid="96" grpId="0"/>
      <p:bldP spid="97" grpId="0"/>
      <p:bldP spid="3" grpId="0"/>
      <p:bldP spid="4"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A459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20543</TotalTime>
  <Words>2714</Words>
  <Application>Microsoft Office PowerPoint</Application>
  <PresentationFormat>Προβολή στην οθόνη (4:3)</PresentationFormat>
  <Paragraphs>628</Paragraphs>
  <Slides>33</Slides>
  <Notes>31</Notes>
  <HiddenSlides>0</HiddenSlides>
  <MMClips>0</MMClips>
  <ScaleCrop>false</ScaleCrop>
  <HeadingPairs>
    <vt:vector size="4" baseType="variant">
      <vt:variant>
        <vt:lpstr>Θέμα</vt:lpstr>
      </vt:variant>
      <vt:variant>
        <vt:i4>1</vt:i4>
      </vt:variant>
      <vt:variant>
        <vt:lpstr>Τίτλοι διαφανειών</vt:lpstr>
      </vt:variant>
      <vt:variant>
        <vt:i4>33</vt:i4>
      </vt:variant>
    </vt:vector>
  </HeadingPairs>
  <TitlesOfParts>
    <vt:vector size="34" baseType="lpstr">
      <vt:lpstr>Thème Office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user</cp:lastModifiedBy>
  <cp:revision>894</cp:revision>
  <cp:lastPrinted>2019-09-03T09:29:06Z</cp:lastPrinted>
  <dcterms:created xsi:type="dcterms:W3CDTF">2018-11-12T13:20:47Z</dcterms:created>
  <dcterms:modified xsi:type="dcterms:W3CDTF">2021-03-12T07:40:36Z</dcterms:modified>
</cp:coreProperties>
</file>