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98" r:id="rId10"/>
    <p:sldId id="265" r:id="rId11"/>
    <p:sldId id="266" r:id="rId12"/>
    <p:sldId id="268" r:id="rId13"/>
    <p:sldId id="272" r:id="rId14"/>
    <p:sldId id="271" r:id="rId15"/>
    <p:sldId id="273" r:id="rId16"/>
    <p:sldId id="270" r:id="rId17"/>
    <p:sldId id="269" r:id="rId18"/>
    <p:sldId id="274" r:id="rId19"/>
    <p:sldId id="276" r:id="rId20"/>
    <p:sldId id="279" r:id="rId21"/>
    <p:sldId id="280" r:id="rId22"/>
    <p:sldId id="278" r:id="rId23"/>
    <p:sldId id="277" r:id="rId24"/>
    <p:sldId id="275" r:id="rId25"/>
    <p:sldId id="285" r:id="rId26"/>
    <p:sldId id="299" r:id="rId27"/>
    <p:sldId id="283" r:id="rId28"/>
    <p:sldId id="286" r:id="rId29"/>
    <p:sldId id="294" r:id="rId30"/>
    <p:sldId id="293" r:id="rId31"/>
    <p:sldId id="295" r:id="rId32"/>
    <p:sldId id="292" r:id="rId33"/>
    <p:sldId id="297" r:id="rId34"/>
    <p:sldId id="281" r:id="rId35"/>
    <p:sldId id="259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stas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5F093-BC67-4A68-BC82-EE7D4BB71307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F8918-1182-4FCF-923C-28F6F204784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</a:t>
            </a:r>
            <a:r>
              <a:rPr lang="el-GR" baseline="0" dirty="0" smtClean="0"/>
              <a:t> +</a:t>
            </a:r>
            <a:r>
              <a:rPr lang="en-US" baseline="0" dirty="0" smtClean="0"/>
              <a:t>q</a:t>
            </a:r>
            <a:r>
              <a:rPr lang="el-GR" baseline="0" dirty="0" smtClean="0"/>
              <a:t> δεν έχει καθόλου ηλεκτρόνια;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F8918-1182-4FCF-923C-28F6F2047846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F8918-1182-4FCF-923C-28F6F2047846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CB665-0F5A-4C23-B3C1-0A8F241D1D38}" type="datetimeFigureOut">
              <a:rPr lang="el-GR" smtClean="0"/>
              <a:pPr/>
              <a:t>24/9/2009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F281-37EF-4952-A30B-E3B953FEF40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285720" y="285728"/>
            <a:ext cx="5429256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Στόχοι μαθήματος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l-GR" sz="2400" b="1" dirty="0" smtClean="0"/>
              <a:t>Τί είναι το ηλεκτρικό φορτίο και ποιές είναι οι ιδιότητές του (8);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400" dirty="0" smtClean="0"/>
              <a:t>Πόσα είδη ηλεκτρικού φορτίου υπάρχουν;</a:t>
            </a: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400" dirty="0" smtClean="0"/>
              <a:t>Ποιά είναι η μονάδα του ηλεκτρικού φορτίου;</a:t>
            </a: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400" dirty="0" smtClean="0"/>
              <a:t>Πού οφείλεται η παρατηρούμενη ύπαρξη φορτίου;</a:t>
            </a: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400" dirty="0" smtClean="0"/>
              <a:t>Τί λέει η αρχή διατήρησης του φορτίου;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114800"/>
            <a:ext cx="3352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C:\Data\Εκπαίδευση\DVD Παιδαγ Ινστ 2007-8\chemistry\chemistry\chapt2\2_34\2_31bac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70" y="0"/>
            <a:ext cx="2500330" cy="2707905"/>
          </a:xfrm>
          <a:prstGeom prst="rect">
            <a:avLst/>
          </a:prstGeom>
          <a:noFill/>
        </p:spPr>
      </p:pic>
      <p:pic>
        <p:nvPicPr>
          <p:cNvPr id="1029" name="Picture 5" descr="C:\Data\Εκπαίδευση\DVD Παιδαγ Ινστ 2007-8\chemistry\chemistry\chapt2\2_31\pict2_31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2714620"/>
            <a:ext cx="2071670" cy="1383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Άρα είναι δυνατόν ένα σώμα να είναι πιο φορτισμένο από ένα άλλο. Πώς συγκρίνω και μετράω τα δύο φορτία;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Η μονάδα του ηλεκτρικού φορτίου είναι το </a:t>
            </a:r>
            <a:r>
              <a:rPr lang="el-GR" sz="2400" b="1" dirty="0" smtClean="0">
                <a:solidFill>
                  <a:srgbClr val="FF0000"/>
                </a:solidFill>
              </a:rPr>
              <a:t>Κουλόμπ</a:t>
            </a:r>
            <a:r>
              <a:rPr lang="el-GR" sz="2400" dirty="0" smtClean="0">
                <a:solidFill>
                  <a:srgbClr val="FF0000"/>
                </a:solidFill>
              </a:rPr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Coulomb) , </a:t>
            </a:r>
            <a:r>
              <a:rPr lang="en-US" sz="2400" b="1" dirty="0" smtClean="0">
                <a:solidFill>
                  <a:srgbClr val="FF0000"/>
                </a:solidFill>
              </a:rPr>
              <a:t>1C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2400" dirty="0" smtClean="0"/>
          </a:p>
          <a:p>
            <a:pPr algn="ctr"/>
            <a:r>
              <a:rPr lang="el-GR" sz="2400" dirty="0" smtClean="0"/>
              <a:t>Το 1 </a:t>
            </a:r>
            <a:r>
              <a:rPr lang="en-US" sz="2400" dirty="0" smtClean="0"/>
              <a:t>C </a:t>
            </a:r>
            <a:r>
              <a:rPr lang="el-GR" sz="2400" dirty="0" smtClean="0"/>
              <a:t>είναι πολύ μεγάλη μονάδα. Συνήθως χρησιμοποιούμε υποδιαιρέσεις αυτής της μονάδας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n-US" sz="2400" dirty="0" smtClean="0"/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Η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πλαστική ραύδος </a:t>
            </a:r>
            <a:r>
              <a:rPr lang="el-GR" sz="2400" dirty="0" smtClean="0"/>
              <a:t>αποκτά </a:t>
            </a:r>
            <a:r>
              <a:rPr lang="el-GR" sz="2400" b="1" dirty="0" smtClean="0">
                <a:solidFill>
                  <a:srgbClr val="0070C0"/>
                </a:solidFill>
              </a:rPr>
              <a:t>αρνητικό φορτίο       </a:t>
            </a:r>
            <a:r>
              <a:rPr lang="el-GR" sz="2400" dirty="0" smtClean="0"/>
              <a:t>  , περίπου 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Η </a:t>
            </a:r>
            <a:r>
              <a:rPr lang="el-GR" sz="2400" dirty="0" smtClean="0">
                <a:solidFill>
                  <a:srgbClr val="7030A0"/>
                </a:solidFill>
              </a:rPr>
              <a:t>γυάλινη ραύδος </a:t>
            </a:r>
            <a:r>
              <a:rPr lang="el-GR" sz="2400" dirty="0" smtClean="0"/>
              <a:t>αποκτά </a:t>
            </a:r>
            <a:r>
              <a:rPr lang="el-GR" sz="2400" b="1" dirty="0" smtClean="0">
                <a:solidFill>
                  <a:srgbClr val="FF0000"/>
                </a:solidFill>
              </a:rPr>
              <a:t>θετικό φορτίο </a:t>
            </a:r>
            <a:r>
              <a:rPr lang="el-GR" sz="2400" dirty="0" smtClean="0"/>
              <a:t>         , περίπου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4929198"/>
            <a:ext cx="409575" cy="409575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5643578"/>
            <a:ext cx="409575" cy="409575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43900" y="4929198"/>
            <a:ext cx="800100" cy="40957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5643578"/>
            <a:ext cx="800100" cy="409575"/>
          </a:xfrm>
          <a:prstGeom prst="rect">
            <a:avLst/>
          </a:prstGeom>
          <a:noFill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000372"/>
            <a:ext cx="2244199" cy="571504"/>
          </a:xfrm>
          <a:prstGeom prst="rect">
            <a:avLst/>
          </a:prstGeom>
          <a:noFill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000372"/>
            <a:ext cx="2230260" cy="571504"/>
          </a:xfrm>
          <a:prstGeom prst="rect">
            <a:avLst/>
          </a:prstGeom>
          <a:noFill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714752"/>
            <a:ext cx="3740936" cy="928694"/>
          </a:xfrm>
          <a:prstGeom prst="rect">
            <a:avLst/>
          </a:prstGeom>
          <a:noFill/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714752"/>
            <a:ext cx="3754017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Ιδιότητες ηλεκτρικού φορτίου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Υπάρχουν δύο είδη ηλεκτρικού φορτίου, το </a:t>
            </a:r>
            <a:r>
              <a:rPr lang="el-GR" sz="2400" b="1" dirty="0" smtClean="0">
                <a:solidFill>
                  <a:srgbClr val="FF0000"/>
                </a:solidFill>
              </a:rPr>
              <a:t>θετικό (+)</a:t>
            </a:r>
            <a:r>
              <a:rPr lang="el-GR" sz="2400" dirty="0" smtClean="0"/>
              <a:t> και το </a:t>
            </a:r>
            <a:r>
              <a:rPr lang="el-GR" sz="2400" b="1" dirty="0" smtClean="0">
                <a:solidFill>
                  <a:srgbClr val="0070C0"/>
                </a:solidFill>
              </a:rPr>
              <a:t>αρνητικό (-)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Φορτία του ίδιου είδους απωθούνται, ενώ φορτία διαφορετικού είδους έλκονται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H</a:t>
            </a:r>
            <a:r>
              <a:rPr lang="el-GR" sz="2400" dirty="0" smtClean="0"/>
              <a:t> ηλεκτρική δύναμη που ασκεί ένα φορτισμένο σώμα είναι ανάλογη του ηλεκτρικού του φορτίου</a:t>
            </a:r>
            <a:endParaRPr lang="en-US" sz="2400" b="1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M</a:t>
            </a:r>
            <a:r>
              <a:rPr lang="el-GR" sz="2400" dirty="0" smtClean="0"/>
              <a:t>ονάδα του ηλεκτρικού φορτίου είναι το </a:t>
            </a:r>
            <a:r>
              <a:rPr lang="el-GR" sz="2400" b="1" dirty="0" smtClean="0"/>
              <a:t>Κουλόμπ</a:t>
            </a:r>
            <a:r>
              <a:rPr lang="el-GR" sz="2400" dirty="0" smtClean="0"/>
              <a:t> (</a:t>
            </a:r>
            <a:r>
              <a:rPr lang="en-US" sz="2400" dirty="0" smtClean="0"/>
              <a:t>Coulomb</a:t>
            </a:r>
            <a:r>
              <a:rPr lang="el-GR" sz="2400" dirty="0" smtClean="0"/>
              <a:t>), </a:t>
            </a:r>
            <a:r>
              <a:rPr lang="el-GR" sz="2400" b="1" dirty="0" smtClean="0"/>
              <a:t>1 </a:t>
            </a:r>
            <a:r>
              <a:rPr lang="en-US" sz="2400" b="1" dirty="0" smtClean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be 30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Can 31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Block Arc 32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5" name="Cube 34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Can 35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Block Arc 36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0"/>
            <a:endCxn id="39" idx="0"/>
          </p:cNvCxnSpPr>
          <p:nvPr/>
        </p:nvCxnSpPr>
        <p:spPr>
          <a:xfrm rot="5400000">
            <a:off x="1384291" y="2285696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812624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1" name="Straight Connector 40"/>
          <p:cNvCxnSpPr>
            <a:stCxn id="33" idx="0"/>
            <a:endCxn id="42" idx="0"/>
          </p:cNvCxnSpPr>
          <p:nvPr/>
        </p:nvCxnSpPr>
        <p:spPr>
          <a:xfrm rot="16200000" flipH="1">
            <a:off x="4313762" y="2285741"/>
            <a:ext cx="1000135" cy="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742642" y="278606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Can 56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5" name="TextBox 74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  <p:sp>
        <p:nvSpPr>
          <p:cNvPr id="15" name="Parallelogram 14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be 30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Can 31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Block Arc 32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5" name="Cube 34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Can 35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Block Arc 36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0"/>
            <a:endCxn id="39" idx="0"/>
          </p:cNvCxnSpPr>
          <p:nvPr/>
        </p:nvCxnSpPr>
        <p:spPr>
          <a:xfrm rot="5400000">
            <a:off x="1384291" y="2285696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812624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1" name="Straight Connector 40"/>
          <p:cNvCxnSpPr>
            <a:stCxn id="33" idx="0"/>
            <a:endCxn id="42" idx="0"/>
          </p:cNvCxnSpPr>
          <p:nvPr/>
        </p:nvCxnSpPr>
        <p:spPr>
          <a:xfrm rot="16200000" flipH="1">
            <a:off x="4313762" y="2285741"/>
            <a:ext cx="1000135" cy="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742642" y="278606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57" name="Can 56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5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6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  <p:sp>
        <p:nvSpPr>
          <p:cNvPr id="22" name="Parallelogram 21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be 30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Can 31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Block Arc 32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5" name="Cube 34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Can 35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Block Arc 36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7" idx="0"/>
            <a:endCxn id="39" idx="0"/>
          </p:cNvCxnSpPr>
          <p:nvPr/>
        </p:nvCxnSpPr>
        <p:spPr>
          <a:xfrm rot="5400000">
            <a:off x="1156624" y="1915153"/>
            <a:ext cx="857257" cy="59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214414" y="2643182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1" name="Straight Connector 40"/>
          <p:cNvCxnSpPr>
            <a:stCxn id="33" idx="0"/>
            <a:endCxn id="42" idx="0"/>
          </p:cNvCxnSpPr>
          <p:nvPr/>
        </p:nvCxnSpPr>
        <p:spPr>
          <a:xfrm rot="5400000">
            <a:off x="4192723" y="2093764"/>
            <a:ext cx="928695" cy="31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429124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57" name="Can 56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5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6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  <p:sp>
        <p:nvSpPr>
          <p:cNvPr id="22" name="Parallelogram 21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be 60"/>
          <p:cNvSpPr/>
          <p:nvPr/>
        </p:nvSpPr>
        <p:spPr>
          <a:xfrm>
            <a:off x="728661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Can 61"/>
          <p:cNvSpPr/>
          <p:nvPr/>
        </p:nvSpPr>
        <p:spPr>
          <a:xfrm>
            <a:off x="865155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Block Arc 62"/>
          <p:cNvSpPr/>
          <p:nvPr/>
        </p:nvSpPr>
        <p:spPr>
          <a:xfrm>
            <a:off x="800099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3" idx="0"/>
            <a:endCxn id="65" idx="0"/>
          </p:cNvCxnSpPr>
          <p:nvPr/>
        </p:nvCxnSpPr>
        <p:spPr>
          <a:xfrm rot="5400000">
            <a:off x="7527895" y="2285696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7956228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Can 67"/>
          <p:cNvSpPr/>
          <p:nvPr/>
        </p:nvSpPr>
        <p:spPr>
          <a:xfrm rot="6458857">
            <a:off x="6492871" y="1986383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Cube 42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Can 43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Block Arc 44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6" name="Cube 45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Can 46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Block Arc 47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48" idx="0"/>
            <a:endCxn id="50" idx="0"/>
          </p:cNvCxnSpPr>
          <p:nvPr/>
        </p:nvCxnSpPr>
        <p:spPr>
          <a:xfrm rot="5400000">
            <a:off x="1156624" y="1915153"/>
            <a:ext cx="857257" cy="59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214414" y="2643182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2" name="Straight Connector 51"/>
          <p:cNvCxnSpPr>
            <a:stCxn id="45" idx="0"/>
            <a:endCxn id="75" idx="0"/>
          </p:cNvCxnSpPr>
          <p:nvPr/>
        </p:nvCxnSpPr>
        <p:spPr>
          <a:xfrm rot="5400000">
            <a:off x="4192723" y="2093764"/>
            <a:ext cx="928695" cy="31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429124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80" name="Can 79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8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  <p:sp>
        <p:nvSpPr>
          <p:cNvPr id="29" name="Parallelogram 28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Parallelogram 29"/>
          <p:cNvSpPr/>
          <p:nvPr/>
        </p:nvSpPr>
        <p:spPr>
          <a:xfrm rot="661071">
            <a:off x="6077486" y="2254765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arallelogram 37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Parallelogram 38"/>
          <p:cNvSpPr/>
          <p:nvPr/>
        </p:nvSpPr>
        <p:spPr>
          <a:xfrm rot="661071">
            <a:off x="6077486" y="2254765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Cube 60"/>
          <p:cNvSpPr/>
          <p:nvPr/>
        </p:nvSpPr>
        <p:spPr>
          <a:xfrm>
            <a:off x="728661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Can 61"/>
          <p:cNvSpPr/>
          <p:nvPr/>
        </p:nvSpPr>
        <p:spPr>
          <a:xfrm>
            <a:off x="865155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Block Arc 62"/>
          <p:cNvSpPr/>
          <p:nvPr/>
        </p:nvSpPr>
        <p:spPr>
          <a:xfrm>
            <a:off x="800099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3" idx="0"/>
            <a:endCxn id="65" idx="0"/>
          </p:cNvCxnSpPr>
          <p:nvPr/>
        </p:nvCxnSpPr>
        <p:spPr>
          <a:xfrm rot="5400000">
            <a:off x="7527895" y="2285696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7956228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12" y="2285992"/>
            <a:ext cx="409575" cy="409575"/>
          </a:xfrm>
          <a:prstGeom prst="rect">
            <a:avLst/>
          </a:prstGeom>
          <a:noFill/>
        </p:spPr>
      </p:pic>
      <p:sp>
        <p:nvSpPr>
          <p:cNvPr id="68" name="Can 67"/>
          <p:cNvSpPr/>
          <p:nvPr/>
        </p:nvSpPr>
        <p:spPr>
          <a:xfrm rot="6458857">
            <a:off x="6492871" y="1986383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2571744"/>
            <a:ext cx="409575" cy="409575"/>
          </a:xfrm>
          <a:prstGeom prst="rect">
            <a:avLst/>
          </a:prstGeom>
          <a:noFill/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000240"/>
            <a:ext cx="409575" cy="409575"/>
          </a:xfrm>
          <a:prstGeom prst="rect">
            <a:avLst/>
          </a:prstGeom>
          <a:noFill/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786058"/>
            <a:ext cx="409575" cy="409575"/>
          </a:xfrm>
          <a:prstGeom prst="rect">
            <a:avLst/>
          </a:prstGeom>
          <a:noFill/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357430"/>
            <a:ext cx="409575" cy="409575"/>
          </a:xfrm>
          <a:prstGeom prst="rect">
            <a:avLst/>
          </a:prstGeom>
          <a:noFill/>
        </p:spPr>
      </p:pic>
      <p:pic>
        <p:nvPicPr>
          <p:cNvPr id="7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786058"/>
            <a:ext cx="409575" cy="409575"/>
          </a:xfrm>
          <a:prstGeom prst="rect">
            <a:avLst/>
          </a:prstGeom>
          <a:noFill/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2857496"/>
            <a:ext cx="409575" cy="409575"/>
          </a:xfrm>
          <a:prstGeom prst="rect">
            <a:avLst/>
          </a:prstGeom>
          <a:noFill/>
        </p:spPr>
      </p:pic>
      <p:sp>
        <p:nvSpPr>
          <p:cNvPr id="43" name="Cube 42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Can 43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Block Arc 44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6" name="Cube 45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Can 46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Block Arc 47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48" idx="0"/>
            <a:endCxn id="50" idx="0"/>
          </p:cNvCxnSpPr>
          <p:nvPr/>
        </p:nvCxnSpPr>
        <p:spPr>
          <a:xfrm rot="5400000">
            <a:off x="1156624" y="1915153"/>
            <a:ext cx="857257" cy="59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214414" y="2643182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2" name="Straight Connector 51"/>
          <p:cNvCxnSpPr>
            <a:stCxn id="45" idx="0"/>
            <a:endCxn id="75" idx="0"/>
          </p:cNvCxnSpPr>
          <p:nvPr/>
        </p:nvCxnSpPr>
        <p:spPr>
          <a:xfrm rot="5400000">
            <a:off x="4192723" y="2093764"/>
            <a:ext cx="928695" cy="31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429124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80" name="Can 79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8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84" name="TextBox 83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arallelogram 35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Parallelogram 36"/>
          <p:cNvSpPr/>
          <p:nvPr/>
        </p:nvSpPr>
        <p:spPr>
          <a:xfrm rot="661071">
            <a:off x="6077486" y="2254765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Cube 60"/>
          <p:cNvSpPr/>
          <p:nvPr/>
        </p:nvSpPr>
        <p:spPr>
          <a:xfrm>
            <a:off x="728661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Can 61"/>
          <p:cNvSpPr/>
          <p:nvPr/>
        </p:nvSpPr>
        <p:spPr>
          <a:xfrm>
            <a:off x="865155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Block Arc 62"/>
          <p:cNvSpPr/>
          <p:nvPr/>
        </p:nvSpPr>
        <p:spPr>
          <a:xfrm>
            <a:off x="800099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3" idx="0"/>
            <a:endCxn id="65" idx="0"/>
          </p:cNvCxnSpPr>
          <p:nvPr/>
        </p:nvCxnSpPr>
        <p:spPr>
          <a:xfrm rot="5400000">
            <a:off x="7478855" y="2236656"/>
            <a:ext cx="1000133" cy="98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7858148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12" y="2285992"/>
            <a:ext cx="409575" cy="409575"/>
          </a:xfrm>
          <a:prstGeom prst="rect">
            <a:avLst/>
          </a:prstGeom>
          <a:noFill/>
        </p:spPr>
      </p:pic>
      <p:sp>
        <p:nvSpPr>
          <p:cNvPr id="68" name="Can 67"/>
          <p:cNvSpPr/>
          <p:nvPr/>
        </p:nvSpPr>
        <p:spPr>
          <a:xfrm rot="6458857">
            <a:off x="6492871" y="1986383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2571744"/>
            <a:ext cx="409575" cy="409575"/>
          </a:xfrm>
          <a:prstGeom prst="rect">
            <a:avLst/>
          </a:prstGeom>
          <a:noFill/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000240"/>
            <a:ext cx="409575" cy="409575"/>
          </a:xfrm>
          <a:prstGeom prst="rect">
            <a:avLst/>
          </a:prstGeom>
          <a:noFill/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786058"/>
            <a:ext cx="409575" cy="409575"/>
          </a:xfrm>
          <a:prstGeom prst="rect">
            <a:avLst/>
          </a:prstGeom>
          <a:noFill/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357430"/>
            <a:ext cx="409575" cy="409575"/>
          </a:xfrm>
          <a:prstGeom prst="rect">
            <a:avLst/>
          </a:prstGeom>
          <a:noFill/>
        </p:spPr>
      </p:pic>
      <p:pic>
        <p:nvPicPr>
          <p:cNvPr id="7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786058"/>
            <a:ext cx="409575" cy="409575"/>
          </a:xfrm>
          <a:prstGeom prst="rect">
            <a:avLst/>
          </a:prstGeom>
          <a:noFill/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2857496"/>
            <a:ext cx="409575" cy="409575"/>
          </a:xfrm>
          <a:prstGeom prst="rect">
            <a:avLst/>
          </a:prstGeom>
          <a:noFill/>
        </p:spPr>
      </p:pic>
      <p:sp>
        <p:nvSpPr>
          <p:cNvPr id="43" name="Cube 42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Can 43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Block Arc 44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6" name="Cube 45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Can 46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Block Arc 47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48" idx="0"/>
            <a:endCxn id="50" idx="0"/>
          </p:cNvCxnSpPr>
          <p:nvPr/>
        </p:nvCxnSpPr>
        <p:spPr>
          <a:xfrm rot="5400000">
            <a:off x="1156624" y="1915153"/>
            <a:ext cx="857257" cy="59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214414" y="2643182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2" name="Straight Connector 51"/>
          <p:cNvCxnSpPr>
            <a:stCxn id="45" idx="0"/>
            <a:endCxn id="75" idx="0"/>
          </p:cNvCxnSpPr>
          <p:nvPr/>
        </p:nvCxnSpPr>
        <p:spPr>
          <a:xfrm rot="5400000">
            <a:off x="4192723" y="2093764"/>
            <a:ext cx="928695" cy="31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429124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80" name="Can 79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8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85" name="TextBox 84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arallelogram 41"/>
          <p:cNvSpPr/>
          <p:nvPr/>
        </p:nvSpPr>
        <p:spPr>
          <a:xfrm rot="661071">
            <a:off x="6907" y="2379778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Parallelogram 52"/>
          <p:cNvSpPr/>
          <p:nvPr/>
        </p:nvSpPr>
        <p:spPr>
          <a:xfrm rot="661071">
            <a:off x="6077486" y="2254765"/>
            <a:ext cx="1184767" cy="169617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Cube 60"/>
          <p:cNvSpPr/>
          <p:nvPr/>
        </p:nvSpPr>
        <p:spPr>
          <a:xfrm>
            <a:off x="728661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Can 61"/>
          <p:cNvSpPr/>
          <p:nvPr/>
        </p:nvSpPr>
        <p:spPr>
          <a:xfrm>
            <a:off x="865155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Block Arc 62"/>
          <p:cNvSpPr/>
          <p:nvPr/>
        </p:nvSpPr>
        <p:spPr>
          <a:xfrm>
            <a:off x="800099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3" idx="0"/>
            <a:endCxn id="65" idx="0"/>
          </p:cNvCxnSpPr>
          <p:nvPr/>
        </p:nvCxnSpPr>
        <p:spPr>
          <a:xfrm rot="5400000">
            <a:off x="7478855" y="2236656"/>
            <a:ext cx="1000133" cy="98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7858148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12" y="2285992"/>
            <a:ext cx="409575" cy="409575"/>
          </a:xfrm>
          <a:prstGeom prst="rect">
            <a:avLst/>
          </a:prstGeom>
          <a:noFill/>
        </p:spPr>
      </p:pic>
      <p:sp>
        <p:nvSpPr>
          <p:cNvPr id="68" name="Can 67"/>
          <p:cNvSpPr/>
          <p:nvPr/>
        </p:nvSpPr>
        <p:spPr>
          <a:xfrm rot="6458857">
            <a:off x="6492871" y="1986383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2571744"/>
            <a:ext cx="409575" cy="409575"/>
          </a:xfrm>
          <a:prstGeom prst="rect">
            <a:avLst/>
          </a:prstGeom>
          <a:noFill/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000240"/>
            <a:ext cx="409575" cy="409575"/>
          </a:xfrm>
          <a:prstGeom prst="rect">
            <a:avLst/>
          </a:prstGeom>
          <a:noFill/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786058"/>
            <a:ext cx="409575" cy="409575"/>
          </a:xfrm>
          <a:prstGeom prst="rect">
            <a:avLst/>
          </a:prstGeom>
          <a:noFill/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357430"/>
            <a:ext cx="409575" cy="409575"/>
          </a:xfrm>
          <a:prstGeom prst="rect">
            <a:avLst/>
          </a:prstGeom>
          <a:noFill/>
        </p:spPr>
      </p:pic>
      <p:pic>
        <p:nvPicPr>
          <p:cNvPr id="7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786058"/>
            <a:ext cx="409575" cy="409575"/>
          </a:xfrm>
          <a:prstGeom prst="rect">
            <a:avLst/>
          </a:prstGeom>
          <a:noFill/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2857496"/>
            <a:ext cx="409575" cy="409575"/>
          </a:xfrm>
          <a:prstGeom prst="rect">
            <a:avLst/>
          </a:prstGeom>
          <a:noFill/>
        </p:spPr>
      </p:pic>
      <p:sp>
        <p:nvSpPr>
          <p:cNvPr id="43" name="Cube 42"/>
          <p:cNvSpPr/>
          <p:nvPr/>
        </p:nvSpPr>
        <p:spPr>
          <a:xfrm>
            <a:off x="4071934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Can 43"/>
          <p:cNvSpPr/>
          <p:nvPr/>
        </p:nvSpPr>
        <p:spPr>
          <a:xfrm>
            <a:off x="5436880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Block Arc 44"/>
          <p:cNvSpPr/>
          <p:nvPr/>
        </p:nvSpPr>
        <p:spPr>
          <a:xfrm>
            <a:off x="4786314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6" name="Cube 45"/>
          <p:cNvSpPr/>
          <p:nvPr/>
        </p:nvSpPr>
        <p:spPr>
          <a:xfrm>
            <a:off x="1143008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Can 46"/>
          <p:cNvSpPr/>
          <p:nvPr/>
        </p:nvSpPr>
        <p:spPr>
          <a:xfrm>
            <a:off x="2507954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Block Arc 47"/>
          <p:cNvSpPr/>
          <p:nvPr/>
        </p:nvSpPr>
        <p:spPr>
          <a:xfrm>
            <a:off x="1857388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48" idx="0"/>
            <a:endCxn id="50" idx="0"/>
          </p:cNvCxnSpPr>
          <p:nvPr/>
        </p:nvCxnSpPr>
        <p:spPr>
          <a:xfrm rot="5400000">
            <a:off x="1156624" y="1915153"/>
            <a:ext cx="857257" cy="59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214414" y="2643182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2" name="Straight Connector 51"/>
          <p:cNvCxnSpPr>
            <a:stCxn id="45" idx="0"/>
            <a:endCxn id="75" idx="0"/>
          </p:cNvCxnSpPr>
          <p:nvPr/>
        </p:nvCxnSpPr>
        <p:spPr>
          <a:xfrm rot="5400000">
            <a:off x="4192723" y="2093764"/>
            <a:ext cx="928695" cy="31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429124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8" y="2445997"/>
            <a:ext cx="409575" cy="409575"/>
          </a:xfrm>
          <a:prstGeom prst="rect">
            <a:avLst/>
          </a:prstGeom>
          <a:noFill/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70" y="2160245"/>
            <a:ext cx="409575" cy="409575"/>
          </a:xfrm>
          <a:prstGeom prst="rect">
            <a:avLst/>
          </a:prstGeom>
          <a:noFill/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4" y="2517435"/>
            <a:ext cx="409575" cy="409575"/>
          </a:xfrm>
          <a:prstGeom prst="rect">
            <a:avLst/>
          </a:prstGeom>
          <a:noFill/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94" y="2660311"/>
            <a:ext cx="409575" cy="409575"/>
          </a:xfrm>
          <a:prstGeom prst="rect">
            <a:avLst/>
          </a:prstGeom>
          <a:noFill/>
        </p:spPr>
      </p:pic>
      <p:sp>
        <p:nvSpPr>
          <p:cNvPr id="80" name="Can 79"/>
          <p:cNvSpPr/>
          <p:nvPr/>
        </p:nvSpPr>
        <p:spPr>
          <a:xfrm rot="6458857">
            <a:off x="3492475" y="1700630"/>
            <a:ext cx="185164" cy="1318161"/>
          </a:xfrm>
          <a:prstGeom prst="can">
            <a:avLst>
              <a:gd name="adj" fmla="val 6258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71744"/>
            <a:ext cx="409575" cy="409575"/>
          </a:xfrm>
          <a:prstGeom prst="rect">
            <a:avLst/>
          </a:prstGeom>
          <a:noFill/>
        </p:spPr>
      </p:pic>
      <p:pic>
        <p:nvPicPr>
          <p:cNvPr id="8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428868"/>
            <a:ext cx="409575" cy="409575"/>
          </a:xfrm>
          <a:prstGeom prst="rect">
            <a:avLst/>
          </a:prstGeom>
          <a:noFill/>
        </p:spPr>
      </p:pic>
      <p:pic>
        <p:nvPicPr>
          <p:cNvPr id="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071678"/>
            <a:ext cx="409575" cy="409575"/>
          </a:xfrm>
          <a:prstGeom prst="rect">
            <a:avLst/>
          </a:prstGeom>
          <a:noFill/>
        </p:spPr>
      </p:pic>
      <p:sp>
        <p:nvSpPr>
          <p:cNvPr id="85" name="TextBox 84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γίνεται αν ένα σώμα έχει και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φορτία;</a:t>
            </a:r>
            <a:endParaRPr lang="en-US" sz="24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0" y="471488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00B050"/>
                </a:solidFill>
              </a:rPr>
              <a:t>Το ολικό φορτίο δύο ή περισσότερων φορτισμένων σωμάτων ισούται με το αλγεβρικό άθροισμα των φορτίων τους</a:t>
            </a:r>
          </a:p>
          <a:p>
            <a:pPr algn="ctr"/>
            <a:endParaRPr lang="el-GR" sz="2400" dirty="0" smtClean="0">
              <a:solidFill>
                <a:srgbClr val="00B050"/>
              </a:solidFill>
            </a:endParaRPr>
          </a:p>
          <a:p>
            <a:pPr algn="ctr"/>
            <a:r>
              <a:rPr lang="el-GR" sz="2400" dirty="0" smtClean="0">
                <a:solidFill>
                  <a:srgbClr val="C00000"/>
                </a:solidFill>
              </a:rPr>
              <a:t>Ηλεκτρικά ουδέτερο λέγεται το σώμα που το συνολικό φορτίο του είναι ίσο με μηδέν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143380"/>
            <a:ext cx="5840057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 rot="16200000" flipV="1">
            <a:off x="651212" y="1563309"/>
            <a:ext cx="2071702" cy="802423"/>
          </a:xfrm>
          <a:prstGeom prst="cube">
            <a:avLst>
              <a:gd name="adj" fmla="val 8057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ube 2"/>
          <p:cNvSpPr/>
          <p:nvPr/>
        </p:nvSpPr>
        <p:spPr>
          <a:xfrm>
            <a:off x="1643042" y="2143116"/>
            <a:ext cx="1143008" cy="714380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2000232" y="1571612"/>
            <a:ext cx="642942" cy="642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800100" cy="40957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981075" cy="40957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285860"/>
            <a:ext cx="981075" cy="409575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Έχω ένα </a:t>
            </a:r>
            <a:r>
              <a:rPr lang="el-GR" sz="2400" dirty="0" smtClean="0">
                <a:solidFill>
                  <a:srgbClr val="00B050"/>
                </a:solidFill>
              </a:rPr>
              <a:t>πλαστικό κουτί</a:t>
            </a:r>
            <a:r>
              <a:rPr lang="el-GR" sz="2400" dirty="0" smtClean="0"/>
              <a:t>, μια </a:t>
            </a:r>
            <a:r>
              <a:rPr lang="el-GR" sz="2400" dirty="0" smtClean="0">
                <a:solidFill>
                  <a:srgbClr val="7030A0"/>
                </a:solidFill>
              </a:rPr>
              <a:t>γυάλινη σφαίρα </a:t>
            </a:r>
            <a:r>
              <a:rPr lang="el-GR" sz="2400" dirty="0" smtClean="0"/>
              <a:t>και ένα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</a:rPr>
              <a:t>κομμάτι ξύλο</a:t>
            </a:r>
            <a:r>
              <a:rPr lang="el-GR" sz="2400" dirty="0" smtClean="0"/>
              <a:t>, όλα φορτισμένα. Πόσο είναι το συνολικό φορτίο των τριών σωμάτων;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Από προηγούμενο μάθημα:</a:t>
            </a:r>
          </a:p>
          <a:p>
            <a:endParaRPr lang="el-GR" sz="2400" dirty="0" smtClean="0"/>
          </a:p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Ιδιότητες ηλεκτρικού φορτίου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Υπάρχουν δύο είδη ηλεκτρικού φορτίου, το </a:t>
            </a:r>
            <a:r>
              <a:rPr lang="el-GR" sz="2400" b="1" dirty="0" smtClean="0">
                <a:solidFill>
                  <a:srgbClr val="FF0000"/>
                </a:solidFill>
              </a:rPr>
              <a:t>θετικό (+)</a:t>
            </a:r>
            <a:r>
              <a:rPr lang="el-GR" sz="2400" dirty="0" smtClean="0"/>
              <a:t> και το </a:t>
            </a:r>
            <a:r>
              <a:rPr lang="el-GR" sz="2400" b="1" dirty="0" smtClean="0">
                <a:solidFill>
                  <a:srgbClr val="0070C0"/>
                </a:solidFill>
              </a:rPr>
              <a:t>αρνητικό (-)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Φορτία του ίδιου είδους απωθούνται, ενώ φορτία διαφορετικού είδους έλκονται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Έχω ένα </a:t>
            </a:r>
            <a:r>
              <a:rPr lang="el-GR" sz="2400" dirty="0" smtClean="0">
                <a:solidFill>
                  <a:srgbClr val="00B050"/>
                </a:solidFill>
              </a:rPr>
              <a:t>πλαστικό κουτί</a:t>
            </a:r>
            <a:r>
              <a:rPr lang="el-GR" sz="2400" dirty="0" smtClean="0"/>
              <a:t>, μια </a:t>
            </a:r>
            <a:r>
              <a:rPr lang="el-GR" sz="2400" dirty="0" smtClean="0">
                <a:solidFill>
                  <a:srgbClr val="7030A0"/>
                </a:solidFill>
              </a:rPr>
              <a:t>γυάλινη σφαίρα </a:t>
            </a:r>
            <a:r>
              <a:rPr lang="el-GR" sz="2400" dirty="0" smtClean="0"/>
              <a:t>και ένα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</a:rPr>
              <a:t>κομμάτι ξύλο</a:t>
            </a:r>
            <a:r>
              <a:rPr lang="el-GR" sz="2400" dirty="0" smtClean="0"/>
              <a:t>, όλα φορτισμένα. Πόσο είναι το συνολικό φορτίο των τριών σωμάτων;</a:t>
            </a:r>
            <a:endParaRPr lang="en-US" sz="2400" dirty="0" smtClean="0"/>
          </a:p>
        </p:txBody>
      </p:sp>
      <p:sp>
        <p:nvSpPr>
          <p:cNvPr id="4" name="Cube 3"/>
          <p:cNvSpPr/>
          <p:nvPr/>
        </p:nvSpPr>
        <p:spPr>
          <a:xfrm rot="16200000" flipV="1">
            <a:off x="651212" y="1563309"/>
            <a:ext cx="2071702" cy="802423"/>
          </a:xfrm>
          <a:prstGeom prst="cube">
            <a:avLst>
              <a:gd name="adj" fmla="val 8057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ube 2"/>
          <p:cNvSpPr/>
          <p:nvPr/>
        </p:nvSpPr>
        <p:spPr>
          <a:xfrm>
            <a:off x="1643042" y="2143116"/>
            <a:ext cx="1143008" cy="714380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2000232" y="1571612"/>
            <a:ext cx="642942" cy="642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3857620" y="2643182"/>
            <a:ext cx="528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Πόσα 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συνολικό φορτίο; </a:t>
            </a:r>
          </a:p>
          <a:p>
            <a:pPr algn="ctr"/>
            <a:r>
              <a:rPr lang="el-GR" sz="2400" dirty="0" smtClean="0"/>
              <a:t>Πόσα μ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φορτίο της σφαίρας; </a:t>
            </a:r>
            <a:endParaRPr lang="en-US" sz="2400" dirty="0" smtClean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800100" cy="40957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981075" cy="40957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285860"/>
            <a:ext cx="981075" cy="409575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 rot="16200000" flipV="1">
            <a:off x="651212" y="1563309"/>
            <a:ext cx="2071702" cy="802423"/>
          </a:xfrm>
          <a:prstGeom prst="cube">
            <a:avLst>
              <a:gd name="adj" fmla="val 8057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ube 2"/>
          <p:cNvSpPr/>
          <p:nvPr/>
        </p:nvSpPr>
        <p:spPr>
          <a:xfrm>
            <a:off x="1643042" y="2143116"/>
            <a:ext cx="1143008" cy="714380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2000232" y="1571612"/>
            <a:ext cx="642942" cy="642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3857620" y="2643182"/>
            <a:ext cx="528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Πόσα 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συνολικό φορτίο; </a:t>
            </a:r>
          </a:p>
          <a:p>
            <a:pPr algn="ctr"/>
            <a:r>
              <a:rPr lang="el-GR" sz="2400" dirty="0" smtClean="0"/>
              <a:t>Πόσα μ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φορτίο της σφαίρας; </a:t>
            </a:r>
            <a:endParaRPr lang="en-US" sz="2400" dirty="0" smtClean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800100" cy="40957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981075" cy="40957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285860"/>
            <a:ext cx="981075" cy="409575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929066"/>
            <a:ext cx="2096802" cy="428628"/>
          </a:xfrm>
          <a:prstGeom prst="rect">
            <a:avLst/>
          </a:prstGeom>
          <a:noFill/>
        </p:spPr>
      </p:pic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2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786190"/>
            <a:ext cx="1648569" cy="714380"/>
          </a:xfrm>
          <a:prstGeom prst="rect">
            <a:avLst/>
          </a:prstGeom>
          <a:noFill/>
        </p:spPr>
      </p:pic>
      <p:sp>
        <p:nvSpPr>
          <p:cNvPr id="29" name="Right Arrow 28"/>
          <p:cNvSpPr/>
          <p:nvPr/>
        </p:nvSpPr>
        <p:spPr>
          <a:xfrm>
            <a:off x="6357950" y="400050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Έχω ένα </a:t>
            </a:r>
            <a:r>
              <a:rPr lang="el-GR" sz="2400" dirty="0" smtClean="0">
                <a:solidFill>
                  <a:srgbClr val="00B050"/>
                </a:solidFill>
              </a:rPr>
              <a:t>πλαστικό κουτί</a:t>
            </a:r>
            <a:r>
              <a:rPr lang="el-GR" sz="2400" dirty="0" smtClean="0"/>
              <a:t>, μια </a:t>
            </a:r>
            <a:r>
              <a:rPr lang="el-GR" sz="2400" dirty="0" smtClean="0">
                <a:solidFill>
                  <a:srgbClr val="7030A0"/>
                </a:solidFill>
              </a:rPr>
              <a:t>γυάλινη σφαίρα </a:t>
            </a:r>
            <a:r>
              <a:rPr lang="el-GR" sz="2400" dirty="0" smtClean="0"/>
              <a:t>και ένα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</a:rPr>
              <a:t>κομμάτι ξύλο</a:t>
            </a:r>
            <a:r>
              <a:rPr lang="el-GR" sz="2400" dirty="0" smtClean="0"/>
              <a:t>, όλα φορτισμένα. Πόσο είναι το συνολικό φορτίο των τριών σωμάτων;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 rot="16200000" flipV="1">
            <a:off x="651212" y="1563309"/>
            <a:ext cx="2071702" cy="802423"/>
          </a:xfrm>
          <a:prstGeom prst="cube">
            <a:avLst>
              <a:gd name="adj" fmla="val 8057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ube 2"/>
          <p:cNvSpPr/>
          <p:nvPr/>
        </p:nvSpPr>
        <p:spPr>
          <a:xfrm>
            <a:off x="1643042" y="2143116"/>
            <a:ext cx="1143008" cy="714380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2000232" y="1571612"/>
            <a:ext cx="642942" cy="642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3857620" y="2643182"/>
            <a:ext cx="528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Πόσα 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συνολικό φορτίο; </a:t>
            </a:r>
          </a:p>
          <a:p>
            <a:pPr algn="ctr"/>
            <a:r>
              <a:rPr lang="el-GR" sz="2400" dirty="0" smtClean="0"/>
              <a:t>Πόσα μ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φορτίο της σφαίρας; </a:t>
            </a:r>
            <a:endParaRPr lang="en-US" sz="2400" dirty="0" smtClean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800100" cy="40957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981075" cy="40957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285860"/>
            <a:ext cx="981075" cy="409575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14884"/>
            <a:ext cx="6574718" cy="714380"/>
          </a:xfrm>
          <a:prstGeom prst="rect">
            <a:avLst/>
          </a:prstGeom>
          <a:noFill/>
        </p:spPr>
      </p:pic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929066"/>
            <a:ext cx="2096802" cy="428628"/>
          </a:xfrm>
          <a:prstGeom prst="rect">
            <a:avLst/>
          </a:prstGeom>
          <a:noFill/>
        </p:spPr>
      </p:pic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2" name="Picture 2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786190"/>
            <a:ext cx="1648569" cy="714380"/>
          </a:xfrm>
          <a:prstGeom prst="rect">
            <a:avLst/>
          </a:prstGeom>
          <a:noFill/>
        </p:spPr>
      </p:pic>
      <p:sp>
        <p:nvSpPr>
          <p:cNvPr id="29" name="Right Arrow 28"/>
          <p:cNvSpPr/>
          <p:nvPr/>
        </p:nvSpPr>
        <p:spPr>
          <a:xfrm>
            <a:off x="6357950" y="400050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Έχω ένα </a:t>
            </a:r>
            <a:r>
              <a:rPr lang="el-GR" sz="2400" dirty="0" smtClean="0">
                <a:solidFill>
                  <a:srgbClr val="00B050"/>
                </a:solidFill>
              </a:rPr>
              <a:t>πλαστικό κουτί</a:t>
            </a:r>
            <a:r>
              <a:rPr lang="el-GR" sz="2400" dirty="0" smtClean="0"/>
              <a:t>, μια </a:t>
            </a:r>
            <a:r>
              <a:rPr lang="el-GR" sz="2400" dirty="0" smtClean="0">
                <a:solidFill>
                  <a:srgbClr val="7030A0"/>
                </a:solidFill>
              </a:rPr>
              <a:t>γυάλινη σφαίρα </a:t>
            </a:r>
            <a:r>
              <a:rPr lang="el-GR" sz="2400" dirty="0" smtClean="0"/>
              <a:t>και ένα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</a:rPr>
              <a:t>κομμάτι ξύλο</a:t>
            </a:r>
            <a:r>
              <a:rPr lang="el-GR" sz="2400" dirty="0" smtClean="0"/>
              <a:t>, όλα φορτισμένα. Πόσο είναι το συνολικό φορτίο των τριών σωμάτων;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 rot="16200000" flipV="1">
            <a:off x="651212" y="1563309"/>
            <a:ext cx="2071702" cy="802423"/>
          </a:xfrm>
          <a:prstGeom prst="cube">
            <a:avLst>
              <a:gd name="adj" fmla="val 8057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ube 2"/>
          <p:cNvSpPr/>
          <p:nvPr/>
        </p:nvSpPr>
        <p:spPr>
          <a:xfrm>
            <a:off x="1643042" y="2143116"/>
            <a:ext cx="1143008" cy="714380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2000232" y="1571612"/>
            <a:ext cx="642942" cy="642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3857620" y="2643182"/>
            <a:ext cx="528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Πόσα 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συνολικό φορτίο; </a:t>
            </a:r>
          </a:p>
          <a:p>
            <a:pPr algn="ctr"/>
            <a:r>
              <a:rPr lang="el-GR" sz="2400" dirty="0" smtClean="0"/>
              <a:t>Πόσα μ</a:t>
            </a:r>
            <a:r>
              <a:rPr lang="en-US" sz="2400" dirty="0" smtClean="0"/>
              <a:t>C</a:t>
            </a:r>
            <a:r>
              <a:rPr lang="el-GR" sz="2400" dirty="0" smtClean="0"/>
              <a:t> είναι το φορτίο της σφαίρας; </a:t>
            </a:r>
            <a:endParaRPr lang="en-US" sz="2400" dirty="0" smtClean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800100" cy="40957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981075" cy="40957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285860"/>
            <a:ext cx="981075" cy="409575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14884"/>
            <a:ext cx="6574718" cy="714380"/>
          </a:xfrm>
          <a:prstGeom prst="rect">
            <a:avLst/>
          </a:prstGeom>
          <a:noFill/>
        </p:spPr>
      </p:pic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929066"/>
            <a:ext cx="2096802" cy="428628"/>
          </a:xfrm>
          <a:prstGeom prst="rect">
            <a:avLst/>
          </a:prstGeom>
          <a:noFill/>
        </p:spPr>
      </p:pic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2" name="Picture 2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786190"/>
            <a:ext cx="1648569" cy="714380"/>
          </a:xfrm>
          <a:prstGeom prst="rect">
            <a:avLst/>
          </a:prstGeom>
          <a:noFill/>
        </p:spPr>
      </p:pic>
      <p:sp>
        <p:nvSpPr>
          <p:cNvPr id="29" name="Right Arrow 28"/>
          <p:cNvSpPr/>
          <p:nvPr/>
        </p:nvSpPr>
        <p:spPr>
          <a:xfrm>
            <a:off x="6357950" y="400050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814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643578"/>
            <a:ext cx="6954640" cy="857256"/>
          </a:xfrm>
          <a:prstGeom prst="rect">
            <a:avLst/>
          </a:prstGeom>
          <a:noFill/>
        </p:spPr>
      </p:pic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Έχω ένα </a:t>
            </a:r>
            <a:r>
              <a:rPr lang="el-GR" sz="2400" dirty="0" smtClean="0">
                <a:solidFill>
                  <a:srgbClr val="00B050"/>
                </a:solidFill>
              </a:rPr>
              <a:t>πλαστικό κουτί</a:t>
            </a:r>
            <a:r>
              <a:rPr lang="el-GR" sz="2400" dirty="0" smtClean="0"/>
              <a:t>, μια </a:t>
            </a:r>
            <a:r>
              <a:rPr lang="el-GR" sz="2400" dirty="0" smtClean="0">
                <a:solidFill>
                  <a:srgbClr val="7030A0"/>
                </a:solidFill>
              </a:rPr>
              <a:t>γυάλινη σφαίρα </a:t>
            </a:r>
            <a:r>
              <a:rPr lang="el-GR" sz="2400" dirty="0" smtClean="0"/>
              <a:t>και ένα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</a:rPr>
              <a:t>κομμάτι ξύλο</a:t>
            </a:r>
            <a:r>
              <a:rPr lang="el-GR" sz="2400" dirty="0" smtClean="0"/>
              <a:t>, όλα φορτισμένα. Πόσο είναι το συνολικό φορτίο των τριών σωμάτων;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Ιδιότητες ηλεκτρικού φορτίου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Υπάρχουν δύο είδη ηλεκτρικού φορτίου, το </a:t>
            </a:r>
            <a:r>
              <a:rPr lang="el-GR" sz="2400" b="1" dirty="0" smtClean="0">
                <a:solidFill>
                  <a:srgbClr val="FF0000"/>
                </a:solidFill>
              </a:rPr>
              <a:t>θετικό (+)</a:t>
            </a:r>
            <a:r>
              <a:rPr lang="el-GR" sz="2400" dirty="0" smtClean="0"/>
              <a:t> και το </a:t>
            </a:r>
            <a:r>
              <a:rPr lang="el-GR" sz="2400" b="1" dirty="0" smtClean="0">
                <a:solidFill>
                  <a:srgbClr val="0070C0"/>
                </a:solidFill>
              </a:rPr>
              <a:t>αρνητικό (-)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Φορτία του ίδιου είδους απωθούνται, ενώ φορτία διαφορετικού είδους έλκονται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H</a:t>
            </a:r>
            <a:r>
              <a:rPr lang="el-GR" sz="2400" dirty="0" smtClean="0"/>
              <a:t> ηλεκτρική δύναμη που ασκεί ένα φορτισμένο σώμα είναι ανάλογη του ηλεκτρικού του φορτίου</a:t>
            </a:r>
            <a:endParaRPr lang="en-US" sz="2400" b="1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M</a:t>
            </a:r>
            <a:r>
              <a:rPr lang="el-GR" sz="2400" dirty="0" smtClean="0"/>
              <a:t>ονάδα του ηλεκτρικού φορτίου είναι το </a:t>
            </a:r>
            <a:r>
              <a:rPr lang="el-GR" sz="2400" b="1" dirty="0" smtClean="0"/>
              <a:t>Κουλόμπ</a:t>
            </a:r>
            <a:r>
              <a:rPr lang="el-GR" sz="2400" dirty="0" smtClean="0"/>
              <a:t> (</a:t>
            </a:r>
            <a:r>
              <a:rPr lang="en-US" sz="2400" dirty="0" smtClean="0"/>
              <a:t>Coulomb</a:t>
            </a:r>
            <a:r>
              <a:rPr lang="el-GR" sz="2400" dirty="0" smtClean="0"/>
              <a:t>), </a:t>
            </a:r>
            <a:r>
              <a:rPr lang="el-GR" sz="2400" b="1" dirty="0" smtClean="0"/>
              <a:t>1 </a:t>
            </a:r>
            <a:r>
              <a:rPr lang="en-US" sz="2400" b="1" dirty="0" smtClean="0"/>
              <a:t>C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Το ολικό φορτίο δύο ή περισσότερων φορτισμένων σωμάτων ισούται με το αλγεβρικό άθροισμα των φορτίων τους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l-GR" sz="2400" dirty="0" smtClean="0"/>
              <a:t>Ηλεκτρικά ουδέτερο λέγεται το σώμα που το συνολικό φορτίο του είναι ίσο με μηδέν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Πού οφείλεται η ύπαρξη του ηλεκτρικού φορτίου; </a:t>
            </a:r>
          </a:p>
          <a:p>
            <a:pPr algn="ctr"/>
            <a:r>
              <a:rPr lang="el-GR" sz="2400" dirty="0" smtClean="0"/>
              <a:t>Πώς είναι ένα φορτίο στην πραγματικότητα;</a:t>
            </a:r>
            <a:endParaRPr lang="en-US" sz="2400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2143108" cy="175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Πού οφείλεται η ύπαρξη του ηλεκτρικού φορτίου; </a:t>
            </a:r>
          </a:p>
          <a:p>
            <a:pPr algn="ctr"/>
            <a:r>
              <a:rPr lang="el-GR" sz="2400" dirty="0" smtClean="0"/>
              <a:t>Πώς είναι ένα φορτίο στην πραγματικότητα;</a:t>
            </a:r>
            <a:endParaRPr lang="en-US" sz="2400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2143108" cy="175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 descr="C:\Data\Εκπαίδευση\DVD Παιδαγ Ινστ 2007-8\chemistry\chemistry\chapt2\2_31\pict2_31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000108"/>
            <a:ext cx="2566754" cy="1714512"/>
          </a:xfrm>
          <a:prstGeom prst="rect">
            <a:avLst/>
          </a:prstGeom>
          <a:noFill/>
        </p:spPr>
      </p:pic>
      <p:pic>
        <p:nvPicPr>
          <p:cNvPr id="7" name="Picture 4" descr="C:\Data\Εκπαίδευση\DVD Παιδαγ Ινστ 2007-8\chemistry\chemistry\chapt2\2_34\2_31bac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000109"/>
            <a:ext cx="2285984" cy="2475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Πού οφείλεται η ύπαρξη του ηλεκτρικού φορτίου; </a:t>
            </a:r>
          </a:p>
          <a:p>
            <a:pPr algn="ctr"/>
            <a:r>
              <a:rPr lang="el-GR" sz="2400" dirty="0" smtClean="0"/>
              <a:t>Πώς είναι ένα φορτίο στην πραγματικότητα;</a:t>
            </a:r>
            <a:endParaRPr lang="en-US" sz="2400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2143108" cy="175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 descr="C:\Data\Εκπαίδευση\DVD Παιδαγ Ινστ 2007-8\chemistry\chemistry\chapt2\2_34\2_31bac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000109"/>
            <a:ext cx="2285984" cy="2475764"/>
          </a:xfrm>
          <a:prstGeom prst="rect">
            <a:avLst/>
          </a:prstGeom>
          <a:noFill/>
        </p:spPr>
      </p:pic>
      <p:pic>
        <p:nvPicPr>
          <p:cNvPr id="5" name="Picture 5" descr="C:\Data\Εκπαίδευση\DVD Παιδαγ Ινστ 2007-8\chemistry\chemistry\chapt2\2_31\pict2_31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1000108"/>
            <a:ext cx="2566754" cy="17145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703016"/>
            <a:ext cx="91440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>
              <a:buFont typeface="Arial" pitchFamily="34" charset="0"/>
              <a:buChar char="•"/>
            </a:pPr>
            <a:r>
              <a:rPr lang="el-GR" sz="2400" dirty="0" smtClean="0"/>
              <a:t>Τα </a:t>
            </a:r>
            <a:r>
              <a:rPr lang="el-GR" sz="2400" dirty="0" smtClean="0">
                <a:solidFill>
                  <a:srgbClr val="0070C0"/>
                </a:solidFill>
              </a:rPr>
              <a:t>ηλεκτρόνια (</a:t>
            </a:r>
            <a:r>
              <a:rPr lang="en-US" sz="2400" dirty="0" smtClean="0">
                <a:solidFill>
                  <a:srgbClr val="0070C0"/>
                </a:solidFill>
              </a:rPr>
              <a:t>e)</a:t>
            </a:r>
            <a:r>
              <a:rPr lang="el-GR" sz="2400" dirty="0" smtClean="0"/>
              <a:t> των ατόμων είναι τα θεμελιώδη </a:t>
            </a:r>
          </a:p>
          <a:p>
            <a:pPr marL="450850"/>
            <a:r>
              <a:rPr lang="el-GR" sz="2400" dirty="0" smtClean="0">
                <a:solidFill>
                  <a:srgbClr val="0070C0"/>
                </a:solidFill>
              </a:rPr>
              <a:t>αρνητικά</a:t>
            </a:r>
            <a:r>
              <a:rPr lang="el-GR" sz="2400" dirty="0" smtClean="0"/>
              <a:t> φορτισμένα σωματίδια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el-GR" sz="2400" dirty="0" smtClean="0"/>
              <a:t>Τα </a:t>
            </a:r>
            <a:r>
              <a:rPr lang="el-GR" sz="2400" dirty="0" smtClean="0">
                <a:solidFill>
                  <a:srgbClr val="FF0000"/>
                </a:solidFill>
              </a:rPr>
              <a:t>πρωτόνια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στους πυρήνες των ατόμων είναι τα θεμελιώδη </a:t>
            </a:r>
            <a:r>
              <a:rPr lang="el-GR" sz="2400" dirty="0" smtClean="0">
                <a:solidFill>
                  <a:srgbClr val="FF0000"/>
                </a:solidFill>
              </a:rPr>
              <a:t>θετικά</a:t>
            </a:r>
            <a:r>
              <a:rPr lang="el-GR" sz="2400" dirty="0" smtClean="0"/>
              <a:t> φορτισμένα σωματίδια (ενώ τα </a:t>
            </a:r>
            <a:r>
              <a:rPr lang="el-GR" sz="2400" dirty="0" smtClean="0">
                <a:solidFill>
                  <a:srgbClr val="00B050"/>
                </a:solidFill>
              </a:rPr>
              <a:t>νετρόνια</a:t>
            </a:r>
            <a:r>
              <a:rPr lang="el-GR" sz="2400" dirty="0" smtClean="0"/>
              <a:t> δεν έχουν φορτίο)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70C0"/>
                </a:solidFill>
              </a:rPr>
              <a:t>ηλεκτρόνιο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r>
              <a:rPr lang="el-GR" sz="2400" dirty="0" smtClean="0"/>
              <a:t> και το </a:t>
            </a:r>
            <a:r>
              <a:rPr lang="el-GR" sz="2400" dirty="0" smtClean="0">
                <a:solidFill>
                  <a:srgbClr val="FF0000"/>
                </a:solidFill>
              </a:rPr>
              <a:t>πρωτόνιο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έχουν αντίθετα φορτία, ακριβώς του ίδιου μεγέθους (1,6</a:t>
            </a:r>
            <a:r>
              <a:rPr lang="en-US" sz="2400" dirty="0" smtClean="0"/>
              <a:t>x</a:t>
            </a:r>
            <a:r>
              <a:rPr lang="el-GR" sz="2400" dirty="0" smtClean="0"/>
              <a:t>10</a:t>
            </a:r>
            <a:r>
              <a:rPr lang="el-GR" sz="2400" baseline="30000" dirty="0" smtClean="0"/>
              <a:t>-19</a:t>
            </a:r>
            <a:r>
              <a:rPr lang="el-GR" sz="2400" dirty="0" smtClean="0"/>
              <a:t> </a:t>
            </a:r>
            <a:r>
              <a:rPr lang="en-US" sz="2400" dirty="0" smtClean="0"/>
              <a:t>C</a:t>
            </a:r>
            <a:r>
              <a:rPr lang="el-GR" sz="2400" dirty="0" smtClean="0"/>
              <a:t>)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el-GR" sz="2400" dirty="0" smtClean="0"/>
              <a:t>Κάθε άτομο έχει </a:t>
            </a:r>
            <a:r>
              <a:rPr lang="el-GR" sz="2400" b="1" dirty="0" smtClean="0"/>
              <a:t>ίσο αριθμό πρωτονίων και ηλεκτρονίων </a:t>
            </a:r>
            <a:r>
              <a:rPr lang="el-GR" sz="2400" dirty="0" smtClean="0"/>
              <a:t>και είναι </a:t>
            </a:r>
            <a:r>
              <a:rPr lang="el-GR" sz="2400" b="1" dirty="0" smtClean="0">
                <a:solidFill>
                  <a:srgbClr val="00B050"/>
                </a:solidFill>
              </a:rPr>
              <a:t>ηλεκτρικά ουδέτερο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el-GR" sz="2400" dirty="0" smtClean="0"/>
              <a:t>Αν ένα άτομο χάσει ή πάρει ηλεκτρόνια τότε φορτίζεται (θετικά ή αρνητικά) και λέγεται </a:t>
            </a:r>
            <a:r>
              <a:rPr lang="el-GR" sz="2400" b="1" dirty="0" smtClean="0"/>
              <a:t>ιόν</a:t>
            </a:r>
          </a:p>
          <a:p>
            <a:pPr algn="ctr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928794" y="142852"/>
            <a:ext cx="7215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12" name="Group 111"/>
          <p:cNvGrpSpPr/>
          <p:nvPr/>
        </p:nvGrpSpPr>
        <p:grpSpPr>
          <a:xfrm>
            <a:off x="357158" y="3000372"/>
            <a:ext cx="2278141" cy="1233983"/>
            <a:chOff x="2894506" y="2428868"/>
            <a:chExt cx="2278141" cy="1233983"/>
          </a:xfrm>
        </p:grpSpPr>
        <p:sp>
          <p:nvSpPr>
            <p:cNvPr id="113" name="Oval 112"/>
            <p:cNvSpPr/>
            <p:nvPr/>
          </p:nvSpPr>
          <p:spPr>
            <a:xfrm>
              <a:off x="3786182" y="2786058"/>
              <a:ext cx="571504" cy="5715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4" name="Oval 113"/>
            <p:cNvSpPr/>
            <p:nvPr/>
          </p:nvSpPr>
          <p:spPr>
            <a:xfrm rot="20010175">
              <a:off x="2894506" y="2519843"/>
              <a:ext cx="2278141" cy="1143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5" name="Oval 114"/>
            <p:cNvSpPr/>
            <p:nvPr/>
          </p:nvSpPr>
          <p:spPr>
            <a:xfrm>
              <a:off x="3071802" y="2928934"/>
              <a:ext cx="190501" cy="1905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4857752" y="2428868"/>
              <a:ext cx="190501" cy="1905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285852" y="357166"/>
            <a:ext cx="571504" cy="571504"/>
            <a:chOff x="4000496" y="1142984"/>
            <a:chExt cx="642942" cy="642942"/>
          </a:xfrm>
        </p:grpSpPr>
        <p:sp>
          <p:nvSpPr>
            <p:cNvPr id="112" name="Oval 11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Oval 11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57158" y="3000372"/>
            <a:ext cx="2278141" cy="1233983"/>
            <a:chOff x="2894506" y="2428868"/>
            <a:chExt cx="2278141" cy="1233983"/>
          </a:xfrm>
        </p:grpSpPr>
        <p:sp>
          <p:nvSpPr>
            <p:cNvPr id="115" name="Oval 114"/>
            <p:cNvSpPr/>
            <p:nvPr/>
          </p:nvSpPr>
          <p:spPr>
            <a:xfrm>
              <a:off x="3786182" y="2786058"/>
              <a:ext cx="571504" cy="5715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5" name="Oval 134"/>
            <p:cNvSpPr/>
            <p:nvPr/>
          </p:nvSpPr>
          <p:spPr>
            <a:xfrm rot="20010175">
              <a:off x="2894506" y="2519843"/>
              <a:ext cx="2278141" cy="1143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1802" y="2928934"/>
              <a:ext cx="190501" cy="1905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4" name="Oval 133"/>
            <p:cNvSpPr/>
            <p:nvPr/>
          </p:nvSpPr>
          <p:spPr>
            <a:xfrm>
              <a:off x="4857752" y="2428868"/>
              <a:ext cx="190501" cy="1905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928794" y="142852"/>
            <a:ext cx="7215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7000892" y="3214686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an 2"/>
          <p:cNvSpPr/>
          <p:nvPr/>
        </p:nvSpPr>
        <p:spPr>
          <a:xfrm>
            <a:off x="8365838" y="1643050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Block Arc 3"/>
          <p:cNvSpPr/>
          <p:nvPr/>
        </p:nvSpPr>
        <p:spPr>
          <a:xfrm>
            <a:off x="7715272" y="1285860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235742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Can 8"/>
          <p:cNvSpPr/>
          <p:nvPr/>
        </p:nvSpPr>
        <p:spPr>
          <a:xfrm>
            <a:off x="372236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Block Arc 9"/>
          <p:cNvSpPr/>
          <p:nvPr/>
        </p:nvSpPr>
        <p:spPr>
          <a:xfrm>
            <a:off x="307180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2" idx="0"/>
          </p:cNvCxnSpPr>
          <p:nvPr/>
        </p:nvCxnSpPr>
        <p:spPr>
          <a:xfrm rot="5400000">
            <a:off x="2598705" y="2285696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027038" y="2786058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Connector 13"/>
          <p:cNvCxnSpPr>
            <a:endCxn id="15" idx="0"/>
          </p:cNvCxnSpPr>
          <p:nvPr/>
        </p:nvCxnSpPr>
        <p:spPr>
          <a:xfrm rot="5400000">
            <a:off x="7215500" y="2142822"/>
            <a:ext cx="1000133" cy="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643833" y="2643184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857364"/>
            <a:ext cx="180975" cy="409575"/>
          </a:xfrm>
          <a:prstGeom prst="rect">
            <a:avLst/>
          </a:prstGeom>
          <a:noFill/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85992"/>
            <a:ext cx="180975" cy="409575"/>
          </a:xfrm>
          <a:prstGeom prst="rect">
            <a:avLst/>
          </a:prstGeom>
          <a:noFill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500306"/>
            <a:ext cx="180975" cy="409575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θα συμβεί αν τρίψω δύο πλαστικούς χάρακες σε μαλλί (τον ένα περισσότερο από τον άλλο) και τους φέρω κοντά σε ηλεκτρικά εκκρεμή; </a:t>
            </a:r>
          </a:p>
        </p:txBody>
      </p:sp>
      <p:pic>
        <p:nvPicPr>
          <p:cNvPr id="2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643050"/>
            <a:ext cx="180975" cy="409575"/>
          </a:xfrm>
          <a:prstGeom prst="rect">
            <a:avLst/>
          </a:prstGeom>
          <a:noFill/>
        </p:spPr>
      </p:pic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1785926"/>
            <a:ext cx="180975" cy="409575"/>
          </a:xfrm>
          <a:prstGeom prst="rect">
            <a:avLst/>
          </a:prstGeom>
          <a:noFill/>
        </p:spPr>
      </p:pic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000240"/>
            <a:ext cx="180975" cy="409575"/>
          </a:xfrm>
          <a:prstGeom prst="rect">
            <a:avLst/>
          </a:prstGeom>
          <a:noFill/>
        </p:spPr>
      </p:pic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428868"/>
            <a:ext cx="180975" cy="409575"/>
          </a:xfrm>
          <a:prstGeom prst="rect">
            <a:avLst/>
          </a:prstGeom>
          <a:noFill/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180975" cy="409575"/>
          </a:xfrm>
          <a:prstGeom prst="rect">
            <a:avLst/>
          </a:prstGeom>
          <a:noFill/>
        </p:spPr>
      </p:pic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357430"/>
            <a:ext cx="180975" cy="409575"/>
          </a:xfrm>
          <a:prstGeom prst="rect">
            <a:avLst/>
          </a:prstGeom>
          <a:noFill/>
        </p:spPr>
      </p:pic>
      <p:sp>
        <p:nvSpPr>
          <p:cNvPr id="44" name="Parallelogram 43"/>
          <p:cNvSpPr/>
          <p:nvPr/>
        </p:nvSpPr>
        <p:spPr>
          <a:xfrm rot="1152886">
            <a:off x="211896" y="1984233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Parallelogram 44"/>
          <p:cNvSpPr/>
          <p:nvPr/>
        </p:nvSpPr>
        <p:spPr>
          <a:xfrm rot="1152886">
            <a:off x="4767279" y="1912796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285852" y="357166"/>
            <a:ext cx="571504" cy="571504"/>
            <a:chOff x="4000496" y="1142984"/>
            <a:chExt cx="642942" cy="642942"/>
          </a:xfrm>
        </p:grpSpPr>
        <p:sp>
          <p:nvSpPr>
            <p:cNvPr id="112" name="Oval 11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Oval 11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500198" y="4214818"/>
            <a:ext cx="571504" cy="571504"/>
            <a:chOff x="4000496" y="1142984"/>
            <a:chExt cx="642942" cy="642942"/>
          </a:xfrm>
        </p:grpSpPr>
        <p:sp>
          <p:nvSpPr>
            <p:cNvPr id="115" name="Oval 11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42942" y="4214818"/>
            <a:ext cx="571504" cy="571504"/>
            <a:chOff x="4000496" y="1142984"/>
            <a:chExt cx="642942" cy="642942"/>
          </a:xfrm>
        </p:grpSpPr>
        <p:sp>
          <p:nvSpPr>
            <p:cNvPr id="118" name="Oval 11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9" name="Oval 11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" name="Curved Right Arrow 119"/>
          <p:cNvSpPr/>
          <p:nvPr/>
        </p:nvSpPr>
        <p:spPr>
          <a:xfrm>
            <a:off x="1428760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1" name="Curved Right Arrow 120"/>
          <p:cNvSpPr/>
          <p:nvPr/>
        </p:nvSpPr>
        <p:spPr>
          <a:xfrm flipH="1">
            <a:off x="1000132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500198" y="592933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Oval 126"/>
          <p:cNvSpPr/>
          <p:nvPr/>
        </p:nvSpPr>
        <p:spPr>
          <a:xfrm>
            <a:off x="1857388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4" name="Oval 123"/>
          <p:cNvSpPr/>
          <p:nvPr/>
        </p:nvSpPr>
        <p:spPr>
          <a:xfrm>
            <a:off x="1571636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8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40" y="5929330"/>
            <a:ext cx="571504" cy="571504"/>
          </a:xfrm>
          <a:prstGeom prst="rect">
            <a:avLst/>
          </a:prstGeom>
          <a:noFill/>
        </p:spPr>
      </p:pic>
      <p:pic>
        <p:nvPicPr>
          <p:cNvPr id="12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29330"/>
            <a:ext cx="571504" cy="571504"/>
          </a:xfrm>
          <a:prstGeom prst="rect">
            <a:avLst/>
          </a:prstGeom>
          <a:noFill/>
        </p:spPr>
      </p:pic>
      <p:sp>
        <p:nvSpPr>
          <p:cNvPr id="131" name="Oval 130"/>
          <p:cNvSpPr/>
          <p:nvPr/>
        </p:nvSpPr>
        <p:spPr>
          <a:xfrm>
            <a:off x="642910" y="592933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3" name="TextBox 132"/>
          <p:cNvSpPr txBox="1"/>
          <p:nvPr/>
        </p:nvSpPr>
        <p:spPr>
          <a:xfrm>
            <a:off x="1928794" y="142852"/>
            <a:ext cx="72152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Αν όμως ένα σώμα καταφέρει να προσλάβει ή να χάσει ηλεκτρόνια, τότε αποκτά φορτίο.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b="1" dirty="0" smtClean="0"/>
              <a:t>Τα πρωτόνια δεν είναι δυνατόν να μετακινηθούν.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285852" y="357166"/>
            <a:ext cx="571504" cy="571504"/>
            <a:chOff x="4000496" y="1142984"/>
            <a:chExt cx="642942" cy="642942"/>
          </a:xfrm>
        </p:grpSpPr>
        <p:sp>
          <p:nvSpPr>
            <p:cNvPr id="112" name="Oval 11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Oval 11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500198" y="4214818"/>
            <a:ext cx="571504" cy="571504"/>
            <a:chOff x="4000496" y="1142984"/>
            <a:chExt cx="642942" cy="642942"/>
          </a:xfrm>
        </p:grpSpPr>
        <p:sp>
          <p:nvSpPr>
            <p:cNvPr id="115" name="Oval 11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42942" y="4214818"/>
            <a:ext cx="571504" cy="571504"/>
            <a:chOff x="4000496" y="1142984"/>
            <a:chExt cx="642942" cy="642942"/>
          </a:xfrm>
        </p:grpSpPr>
        <p:sp>
          <p:nvSpPr>
            <p:cNvPr id="118" name="Oval 11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9" name="Oval 11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" name="Curved Right Arrow 119"/>
          <p:cNvSpPr/>
          <p:nvPr/>
        </p:nvSpPr>
        <p:spPr>
          <a:xfrm>
            <a:off x="1428760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1" name="Curved Right Arrow 120"/>
          <p:cNvSpPr/>
          <p:nvPr/>
        </p:nvSpPr>
        <p:spPr>
          <a:xfrm flipH="1">
            <a:off x="1000132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500198" y="592933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Oval 126"/>
          <p:cNvSpPr/>
          <p:nvPr/>
        </p:nvSpPr>
        <p:spPr>
          <a:xfrm>
            <a:off x="1857388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4" name="Oval 123"/>
          <p:cNvSpPr/>
          <p:nvPr/>
        </p:nvSpPr>
        <p:spPr>
          <a:xfrm>
            <a:off x="1571636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40" y="5929330"/>
            <a:ext cx="571504" cy="571504"/>
          </a:xfrm>
          <a:prstGeom prst="rect">
            <a:avLst/>
          </a:prstGeom>
          <a:noFill/>
        </p:spPr>
      </p:pic>
      <p:pic>
        <p:nvPicPr>
          <p:cNvPr id="12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29330"/>
            <a:ext cx="571504" cy="571504"/>
          </a:xfrm>
          <a:prstGeom prst="rect">
            <a:avLst/>
          </a:prstGeom>
          <a:noFill/>
        </p:spPr>
      </p:pic>
      <p:sp>
        <p:nvSpPr>
          <p:cNvPr id="133" name="TextBox 132"/>
          <p:cNvSpPr txBox="1"/>
          <p:nvPr/>
        </p:nvSpPr>
        <p:spPr>
          <a:xfrm>
            <a:off x="1928794" y="142852"/>
            <a:ext cx="72152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Αν όμως ένα σώμα καταφέρει να προσλάβει ή να χάσει ηλεκτρόνια, τότε αποκτά φορτίο.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b="1" dirty="0" smtClean="0"/>
              <a:t>Τα πρωτόνια δεν είναι δυνατόν να μετακινηθούν.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642910" y="5929330"/>
            <a:ext cx="571504" cy="571504"/>
            <a:chOff x="4929190" y="3429000"/>
            <a:chExt cx="571504" cy="571504"/>
          </a:xfrm>
        </p:grpSpPr>
        <p:sp>
          <p:nvSpPr>
            <p:cNvPr id="135" name="Oval 134"/>
            <p:cNvSpPr/>
            <p:nvPr/>
          </p:nvSpPr>
          <p:spPr>
            <a:xfrm>
              <a:off x="4929190" y="3429000"/>
              <a:ext cx="571504" cy="5715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6" name="Oval 135"/>
            <p:cNvSpPr/>
            <p:nvPr/>
          </p:nvSpPr>
          <p:spPr>
            <a:xfrm>
              <a:off x="5119691" y="3619501"/>
              <a:ext cx="190501" cy="190501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285852" y="357166"/>
            <a:ext cx="571504" cy="571504"/>
            <a:chOff x="4000496" y="1142984"/>
            <a:chExt cx="642942" cy="642942"/>
          </a:xfrm>
        </p:grpSpPr>
        <p:sp>
          <p:nvSpPr>
            <p:cNvPr id="112" name="Oval 11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Oval 11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500198" y="4214818"/>
            <a:ext cx="571504" cy="571504"/>
            <a:chOff x="4000496" y="1142984"/>
            <a:chExt cx="642942" cy="642942"/>
          </a:xfrm>
        </p:grpSpPr>
        <p:sp>
          <p:nvSpPr>
            <p:cNvPr id="115" name="Oval 11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42942" y="4214818"/>
            <a:ext cx="571504" cy="571504"/>
            <a:chOff x="4000496" y="1142984"/>
            <a:chExt cx="642942" cy="642942"/>
          </a:xfrm>
        </p:grpSpPr>
        <p:sp>
          <p:nvSpPr>
            <p:cNvPr id="118" name="Oval 11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9" name="Oval 11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" name="Curved Right Arrow 119"/>
          <p:cNvSpPr/>
          <p:nvPr/>
        </p:nvSpPr>
        <p:spPr>
          <a:xfrm>
            <a:off x="1428760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1" name="Curved Right Arrow 120"/>
          <p:cNvSpPr/>
          <p:nvPr/>
        </p:nvSpPr>
        <p:spPr>
          <a:xfrm flipH="1">
            <a:off x="1000132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500198" y="592933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Oval 126"/>
          <p:cNvSpPr/>
          <p:nvPr/>
        </p:nvSpPr>
        <p:spPr>
          <a:xfrm>
            <a:off x="1857388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4" name="Oval 123"/>
          <p:cNvSpPr/>
          <p:nvPr/>
        </p:nvSpPr>
        <p:spPr>
          <a:xfrm>
            <a:off x="1571636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8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40" y="5929330"/>
            <a:ext cx="571504" cy="571504"/>
          </a:xfrm>
          <a:prstGeom prst="rect">
            <a:avLst/>
          </a:prstGeom>
          <a:noFill/>
        </p:spPr>
      </p:pic>
      <p:pic>
        <p:nvPicPr>
          <p:cNvPr id="12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29330"/>
            <a:ext cx="571504" cy="571504"/>
          </a:xfrm>
          <a:prstGeom prst="rect">
            <a:avLst/>
          </a:prstGeom>
          <a:noFill/>
        </p:spPr>
      </p:pic>
      <p:sp>
        <p:nvSpPr>
          <p:cNvPr id="133" name="TextBox 132"/>
          <p:cNvSpPr txBox="1"/>
          <p:nvPr/>
        </p:nvSpPr>
        <p:spPr>
          <a:xfrm>
            <a:off x="1928794" y="142852"/>
            <a:ext cx="7215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Αν όμως ένα σώμα καταφέρει να προσλάβει ή να χάσει ηλεκτρόνια, τότε αποκτά φορτίο.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b="1" dirty="0" smtClean="0"/>
              <a:t>Τα πρωτόνια δεν είναι δυνατόν να μετακινηθούν.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Για να φύγει ένα ηλεκτρόνιο από τη θέση του χρειάζεται να προσφέρω ενέργεια (είτε τρίβοντας το υλικό ή με ακτινοβολία κλπ)</a:t>
            </a:r>
            <a:endParaRPr lang="en-US" sz="2400" dirty="0" smtClean="0"/>
          </a:p>
        </p:txBody>
      </p:sp>
      <p:grpSp>
        <p:nvGrpSpPr>
          <p:cNvPr id="134" name="Group 133"/>
          <p:cNvGrpSpPr/>
          <p:nvPr/>
        </p:nvGrpSpPr>
        <p:grpSpPr>
          <a:xfrm>
            <a:off x="642910" y="5929330"/>
            <a:ext cx="571504" cy="571504"/>
            <a:chOff x="4929190" y="3429000"/>
            <a:chExt cx="571504" cy="571504"/>
          </a:xfrm>
        </p:grpSpPr>
        <p:sp>
          <p:nvSpPr>
            <p:cNvPr id="135" name="Oval 134"/>
            <p:cNvSpPr/>
            <p:nvPr/>
          </p:nvSpPr>
          <p:spPr>
            <a:xfrm>
              <a:off x="4929190" y="3429000"/>
              <a:ext cx="571504" cy="5715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6" name="Oval 135"/>
            <p:cNvSpPr/>
            <p:nvPr/>
          </p:nvSpPr>
          <p:spPr>
            <a:xfrm>
              <a:off x="5119691" y="3619501"/>
              <a:ext cx="190501" cy="190501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714380" cy="26432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357158" y="285728"/>
            <a:ext cx="142876" cy="142876"/>
            <a:chOff x="4000496" y="1142984"/>
            <a:chExt cx="642942" cy="642942"/>
          </a:xfrm>
        </p:grpSpPr>
        <p:sp>
          <p:nvSpPr>
            <p:cNvPr id="4" name="Oval 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Oval 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71472" y="285728"/>
            <a:ext cx="142876" cy="142876"/>
            <a:chOff x="4000496" y="1142984"/>
            <a:chExt cx="642942" cy="642942"/>
          </a:xfrm>
        </p:grpSpPr>
        <p:sp>
          <p:nvSpPr>
            <p:cNvPr id="7" name="Oval 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5786" y="285728"/>
            <a:ext cx="142876" cy="142876"/>
            <a:chOff x="4000496" y="1142984"/>
            <a:chExt cx="642942" cy="642942"/>
          </a:xfrm>
        </p:grpSpPr>
        <p:sp>
          <p:nvSpPr>
            <p:cNvPr id="10" name="Oval 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Oval 1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158" y="500042"/>
            <a:ext cx="142876" cy="142876"/>
            <a:chOff x="4000496" y="1142984"/>
            <a:chExt cx="642942" cy="642942"/>
          </a:xfrm>
        </p:grpSpPr>
        <p:sp>
          <p:nvSpPr>
            <p:cNvPr id="13" name="Oval 1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472" y="500042"/>
            <a:ext cx="142876" cy="142876"/>
            <a:chOff x="4000496" y="1142984"/>
            <a:chExt cx="642942" cy="642942"/>
          </a:xfrm>
        </p:grpSpPr>
        <p:sp>
          <p:nvSpPr>
            <p:cNvPr id="16" name="Oval 1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Oval 1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5786" y="500042"/>
            <a:ext cx="142876" cy="142876"/>
            <a:chOff x="4000496" y="1142984"/>
            <a:chExt cx="642942" cy="642942"/>
          </a:xfrm>
        </p:grpSpPr>
        <p:sp>
          <p:nvSpPr>
            <p:cNvPr id="19" name="Oval 1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Oval 1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714356"/>
            <a:ext cx="142876" cy="142876"/>
            <a:chOff x="4000496" y="1142984"/>
            <a:chExt cx="642942" cy="642942"/>
          </a:xfrm>
        </p:grpSpPr>
        <p:sp>
          <p:nvSpPr>
            <p:cNvPr id="22" name="Oval 2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Oval 2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1472" y="714356"/>
            <a:ext cx="142876" cy="142876"/>
            <a:chOff x="4000496" y="1142984"/>
            <a:chExt cx="642942" cy="642942"/>
          </a:xfrm>
        </p:grpSpPr>
        <p:sp>
          <p:nvSpPr>
            <p:cNvPr id="25" name="Oval 2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Oval 2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5786" y="714356"/>
            <a:ext cx="142876" cy="142876"/>
            <a:chOff x="4000496" y="1142984"/>
            <a:chExt cx="642942" cy="642942"/>
          </a:xfrm>
        </p:grpSpPr>
        <p:sp>
          <p:nvSpPr>
            <p:cNvPr id="28" name="Oval 2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Oval 2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7158" y="928670"/>
            <a:ext cx="142876" cy="142876"/>
            <a:chOff x="4000496" y="1142984"/>
            <a:chExt cx="642942" cy="642942"/>
          </a:xfrm>
        </p:grpSpPr>
        <p:sp>
          <p:nvSpPr>
            <p:cNvPr id="31" name="Oval 3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Oval 3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1472" y="928670"/>
            <a:ext cx="142876" cy="142876"/>
            <a:chOff x="4000496" y="1142984"/>
            <a:chExt cx="642942" cy="642942"/>
          </a:xfrm>
        </p:grpSpPr>
        <p:sp>
          <p:nvSpPr>
            <p:cNvPr id="34" name="Oval 3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Oval 3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85786" y="928670"/>
            <a:ext cx="142876" cy="142876"/>
            <a:chOff x="4000496" y="1142984"/>
            <a:chExt cx="642942" cy="642942"/>
          </a:xfrm>
        </p:grpSpPr>
        <p:sp>
          <p:nvSpPr>
            <p:cNvPr id="37" name="Oval 3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Oval 3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7158" y="1142984"/>
            <a:ext cx="142876" cy="142876"/>
            <a:chOff x="4000496" y="1142984"/>
            <a:chExt cx="642942" cy="642942"/>
          </a:xfrm>
        </p:grpSpPr>
        <p:sp>
          <p:nvSpPr>
            <p:cNvPr id="40" name="Oval 3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Oval 4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1472" y="1142984"/>
            <a:ext cx="142876" cy="142876"/>
            <a:chOff x="4000496" y="1142984"/>
            <a:chExt cx="642942" cy="642942"/>
          </a:xfrm>
        </p:grpSpPr>
        <p:sp>
          <p:nvSpPr>
            <p:cNvPr id="43" name="Oval 4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Oval 4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5786" y="1142984"/>
            <a:ext cx="142876" cy="142876"/>
            <a:chOff x="4000496" y="1142984"/>
            <a:chExt cx="642942" cy="642942"/>
          </a:xfrm>
        </p:grpSpPr>
        <p:sp>
          <p:nvSpPr>
            <p:cNvPr id="46" name="Oval 4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Oval 4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7158" y="1357298"/>
            <a:ext cx="142876" cy="142876"/>
            <a:chOff x="4000496" y="1142984"/>
            <a:chExt cx="642942" cy="642942"/>
          </a:xfrm>
        </p:grpSpPr>
        <p:sp>
          <p:nvSpPr>
            <p:cNvPr id="49" name="Oval 4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Oval 4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472" y="1357298"/>
            <a:ext cx="142876" cy="142876"/>
            <a:chOff x="4000496" y="1142984"/>
            <a:chExt cx="642942" cy="642942"/>
          </a:xfrm>
        </p:grpSpPr>
        <p:sp>
          <p:nvSpPr>
            <p:cNvPr id="52" name="Oval 5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Oval 5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85786" y="1357298"/>
            <a:ext cx="142876" cy="142876"/>
            <a:chOff x="4000496" y="1142984"/>
            <a:chExt cx="642942" cy="642942"/>
          </a:xfrm>
        </p:grpSpPr>
        <p:sp>
          <p:nvSpPr>
            <p:cNvPr id="55" name="Oval 5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Oval 5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8" y="1571612"/>
            <a:ext cx="142876" cy="142876"/>
            <a:chOff x="4000496" y="1142984"/>
            <a:chExt cx="642942" cy="642942"/>
          </a:xfrm>
        </p:grpSpPr>
        <p:sp>
          <p:nvSpPr>
            <p:cNvPr id="58" name="Oval 5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Oval 5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472" y="1571612"/>
            <a:ext cx="142876" cy="142876"/>
            <a:chOff x="4000496" y="1142984"/>
            <a:chExt cx="642942" cy="642942"/>
          </a:xfrm>
        </p:grpSpPr>
        <p:sp>
          <p:nvSpPr>
            <p:cNvPr id="61" name="Oval 6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Oval 6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85786" y="1571612"/>
            <a:ext cx="142876" cy="142876"/>
            <a:chOff x="4000496" y="1142984"/>
            <a:chExt cx="642942" cy="642942"/>
          </a:xfrm>
        </p:grpSpPr>
        <p:sp>
          <p:nvSpPr>
            <p:cNvPr id="64" name="Oval 6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Oval 6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57158" y="1785926"/>
            <a:ext cx="142876" cy="142876"/>
            <a:chOff x="4000496" y="1142984"/>
            <a:chExt cx="642942" cy="642942"/>
          </a:xfrm>
        </p:grpSpPr>
        <p:sp>
          <p:nvSpPr>
            <p:cNvPr id="67" name="Oval 6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Oval 6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7158" y="2000240"/>
            <a:ext cx="142876" cy="142876"/>
            <a:chOff x="4000496" y="1142984"/>
            <a:chExt cx="642942" cy="642942"/>
          </a:xfrm>
        </p:grpSpPr>
        <p:sp>
          <p:nvSpPr>
            <p:cNvPr id="70" name="Oval 6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Oval 7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57158" y="2214554"/>
            <a:ext cx="142876" cy="142876"/>
            <a:chOff x="4000496" y="1142984"/>
            <a:chExt cx="642942" cy="642942"/>
          </a:xfrm>
        </p:grpSpPr>
        <p:sp>
          <p:nvSpPr>
            <p:cNvPr id="73" name="Oval 7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Oval 7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158" y="2428868"/>
            <a:ext cx="142876" cy="142876"/>
            <a:chOff x="4000496" y="1142984"/>
            <a:chExt cx="642942" cy="642942"/>
          </a:xfrm>
        </p:grpSpPr>
        <p:sp>
          <p:nvSpPr>
            <p:cNvPr id="76" name="Oval 7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7" name="Oval 7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158" y="2643182"/>
            <a:ext cx="142876" cy="142876"/>
            <a:chOff x="4000496" y="1142984"/>
            <a:chExt cx="642942" cy="642942"/>
          </a:xfrm>
        </p:grpSpPr>
        <p:sp>
          <p:nvSpPr>
            <p:cNvPr id="79" name="Oval 7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Oval 7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1472" y="1785926"/>
            <a:ext cx="142876" cy="142876"/>
            <a:chOff x="4000496" y="1142984"/>
            <a:chExt cx="642942" cy="642942"/>
          </a:xfrm>
        </p:grpSpPr>
        <p:sp>
          <p:nvSpPr>
            <p:cNvPr id="82" name="Oval 8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3" name="Oval 8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85786" y="1785926"/>
            <a:ext cx="142876" cy="142876"/>
            <a:chOff x="4000496" y="1142984"/>
            <a:chExt cx="642942" cy="642942"/>
          </a:xfrm>
        </p:grpSpPr>
        <p:sp>
          <p:nvSpPr>
            <p:cNvPr id="85" name="Oval 8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6" name="Oval 8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1472" y="2000240"/>
            <a:ext cx="142876" cy="142876"/>
            <a:chOff x="4000496" y="1142984"/>
            <a:chExt cx="642942" cy="642942"/>
          </a:xfrm>
        </p:grpSpPr>
        <p:sp>
          <p:nvSpPr>
            <p:cNvPr id="88" name="Oval 8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Oval 8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5786" y="2000240"/>
            <a:ext cx="142876" cy="142876"/>
            <a:chOff x="4000496" y="1142984"/>
            <a:chExt cx="642942" cy="642942"/>
          </a:xfrm>
        </p:grpSpPr>
        <p:sp>
          <p:nvSpPr>
            <p:cNvPr id="91" name="Oval 90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2" name="Oval 91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1472" y="2214554"/>
            <a:ext cx="142876" cy="142876"/>
            <a:chOff x="4000496" y="1142984"/>
            <a:chExt cx="642942" cy="642942"/>
          </a:xfrm>
        </p:grpSpPr>
        <p:sp>
          <p:nvSpPr>
            <p:cNvPr id="94" name="Oval 93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5" name="Oval 94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85786" y="2214554"/>
            <a:ext cx="142876" cy="142876"/>
            <a:chOff x="4000496" y="1142984"/>
            <a:chExt cx="642942" cy="642942"/>
          </a:xfrm>
        </p:grpSpPr>
        <p:sp>
          <p:nvSpPr>
            <p:cNvPr id="97" name="Oval 96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Oval 97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1472" y="2428868"/>
            <a:ext cx="142876" cy="142876"/>
            <a:chOff x="4000496" y="1142984"/>
            <a:chExt cx="642942" cy="642942"/>
          </a:xfrm>
        </p:grpSpPr>
        <p:sp>
          <p:nvSpPr>
            <p:cNvPr id="100" name="Oval 99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85786" y="2428868"/>
            <a:ext cx="142876" cy="142876"/>
            <a:chOff x="4000496" y="1142984"/>
            <a:chExt cx="642942" cy="642942"/>
          </a:xfrm>
        </p:grpSpPr>
        <p:sp>
          <p:nvSpPr>
            <p:cNvPr id="103" name="Oval 102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71472" y="2643182"/>
            <a:ext cx="142876" cy="142876"/>
            <a:chOff x="4000496" y="1142984"/>
            <a:chExt cx="642942" cy="642942"/>
          </a:xfrm>
        </p:grpSpPr>
        <p:sp>
          <p:nvSpPr>
            <p:cNvPr id="106" name="Oval 105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" name="Oval 106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85786" y="2643182"/>
            <a:ext cx="142876" cy="142876"/>
            <a:chOff x="4000496" y="1142984"/>
            <a:chExt cx="642942" cy="642942"/>
          </a:xfrm>
        </p:grpSpPr>
        <p:sp>
          <p:nvSpPr>
            <p:cNvPr id="109" name="Oval 108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" name="Oval 109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285852" y="357166"/>
            <a:ext cx="571504" cy="571504"/>
            <a:chOff x="4000496" y="1142984"/>
            <a:chExt cx="642942" cy="642942"/>
          </a:xfrm>
        </p:grpSpPr>
        <p:sp>
          <p:nvSpPr>
            <p:cNvPr id="112" name="Oval 111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Oval 112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500198" y="4214818"/>
            <a:ext cx="571504" cy="571504"/>
            <a:chOff x="4000496" y="1142984"/>
            <a:chExt cx="642942" cy="642942"/>
          </a:xfrm>
        </p:grpSpPr>
        <p:sp>
          <p:nvSpPr>
            <p:cNvPr id="115" name="Oval 114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" name="Oval 115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42942" y="4214818"/>
            <a:ext cx="571504" cy="571504"/>
            <a:chOff x="4000496" y="1142984"/>
            <a:chExt cx="642942" cy="642942"/>
          </a:xfrm>
        </p:grpSpPr>
        <p:sp>
          <p:nvSpPr>
            <p:cNvPr id="118" name="Oval 117"/>
            <p:cNvSpPr/>
            <p:nvPr/>
          </p:nvSpPr>
          <p:spPr>
            <a:xfrm>
              <a:off x="4000496" y="1142984"/>
              <a:ext cx="642942" cy="6429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9" name="Oval 118"/>
            <p:cNvSpPr/>
            <p:nvPr/>
          </p:nvSpPr>
          <p:spPr>
            <a:xfrm>
              <a:off x="4214810" y="135729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" name="Curved Right Arrow 119"/>
          <p:cNvSpPr/>
          <p:nvPr/>
        </p:nvSpPr>
        <p:spPr>
          <a:xfrm>
            <a:off x="1428760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1" name="Curved Right Arrow 120"/>
          <p:cNvSpPr/>
          <p:nvPr/>
        </p:nvSpPr>
        <p:spPr>
          <a:xfrm flipH="1">
            <a:off x="1000132" y="5214950"/>
            <a:ext cx="357190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500198" y="5929330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Oval 126"/>
          <p:cNvSpPr/>
          <p:nvPr/>
        </p:nvSpPr>
        <p:spPr>
          <a:xfrm>
            <a:off x="1857388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4" name="Oval 123"/>
          <p:cNvSpPr/>
          <p:nvPr/>
        </p:nvSpPr>
        <p:spPr>
          <a:xfrm>
            <a:off x="1571636" y="6143644"/>
            <a:ext cx="190501" cy="19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40" y="5929330"/>
            <a:ext cx="571504" cy="571504"/>
          </a:xfrm>
          <a:prstGeom prst="rect">
            <a:avLst/>
          </a:prstGeom>
          <a:noFill/>
        </p:spPr>
      </p:pic>
      <p:pic>
        <p:nvPicPr>
          <p:cNvPr id="12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29330"/>
            <a:ext cx="571504" cy="571504"/>
          </a:xfrm>
          <a:prstGeom prst="rect">
            <a:avLst/>
          </a:prstGeom>
          <a:noFill/>
        </p:spPr>
      </p:pic>
      <p:sp>
        <p:nvSpPr>
          <p:cNvPr id="133" name="TextBox 132"/>
          <p:cNvSpPr txBox="1"/>
          <p:nvPr/>
        </p:nvSpPr>
        <p:spPr>
          <a:xfrm>
            <a:off x="1928794" y="142852"/>
            <a:ext cx="721520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Όλα τα ουδέτερα φορτισμένα σώματα αποτελούνται από άτομα και περιέχουν μέσα τους ίσες ποσότητες </a:t>
            </a:r>
            <a:r>
              <a:rPr lang="el-GR" sz="2400" dirty="0" smtClean="0">
                <a:solidFill>
                  <a:srgbClr val="FF0000"/>
                </a:solidFill>
              </a:rPr>
              <a:t>πρωτονίων</a:t>
            </a:r>
            <a:r>
              <a:rPr lang="en-US" sz="2400" dirty="0" smtClean="0">
                <a:solidFill>
                  <a:srgbClr val="FF0000"/>
                </a:solidFill>
              </a:rPr>
              <a:t> (p)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0070C0"/>
                </a:solidFill>
              </a:rPr>
              <a:t>ηλεκτρονίων</a:t>
            </a:r>
            <a:r>
              <a:rPr lang="en-US" sz="2400" dirty="0" smtClean="0">
                <a:solidFill>
                  <a:srgbClr val="0070C0"/>
                </a:solidFill>
              </a:rPr>
              <a:t> (e)</a:t>
            </a:r>
            <a:endParaRPr lang="el-GR" sz="2400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Αν όμως ένα σώμα καταφέρει να προσλάβει ή να χάσει ηλεκτρόνια, τότε αποκτά φορτίο.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b="1" dirty="0" smtClean="0"/>
              <a:t>Τα πρωτόνια δεν είναι δυνατόν να μετακινηθούν.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Για να φύγει ένα ηλεκτρόνιο από τη θέση του χρειάζεται να προσφέρω ενέργεια (είτε τρίβοντας το υλικό ή με ακτινοβολία κλπ)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b="1" u="sng" dirty="0" smtClean="0">
                <a:solidFill>
                  <a:srgbClr val="FF0000"/>
                </a:solidFill>
              </a:rPr>
              <a:t>Αρχή διατήρησης του φορτίου</a:t>
            </a:r>
          </a:p>
          <a:p>
            <a:pPr algn="ctr"/>
            <a:r>
              <a:rPr lang="el-GR" sz="2400" dirty="0" smtClean="0">
                <a:solidFill>
                  <a:srgbClr val="C00000"/>
                </a:solidFill>
              </a:rPr>
              <a:t>Άρα τα ηλεκτρόνια ούτε παράγονται, ούτε καταστρέφονται, απλά μεταφέρονται. Το ολικό φορτίο διατηρείται πάντα σταθερό. 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grpSp>
        <p:nvGrpSpPr>
          <p:cNvPr id="122" name="Group 133"/>
          <p:cNvGrpSpPr/>
          <p:nvPr/>
        </p:nvGrpSpPr>
        <p:grpSpPr>
          <a:xfrm>
            <a:off x="642910" y="5929330"/>
            <a:ext cx="571504" cy="571504"/>
            <a:chOff x="4929190" y="3429000"/>
            <a:chExt cx="571504" cy="571504"/>
          </a:xfrm>
        </p:grpSpPr>
        <p:sp>
          <p:nvSpPr>
            <p:cNvPr id="135" name="Oval 134"/>
            <p:cNvSpPr/>
            <p:nvPr/>
          </p:nvSpPr>
          <p:spPr>
            <a:xfrm>
              <a:off x="4929190" y="3429000"/>
              <a:ext cx="571504" cy="5715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6" name="Oval 135"/>
            <p:cNvSpPr/>
            <p:nvPr/>
          </p:nvSpPr>
          <p:spPr>
            <a:xfrm>
              <a:off x="5119691" y="3619501"/>
              <a:ext cx="190501" cy="190501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Ιδιότητες ηλεκτρικού φορτίου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Υπάρχουν δύο είδη ηλεκτρικού φορτίου, το </a:t>
            </a:r>
            <a:r>
              <a:rPr lang="el-GR" sz="2400" b="1" dirty="0" smtClean="0">
                <a:solidFill>
                  <a:srgbClr val="FF0000"/>
                </a:solidFill>
              </a:rPr>
              <a:t>θετικό (+)</a:t>
            </a:r>
            <a:r>
              <a:rPr lang="el-GR" sz="2400" dirty="0" smtClean="0"/>
              <a:t> και το </a:t>
            </a:r>
            <a:r>
              <a:rPr lang="el-GR" sz="2400" b="1" dirty="0" smtClean="0">
                <a:solidFill>
                  <a:srgbClr val="0070C0"/>
                </a:solidFill>
              </a:rPr>
              <a:t>αρνητικό (-)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Φορτία του ίδιου είδους απωθούνται, ενώ φορτία διαφορετικού είδους έλκονται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H</a:t>
            </a:r>
            <a:r>
              <a:rPr lang="el-GR" sz="2400" dirty="0" smtClean="0"/>
              <a:t> ηλεκτρική δύναμη που ασκεί ένα φορτισμένο σώμα είναι ανάλογη του ηλεκτρικού του φορτίου</a:t>
            </a:r>
            <a:endParaRPr lang="en-US" sz="2400" b="1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M</a:t>
            </a:r>
            <a:r>
              <a:rPr lang="el-GR" sz="2400" dirty="0" smtClean="0"/>
              <a:t>ονάδα του ηλεκτρικού φορτίου είναι το </a:t>
            </a:r>
            <a:r>
              <a:rPr lang="el-GR" sz="2400" b="1" dirty="0" smtClean="0"/>
              <a:t>Κουλόμπ</a:t>
            </a:r>
            <a:r>
              <a:rPr lang="el-GR" sz="2400" dirty="0" smtClean="0"/>
              <a:t> (</a:t>
            </a:r>
            <a:r>
              <a:rPr lang="en-US" sz="2400" dirty="0" smtClean="0"/>
              <a:t>Coulomb</a:t>
            </a:r>
            <a:r>
              <a:rPr lang="el-GR" sz="2400" dirty="0" smtClean="0"/>
              <a:t>), </a:t>
            </a:r>
            <a:r>
              <a:rPr lang="el-GR" sz="2400" b="1" dirty="0" smtClean="0"/>
              <a:t>1 </a:t>
            </a:r>
            <a:r>
              <a:rPr lang="en-US" sz="2400" b="1" dirty="0" smtClean="0"/>
              <a:t>C</a:t>
            </a:r>
          </a:p>
          <a:p>
            <a:pPr marL="457200" indent="-457200">
              <a:buAutoNum type="arabicParenR"/>
            </a:pPr>
            <a:r>
              <a:rPr lang="el-GR" sz="2400" dirty="0" smtClean="0"/>
              <a:t>Το ολικό φορτίο δύο ή περισσότερων φορτισμένων σωμάτων ισούται με το αλγεβρικό άθροισμα των φορτίων τους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l-GR" sz="2400" dirty="0" smtClean="0"/>
              <a:t>Ηλεκτρικά ουδέτερο λέγεται το σώμα που το συνολικό φορτίο του είναι ίσο με μηδέν</a:t>
            </a:r>
            <a:endParaRPr lang="en-US" sz="2400" dirty="0" smtClean="0"/>
          </a:p>
          <a:p>
            <a:pPr marL="457200" indent="-457200">
              <a:buAutoNum type="arabicParenR"/>
            </a:pPr>
            <a:r>
              <a:rPr lang="el-GR" sz="2400" dirty="0" smtClean="0"/>
              <a:t>Η ύπαρξη κάθε φορτίου ανάγεται στην ύπαρξη πρωτονίων (θετικά φορτισμένων σωματιδίων) και ηλεκτρονίων (αρνητικά φορτισμένων σωματιδίων). </a:t>
            </a:r>
            <a:endParaRPr lang="en-US" sz="2400" dirty="0" smtClean="0"/>
          </a:p>
          <a:p>
            <a:pPr marL="457200" indent="-457200">
              <a:buFontTx/>
              <a:buAutoNum type="arabicParenR"/>
            </a:pPr>
            <a:r>
              <a:rPr lang="el-GR" sz="2400" dirty="0" smtClean="0"/>
              <a:t> </a:t>
            </a:r>
            <a:r>
              <a:rPr lang="el-GR" sz="2400" b="1" dirty="0" smtClean="0"/>
              <a:t>Άρχη διατήρησης του φορτίου:</a:t>
            </a:r>
            <a:r>
              <a:rPr lang="el-GR" sz="2400" dirty="0" smtClean="0"/>
              <a:t> τα ηλεκτρόνια ούτε παράγονται, ούτε καταστρέφονται, απλά μεταφέρονται. Άρα το ολικό φορτίο διατηρείται πάντα σταθερό.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Ερωτήσεις Επανάληψης:</a:t>
            </a:r>
          </a:p>
          <a:p>
            <a:endParaRPr lang="el-G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7746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57760"/>
            <a:ext cx="9144000" cy="15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83821"/>
            <a:ext cx="9144000" cy="374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143636" y="6000768"/>
            <a:ext cx="280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Εφαρμογές 8, 10, 11 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7000892" y="3214686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an 2"/>
          <p:cNvSpPr/>
          <p:nvPr/>
        </p:nvSpPr>
        <p:spPr>
          <a:xfrm>
            <a:off x="8365838" y="1643050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Block Arc 3"/>
          <p:cNvSpPr/>
          <p:nvPr/>
        </p:nvSpPr>
        <p:spPr>
          <a:xfrm>
            <a:off x="7715272" y="1285860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235742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Can 8"/>
          <p:cNvSpPr/>
          <p:nvPr/>
        </p:nvSpPr>
        <p:spPr>
          <a:xfrm>
            <a:off x="372236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Block Arc 9"/>
          <p:cNvSpPr/>
          <p:nvPr/>
        </p:nvSpPr>
        <p:spPr>
          <a:xfrm>
            <a:off x="307180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2" idx="0"/>
          </p:cNvCxnSpPr>
          <p:nvPr/>
        </p:nvCxnSpPr>
        <p:spPr>
          <a:xfrm rot="5400000">
            <a:off x="2513930" y="2129483"/>
            <a:ext cx="928695" cy="241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786050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Connector 13"/>
          <p:cNvCxnSpPr>
            <a:stCxn id="4" idx="0"/>
            <a:endCxn id="15" idx="0"/>
          </p:cNvCxnSpPr>
          <p:nvPr/>
        </p:nvCxnSpPr>
        <p:spPr>
          <a:xfrm rot="5400000">
            <a:off x="7050243" y="1736574"/>
            <a:ext cx="785819" cy="598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72330" y="2428868"/>
            <a:ext cx="142876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857364"/>
            <a:ext cx="180975" cy="409575"/>
          </a:xfrm>
          <a:prstGeom prst="rect">
            <a:avLst/>
          </a:prstGeom>
          <a:noFill/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85992"/>
            <a:ext cx="180975" cy="409575"/>
          </a:xfrm>
          <a:prstGeom prst="rect">
            <a:avLst/>
          </a:prstGeom>
          <a:noFill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500306"/>
            <a:ext cx="180975" cy="409575"/>
          </a:xfrm>
          <a:prstGeom prst="rect">
            <a:avLst/>
          </a:prstGeom>
          <a:noFill/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643050"/>
            <a:ext cx="180975" cy="409575"/>
          </a:xfrm>
          <a:prstGeom prst="rect">
            <a:avLst/>
          </a:prstGeom>
          <a:noFill/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1785926"/>
            <a:ext cx="180975" cy="409575"/>
          </a:xfrm>
          <a:prstGeom prst="rect">
            <a:avLst/>
          </a:prstGeom>
          <a:noFill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000240"/>
            <a:ext cx="180975" cy="409575"/>
          </a:xfrm>
          <a:prstGeom prst="rect">
            <a:avLst/>
          </a:prstGeom>
          <a:noFill/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428868"/>
            <a:ext cx="180975" cy="409575"/>
          </a:xfrm>
          <a:prstGeom prst="rect">
            <a:avLst/>
          </a:prstGeom>
          <a:noFill/>
        </p:spPr>
      </p:pic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180975" cy="409575"/>
          </a:xfrm>
          <a:prstGeom prst="rect">
            <a:avLst/>
          </a:prstGeom>
          <a:noFill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357430"/>
            <a:ext cx="180975" cy="409575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θα συμβεί αν τρίψω δύο πλαστικούς χάρακες σε μαλλί (τον ένα περισσότερο από τον άλλο) και τους φέρω κοντά σε ηλεκτρικά εκκρεμή; </a:t>
            </a:r>
          </a:p>
        </p:txBody>
      </p:sp>
      <p:sp>
        <p:nvSpPr>
          <p:cNvPr id="29" name="Parallelogram 28"/>
          <p:cNvSpPr/>
          <p:nvPr/>
        </p:nvSpPr>
        <p:spPr>
          <a:xfrm rot="1152886">
            <a:off x="211896" y="1984233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Parallelogram 29"/>
          <p:cNvSpPr/>
          <p:nvPr/>
        </p:nvSpPr>
        <p:spPr>
          <a:xfrm rot="1152886">
            <a:off x="4767279" y="1912796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7000892" y="3214686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an 2"/>
          <p:cNvSpPr/>
          <p:nvPr/>
        </p:nvSpPr>
        <p:spPr>
          <a:xfrm>
            <a:off x="8365838" y="1643050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Block Arc 3"/>
          <p:cNvSpPr/>
          <p:nvPr/>
        </p:nvSpPr>
        <p:spPr>
          <a:xfrm>
            <a:off x="7715272" y="1285860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235742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Can 8"/>
          <p:cNvSpPr/>
          <p:nvPr/>
        </p:nvSpPr>
        <p:spPr>
          <a:xfrm>
            <a:off x="372236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Block Arc 9"/>
          <p:cNvSpPr/>
          <p:nvPr/>
        </p:nvSpPr>
        <p:spPr>
          <a:xfrm>
            <a:off x="307180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2" idx="0"/>
          </p:cNvCxnSpPr>
          <p:nvPr/>
        </p:nvCxnSpPr>
        <p:spPr>
          <a:xfrm rot="5400000">
            <a:off x="2513930" y="2129483"/>
            <a:ext cx="928695" cy="241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786050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Connector 13"/>
          <p:cNvCxnSpPr>
            <a:stCxn id="4" idx="0"/>
            <a:endCxn id="15" idx="0"/>
          </p:cNvCxnSpPr>
          <p:nvPr/>
        </p:nvCxnSpPr>
        <p:spPr>
          <a:xfrm rot="5400000">
            <a:off x="7050243" y="1736574"/>
            <a:ext cx="785819" cy="598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72330" y="2428868"/>
            <a:ext cx="142876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857364"/>
            <a:ext cx="180975" cy="409575"/>
          </a:xfrm>
          <a:prstGeom prst="rect">
            <a:avLst/>
          </a:prstGeom>
          <a:noFill/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85992"/>
            <a:ext cx="180975" cy="409575"/>
          </a:xfrm>
          <a:prstGeom prst="rect">
            <a:avLst/>
          </a:prstGeom>
          <a:noFill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500306"/>
            <a:ext cx="180975" cy="409575"/>
          </a:xfrm>
          <a:prstGeom prst="rect">
            <a:avLst/>
          </a:prstGeom>
          <a:noFill/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643050"/>
            <a:ext cx="180975" cy="409575"/>
          </a:xfrm>
          <a:prstGeom prst="rect">
            <a:avLst/>
          </a:prstGeom>
          <a:noFill/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1785926"/>
            <a:ext cx="180975" cy="409575"/>
          </a:xfrm>
          <a:prstGeom prst="rect">
            <a:avLst/>
          </a:prstGeom>
          <a:noFill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000240"/>
            <a:ext cx="180975" cy="409575"/>
          </a:xfrm>
          <a:prstGeom prst="rect">
            <a:avLst/>
          </a:prstGeom>
          <a:noFill/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428868"/>
            <a:ext cx="180975" cy="409575"/>
          </a:xfrm>
          <a:prstGeom prst="rect">
            <a:avLst/>
          </a:prstGeom>
          <a:noFill/>
        </p:spPr>
      </p:pic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180975" cy="409575"/>
          </a:xfrm>
          <a:prstGeom prst="rect">
            <a:avLst/>
          </a:prstGeom>
          <a:noFill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357430"/>
            <a:ext cx="180975" cy="409575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θα συμβεί αν τρίψω δύο πλαστικούς χάρακες σε μαλλί (τον ένα περισσότερο από τον άλλο) και τους φέρω κοντά σε ηλεκτρικά εκκρεμή; 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571736" y="1928802"/>
            <a:ext cx="10001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2571736" y="2428868"/>
            <a:ext cx="358250" cy="142876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6929454" y="1643050"/>
            <a:ext cx="10001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0800000">
            <a:off x="6429388" y="2000240"/>
            <a:ext cx="858316" cy="285752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arallelogram 44"/>
          <p:cNvSpPr/>
          <p:nvPr/>
        </p:nvSpPr>
        <p:spPr>
          <a:xfrm rot="1152886">
            <a:off x="211896" y="1984233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Parallelogram 45"/>
          <p:cNvSpPr/>
          <p:nvPr/>
        </p:nvSpPr>
        <p:spPr>
          <a:xfrm rot="1152886">
            <a:off x="4767279" y="1912796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7000892" y="3214686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an 2"/>
          <p:cNvSpPr/>
          <p:nvPr/>
        </p:nvSpPr>
        <p:spPr>
          <a:xfrm>
            <a:off x="8365838" y="1643050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Block Arc 3"/>
          <p:cNvSpPr/>
          <p:nvPr/>
        </p:nvSpPr>
        <p:spPr>
          <a:xfrm>
            <a:off x="7715272" y="1285860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2357422" y="3357562"/>
            <a:ext cx="1857388" cy="571504"/>
          </a:xfrm>
          <a:prstGeom prst="cube">
            <a:avLst>
              <a:gd name="adj" fmla="val 7276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Can 8"/>
          <p:cNvSpPr/>
          <p:nvPr/>
        </p:nvSpPr>
        <p:spPr>
          <a:xfrm>
            <a:off x="3722368" y="1785926"/>
            <a:ext cx="63814" cy="1714512"/>
          </a:xfrm>
          <a:prstGeom prst="ca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Block Arc 9"/>
          <p:cNvSpPr/>
          <p:nvPr/>
        </p:nvSpPr>
        <p:spPr>
          <a:xfrm>
            <a:off x="3071802" y="1428736"/>
            <a:ext cx="714380" cy="714380"/>
          </a:xfrm>
          <a:prstGeom prst="blockArc">
            <a:avLst>
              <a:gd name="adj1" fmla="val 10800000"/>
              <a:gd name="adj2" fmla="val 310464"/>
              <a:gd name="adj3" fmla="val 7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2" idx="0"/>
          </p:cNvCxnSpPr>
          <p:nvPr/>
        </p:nvCxnSpPr>
        <p:spPr>
          <a:xfrm rot="5400000">
            <a:off x="2513930" y="2129483"/>
            <a:ext cx="928695" cy="241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786050" y="2714620"/>
            <a:ext cx="142876" cy="1428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Connector 13"/>
          <p:cNvCxnSpPr>
            <a:stCxn id="4" idx="0"/>
            <a:endCxn id="15" idx="0"/>
          </p:cNvCxnSpPr>
          <p:nvPr/>
        </p:nvCxnSpPr>
        <p:spPr>
          <a:xfrm rot="5400000">
            <a:off x="7050243" y="1736574"/>
            <a:ext cx="785819" cy="598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72330" y="2428868"/>
            <a:ext cx="142876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857364"/>
            <a:ext cx="180975" cy="409575"/>
          </a:xfrm>
          <a:prstGeom prst="rect">
            <a:avLst/>
          </a:prstGeom>
          <a:noFill/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85992"/>
            <a:ext cx="180975" cy="409575"/>
          </a:xfrm>
          <a:prstGeom prst="rect">
            <a:avLst/>
          </a:prstGeom>
          <a:noFill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500306"/>
            <a:ext cx="180975" cy="409575"/>
          </a:xfrm>
          <a:prstGeom prst="rect">
            <a:avLst/>
          </a:prstGeom>
          <a:noFill/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643050"/>
            <a:ext cx="180975" cy="409575"/>
          </a:xfrm>
          <a:prstGeom prst="rect">
            <a:avLst/>
          </a:prstGeom>
          <a:noFill/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1785926"/>
            <a:ext cx="180975" cy="409575"/>
          </a:xfrm>
          <a:prstGeom prst="rect">
            <a:avLst/>
          </a:prstGeom>
          <a:noFill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000240"/>
            <a:ext cx="180975" cy="409575"/>
          </a:xfrm>
          <a:prstGeom prst="rect">
            <a:avLst/>
          </a:prstGeom>
          <a:noFill/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428868"/>
            <a:ext cx="180975" cy="409575"/>
          </a:xfrm>
          <a:prstGeom prst="rect">
            <a:avLst/>
          </a:prstGeom>
          <a:noFill/>
        </p:spPr>
      </p:pic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180975" cy="409575"/>
          </a:xfrm>
          <a:prstGeom prst="rect">
            <a:avLst/>
          </a:prstGeom>
          <a:noFill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357430"/>
            <a:ext cx="180975" cy="409575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Τί θα συμβεί αν τρίψω δύο πλαστικούς χάρακες σε μαλλί (τον ένα περισσότερο από τον άλλο) και τους φέρω κοντά σε ηλεκτρικά εκκρεμή; 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571736" y="1928802"/>
            <a:ext cx="10001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2571736" y="2428868"/>
            <a:ext cx="358250" cy="142876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6929454" y="1643050"/>
            <a:ext cx="10001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0800000">
            <a:off x="6429388" y="2000240"/>
            <a:ext cx="858316" cy="285752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457200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400" b="1" dirty="0" smtClean="0">
                <a:solidFill>
                  <a:srgbClr val="00B050"/>
                </a:solidFill>
              </a:rPr>
              <a:t>H</a:t>
            </a:r>
            <a:r>
              <a:rPr lang="el-GR" sz="2400" b="1" dirty="0" smtClean="0">
                <a:solidFill>
                  <a:srgbClr val="00B050"/>
                </a:solidFill>
              </a:rPr>
              <a:t> ηλεκτρική δύναμη </a:t>
            </a:r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B050"/>
                </a:solidFill>
              </a:rPr>
              <a:t>ηλ</a:t>
            </a:r>
            <a:r>
              <a:rPr lang="el-GR" sz="2400" b="1" dirty="0" smtClean="0">
                <a:solidFill>
                  <a:srgbClr val="00B050"/>
                </a:solidFill>
              </a:rPr>
              <a:t> που ασκεί ένα φορτισμένο σώμα είναι ανάλογη του ηλεκτρικού του φορτίου </a:t>
            </a:r>
            <a:r>
              <a:rPr lang="en-US" sz="2400" b="1" dirty="0" smtClean="0">
                <a:solidFill>
                  <a:srgbClr val="00B050"/>
                </a:solidFill>
              </a:rPr>
              <a:t>Q (q).</a:t>
            </a:r>
          </a:p>
        </p:txBody>
      </p:sp>
      <p:sp>
        <p:nvSpPr>
          <p:cNvPr id="46" name="Parallelogram 45"/>
          <p:cNvSpPr/>
          <p:nvPr/>
        </p:nvSpPr>
        <p:spPr>
          <a:xfrm rot="1152886">
            <a:off x="211896" y="1984233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Parallelogram 46"/>
          <p:cNvSpPr/>
          <p:nvPr/>
        </p:nvSpPr>
        <p:spPr>
          <a:xfrm rot="1152886">
            <a:off x="4767279" y="1912796"/>
            <a:ext cx="2114373" cy="242229"/>
          </a:xfrm>
          <a:prstGeom prst="parallelogram">
            <a:avLst>
              <a:gd name="adj" fmla="val 175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Άρα είναι δυνατόν ένα σώμα να είναι πιο φορτισμένο από ένα άλλο. Πώς συγκρίνω και μετράω τα δύο φορτία;</a:t>
            </a:r>
          </a:p>
          <a:p>
            <a:pPr algn="ctr"/>
            <a:endParaRPr lang="el-G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Άρα είναι δυνατόν ένα σώμα να είναι πιο φορτισμένο από ένα άλλο. Πώς συγκρίνω και μετράω τα δύο φορτία;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Η μονάδα του ηλεκτρικού φορτίου είναι το </a:t>
            </a:r>
            <a:r>
              <a:rPr lang="el-GR" sz="2400" b="1" dirty="0" smtClean="0">
                <a:solidFill>
                  <a:srgbClr val="FF0000"/>
                </a:solidFill>
              </a:rPr>
              <a:t>Κουλόμπ</a:t>
            </a:r>
            <a:r>
              <a:rPr lang="el-GR" sz="2400" dirty="0" smtClean="0">
                <a:solidFill>
                  <a:srgbClr val="FF0000"/>
                </a:solidFill>
              </a:rPr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Coulomb) , </a:t>
            </a:r>
            <a:r>
              <a:rPr lang="en-US" sz="2400" b="1" dirty="0" smtClean="0">
                <a:solidFill>
                  <a:srgbClr val="FF0000"/>
                </a:solidFill>
              </a:rPr>
              <a:t>1C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2400" dirty="0" smtClean="0"/>
          </a:p>
          <a:p>
            <a:pPr algn="ctr"/>
            <a:r>
              <a:rPr lang="el-GR" sz="2400" dirty="0" smtClean="0"/>
              <a:t>Το 1 </a:t>
            </a:r>
            <a:r>
              <a:rPr lang="en-US" sz="2400" dirty="0" smtClean="0"/>
              <a:t>C </a:t>
            </a:r>
            <a:r>
              <a:rPr lang="el-GR" sz="2400" dirty="0" smtClean="0"/>
              <a:t>είναι πολύ μεγάλη μονάδα. Συνήθως χρησιμοποιούμε υποδιαιρέσεις αυτής της μονάδας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Άρα είναι δυνατόν ένα σώμα να είναι πιο φορτισμένο από ένα άλλο. Πώς συγκρίνω και μετράω τα δύο φορτία;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Η μονάδα του ηλεκτρικού φορτίου είναι το </a:t>
            </a:r>
            <a:r>
              <a:rPr lang="el-GR" sz="2400" b="1" dirty="0" smtClean="0">
                <a:solidFill>
                  <a:srgbClr val="FF0000"/>
                </a:solidFill>
              </a:rPr>
              <a:t>Κουλόμπ</a:t>
            </a:r>
            <a:r>
              <a:rPr lang="el-GR" sz="2400" dirty="0" smtClean="0">
                <a:solidFill>
                  <a:srgbClr val="FF0000"/>
                </a:solidFill>
              </a:rPr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Coulomb) , </a:t>
            </a:r>
            <a:r>
              <a:rPr lang="en-US" sz="2400" b="1" dirty="0" smtClean="0">
                <a:solidFill>
                  <a:srgbClr val="FF0000"/>
                </a:solidFill>
              </a:rPr>
              <a:t>1C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2400" dirty="0" smtClean="0"/>
          </a:p>
          <a:p>
            <a:pPr algn="ctr"/>
            <a:r>
              <a:rPr lang="el-GR" sz="2400" dirty="0" smtClean="0"/>
              <a:t>Το 1 </a:t>
            </a:r>
            <a:r>
              <a:rPr lang="en-US" sz="2400" dirty="0" smtClean="0"/>
              <a:t>C </a:t>
            </a:r>
            <a:r>
              <a:rPr lang="el-GR" sz="2400" dirty="0" smtClean="0"/>
              <a:t>είναι πολύ μεγάλη μονάδα. Συνήθως χρησιμοποιούμε υποδιαιρέσεις αυτής της μονάδας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000372"/>
            <a:ext cx="2244199" cy="571504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000372"/>
            <a:ext cx="2230260" cy="571504"/>
          </a:xfrm>
          <a:prstGeom prst="rect">
            <a:avLst/>
          </a:prstGeom>
          <a:noFill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714752"/>
            <a:ext cx="3740936" cy="928694"/>
          </a:xfrm>
          <a:prstGeom prst="rect">
            <a:avLst/>
          </a:prstGeom>
          <a:noFill/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714752"/>
            <a:ext cx="3754017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1415</Words>
  <Application>Microsoft Office PowerPoint</Application>
  <PresentationFormat>On-screen Show (4:3)</PresentationFormat>
  <Paragraphs>152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Kostas</dc:creator>
  <cp:lastModifiedBy>Kostas</cp:lastModifiedBy>
  <cp:revision>57</cp:revision>
  <dcterms:created xsi:type="dcterms:W3CDTF">2008-08-04T17:32:30Z</dcterms:created>
  <dcterms:modified xsi:type="dcterms:W3CDTF">2009-09-24T06:40:33Z</dcterms:modified>
</cp:coreProperties>
</file>