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58" r:id="rId6"/>
    <p:sldId id="265" r:id="rId7"/>
    <p:sldId id="259" r:id="rId8"/>
    <p:sldId id="260" r:id="rId9"/>
    <p:sldId id="268" r:id="rId10"/>
    <p:sldId id="266" r:id="rId11"/>
    <p:sldId id="275" r:id="rId12"/>
    <p:sldId id="27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 3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Ηλεκτρική Ενέργεια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786050" cy="37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Θερμότητα</a:t>
            </a:r>
            <a:r>
              <a:rPr lang="el-GR" dirty="0" smtClean="0"/>
              <a:t> και άλλες μορφές ενέργειας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Παραπάνω</a:t>
            </a:r>
            <a:r>
              <a:rPr lang="el-GR" dirty="0" smtClean="0"/>
              <a:t> είδαμε ότι σε ένας </a:t>
            </a:r>
            <a:r>
              <a:rPr lang="el-GR" b="1" dirty="0" smtClean="0">
                <a:solidFill>
                  <a:srgbClr val="FF0000"/>
                </a:solidFill>
              </a:rPr>
              <a:t>αντιστάτης</a:t>
            </a:r>
            <a:r>
              <a:rPr lang="el-GR" dirty="0" smtClean="0"/>
              <a:t> </a:t>
            </a:r>
            <a:r>
              <a:rPr lang="el-GR" dirty="0" smtClean="0"/>
              <a:t>          μετατρέπει</a:t>
            </a:r>
            <a:r>
              <a:rPr lang="el-GR" dirty="0" smtClean="0"/>
              <a:t> την </a:t>
            </a:r>
            <a:r>
              <a:rPr lang="el-GR" dirty="0" err="1" smtClean="0"/>
              <a:t>Ηλ</a:t>
            </a:r>
            <a:r>
              <a:rPr lang="el-GR" dirty="0" smtClean="0"/>
              <a:t>. ενέργεια εξ ενέργεια εξ’ ολοκλήρου σε </a:t>
            </a:r>
            <a:r>
              <a:rPr lang="el-GR" dirty="0" smtClean="0"/>
              <a:t>Θερμότητα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Ισχύει</a:t>
            </a:r>
            <a:r>
              <a:rPr lang="el-GR" dirty="0" smtClean="0"/>
              <a:t>: </a:t>
            </a:r>
            <a:r>
              <a:rPr lang="el-GR" b="1" dirty="0" smtClean="0">
                <a:solidFill>
                  <a:schemeClr val="tx2"/>
                </a:solidFill>
              </a:rPr>
              <a:t>Ηλεκτρική ενέργεια = Θερμότητα. </a:t>
            </a:r>
            <a:endParaRPr lang="el-GR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 </a:t>
            </a:r>
            <a:r>
              <a:rPr lang="el-GR" dirty="0" smtClean="0"/>
              <a:t>Σε άλλα στοιχεία όμως μόνο </a:t>
            </a:r>
            <a:r>
              <a:rPr lang="el-GR" b="1" dirty="0" smtClean="0">
                <a:solidFill>
                  <a:srgbClr val="FF0000"/>
                </a:solidFill>
              </a:rPr>
              <a:t>ένα μέρος </a:t>
            </a:r>
            <a:r>
              <a:rPr lang="el-GR" dirty="0" smtClean="0"/>
              <a:t>της </a:t>
            </a:r>
            <a:r>
              <a:rPr lang="el-GR" dirty="0" err="1" smtClean="0"/>
              <a:t>Ηλ</a:t>
            </a:r>
            <a:r>
              <a:rPr lang="el-GR" dirty="0" smtClean="0"/>
              <a:t>. Ενέργειας  μετατρέπεται σε θερμότητα.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Το υπόλοιπο μετατρέπεται σε άλλες μορφές ενέργειας . </a:t>
            </a:r>
          </a:p>
          <a:p>
            <a:pPr>
              <a:buNone/>
            </a:pPr>
            <a:r>
              <a:rPr lang="el-GR" dirty="0" smtClean="0"/>
              <a:t>Π.χ. στον κινητήρα μετατρέπεται σε μηχανική ενέργεια </a:t>
            </a:r>
            <a:r>
              <a:rPr lang="el-GR" sz="2600" b="1" dirty="0" smtClean="0">
                <a:solidFill>
                  <a:schemeClr val="tx2"/>
                </a:solidFill>
              </a:rPr>
              <a:t>Ισχύει: Ηλεκτρική ενέργεια = Μηχανική ενέργεια + Θερμότητα</a:t>
            </a:r>
            <a:endParaRPr lang="en-US" sz="2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που μετατρέπει μια ηλεκτρική συσκευή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l-GR" dirty="0" smtClean="0"/>
              <a:t>Αν σε ένα κύκλωμα έχω στοιχεία που δεν είναι αντιστάτες, πόση είναι η ηλεκτρική ενέργεια που δίνει η πηγή; </a:t>
            </a:r>
            <a:r>
              <a:rPr lang="el-GR" dirty="0" smtClean="0"/>
              <a:t> </a:t>
            </a:r>
          </a:p>
          <a:p>
            <a:pPr algn="ctr">
              <a:buNone/>
            </a:pPr>
            <a:r>
              <a:rPr lang="el-GR" dirty="0" err="1" smtClean="0"/>
              <a:t>Ε</a:t>
            </a:r>
            <a:r>
              <a:rPr lang="el-GR" sz="2000" dirty="0" err="1" smtClean="0"/>
              <a:t>ηλ</a:t>
            </a:r>
            <a:r>
              <a:rPr lang="el-GR" dirty="0" smtClean="0"/>
              <a:t> </a:t>
            </a:r>
            <a:r>
              <a:rPr lang="el-GR" sz="2000" dirty="0" smtClean="0"/>
              <a:t>(πηγής) </a:t>
            </a:r>
            <a:r>
              <a:rPr lang="el-GR" dirty="0" smtClean="0"/>
              <a:t>= </a:t>
            </a:r>
            <a:r>
              <a:rPr lang="en-US" dirty="0" smtClean="0"/>
              <a:t>V * I * t</a:t>
            </a:r>
          </a:p>
          <a:p>
            <a:pPr algn="just">
              <a:buNone/>
            </a:pPr>
            <a:r>
              <a:rPr lang="el-GR" dirty="0" smtClean="0"/>
              <a:t>Ένα μέρος από αυτή την ενέργεια </a:t>
            </a:r>
          </a:p>
          <a:p>
            <a:pPr algn="just">
              <a:buNone/>
            </a:pPr>
            <a:r>
              <a:rPr lang="el-GR" dirty="0" smtClean="0"/>
              <a:t>Γίνεται θερμότητα και το υπόλοιπο </a:t>
            </a:r>
          </a:p>
          <a:p>
            <a:pPr algn="just">
              <a:buNone/>
            </a:pPr>
            <a:r>
              <a:rPr lang="el-GR" dirty="0" smtClean="0"/>
              <a:t>Ενέργεια άλλης μορφής (πχ κινητική</a:t>
            </a:r>
          </a:p>
          <a:p>
            <a:pPr algn="just">
              <a:buNone/>
            </a:pPr>
            <a:r>
              <a:rPr lang="el-GR" dirty="0" smtClean="0"/>
              <a:t>Σε κινητήρα)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857628"/>
            <a:ext cx="2071692" cy="23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Συνοψίζοντας μπορούμε να πάρουμε τις επόμενες σχέσεις ανάλογα με τα ηλεκτρικά δίπολα που υπάρχουν στο κύκλωμα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14677" r="15278" b="9668"/>
          <a:stretch>
            <a:fillRect/>
          </a:stretch>
        </p:blipFill>
        <p:spPr bwMode="auto">
          <a:xfrm>
            <a:off x="642910" y="2071678"/>
            <a:ext cx="7643866" cy="44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5373" t="15625" r="9956" b="6250"/>
          <a:stretch>
            <a:fillRect/>
          </a:stretch>
        </p:blipFill>
        <p:spPr bwMode="auto">
          <a:xfrm>
            <a:off x="142844" y="357166"/>
            <a:ext cx="900115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275" t="15625" r="17642" b="45312"/>
          <a:stretch>
            <a:fillRect/>
          </a:stretch>
        </p:blipFill>
        <p:spPr bwMode="auto">
          <a:xfrm>
            <a:off x="285688" y="214290"/>
            <a:ext cx="88583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Ισχύς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91" t="16731" r="10066" b="10663"/>
          <a:stretch>
            <a:fillRect/>
          </a:stretch>
        </p:blipFill>
        <p:spPr bwMode="auto">
          <a:xfrm>
            <a:off x="214282" y="1643050"/>
            <a:ext cx="871543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4824" t="16601" r="19290" b="6250"/>
          <a:stretch>
            <a:fillRect/>
          </a:stretch>
        </p:blipFill>
        <p:spPr bwMode="auto">
          <a:xfrm>
            <a:off x="285720" y="500042"/>
            <a:ext cx="857256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275" t="15625" r="14897" b="6250"/>
          <a:stretch>
            <a:fillRect/>
          </a:stretch>
        </p:blipFill>
        <p:spPr bwMode="auto">
          <a:xfrm>
            <a:off x="0" y="714356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3726" t="15625" r="14348" b="14062"/>
          <a:stretch>
            <a:fillRect/>
          </a:stretch>
        </p:blipFill>
        <p:spPr bwMode="auto">
          <a:xfrm>
            <a:off x="357158" y="571480"/>
            <a:ext cx="8215370" cy="451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5626121"/>
          </a:xfrm>
        </p:spPr>
        <p:txBody>
          <a:bodyPr>
            <a:normAutofit/>
          </a:bodyPr>
          <a:lstStyle/>
          <a:p>
            <a:r>
              <a:rPr lang="el-GR" dirty="0" smtClean="0"/>
              <a:t>Τα</a:t>
            </a:r>
            <a:r>
              <a:rPr lang="el-GR" dirty="0" smtClean="0"/>
              <a:t> σπουδαιότερα χαρακτηριστικά της </a:t>
            </a:r>
            <a:r>
              <a:rPr lang="el-GR" dirty="0" smtClean="0"/>
              <a:t>ηλεκτρικής</a:t>
            </a:r>
            <a:r>
              <a:rPr lang="el-GR" dirty="0" smtClean="0"/>
              <a:t> ενέργειας  είναι η </a:t>
            </a:r>
            <a:r>
              <a:rPr lang="el-GR" dirty="0" smtClean="0">
                <a:solidFill>
                  <a:srgbClr val="00B050"/>
                </a:solidFill>
              </a:rPr>
              <a:t>εύκολη μεταφορά </a:t>
            </a:r>
            <a:r>
              <a:rPr lang="el-GR" dirty="0" smtClean="0"/>
              <a:t>της σε μεγάλες αποστάσεις </a:t>
            </a:r>
            <a:r>
              <a:rPr lang="el-GR" dirty="0" smtClean="0"/>
              <a:t>και η </a:t>
            </a:r>
            <a:r>
              <a:rPr lang="el-GR" dirty="0" smtClean="0">
                <a:solidFill>
                  <a:srgbClr val="00B050"/>
                </a:solidFill>
              </a:rPr>
              <a:t>μετατροπή</a:t>
            </a:r>
            <a:r>
              <a:rPr lang="el-GR" dirty="0" smtClean="0"/>
              <a:t> της σε άλλες μορφές ενέργειας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• </a:t>
            </a:r>
            <a:r>
              <a:rPr lang="el-GR" dirty="0" smtClean="0"/>
              <a:t>Ηλεκτρική ενέργεια μπορεί να μετατραπεί σε άλλες μορφές 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Θερμική (τοστιέρα τοστιέρα)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Φωτός (λαμπτήρες)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Μηχανική </a:t>
            </a:r>
            <a:r>
              <a:rPr lang="el-GR" dirty="0" smtClean="0"/>
              <a:t>(κινητήρας/</a:t>
            </a:r>
            <a:r>
              <a:rPr lang="el-GR" dirty="0" err="1" smtClean="0"/>
              <a:t>μοτέ</a:t>
            </a:r>
            <a:r>
              <a:rPr lang="el-GR" dirty="0" smtClean="0"/>
              <a:t>ρ) </a:t>
            </a:r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Χημική (επαναφορτιζόμενες μπαταρίες)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Θερμικά αποτελέσματα ηλεκτρικού</a:t>
            </a:r>
            <a:r>
              <a:rPr lang="el-GR" dirty="0" smtClean="0"/>
              <a:t>  ρεύματος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285720" y="3143248"/>
            <a:ext cx="8286776" cy="11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285852" y="4357695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φαινόμενο αυτό μελέτησε πρώτος ο </a:t>
            </a:r>
            <a:r>
              <a:rPr lang="en-US" sz="3200" dirty="0" smtClean="0"/>
              <a:t>James Joule </a:t>
            </a:r>
            <a:r>
              <a:rPr lang="el-GR" sz="3200" dirty="0" smtClean="0"/>
              <a:t>και πήρε το όνομά του «Φαινόμενο </a:t>
            </a:r>
            <a:r>
              <a:rPr lang="en-US" sz="3200" dirty="0" smtClean="0"/>
              <a:t>Joule </a:t>
            </a:r>
            <a:r>
              <a:rPr lang="el-GR" sz="3200" dirty="0" smtClean="0"/>
              <a:t>(</a:t>
            </a:r>
            <a:r>
              <a:rPr lang="el-GR" sz="3200" dirty="0" err="1" smtClean="0"/>
              <a:t>Τζάουλ</a:t>
            </a:r>
            <a:r>
              <a:rPr lang="el-GR" sz="3200" dirty="0" smtClean="0"/>
              <a:t>)»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143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φαινομένου </a:t>
            </a:r>
            <a:r>
              <a:rPr lang="en-US" dirty="0" smtClean="0"/>
              <a:t>Joule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16" t="26201" r="17165" b="23290"/>
          <a:stretch>
            <a:fillRect/>
          </a:stretch>
        </p:blipFill>
        <p:spPr bwMode="auto">
          <a:xfrm>
            <a:off x="250001" y="2214554"/>
            <a:ext cx="80099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132599" cy="20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500570"/>
            <a:ext cx="41624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φαινομένου </a:t>
            </a:r>
            <a:r>
              <a:rPr lang="en-US" dirty="0" smtClean="0"/>
              <a:t>Joule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Ηλεκτρική κουζίνα και Ηλεκτρικός </a:t>
            </a:r>
            <a:r>
              <a:rPr lang="el-GR" dirty="0" smtClean="0"/>
              <a:t>θερμοσίφωνας</a:t>
            </a:r>
          </a:p>
          <a:p>
            <a:pPr>
              <a:buNone/>
            </a:pPr>
            <a:r>
              <a:rPr lang="el-GR" dirty="0" smtClean="0"/>
              <a:t>Οι συσκευές αυτές αποτελούνται </a:t>
            </a:r>
            <a:r>
              <a:rPr lang="el-GR" dirty="0" smtClean="0"/>
              <a:t>από έναν ή περισσότερους αντιστάτες </a:t>
            </a:r>
            <a:r>
              <a:rPr lang="el-GR" dirty="0" smtClean="0"/>
              <a:t>. </a:t>
            </a:r>
            <a:r>
              <a:rPr lang="el-GR" dirty="0" smtClean="0"/>
              <a:t>Όταν από αυτούς διέρχεται ηλεκτρικό ρεύμα, θερμότητα μεταφέρεται προς το μαγειρικό σκεύος ή το νερό αντίστοιχα.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φαινομένου </a:t>
            </a:r>
            <a:r>
              <a:rPr lang="en-US" dirty="0" smtClean="0"/>
              <a:t>Joule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Τηκόμενη </a:t>
            </a:r>
            <a:r>
              <a:rPr lang="el-GR" dirty="0" smtClean="0"/>
              <a:t>ασφάλεια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– Είναι πιθανό Είναι πιθανό, λόγω βλάβης μιας συσκευής βλάβης μιας συσκευής, οι δύο πόλοι δύο </a:t>
            </a:r>
            <a:r>
              <a:rPr lang="el-GR" dirty="0" smtClean="0"/>
              <a:t>πόλοι μιας ηλεκτρικής πηγής να συνδεθούν μεταξύ τους με  αγωγό πολύ μικρής αντίστασης αγωγό πολύ μικρής αντίστασης. Μια τέτοια σύνδεση τέτοια σύνδεση συχνά ονομάζεται βραχυκύκλωμα. </a:t>
            </a:r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Από νόμο του Από νόμο του </a:t>
            </a:r>
            <a:r>
              <a:rPr lang="el-GR" dirty="0" err="1" smtClean="0"/>
              <a:t>Ohm</a:t>
            </a:r>
            <a:r>
              <a:rPr lang="el-GR" dirty="0" smtClean="0"/>
              <a:t>: μικρή αντίσταση μικρή αντίσταση (R) συνεπάγεται </a:t>
            </a:r>
            <a:r>
              <a:rPr lang="el-GR" dirty="0" err="1" smtClean="0"/>
              <a:t>συνεπάγεται</a:t>
            </a:r>
            <a:r>
              <a:rPr lang="el-GR" dirty="0" smtClean="0"/>
              <a:t> μεγάλη ένταση (I) ηλεκτρικού ρεύματος.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– </a:t>
            </a:r>
            <a:r>
              <a:rPr lang="el-GR" dirty="0" smtClean="0"/>
              <a:t>Πιθανό λόγω υψηλής </a:t>
            </a:r>
            <a:r>
              <a:rPr lang="el-GR" dirty="0" err="1" smtClean="0"/>
              <a:t>θερμοκρα</a:t>
            </a:r>
            <a:r>
              <a:rPr lang="el-GR" dirty="0" smtClean="0"/>
              <a:t> </a:t>
            </a:r>
            <a:r>
              <a:rPr lang="el-GR" dirty="0" err="1" smtClean="0"/>
              <a:t>ίας</a:t>
            </a:r>
            <a:r>
              <a:rPr lang="el-GR" dirty="0" smtClean="0"/>
              <a:t> να </a:t>
            </a:r>
            <a:r>
              <a:rPr lang="el-GR" dirty="0" err="1" smtClean="0"/>
              <a:t>ροκληθεί</a:t>
            </a:r>
            <a:r>
              <a:rPr lang="el-GR" dirty="0" smtClean="0"/>
              <a:t> Πιθανό λόγω υψηλής θερμοκρασίας να προκληθεί λιώσιμο των καλωδίων και καταστροφή της συσκευής.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-    Για</a:t>
            </a:r>
            <a:r>
              <a:rPr lang="el-GR" dirty="0" smtClean="0"/>
              <a:t> να προστατέψουμε τις συσκευές </a:t>
            </a:r>
            <a:r>
              <a:rPr lang="el-GR" dirty="0" smtClean="0"/>
              <a:t>από ένα</a:t>
            </a:r>
            <a:r>
              <a:rPr lang="el-GR" dirty="0" smtClean="0"/>
              <a:t> τέτοιο  ενδεχόμενο, χρησιμοποιούμε τις ηλεκτρικές ασφάλειες.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αποτελέσματα</a:t>
            </a:r>
            <a:r>
              <a:rPr lang="en-US" dirty="0" smtClean="0"/>
              <a:t> </a:t>
            </a:r>
            <a:r>
              <a:rPr lang="el-GR" dirty="0" err="1" smtClean="0"/>
              <a:t>ηλ</a:t>
            </a:r>
            <a:r>
              <a:rPr lang="el-GR" dirty="0" smtClean="0"/>
              <a:t>. ρεύματος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4657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29132"/>
            <a:ext cx="7429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256"/>
            <a:ext cx="3264843" cy="207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Πείραμα </a:t>
            </a:r>
            <a:r>
              <a:rPr lang="el-GR" dirty="0" err="1" smtClean="0"/>
              <a:t>Ερστεντ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500034" y="1571612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Αν τοποθετήσουμε μια μαγνητική βελόνα κοντά σ’ ένα ευθύγραμμο σύρμα από το οποίο </a:t>
            </a:r>
            <a:r>
              <a:rPr lang="el-GR" sz="2400" b="1" dirty="0" smtClean="0">
                <a:solidFill>
                  <a:srgbClr val="FF0000"/>
                </a:solidFill>
              </a:rPr>
              <a:t>διέρχεται ηλεκτρικό ρεύμα,</a:t>
            </a:r>
            <a:r>
              <a:rPr lang="el-GR" sz="2400" dirty="0" smtClean="0"/>
              <a:t> η βελόνα αποκλίνει </a:t>
            </a:r>
            <a:r>
              <a:rPr lang="el-GR" sz="2400" dirty="0" smtClean="0"/>
              <a:t> </a:t>
            </a:r>
            <a:r>
              <a:rPr lang="el-GR" sz="2400" dirty="0" smtClean="0"/>
              <a:t>Όταν διακοπεί το ηλεκτρικό ρεύμα που διέρχεται από το σύρμα, η βελόνα επανέρχεται στην αρχική της θέση. Συμπεραίνουμε ότι, </a:t>
            </a:r>
            <a:r>
              <a:rPr lang="el-GR" sz="2400" b="1" dirty="0" smtClean="0"/>
              <a:t>όταν από έναν αγωγό διέρχεται ηλεκτρικό ρεύμα, αυτός ασκεί μαγνητική δύναμη</a:t>
            </a:r>
            <a:r>
              <a:rPr lang="el-GR" sz="2400" dirty="0" smtClean="0"/>
              <a:t>. Δηλαδή δημιουργεί γύρω του ένα μαγνητικό πεδίο.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Ηλεκτρομαγνήτης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155" t="49419"/>
          <a:stretch>
            <a:fillRect/>
          </a:stretch>
        </p:blipFill>
        <p:spPr bwMode="auto">
          <a:xfrm>
            <a:off x="5786446" y="3500438"/>
            <a:ext cx="2609820" cy="12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57224" y="1500174"/>
            <a:ext cx="7871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Το ένα σύρμα μόνο του ασκεί μικρή δύναμη </a:t>
            </a:r>
          </a:p>
          <a:p>
            <a:r>
              <a:rPr lang="el-GR" sz="3200" dirty="0" smtClean="0"/>
              <a:t>Για αυτό χρησιμοποιούμε πολλούς αγωγούς</a:t>
            </a:r>
          </a:p>
          <a:p>
            <a:r>
              <a:rPr lang="el-GR" sz="3200" dirty="0" smtClean="0"/>
              <a:t>Δημιουργώντας διατάξεις που λέγονται πηνία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</Words>
  <PresentationFormat>Προβολή στην οθόνη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Κεφάλαιο 3 </vt:lpstr>
      <vt:lpstr>Διαφάνεια 2</vt:lpstr>
      <vt:lpstr>Θερμικά αποτελέσματα ηλεκτρικού  ρεύματος</vt:lpstr>
      <vt:lpstr>Εφαρμογές φαινομένου Joule</vt:lpstr>
      <vt:lpstr>Εφαρμογές φαινομένου Joule</vt:lpstr>
      <vt:lpstr>Εφαρμογές φαινομένου Joule</vt:lpstr>
      <vt:lpstr>Μαγνητικά αποτελέσματα ηλ. ρεύματος</vt:lpstr>
      <vt:lpstr>Πείραμα Ερστεντ</vt:lpstr>
      <vt:lpstr>Ηλεκτρομαγνήτης</vt:lpstr>
      <vt:lpstr>Θερμότητα και άλλες μορφές ενέργειας</vt:lpstr>
      <vt:lpstr>Ενέργεια που μετατρέπει μια ηλεκτρική συσκευή</vt:lpstr>
      <vt:lpstr>Συνοψίζοντας μπορούμε να πάρουμε τις επόμενες σχέσεις ανάλογα με τα ηλεκτρικά δίπολα που υπάρχουν στο κύκλωμα</vt:lpstr>
      <vt:lpstr>Διαφάνεια 13</vt:lpstr>
      <vt:lpstr>Διαφάνεια 14</vt:lpstr>
      <vt:lpstr>Ισχύς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PT</dc:creator>
  <cp:lastModifiedBy>PT</cp:lastModifiedBy>
  <cp:revision>14</cp:revision>
  <dcterms:created xsi:type="dcterms:W3CDTF">2020-05-01T16:36:11Z</dcterms:created>
  <dcterms:modified xsi:type="dcterms:W3CDTF">2020-05-01T18:54:58Z</dcterms:modified>
</cp:coreProperties>
</file>