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24" r:id="rId2"/>
    <p:sldId id="425" r:id="rId3"/>
    <p:sldId id="424" r:id="rId4"/>
    <p:sldId id="356" r:id="rId5"/>
    <p:sldId id="416" r:id="rId6"/>
    <p:sldId id="411" r:id="rId7"/>
    <p:sldId id="314" r:id="rId8"/>
    <p:sldId id="409" r:id="rId9"/>
    <p:sldId id="375" r:id="rId10"/>
    <p:sldId id="410" r:id="rId11"/>
    <p:sldId id="418" r:id="rId12"/>
    <p:sldId id="313" r:id="rId13"/>
    <p:sldId id="357" r:id="rId14"/>
    <p:sldId id="354" r:id="rId15"/>
    <p:sldId id="398" r:id="rId16"/>
    <p:sldId id="417" r:id="rId17"/>
    <p:sldId id="263" r:id="rId18"/>
    <p:sldId id="258" r:id="rId19"/>
    <p:sldId id="264" r:id="rId20"/>
    <p:sldId id="257" r:id="rId21"/>
    <p:sldId id="266" r:id="rId22"/>
    <p:sldId id="368" r:id="rId23"/>
    <p:sldId id="290" r:id="rId24"/>
    <p:sldId id="309" r:id="rId25"/>
    <p:sldId id="353" r:id="rId26"/>
    <p:sldId id="315" r:id="rId27"/>
    <p:sldId id="267" r:id="rId28"/>
    <p:sldId id="261" r:id="rId29"/>
    <p:sldId id="370" r:id="rId30"/>
    <p:sldId id="376" r:id="rId31"/>
    <p:sldId id="355" r:id="rId32"/>
    <p:sldId id="361" r:id="rId33"/>
    <p:sldId id="412" r:id="rId34"/>
    <p:sldId id="360" r:id="rId35"/>
    <p:sldId id="366" r:id="rId36"/>
    <p:sldId id="413" r:id="rId37"/>
    <p:sldId id="359" r:id="rId38"/>
    <p:sldId id="367" r:id="rId39"/>
    <p:sldId id="364" r:id="rId40"/>
    <p:sldId id="365" r:id="rId41"/>
    <p:sldId id="363" r:id="rId42"/>
    <p:sldId id="362" r:id="rId43"/>
    <p:sldId id="419" r:id="rId44"/>
    <p:sldId id="262" r:id="rId45"/>
    <p:sldId id="272" r:id="rId46"/>
    <p:sldId id="414" r:id="rId47"/>
    <p:sldId id="330" r:id="rId48"/>
    <p:sldId id="415" r:id="rId49"/>
    <p:sldId id="319" r:id="rId50"/>
    <p:sldId id="271" r:id="rId51"/>
    <p:sldId id="318" r:id="rId52"/>
    <p:sldId id="329" r:id="rId53"/>
    <p:sldId id="292" r:id="rId54"/>
    <p:sldId id="377" r:id="rId55"/>
    <p:sldId id="378" r:id="rId56"/>
    <p:sldId id="294" r:id="rId57"/>
    <p:sldId id="274" r:id="rId58"/>
    <p:sldId id="311" r:id="rId59"/>
    <p:sldId id="407" r:id="rId60"/>
    <p:sldId id="404" r:id="rId61"/>
    <p:sldId id="406" r:id="rId62"/>
    <p:sldId id="405" r:id="rId63"/>
    <p:sldId id="328" r:id="rId64"/>
    <p:sldId id="317" r:id="rId65"/>
    <p:sldId id="421" r:id="rId66"/>
    <p:sldId id="423" r:id="rId67"/>
    <p:sldId id="422" r:id="rId68"/>
    <p:sldId id="326" r:id="rId69"/>
    <p:sldId id="270" r:id="rId70"/>
    <p:sldId id="316" r:id="rId71"/>
    <p:sldId id="291" r:id="rId72"/>
    <p:sldId id="347" r:id="rId73"/>
    <p:sldId id="348" r:id="rId74"/>
    <p:sldId id="349" r:id="rId75"/>
    <p:sldId id="332" r:id="rId76"/>
    <p:sldId id="299" r:id="rId77"/>
    <p:sldId id="374" r:id="rId78"/>
    <p:sldId id="400" r:id="rId79"/>
    <p:sldId id="408" r:id="rId80"/>
    <p:sldId id="397" r:id="rId81"/>
    <p:sldId id="402" r:id="rId82"/>
    <p:sldId id="275" r:id="rId83"/>
    <p:sldId id="276" r:id="rId84"/>
    <p:sldId id="277" r:id="rId85"/>
    <p:sldId id="278" r:id="rId86"/>
    <p:sldId id="300" r:id="rId87"/>
    <p:sldId id="283" r:id="rId88"/>
    <p:sldId id="284" r:id="rId89"/>
    <p:sldId id="285" r:id="rId90"/>
    <p:sldId id="289" r:id="rId91"/>
    <p:sldId id="320" r:id="rId92"/>
    <p:sldId id="301" r:id="rId93"/>
    <p:sldId id="295" r:id="rId94"/>
    <p:sldId id="321" r:id="rId95"/>
    <p:sldId id="371" r:id="rId96"/>
    <p:sldId id="373" r:id="rId97"/>
    <p:sldId id="288" r:id="rId98"/>
    <p:sldId id="296" r:id="rId99"/>
    <p:sldId id="322" r:id="rId100"/>
    <p:sldId id="323" r:id="rId101"/>
    <p:sldId id="302" r:id="rId102"/>
    <p:sldId id="303" r:id="rId103"/>
    <p:sldId id="304" r:id="rId104"/>
    <p:sldId id="305" r:id="rId105"/>
    <p:sldId id="306" r:id="rId106"/>
    <p:sldId id="297" r:id="rId107"/>
    <p:sldId id="308" r:id="rId108"/>
    <p:sldId id="379" r:id="rId109"/>
    <p:sldId id="383" r:id="rId110"/>
    <p:sldId id="380" r:id="rId111"/>
    <p:sldId id="381" r:id="rId112"/>
    <p:sldId id="382" r:id="rId113"/>
    <p:sldId id="384" r:id="rId114"/>
    <p:sldId id="385" r:id="rId115"/>
    <p:sldId id="386" r:id="rId116"/>
    <p:sldId id="387" r:id="rId117"/>
    <p:sldId id="388" r:id="rId118"/>
    <p:sldId id="389" r:id="rId119"/>
    <p:sldId id="390" r:id="rId120"/>
    <p:sldId id="391" r:id="rId121"/>
    <p:sldId id="392" r:id="rId122"/>
    <p:sldId id="393" r:id="rId12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43" autoAdjust="0"/>
    <p:restoredTop sz="94624" autoAdjust="0"/>
  </p:normalViewPr>
  <p:slideViewPr>
    <p:cSldViewPr>
      <p:cViewPr>
        <p:scale>
          <a:sx n="94" d="100"/>
          <a:sy n="94" d="100"/>
        </p:scale>
        <p:origin x="-930" y="180"/>
      </p:cViewPr>
      <p:guideLst>
        <p:guide orient="horz" pos="2160"/>
        <p:guide pos="2880"/>
      </p:guideLst>
    </p:cSldViewPr>
  </p:slideViewPr>
  <p:outlineViewPr>
    <p:cViewPr>
      <p:scale>
        <a:sx n="33" d="100"/>
        <a:sy n="33" d="100"/>
      </p:scale>
      <p:origin x="144" y="2763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presProps" Target="presProps.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1E379F6-5B54-45F8-B3C1-98F3461C307F}" type="datetimeFigureOut">
              <a:rPr lang="el-GR" smtClean="0"/>
              <a:pPr/>
              <a:t>11/2/2025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CF6B2A87-438E-403E-A037-3B5B3F1E4A48}"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E379F6-5B54-45F8-B3C1-98F3461C307F}" type="datetimeFigureOut">
              <a:rPr lang="el-GR" smtClean="0"/>
              <a:pPr/>
              <a:t>11/2/2025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6B2A87-438E-403E-A037-3B5B3F1E4A48}"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drive.google.com/file/d/1F6koSztczf5lRX5CcVRB2TmQg2sgJn23/view?ths=true"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drive.google.com/file/d/1TMfYJ2yUk5zVggS9svPNlpM0p6mjw9Lj/view?ths=true"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drive.google.com/file/d/17vLxG2TI7ejHjVsiUMjzTpHsCByAe45t/view?ths=true"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drive.google.com/file/d/1C4ydg8brg2HKLH1PPzvELz8FYZHoRKUf/view?ths=true"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5PJPnHW4-Tw" TargetMode="External"/><Relationship Id="rId2" Type="http://schemas.openxmlformats.org/officeDocument/2006/relationships/hyperlink" Target="https://stepupadvisor.gr/dhmiourgia-erwthmatologiou-ereynas-ti-na-prosexeis/"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texnoschool.pbworks.com/w/page/20788614/%CE%A7%CF%81%CE%BF%CE%BD%CE%BF%CE%B4%CE%B9%CE%AC%CE%B3%CF%81%CE%B1%CE%BC%CE%BC%CE%B1"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ocplayer.gr/47238712-2o-gymnasio-siteias-giannis-priniotakis-tehnologia-g-gymnasioy-ereyna-peiramatismos-odigies-syntaxis-graptis-ergasias.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chrome.google.com/webstore/detail/google-drawings/mkaakpdehdafacodkgkpghoibnmamcme?hl=el"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ec.europa.eu/index_el.htm"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ΣΤΑΔΙΑ ΤΗΣ ΓΡΑΠΤΗΣ ΕΡΓΑΣΙΑΣ</a:t>
            </a:r>
            <a:endParaRPr lang="el-GR" dirty="0"/>
          </a:p>
        </p:txBody>
      </p:sp>
      <p:sp>
        <p:nvSpPr>
          <p:cNvPr id="3" name="2 - Θέση περιεχομένου"/>
          <p:cNvSpPr>
            <a:spLocks noGrp="1"/>
          </p:cNvSpPr>
          <p:nvPr>
            <p:ph idx="1"/>
          </p:nvPr>
        </p:nvSpPr>
        <p:spPr/>
        <p:txBody>
          <a:bodyPr>
            <a:noAutofit/>
          </a:bodyPr>
          <a:lstStyle/>
          <a:p>
            <a:r>
              <a:rPr lang="el-GR" sz="2800" dirty="0" smtClean="0"/>
              <a:t>Εξώφυλλο</a:t>
            </a:r>
          </a:p>
          <a:p>
            <a:r>
              <a:rPr lang="el-GR" sz="2800" dirty="0"/>
              <a:t>Μεθοδολογία της </a:t>
            </a:r>
            <a:r>
              <a:rPr lang="el-GR" sz="2800" dirty="0" smtClean="0"/>
              <a:t>έρευνας</a:t>
            </a:r>
          </a:p>
          <a:p>
            <a:r>
              <a:rPr lang="el-GR" sz="2800" dirty="0"/>
              <a:t>ΔΙΑΔΙΚΑΣΙΑ ΤΗΣ ΕΡΕΥΝΑΣ </a:t>
            </a:r>
            <a:endParaRPr lang="el-GR" sz="2800" dirty="0" smtClean="0"/>
          </a:p>
          <a:p>
            <a:r>
              <a:rPr lang="el-GR" sz="2800" dirty="0"/>
              <a:t>Περιγραφή της διαδικασίας που ακολούθησε ο </a:t>
            </a:r>
            <a:r>
              <a:rPr lang="el-GR" sz="2800" dirty="0" smtClean="0"/>
              <a:t>ερευνητής</a:t>
            </a:r>
          </a:p>
          <a:p>
            <a:r>
              <a:rPr lang="el-GR" sz="2800" dirty="0" smtClean="0"/>
              <a:t>ΠΡΟΛΟΓΟΣ</a:t>
            </a:r>
          </a:p>
          <a:p>
            <a:r>
              <a:rPr lang="el-GR" sz="2800" dirty="0"/>
              <a:t>ΠΙΝΑΚΑΣ </a:t>
            </a:r>
            <a:r>
              <a:rPr lang="el-GR" sz="2800" dirty="0" smtClean="0"/>
              <a:t>ΠΕΡΙΕΧΟΜΕΝΩΝ</a:t>
            </a:r>
          </a:p>
          <a:p>
            <a:r>
              <a:rPr lang="el-GR" sz="2800" dirty="0"/>
              <a:t>ΧΡΟΝΟΔΙΑΓΡΑΜΜΑ </a:t>
            </a:r>
            <a:r>
              <a:rPr lang="el-GR" sz="2800" dirty="0" smtClean="0"/>
              <a:t>ΕΡΓΑΣΙΩΝ</a:t>
            </a:r>
          </a:p>
          <a:p>
            <a:r>
              <a:rPr lang="el-GR" sz="2800" dirty="0" smtClean="0"/>
              <a:t>ΕΙΣΑΓΩΓΗ</a:t>
            </a:r>
          </a:p>
          <a:p>
            <a:r>
              <a:rPr lang="el-GR" sz="2800" dirty="0" smtClean="0"/>
              <a:t>ΠΕΡΙΛΗΨΗ</a:t>
            </a:r>
            <a:endParaRPr lang="el-GR" sz="28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Περιγραφική έρευνα</a:t>
            </a:r>
          </a:p>
        </p:txBody>
      </p:sp>
      <p:sp>
        <p:nvSpPr>
          <p:cNvPr id="3" name="Θέση περιεχομένου 2"/>
          <p:cNvSpPr>
            <a:spLocks noGrp="1"/>
          </p:cNvSpPr>
          <p:nvPr>
            <p:ph idx="1"/>
          </p:nvPr>
        </p:nvSpPr>
        <p:spPr/>
        <p:txBody>
          <a:bodyPr>
            <a:normAutofit fontScale="85000" lnSpcReduction="20000"/>
          </a:bodyPr>
          <a:lstStyle/>
          <a:p>
            <a:r>
              <a:rPr lang="el-GR" dirty="0"/>
              <a:t>Σκεφθείτε:</a:t>
            </a:r>
          </a:p>
          <a:p>
            <a:r>
              <a:rPr lang="el-GR" dirty="0" smtClean="0"/>
              <a:t>Υπάρχει </a:t>
            </a:r>
            <a:r>
              <a:rPr lang="el-GR" dirty="0"/>
              <a:t>πιθανότητα οι καπνιστές να παρουσιάσουν καρκίνο των πνευμόνων που να οφείλεται σε άλλες αιτίες;</a:t>
            </a:r>
          </a:p>
          <a:p>
            <a:r>
              <a:rPr lang="el-GR" dirty="0"/>
              <a:t>Μπορεί ο ερευνητής να επηρεάσει κάποια από τις μεταβλητές;</a:t>
            </a:r>
          </a:p>
          <a:p>
            <a:r>
              <a:rPr lang="el-GR" dirty="0"/>
              <a:t>Στο ερώτημα τι άλλο θα μπορούσε να επηρεάζει την εξαρτημένη μεταβλητή εκτός από την ανεξάρτητη, μπορούμε να δώσουμε πολλές απαντήσεις, όπως η διατροφή, οι συνθήκες του περιβάλλοντος, που όμως δεν μπορούμε να τις κάνουμε «ελεγχόμενες», δηλαδή να τις σταθεροποιήσουμε</a:t>
            </a:r>
          </a:p>
          <a:p>
            <a:endParaRPr lang="el-GR" dirty="0"/>
          </a:p>
        </p:txBody>
      </p:sp>
    </p:spTree>
    <p:extLst>
      <p:ext uri="{BB962C8B-B14F-4D97-AF65-F5344CB8AC3E}">
        <p14:creationId xmlns:p14="http://schemas.microsoft.com/office/powerpoint/2010/main" val="307350092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71480"/>
            <a:ext cx="8229600" cy="1143008"/>
          </a:xfrm>
        </p:spPr>
        <p:txBody>
          <a:bodyPr>
            <a:normAutofit fontScale="90000"/>
          </a:bodyPr>
          <a:lstStyle/>
          <a:p>
            <a:r>
              <a:rPr lang="el-GR" b="1" dirty="0" smtClean="0"/>
              <a:t> </a:t>
            </a:r>
            <a:r>
              <a:rPr lang="el-GR" sz="3100" b="1" dirty="0" smtClean="0"/>
              <a:t> Πηγές με τη βοήθεια Η/Υ, Τηλεόρασης, ραδιόφωνου, οπτικοακουστικών υλικών και πολυμέσων: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dirty="0" smtClean="0"/>
              <a:t/>
            </a:r>
            <a:br>
              <a:rPr lang="el-GR" dirty="0" smtClean="0"/>
            </a:br>
            <a:endParaRPr lang="el-GR" dirty="0" smtClean="0"/>
          </a:p>
          <a:p>
            <a:r>
              <a:rPr lang="el-GR" dirty="0" smtClean="0"/>
              <a:t>·          Ηλεκτρονικές βιβλιοθήκες και  τράπεζες δεδομένων</a:t>
            </a:r>
          </a:p>
          <a:p>
            <a:r>
              <a:rPr lang="el-GR" dirty="0" smtClean="0"/>
              <a:t>·          </a:t>
            </a:r>
            <a:r>
              <a:rPr lang="el-GR" b="1" dirty="0" smtClean="0"/>
              <a:t>Μηχανές αναζήτησης</a:t>
            </a:r>
            <a:r>
              <a:rPr lang="el-GR" dirty="0" smtClean="0"/>
              <a:t> στο διαδίκτυο (Internet)</a:t>
            </a:r>
          </a:p>
          <a:p>
            <a:r>
              <a:rPr lang="el-GR" dirty="0" smtClean="0"/>
              <a:t>·          Κατάλληλες διευθύνσεις στο διαδίκτυο</a:t>
            </a:r>
          </a:p>
          <a:p>
            <a:r>
              <a:rPr lang="el-GR" dirty="0" smtClean="0"/>
              <a:t>·          CD ROM</a:t>
            </a:r>
          </a:p>
          <a:p>
            <a:r>
              <a:rPr lang="el-GR" dirty="0" smtClean="0"/>
              <a:t>·          Μαγνητοσκόπηση ή μαγνητοφώνηση προγραμμάτων τηλεόρασης ή ραδιόφωνου</a:t>
            </a:r>
          </a:p>
          <a:p>
            <a:r>
              <a:rPr lang="el-GR" b="1" dirty="0" smtClean="0"/>
              <a:t>Ø</a:t>
            </a:r>
            <a:r>
              <a:rPr lang="el-GR" dirty="0" smtClean="0"/>
              <a:t>  </a:t>
            </a:r>
            <a:r>
              <a:rPr lang="el-GR" b="1" dirty="0" smtClean="0"/>
              <a:t>Έρευνα πεδίου με επισκέψεις που μπορείτε να κάνετε σε μέρη που σχετίζονται με το θέμα</a:t>
            </a:r>
          </a:p>
          <a:p>
            <a:r>
              <a:rPr lang="el-GR" dirty="0" smtClean="0"/>
              <a:t> Ø  </a:t>
            </a:r>
            <a:r>
              <a:rPr lang="el-GR" b="1" dirty="0" smtClean="0"/>
              <a:t>Επισκέψεις σε μουσεία, επιχειρήσεις</a:t>
            </a:r>
            <a:r>
              <a:rPr lang="el-GR" dirty="0" smtClean="0"/>
              <a:t> </a:t>
            </a:r>
            <a:r>
              <a:rPr lang="el-GR" dirty="0" err="1" smtClean="0"/>
              <a:t>κ.λ.π</a:t>
            </a:r>
            <a:r>
              <a:rPr lang="el-GR" dirty="0" smtClean="0"/>
              <a:t>.</a:t>
            </a:r>
          </a:p>
          <a:p>
            <a:r>
              <a:rPr lang="el-GR" dirty="0" smtClean="0"/>
              <a:t> Ø  </a:t>
            </a:r>
            <a:r>
              <a:rPr lang="el-GR" b="1" dirty="0" smtClean="0"/>
              <a:t>Προσωπικές πηγές:</a:t>
            </a:r>
            <a:endParaRPr lang="el-GR" dirty="0" smtClean="0"/>
          </a:p>
          <a:p>
            <a:r>
              <a:rPr lang="el-GR" dirty="0" smtClean="0"/>
              <a:t>·     Συνεντεύξεις που μπορείτε να πάρετε από ειδικούς επιστήμονες που έχουν ασχοληθεί με το θέμα</a:t>
            </a:r>
          </a:p>
          <a:p>
            <a:r>
              <a:rPr lang="el-GR" dirty="0" smtClean="0"/>
              <a:t>·    Ερωτήσεις που μπορείτε να απευθύνετε σε ειδικούς επιστήμονες μέσω διαδικτύου (</a:t>
            </a:r>
            <a:r>
              <a:rPr lang="el-GR" dirty="0" err="1" smtClean="0"/>
              <a:t>Ask</a:t>
            </a:r>
            <a:r>
              <a:rPr lang="el-GR" dirty="0" smtClean="0"/>
              <a:t> </a:t>
            </a:r>
            <a:r>
              <a:rPr lang="el-GR" dirty="0" err="1" smtClean="0"/>
              <a:t>an</a:t>
            </a:r>
            <a:r>
              <a:rPr lang="el-GR" dirty="0" smtClean="0"/>
              <a:t> </a:t>
            </a:r>
            <a:r>
              <a:rPr lang="el-GR" dirty="0" err="1" smtClean="0"/>
              <a:t>expert</a:t>
            </a:r>
            <a:r>
              <a:rPr lang="el-GR" dirty="0" smtClean="0"/>
              <a:t>)</a:t>
            </a:r>
          </a:p>
          <a:p>
            <a:r>
              <a:rPr lang="el-GR" dirty="0" smtClean="0"/>
              <a:t>·    Ερωτηματολόγια που μπορείτε να απευθύνετε σε φορείς , σε επιχειρήσεις ή σε άτομα που έχουν σχέση με το θέμα</a:t>
            </a:r>
            <a:r>
              <a:rPr lang="el-GR" i="1" dirty="0" smtClean="0"/>
              <a:t>  </a:t>
            </a:r>
            <a:endParaRPr lang="el-GR" dirty="0" smtClean="0"/>
          </a:p>
          <a:p>
            <a:endParaRPr lang="el-GR" dirty="0" smtClean="0"/>
          </a:p>
          <a:p>
            <a:endParaRPr lang="el-GR" dirty="0"/>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hlinkClick r:id="rId2"/>
              </a:rPr>
              <a:t>Πίνακας υλικών -συσκευών - εργαλείων</a:t>
            </a:r>
            <a:endParaRPr lang="el-GR" dirty="0"/>
          </a:p>
        </p:txBody>
      </p:sp>
      <p:sp>
        <p:nvSpPr>
          <p:cNvPr id="3" name="2 - Θέση περιεχομένου"/>
          <p:cNvSpPr>
            <a:spLocks noGrp="1"/>
          </p:cNvSpPr>
          <p:nvPr>
            <p:ph idx="1"/>
          </p:nvPr>
        </p:nvSpPr>
        <p:spPr/>
        <p:txBody>
          <a:bodyPr/>
          <a:lstStyle/>
          <a:p>
            <a:r>
              <a:rPr lang="en-US" dirty="0" smtClean="0"/>
              <a:t>https://drive.google.com/file/d/1F6koSztczf5lRX5CcVRB2TmQg2sgJn23/view?ths=true</a:t>
            </a:r>
            <a:endParaRPr lang="el-GR"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hlinkClick r:id="rId2"/>
              </a:rPr>
              <a:t>Υπόδειγμα πίνακα περιεχομένων</a:t>
            </a:r>
            <a:endParaRPr lang="el-GR" dirty="0"/>
          </a:p>
        </p:txBody>
      </p:sp>
      <p:sp>
        <p:nvSpPr>
          <p:cNvPr id="3" name="2 - Θέση περιεχομένου"/>
          <p:cNvSpPr>
            <a:spLocks noGrp="1"/>
          </p:cNvSpPr>
          <p:nvPr>
            <p:ph idx="1"/>
          </p:nvPr>
        </p:nvSpPr>
        <p:spPr/>
        <p:txBody>
          <a:bodyPr/>
          <a:lstStyle/>
          <a:p>
            <a:r>
              <a:rPr lang="en-US" dirty="0" smtClean="0"/>
              <a:t>https://drive.google.com/file/d/1TMfYJ2yUk5zVggS9svPNlpM0p6mjw9Lj/view?ths=true</a:t>
            </a:r>
            <a:endParaRPr lang="el-GR"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hlinkClick r:id="rId2"/>
              </a:rPr>
              <a:t>Χρονοδιάγραμμα εργασιών</a:t>
            </a:r>
            <a:endParaRPr lang="el-GR" dirty="0"/>
          </a:p>
        </p:txBody>
      </p:sp>
      <p:sp>
        <p:nvSpPr>
          <p:cNvPr id="3" name="2 - Θέση περιεχομένου"/>
          <p:cNvSpPr>
            <a:spLocks noGrp="1"/>
          </p:cNvSpPr>
          <p:nvPr>
            <p:ph idx="1"/>
          </p:nvPr>
        </p:nvSpPr>
        <p:spPr/>
        <p:txBody>
          <a:bodyPr/>
          <a:lstStyle/>
          <a:p>
            <a:r>
              <a:rPr lang="en-US" dirty="0" smtClean="0"/>
              <a:t>https://drive.google.com/file/d/17vLxG2TI7ejHjVsiUMjzTpHsCByAe45t/view?ths=true</a:t>
            </a:r>
            <a:endParaRPr lang="el-GR"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hlinkClick r:id="rId2"/>
              </a:rPr>
              <a:t>Υπόδειγμα εξωφύλλου</a:t>
            </a:r>
            <a:endParaRPr lang="el-GR" dirty="0"/>
          </a:p>
        </p:txBody>
      </p:sp>
      <p:sp>
        <p:nvSpPr>
          <p:cNvPr id="3" name="2 - Θέση περιεχομένου"/>
          <p:cNvSpPr>
            <a:spLocks noGrp="1"/>
          </p:cNvSpPr>
          <p:nvPr>
            <p:ph idx="1"/>
          </p:nvPr>
        </p:nvSpPr>
        <p:spPr/>
        <p:txBody>
          <a:bodyPr/>
          <a:lstStyle/>
          <a:p>
            <a:r>
              <a:rPr lang="en-US" dirty="0" smtClean="0"/>
              <a:t>https://drive.google.com/file/d/1C4ydg8brg2HKLH1PPzvELz8FYZHoRKUf/view?ths=true</a:t>
            </a:r>
            <a:endParaRPr lang="el-GR"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Χαρτόνι παρουσίασης ερευνών</a:t>
            </a:r>
            <a:endParaRPr lang="el-GR" dirty="0"/>
          </a:p>
        </p:txBody>
      </p:sp>
      <p:sp>
        <p:nvSpPr>
          <p:cNvPr id="3" name="2 - Θέση περιεχομένου"/>
          <p:cNvSpPr>
            <a:spLocks noGrp="1"/>
          </p:cNvSpPr>
          <p:nvPr>
            <p:ph idx="1"/>
          </p:nvPr>
        </p:nvSpPr>
        <p:spPr/>
        <p:txBody>
          <a:bodyPr/>
          <a:lstStyle/>
          <a:p>
            <a:endParaRPr lang="el-GR"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714356"/>
            <a:ext cx="8229600" cy="703282"/>
          </a:xfrm>
        </p:spPr>
        <p:txBody>
          <a:bodyPr>
            <a:normAutofit fontScale="90000"/>
          </a:bodyPr>
          <a:lstStyle/>
          <a:p>
            <a:r>
              <a:rPr lang="el-GR" b="1" u="sng" dirty="0" smtClean="0"/>
              <a:t>ΥΠΟΔΕΙΓΜΑ ΓΡΑΠΤΗΣ ΕΡΓΑΣΙΑΣ</a:t>
            </a:r>
            <a:r>
              <a:rPr lang="el-GR" dirty="0" smtClean="0"/>
              <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n-US" dirty="0" smtClean="0"/>
              <a:t>https://sites.google.com/site/fasourasgymnasio/g-gymnasiou/odegies-graptes-ergasias</a:t>
            </a:r>
            <a:endParaRPr lang="el-GR" dirty="0"/>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ΧΡΗΣΙΜΑ ΛΙΝΚ</a:t>
            </a:r>
            <a:endParaRPr lang="el-GR" dirty="0"/>
          </a:p>
        </p:txBody>
      </p:sp>
      <p:sp>
        <p:nvSpPr>
          <p:cNvPr id="3" name="2 - Θέση περιεχομένου"/>
          <p:cNvSpPr>
            <a:spLocks noGrp="1"/>
          </p:cNvSpPr>
          <p:nvPr>
            <p:ph idx="1"/>
          </p:nvPr>
        </p:nvSpPr>
        <p:spPr/>
        <p:txBody>
          <a:bodyPr/>
          <a:lstStyle/>
          <a:p>
            <a:r>
              <a:rPr lang="en-US" dirty="0" smtClean="0"/>
              <a:t>http://blogs.sch.gr/ioana2126/files/2016/03/%CE%B3%CF%81%CE%B1%CF%80%CF%84%CE%AE-%CE%B5%CF%81%CE%B3%CE%B1%CF%83%CE%AF%CE%B1-v4.pdf</a:t>
            </a:r>
            <a:endParaRPr lang="el-GR"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Δοκιμαστική έρευνα ( </a:t>
            </a:r>
            <a:r>
              <a:rPr lang="en-GB" b="1" dirty="0"/>
              <a:t>pilot study)</a:t>
            </a:r>
            <a:endParaRPr lang="el-GR" b="1" dirty="0"/>
          </a:p>
        </p:txBody>
      </p:sp>
      <p:sp>
        <p:nvSpPr>
          <p:cNvPr id="3" name="Θέση περιεχομένου 2"/>
          <p:cNvSpPr>
            <a:spLocks noGrp="1"/>
          </p:cNvSpPr>
          <p:nvPr>
            <p:ph idx="1"/>
          </p:nvPr>
        </p:nvSpPr>
        <p:spPr/>
        <p:txBody>
          <a:bodyPr/>
          <a:lstStyle/>
          <a:p>
            <a:r>
              <a:rPr lang="el-GR" dirty="0"/>
              <a:t>· Μηχανήματα</a:t>
            </a:r>
          </a:p>
          <a:p>
            <a:r>
              <a:rPr lang="el-GR" dirty="0"/>
              <a:t> · Αριθμός δοκιμών </a:t>
            </a:r>
          </a:p>
          <a:p>
            <a:r>
              <a:rPr lang="el-GR" dirty="0"/>
              <a:t>· Αξιοπιστία</a:t>
            </a:r>
          </a:p>
          <a:p>
            <a:pPr marL="0" indent="0">
              <a:buNone/>
            </a:pPr>
            <a:endParaRPr lang="el-GR" dirty="0"/>
          </a:p>
        </p:txBody>
      </p:sp>
    </p:spTree>
    <p:extLst>
      <p:ext uri="{BB962C8B-B14F-4D97-AF65-F5344CB8AC3E}">
        <p14:creationId xmlns:p14="http://schemas.microsoft.com/office/powerpoint/2010/main" val="9641514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Συγκέντρωση πληροφοριών</a:t>
            </a: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2327718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smtClean="0"/>
              <a:t>ΣΥΓΚΡΙΣΗ ΤΩΝ ΠΕΙΡΑΜΑΤΙΚΩΝ ΚΑΙ ΠΕΡΙΓΡΑΦΙΚΩΝ ΕΡΕΥΝΩΝ</a:t>
            </a:r>
            <a:endParaRPr lang="el-GR" dirty="0"/>
          </a:p>
        </p:txBody>
      </p:sp>
      <p:sp>
        <p:nvSpPr>
          <p:cNvPr id="3" name="Θέση περιεχομένου 2"/>
          <p:cNvSpPr>
            <a:spLocks noGrp="1"/>
          </p:cNvSpPr>
          <p:nvPr>
            <p:ph idx="1"/>
          </p:nvPr>
        </p:nvSpPr>
        <p:spPr/>
        <p:txBody>
          <a:bodyPr/>
          <a:lstStyle/>
          <a:p>
            <a:r>
              <a:rPr lang="el-GR" dirty="0"/>
              <a:t>Αν θέλουμε να συγκρίνουμε τις δύο προηγούμενες μεθόδους, εκτός από τις ομοιότητες και διαφορές που μπορούμε να βρούμε από τους ορισμούς, θα μπορούσαμε να πούμε ότι η πειραματική μέθοδος είναι απαιτητικότερη διαδικασία (σε χρόνο, μέσα </a:t>
            </a:r>
            <a:r>
              <a:rPr lang="el-GR" dirty="0" err="1"/>
              <a:t>κ.λ.π</a:t>
            </a:r>
            <a:r>
              <a:rPr lang="el-GR" dirty="0"/>
              <a:t>.), όμως εξασφαλίζει εγκυρότερη γνώση. </a:t>
            </a:r>
          </a:p>
          <a:p>
            <a:endParaRPr lang="el-GR" dirty="0"/>
          </a:p>
          <a:p>
            <a:endParaRPr lang="el-GR" dirty="0"/>
          </a:p>
        </p:txBody>
      </p:sp>
    </p:spTree>
    <p:extLst>
      <p:ext uri="{BB962C8B-B14F-4D97-AF65-F5344CB8AC3E}">
        <p14:creationId xmlns:p14="http://schemas.microsoft.com/office/powerpoint/2010/main" val="2775828908"/>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Καθορισμός του προβλήματος</a:t>
            </a:r>
          </a:p>
        </p:txBody>
      </p:sp>
      <p:sp>
        <p:nvSpPr>
          <p:cNvPr id="3" name="Θέση περιεχομένου 2"/>
          <p:cNvSpPr>
            <a:spLocks noGrp="1"/>
          </p:cNvSpPr>
          <p:nvPr>
            <p:ph idx="1"/>
          </p:nvPr>
        </p:nvSpPr>
        <p:spPr/>
        <p:txBody>
          <a:bodyPr/>
          <a:lstStyle/>
          <a:p>
            <a:r>
              <a:rPr lang="el-GR" dirty="0"/>
              <a:t>· Ενδιαφέροντα του ερευνητή · Ανάγκη για συμπλήρωση γνώσεων · Συζήτηση με τον καθηγητή · Συζητήσεις σε προκαταρτικά σεμινάρια · Συζητήσεις με συμμαθητές</a:t>
            </a:r>
          </a:p>
          <a:p>
            <a:pPr marL="0" indent="0">
              <a:buNone/>
            </a:pPr>
            <a:endParaRPr lang="el-GR" dirty="0"/>
          </a:p>
        </p:txBody>
      </p:sp>
    </p:spTree>
    <p:extLst>
      <p:ext uri="{BB962C8B-B14F-4D97-AF65-F5344CB8AC3E}">
        <p14:creationId xmlns:p14="http://schemas.microsoft.com/office/powerpoint/2010/main" val="563625477"/>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Οργάνωση της έρευνας</a:t>
            </a:r>
          </a:p>
        </p:txBody>
      </p:sp>
      <p:sp>
        <p:nvSpPr>
          <p:cNvPr id="3" name="Θέση περιεχομένου 2"/>
          <p:cNvSpPr>
            <a:spLocks noGrp="1"/>
          </p:cNvSpPr>
          <p:nvPr>
            <p:ph idx="1"/>
          </p:nvPr>
        </p:nvSpPr>
        <p:spPr/>
        <p:txBody>
          <a:bodyPr/>
          <a:lstStyle/>
          <a:p>
            <a:r>
              <a:rPr lang="el-GR" dirty="0"/>
              <a:t>· Σκοπός</a:t>
            </a:r>
          </a:p>
          <a:p>
            <a:r>
              <a:rPr lang="el-GR" dirty="0"/>
              <a:t> · Κοινωνικές ανάγκες που θα εξυπηρετηθούν · Περιορισμοί </a:t>
            </a:r>
          </a:p>
          <a:p>
            <a:r>
              <a:rPr lang="el-GR" dirty="0"/>
              <a:t>· Υπόθεση </a:t>
            </a:r>
          </a:p>
          <a:p>
            <a:r>
              <a:rPr lang="el-GR" dirty="0"/>
              <a:t>· Διαδικασία κλπ.</a:t>
            </a:r>
          </a:p>
          <a:p>
            <a:pPr marL="0" indent="0">
              <a:buNone/>
            </a:pPr>
            <a:endParaRPr lang="el-GR" dirty="0"/>
          </a:p>
        </p:txBody>
      </p:sp>
    </p:spTree>
    <p:extLst>
      <p:ext uri="{BB962C8B-B14F-4D97-AF65-F5344CB8AC3E}">
        <p14:creationId xmlns:p14="http://schemas.microsoft.com/office/powerpoint/2010/main" val="2144070670"/>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Εξέταση της δυνατότητας πραγματοποίησης της μελέτης </a:t>
            </a:r>
          </a:p>
        </p:txBody>
      </p:sp>
      <p:sp>
        <p:nvSpPr>
          <p:cNvPr id="3" name="Θέση περιεχομένου 2"/>
          <p:cNvSpPr>
            <a:spLocks noGrp="1"/>
          </p:cNvSpPr>
          <p:nvPr>
            <p:ph idx="1"/>
          </p:nvPr>
        </p:nvSpPr>
        <p:spPr/>
        <p:txBody>
          <a:bodyPr/>
          <a:lstStyle/>
          <a:p>
            <a:r>
              <a:rPr lang="el-GR" dirty="0"/>
              <a:t>Διαθεσιμότητα πληροφοριών </a:t>
            </a:r>
          </a:p>
          <a:p>
            <a:r>
              <a:rPr lang="el-GR" dirty="0"/>
              <a:t>· Απαιτήσεις σε μηχανικό εξοπλισμό· Απαιτήσεις σε υλικά                                   Χρόνοι-οικονομικοί περιορισμοί</a:t>
            </a:r>
          </a:p>
          <a:p>
            <a:endParaRPr lang="el-GR" dirty="0"/>
          </a:p>
        </p:txBody>
      </p:sp>
    </p:spTree>
    <p:extLst>
      <p:ext uri="{BB962C8B-B14F-4D97-AF65-F5344CB8AC3E}">
        <p14:creationId xmlns:p14="http://schemas.microsoft.com/office/powerpoint/2010/main" val="93230191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r>
              <a:rPr lang="el-GR" dirty="0"/>
              <a:t>· Κατασκευαστές</a:t>
            </a:r>
          </a:p>
          <a:p>
            <a:r>
              <a:rPr lang="el-GR" dirty="0"/>
              <a:t> · Δημόσιοι οργανισμοί</a:t>
            </a:r>
          </a:p>
          <a:p>
            <a:r>
              <a:rPr lang="el-GR" dirty="0"/>
              <a:t> · Βιβλιογραφία </a:t>
            </a:r>
          </a:p>
          <a:p>
            <a:r>
              <a:rPr lang="el-GR" dirty="0"/>
              <a:t>· Ειδικοί</a:t>
            </a:r>
          </a:p>
          <a:p>
            <a:endParaRPr lang="el-GR" dirty="0"/>
          </a:p>
        </p:txBody>
      </p:sp>
    </p:spTree>
    <p:extLst>
      <p:ext uri="{BB962C8B-B14F-4D97-AF65-F5344CB8AC3E}">
        <p14:creationId xmlns:p14="http://schemas.microsoft.com/office/powerpoint/2010/main" val="116751836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Τελική έρευνα (</a:t>
            </a:r>
            <a:r>
              <a:rPr lang="en-GB" dirty="0"/>
              <a:t>final study)</a:t>
            </a:r>
            <a:endParaRPr lang="el-GR" dirty="0"/>
          </a:p>
        </p:txBody>
      </p:sp>
      <p:sp>
        <p:nvSpPr>
          <p:cNvPr id="3" name="Θέση περιεχομένου 2"/>
          <p:cNvSpPr>
            <a:spLocks noGrp="1"/>
          </p:cNvSpPr>
          <p:nvPr>
            <p:ph idx="1"/>
          </p:nvPr>
        </p:nvSpPr>
        <p:spPr/>
        <p:txBody>
          <a:bodyPr/>
          <a:lstStyle/>
          <a:p>
            <a:r>
              <a:rPr lang="el-GR" dirty="0"/>
              <a:t>· Μηχανήματα</a:t>
            </a:r>
          </a:p>
          <a:p>
            <a:r>
              <a:rPr lang="el-GR" dirty="0"/>
              <a:t> · Αριθμός δοκιμών</a:t>
            </a:r>
          </a:p>
          <a:p>
            <a:r>
              <a:rPr lang="el-GR" dirty="0"/>
              <a:t> · Αξιοπιστία</a:t>
            </a:r>
          </a:p>
          <a:p>
            <a:pPr marL="0" indent="0">
              <a:buNone/>
            </a:pPr>
            <a:endParaRPr lang="el-GR" dirty="0"/>
          </a:p>
        </p:txBody>
      </p:sp>
    </p:spTree>
    <p:extLst>
      <p:ext uri="{BB962C8B-B14F-4D97-AF65-F5344CB8AC3E}">
        <p14:creationId xmlns:p14="http://schemas.microsoft.com/office/powerpoint/2010/main" val="1231384536"/>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Συγκέντρωση αποτελεσμάτων</a:t>
            </a: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93667853"/>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Ανάλυση αποτελεσμάτων</a:t>
            </a: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368984047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Συμπεράσματα</a:t>
            </a:r>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3691464046"/>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1196752"/>
            <a:ext cx="8229600" cy="1143000"/>
          </a:xfrm>
        </p:spPr>
        <p:txBody>
          <a:bodyPr>
            <a:normAutofit fontScale="90000"/>
          </a:bodyPr>
          <a:lstStyle/>
          <a:p>
            <a:r>
              <a:rPr lang="el-GR" dirty="0"/>
              <a:t>Προτάσεις για συμπληρωματική έρευνα</a:t>
            </a:r>
            <a:br>
              <a:rPr lang="el-GR" dirty="0"/>
            </a:br>
            <a:r>
              <a:rPr lang="el-GR" dirty="0"/>
              <a:t>στο μέλλον</a:t>
            </a:r>
            <a:br>
              <a:rPr lang="el-GR" dirty="0"/>
            </a:br>
            <a:endParaRPr lang="el-GR" dirty="0"/>
          </a:p>
        </p:txBody>
      </p:sp>
      <p:sp>
        <p:nvSpPr>
          <p:cNvPr id="3" name="Θέση περιεχομένου 2"/>
          <p:cNvSpPr>
            <a:spLocks noGrp="1"/>
          </p:cNvSpPr>
          <p:nvPr>
            <p:ph idx="1"/>
          </p:nvPr>
        </p:nvSpPr>
        <p:spPr/>
        <p:txBody>
          <a:bodyPr/>
          <a:lstStyle/>
          <a:p>
            <a:endParaRPr lang="el-GR"/>
          </a:p>
        </p:txBody>
      </p:sp>
    </p:spTree>
    <p:extLst>
      <p:ext uri="{BB962C8B-B14F-4D97-AF65-F5344CB8AC3E}">
        <p14:creationId xmlns:p14="http://schemas.microsoft.com/office/powerpoint/2010/main" val="337751406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Εκτέλεση και φωτογραφίες του πειράματος</a:t>
            </a:r>
          </a:p>
        </p:txBody>
      </p:sp>
      <p:sp>
        <p:nvSpPr>
          <p:cNvPr id="3" name="Θέση περιεχομένου 2"/>
          <p:cNvSpPr>
            <a:spLocks noGrp="1"/>
          </p:cNvSpPr>
          <p:nvPr>
            <p:ph idx="1"/>
          </p:nvPr>
        </p:nvSpPr>
        <p:spPr/>
        <p:txBody>
          <a:bodyPr>
            <a:normAutofit fontScale="92500" lnSpcReduction="10000"/>
          </a:bodyPr>
          <a:lstStyle/>
          <a:p>
            <a:r>
              <a:rPr lang="el-GR" dirty="0"/>
              <a:t>όπου περιγράφουμε βήμα –βήμα κάθε ενέργεια που ακολουθήσαμε </a:t>
            </a:r>
            <a:r>
              <a:rPr lang="el-GR" dirty="0" err="1"/>
              <a:t>σ΄ολες</a:t>
            </a:r>
            <a:r>
              <a:rPr lang="el-GR" dirty="0"/>
              <a:t> τις φάσεις που έγιναν για την επιτυχή εκτέλεση του πειράματος. Τυχόν επανάληψη ή επαναλήψεις του πειράματος βοηθούν στην μείωση των σφαλμάτων των αποτελεσμάτων σας. Όλες οι σημαντικές ενέργειες φωτογραφίζονται για να γίνεται από τους αναγνώστες της έρευνας πιο κατανοητή η διεξαγωγή του πειράματος , αλλά να υπάρχει και βοηθητικό υλικό για μελλοντικούς </a:t>
            </a:r>
            <a:r>
              <a:rPr lang="el-GR" dirty="0" err="1"/>
              <a:t>ερευνητέ</a:t>
            </a:r>
            <a:endParaRPr lang="el-GR" dirty="0"/>
          </a:p>
        </p:txBody>
      </p:sp>
    </p:spTree>
    <p:extLst>
      <p:ext uri="{BB962C8B-B14F-4D97-AF65-F5344CB8AC3E}">
        <p14:creationId xmlns:p14="http://schemas.microsoft.com/office/powerpoint/2010/main" val="4232989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r>
              <a:rPr lang="el-GR" b="1" dirty="0" smtClean="0"/>
              <a:t>Πειραματική έρευνα:</a:t>
            </a:r>
          </a:p>
        </p:txBody>
      </p:sp>
      <p:sp>
        <p:nvSpPr>
          <p:cNvPr id="3" name="2 - Θέση περιεχομένου"/>
          <p:cNvSpPr>
            <a:spLocks noGrp="1"/>
          </p:cNvSpPr>
          <p:nvPr>
            <p:ph idx="1"/>
          </p:nvPr>
        </p:nvSpPr>
        <p:spPr>
          <a:xfrm>
            <a:off x="611560" y="1052736"/>
            <a:ext cx="8258204" cy="5126055"/>
          </a:xfrm>
        </p:spPr>
        <p:txBody>
          <a:bodyPr>
            <a:noAutofit/>
          </a:bodyPr>
          <a:lstStyle/>
          <a:p>
            <a:r>
              <a:rPr lang="el-GR" sz="2400" dirty="0" smtClean="0"/>
              <a:t> Ο ερευνητής  :</a:t>
            </a:r>
          </a:p>
          <a:p>
            <a:r>
              <a:rPr lang="el-GR" sz="2400" b="1" i="1" dirty="0" smtClean="0"/>
              <a:t>1)</a:t>
            </a:r>
            <a:r>
              <a:rPr lang="el-GR" sz="2400" dirty="0" smtClean="0"/>
              <a:t>    Επενεργεί σε μια μεταβλητή, την </a:t>
            </a:r>
            <a:r>
              <a:rPr lang="el-GR" sz="2400" b="1" dirty="0" smtClean="0"/>
              <a:t>ανεξάρτητη</a:t>
            </a:r>
            <a:endParaRPr lang="el-GR" sz="2400" dirty="0" smtClean="0"/>
          </a:p>
          <a:p>
            <a:r>
              <a:rPr lang="el-GR" sz="2400" b="1" i="1" dirty="0" smtClean="0"/>
              <a:t>2)</a:t>
            </a:r>
            <a:r>
              <a:rPr lang="el-GR" sz="2400" dirty="0" smtClean="0"/>
              <a:t>    Διατηρεί σταθερές τις </a:t>
            </a:r>
            <a:r>
              <a:rPr lang="el-GR" sz="2400" b="1" dirty="0" smtClean="0"/>
              <a:t>ελεγχόμενες</a:t>
            </a:r>
            <a:r>
              <a:rPr lang="el-GR" sz="2400" dirty="0" smtClean="0"/>
              <a:t> μεταβλητές (ώστε να μην επηρεάσουν το τελικό αποτέλεσμα)Παρατηρεί και μετράει με ακρίβεια και αντικειμενικότητα τις επιπτώσεις από την</a:t>
            </a:r>
          </a:p>
          <a:p>
            <a:r>
              <a:rPr lang="el-GR" sz="2400" b="1" i="1" dirty="0" smtClean="0"/>
              <a:t>3)</a:t>
            </a:r>
            <a:r>
              <a:rPr lang="el-GR" sz="2400" dirty="0" smtClean="0"/>
              <a:t>    αλλαγή της ανεξάρτητης μεταβλητής στην </a:t>
            </a:r>
            <a:r>
              <a:rPr lang="el-GR" sz="2400" b="1" dirty="0" smtClean="0"/>
              <a:t>εξαρτημένη </a:t>
            </a:r>
            <a:r>
              <a:rPr lang="el-GR" sz="2400" dirty="0" smtClean="0"/>
              <a:t>μεταβλητή και προσπαθεί να βρει τη  </a:t>
            </a:r>
            <a:r>
              <a:rPr lang="el-GR" sz="2400" b="1" dirty="0" smtClean="0"/>
              <a:t>ποσοτική σχέση</a:t>
            </a:r>
            <a:r>
              <a:rPr lang="el-GR" sz="2400" dirty="0" smtClean="0"/>
              <a:t> ανάμεσα στην ανεξάρτητη και την εξαρτημένη μεταβλητή.</a:t>
            </a:r>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Κατάλογος υλικών- συσκευών- μηχανών-εργαλείων πειράματος και εκτίμησης κόστους</a:t>
            </a:r>
          </a:p>
        </p:txBody>
      </p:sp>
      <p:sp>
        <p:nvSpPr>
          <p:cNvPr id="3" name="Θέση περιεχομένου 2"/>
          <p:cNvSpPr>
            <a:spLocks noGrp="1"/>
          </p:cNvSpPr>
          <p:nvPr>
            <p:ph idx="1"/>
          </p:nvPr>
        </p:nvSpPr>
        <p:spPr/>
        <p:txBody>
          <a:bodyPr/>
          <a:lstStyle/>
          <a:p>
            <a:r>
              <a:rPr lang="el-GR" dirty="0"/>
              <a:t>της έρευνας , όπου σε πίνακα αναφέρονται τα υλικά και οι ποσότητες που χρειάσθηκαν – τυχόν εργαλεία και συσκευές μέτρησης – μηχανές – τυχόν πρωτότυπες κατασκευές και γενικά ότι χρειάσθηκε για την διεξαγωγή της έρευνας (υπόδειγμα). Επίσης εκτιμάται και το κόστος της έρευνας.</a:t>
            </a:r>
          </a:p>
          <a:p>
            <a:endParaRPr lang="el-GR" dirty="0"/>
          </a:p>
        </p:txBody>
      </p:sp>
    </p:spTree>
    <p:extLst>
      <p:ext uri="{BB962C8B-B14F-4D97-AF65-F5344CB8AC3E}">
        <p14:creationId xmlns:p14="http://schemas.microsoft.com/office/powerpoint/2010/main" val="3776336909"/>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Ανάλυση αποτελεσμάτων</a:t>
            </a:r>
          </a:p>
        </p:txBody>
      </p:sp>
      <p:sp>
        <p:nvSpPr>
          <p:cNvPr id="3" name="Θέση περιεχομένου 2"/>
          <p:cNvSpPr>
            <a:spLocks noGrp="1"/>
          </p:cNvSpPr>
          <p:nvPr>
            <p:ph idx="1"/>
          </p:nvPr>
        </p:nvSpPr>
        <p:spPr/>
        <p:txBody>
          <a:bodyPr/>
          <a:lstStyle/>
          <a:p>
            <a:r>
              <a:rPr lang="el-GR" dirty="0" smtClean="0"/>
              <a:t> </a:t>
            </a:r>
            <a:r>
              <a:rPr lang="el-GR" dirty="0"/>
              <a:t>στην ενότητα αυτή με βάση τους πίνακες μετρήσεων κατασκευάζονται αντιπροσωπευτικά γραφήματα-γραφικές παραστάσεις με την βοήθεια του προγράμματος του </a:t>
            </a:r>
            <a:r>
              <a:rPr lang="el-GR" dirty="0" err="1"/>
              <a:t>excel</a:t>
            </a:r>
            <a:endParaRPr lang="el-GR" dirty="0"/>
          </a:p>
        </p:txBody>
      </p:sp>
    </p:spTree>
    <p:extLst>
      <p:ext uri="{BB962C8B-B14F-4D97-AF65-F5344CB8AC3E}">
        <p14:creationId xmlns:p14="http://schemas.microsoft.com/office/powerpoint/2010/main" val="195408829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Παρουσίαση δεδομένων –μετρήσεων</a:t>
            </a:r>
          </a:p>
        </p:txBody>
      </p:sp>
      <p:sp>
        <p:nvSpPr>
          <p:cNvPr id="3" name="Θέση περιεχομένου 2"/>
          <p:cNvSpPr>
            <a:spLocks noGrp="1"/>
          </p:cNvSpPr>
          <p:nvPr>
            <p:ph idx="1"/>
          </p:nvPr>
        </p:nvSpPr>
        <p:spPr/>
        <p:txBody>
          <a:bodyPr/>
          <a:lstStyle/>
          <a:p>
            <a:r>
              <a:rPr lang="el-GR" dirty="0"/>
              <a:t>όπου παρατίθενται τα δεδομένα-οι μετρήσεις του πειράματος σε κατάλληλους πίνακες.</a:t>
            </a:r>
          </a:p>
          <a:p>
            <a:pPr marL="0" indent="0">
              <a:buNone/>
            </a:pPr>
            <a:endParaRPr lang="el-GR" dirty="0"/>
          </a:p>
        </p:txBody>
      </p:sp>
    </p:spTree>
    <p:extLst>
      <p:ext uri="{BB962C8B-B14F-4D97-AF65-F5344CB8AC3E}">
        <p14:creationId xmlns:p14="http://schemas.microsoft.com/office/powerpoint/2010/main" val="26764866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ΠΑΡΑΔΕΙΓΜΑ</a:t>
            </a:r>
            <a:br>
              <a:rPr lang="el-GR" b="1" dirty="0" smtClean="0"/>
            </a:br>
            <a:r>
              <a:rPr lang="el-GR" b="1" dirty="0" smtClean="0"/>
              <a:t>Πειραματικής έρευνας</a:t>
            </a:r>
            <a:endParaRPr lang="el-GR" b="1" dirty="0"/>
          </a:p>
        </p:txBody>
      </p:sp>
      <p:sp>
        <p:nvSpPr>
          <p:cNvPr id="3" name="Θέση περιεχομένου 2"/>
          <p:cNvSpPr>
            <a:spLocks noGrp="1"/>
          </p:cNvSpPr>
          <p:nvPr>
            <p:ph idx="1"/>
          </p:nvPr>
        </p:nvSpPr>
        <p:spPr/>
        <p:txBody>
          <a:bodyPr>
            <a:normAutofit fontScale="25000" lnSpcReduction="20000"/>
          </a:bodyPr>
          <a:lstStyle/>
          <a:p>
            <a:r>
              <a:rPr lang="el-GR" sz="8000" b="1" dirty="0"/>
              <a:t>"Επιπτώσεις που έχει η διάρκεια του χρόνου μελέτης στην επίδοση των μαθητών της Α! Λυκείου σε ένα διαγώνισμα."</a:t>
            </a:r>
            <a:endParaRPr lang="el-GR" sz="8000" dirty="0"/>
          </a:p>
          <a:p>
            <a:r>
              <a:rPr lang="el-GR" sz="8000" dirty="0"/>
              <a:t>Πώς θα μπορούσε να γίνει αυτή η έρευνα; Ποιες είναι οι σταθερές και ποιες οι μεταβλητές ;</a:t>
            </a:r>
          </a:p>
          <a:p>
            <a:r>
              <a:rPr lang="el-GR" sz="8000" dirty="0"/>
              <a:t>Η συγκεκριμένη  έρευνα θα μπορούσε να γίνει ως εξής: Μπορούμε να χωρίσουμε τους μαθητές σε τυχαίες ομάδες. Π.χ. αποφασίζουμε να διεξαχθεί η έρευνα στο σχολείο στα 4 τμήματα της Α Λυκείου. Διαφοροποιεί (ο ερευνητής) το χρόνο μελέτης της κάθε ομάδας (τμήματος) και μετά  εξετάζονται οι μαθητές σε κοινό διαγώνισμα..</a:t>
            </a:r>
          </a:p>
          <a:p>
            <a:r>
              <a:rPr lang="el-GR" sz="8000" dirty="0"/>
              <a:t>Η τάξη της Α! Λυκείου : Σταθερά  (για τη συγκεκριμένη έρευνα)</a:t>
            </a:r>
          </a:p>
          <a:p>
            <a:r>
              <a:rPr lang="el-GR" sz="8000" dirty="0"/>
              <a:t>Το  σχολείο : Σταθερά</a:t>
            </a:r>
          </a:p>
          <a:p>
            <a:r>
              <a:rPr lang="el-GR" sz="8000" dirty="0"/>
              <a:t>Ο χρόνος μελέτης  (t) : </a:t>
            </a:r>
            <a:r>
              <a:rPr lang="el-GR" sz="8000" b="1" dirty="0"/>
              <a:t>Ανεξάρτητη μεταβλητή</a:t>
            </a:r>
            <a:r>
              <a:rPr lang="el-GR" sz="8000" dirty="0"/>
              <a:t>  (που την τιμή της καθορίζει ο ερευνητής)  </a:t>
            </a:r>
          </a:p>
          <a:p>
            <a:r>
              <a:rPr lang="el-GR" sz="8000" dirty="0"/>
              <a:t>Η επίδοση στο διαγώνισμα (E):   </a:t>
            </a:r>
            <a:r>
              <a:rPr lang="el-GR" sz="8000" b="1" dirty="0"/>
              <a:t>Εξαρτημένη μεταβλητή</a:t>
            </a:r>
            <a:endParaRPr lang="el-GR" sz="8000" dirty="0"/>
          </a:p>
          <a:p>
            <a:r>
              <a:rPr lang="el-GR" sz="8000" dirty="0"/>
              <a:t>Ζητάμε να βρούμε αν υπάρχει σχέση   Ε =  </a:t>
            </a:r>
            <a:r>
              <a:rPr lang="el-GR" sz="8000" dirty="0" err="1"/>
              <a:t>σ(t</a:t>
            </a:r>
            <a:r>
              <a:rPr lang="el-GR" sz="8000" dirty="0"/>
              <a:t>)   </a:t>
            </a:r>
          </a:p>
          <a:p>
            <a:r>
              <a:rPr lang="el-GR" sz="8000" dirty="0"/>
              <a:t/>
            </a:r>
            <a:br>
              <a:rPr lang="el-GR" sz="8000" dirty="0"/>
            </a:br>
            <a:endParaRPr lang="el-GR" sz="8000" dirty="0"/>
          </a:p>
          <a:p>
            <a:endParaRPr lang="el-GR" sz="8000" dirty="0"/>
          </a:p>
        </p:txBody>
      </p:sp>
    </p:spTree>
    <p:extLst>
      <p:ext uri="{BB962C8B-B14F-4D97-AF65-F5344CB8AC3E}">
        <p14:creationId xmlns:p14="http://schemas.microsoft.com/office/powerpoint/2010/main" val="837665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a:t>Ε</a:t>
            </a:r>
            <a:r>
              <a:rPr lang="el-GR" b="1" dirty="0" smtClean="0"/>
              <a:t>ρωτηματολογίου έρευνα</a:t>
            </a:r>
            <a:endParaRPr lang="el-GR" b="1" dirty="0"/>
          </a:p>
        </p:txBody>
      </p:sp>
      <p:sp>
        <p:nvSpPr>
          <p:cNvPr id="3" name="2 - Θέση περιεχομένου"/>
          <p:cNvSpPr>
            <a:spLocks noGrp="1"/>
          </p:cNvSpPr>
          <p:nvPr>
            <p:ph idx="1"/>
          </p:nvPr>
        </p:nvSpPr>
        <p:spPr/>
        <p:txBody>
          <a:bodyPr/>
          <a:lstStyle/>
          <a:p>
            <a:r>
              <a:rPr lang="en-GB" dirty="0" smtClean="0">
                <a:hlinkClick r:id="rId2"/>
              </a:rPr>
              <a:t>https://stepupadvisor.gr/dhmiourgia-erwthmatologiou-ereynas-ti-na-prosexeis/</a:t>
            </a:r>
            <a:endParaRPr lang="el-GR" dirty="0" smtClean="0"/>
          </a:p>
          <a:p>
            <a:r>
              <a:rPr lang="en-GB" dirty="0" smtClean="0">
                <a:hlinkClick r:id="rId3"/>
              </a:rPr>
              <a:t>https://www.youtube.com/watch?v=5PJPnHW4-Tw</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ΔΙΑΔΙΚΑΣΙΑ ΤΗΣ ΕΡΕΥΝΑΣ </a:t>
            </a:r>
          </a:p>
        </p:txBody>
      </p:sp>
      <p:sp>
        <p:nvSpPr>
          <p:cNvPr id="4" name="Θέση περιεχομένου 3"/>
          <p:cNvSpPr>
            <a:spLocks noGrp="1"/>
          </p:cNvSpPr>
          <p:nvPr>
            <p:ph idx="1"/>
          </p:nvPr>
        </p:nvSpPr>
        <p:spPr/>
        <p:txBody>
          <a:bodyPr>
            <a:normAutofit fontScale="55000" lnSpcReduction="20000"/>
          </a:bodyPr>
          <a:lstStyle/>
          <a:p>
            <a:r>
              <a:rPr lang="el-GR" dirty="0" smtClean="0"/>
              <a:t>Σχεδιασμός </a:t>
            </a:r>
            <a:r>
              <a:rPr lang="el-GR" dirty="0"/>
              <a:t>πειραματικής διάταξης – αιτιολόγηση επιλογών</a:t>
            </a:r>
          </a:p>
          <a:p>
            <a:r>
              <a:rPr lang="el-GR" dirty="0"/>
              <a:t>Περιγράφονται με ακρίβεια και λεπτομέρεια το είδος των υλικών που επελέγησαν για το δοκίμιο της έρευνας – οι διαδικασίες που θα τηρηθούν – ο τρόπος μετρήσεων – πιθανά σφάλματα και άλλοι παράγοντες που ενδεχόμενα θα προκύψουν κατά την διεξαγωγή των πειραμάτων.</a:t>
            </a:r>
          </a:p>
          <a:p>
            <a:r>
              <a:rPr lang="el-GR" dirty="0" smtClean="0"/>
              <a:t>Διάγραμμα </a:t>
            </a:r>
            <a:r>
              <a:rPr lang="el-GR" dirty="0"/>
              <a:t> διαδικασίας του πειράματος </a:t>
            </a:r>
          </a:p>
          <a:p>
            <a:r>
              <a:rPr lang="el-GR" dirty="0"/>
              <a:t>Ο σκοπός  της γραφικής αυτής απεικόνισης είναι να προσφέρουν  ο/οι ερευνητής/</a:t>
            </a:r>
            <a:r>
              <a:rPr lang="el-GR" dirty="0" err="1"/>
              <a:t>ές</a:t>
            </a:r>
            <a:r>
              <a:rPr lang="el-GR" dirty="0"/>
              <a:t> στον αναγνώστη μιαν εικόνα του τρόπου με τον οποίο οργάνωσαν τη μελέτη τους, </a:t>
            </a:r>
            <a:endParaRPr lang="el-GR" dirty="0" smtClean="0"/>
          </a:p>
          <a:p>
            <a:r>
              <a:rPr lang="el-GR" dirty="0" smtClean="0"/>
              <a:t>πραγματοποίησαν </a:t>
            </a:r>
            <a:r>
              <a:rPr lang="el-GR" dirty="0"/>
              <a:t> τα πειράματά τους</a:t>
            </a:r>
            <a:r>
              <a:rPr lang="el-GR" dirty="0" smtClean="0"/>
              <a:t>,</a:t>
            </a:r>
          </a:p>
          <a:p>
            <a:r>
              <a:rPr lang="el-GR" dirty="0" smtClean="0"/>
              <a:t> </a:t>
            </a:r>
            <a:r>
              <a:rPr lang="el-GR" dirty="0"/>
              <a:t>επεξεργάσθηκαν  τα πειραματικά αποτελέσματα, </a:t>
            </a:r>
            <a:endParaRPr lang="el-GR" dirty="0" smtClean="0"/>
          </a:p>
          <a:p>
            <a:r>
              <a:rPr lang="el-GR" dirty="0" smtClean="0"/>
              <a:t>και </a:t>
            </a:r>
            <a:r>
              <a:rPr lang="el-GR" dirty="0"/>
              <a:t>έγραψαν τη σχετική δημοσίευση </a:t>
            </a:r>
            <a:r>
              <a:rPr lang="el-GR" dirty="0" smtClean="0"/>
              <a:t>.</a:t>
            </a:r>
          </a:p>
          <a:p>
            <a:r>
              <a:rPr lang="el-GR" dirty="0" smtClean="0"/>
              <a:t> Προτείνεται </a:t>
            </a:r>
            <a:r>
              <a:rPr lang="el-GR" dirty="0"/>
              <a:t> η μορφή ενός διαγράμματος ροής ή   μπορείτε  και με διάφορες  άλλες μορφές των διαγραμμάτων  </a:t>
            </a:r>
            <a:r>
              <a:rPr lang="el-GR" dirty="0" err="1"/>
              <a:t>smart</a:t>
            </a:r>
            <a:r>
              <a:rPr lang="el-GR" dirty="0"/>
              <a:t> </a:t>
            </a:r>
            <a:r>
              <a:rPr lang="el-GR" dirty="0" err="1"/>
              <a:t>art</a:t>
            </a:r>
            <a:r>
              <a:rPr lang="el-GR" dirty="0"/>
              <a:t> του μενού « εισαγωγή» . H εφαρμογή  </a:t>
            </a:r>
            <a:r>
              <a:rPr lang="el-GR" dirty="0" err="1"/>
              <a:t>Google</a:t>
            </a:r>
            <a:r>
              <a:rPr lang="el-GR" dirty="0"/>
              <a:t> έγγραφα , που παρέχεται δωρεάν από την </a:t>
            </a:r>
            <a:r>
              <a:rPr lang="el-GR" dirty="0" err="1"/>
              <a:t>Google</a:t>
            </a:r>
            <a:r>
              <a:rPr lang="el-GR" dirty="0"/>
              <a:t> , επίσης είναι από τις πλέον κατάλληλες για δημιουργία σχημάτων και διαγραμμάτων.</a:t>
            </a:r>
          </a:p>
          <a:p>
            <a:pPr marL="0" indent="0">
              <a:buNone/>
            </a:pPr>
            <a:r>
              <a:rPr lang="el-GR" dirty="0"/>
              <a:t/>
            </a:r>
            <a:br>
              <a:rPr lang="el-GR" dirty="0"/>
            </a:br>
            <a:endParaRPr lang="el-GR" dirty="0"/>
          </a:p>
          <a:p>
            <a:endParaRPr lang="el-GR" dirty="0"/>
          </a:p>
        </p:txBody>
      </p:sp>
    </p:spTree>
    <p:extLst>
      <p:ext uri="{BB962C8B-B14F-4D97-AF65-F5344CB8AC3E}">
        <p14:creationId xmlns:p14="http://schemas.microsoft.com/office/powerpoint/2010/main" val="34475804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ΔΙΑΔΙΚΑΣΙΑ ΤΗΣ ΕΡΕΥΝΑΣ </a:t>
            </a:r>
          </a:p>
        </p:txBody>
      </p:sp>
      <p:sp>
        <p:nvSpPr>
          <p:cNvPr id="3" name="Θέση περιεχομένου 2"/>
          <p:cNvSpPr>
            <a:spLocks noGrp="1"/>
          </p:cNvSpPr>
          <p:nvPr>
            <p:ph idx="1"/>
          </p:nvPr>
        </p:nvSpPr>
        <p:spPr/>
        <p:txBody>
          <a:bodyPr>
            <a:normAutofit fontScale="62500" lnSpcReduction="20000"/>
          </a:bodyPr>
          <a:lstStyle/>
          <a:p>
            <a:r>
              <a:rPr lang="el-GR" dirty="0" smtClean="0"/>
              <a:t> </a:t>
            </a:r>
            <a:r>
              <a:rPr lang="el-GR" dirty="0"/>
              <a:t>Εκτέλεση και φωτογραφίες του πειράματος</a:t>
            </a:r>
          </a:p>
          <a:p>
            <a:r>
              <a:rPr lang="el-GR" dirty="0"/>
              <a:t>Περιγράφουμε βήμα –βήμα κάθε ενέργεια που ακολουθήσαμε  </a:t>
            </a:r>
            <a:r>
              <a:rPr lang="el-GR" dirty="0" smtClean="0"/>
              <a:t>σε </a:t>
            </a:r>
            <a:r>
              <a:rPr lang="el-GR" dirty="0" err="1" smtClean="0"/>
              <a:t>ολες</a:t>
            </a:r>
            <a:r>
              <a:rPr lang="el-GR" dirty="0" smtClean="0"/>
              <a:t> </a:t>
            </a:r>
            <a:r>
              <a:rPr lang="el-GR" dirty="0"/>
              <a:t>τις φάσεις που έγιναν  για την επιτυχή εκτέλεση του πειράματος. Τυχόν επανάληψη ή επαναλήψεις του πειράματος βοηθούν στην μείωση των σφαλμάτων των αποτελεσμάτων σας. Όλες οι σημαντικές ενέργειες φωτογραφίζονται για να γίνεται από τους αναγνώστες της έρευνας πιο κατανοητή η διεξαγωγή του πειράματος , αλλά να υπάρχει και βοηθητικό υλικό για μελλοντικούς ερευνητές.</a:t>
            </a:r>
          </a:p>
          <a:p>
            <a:r>
              <a:rPr lang="el-GR" dirty="0" smtClean="0"/>
              <a:t>Κατάλογος </a:t>
            </a:r>
            <a:r>
              <a:rPr lang="el-GR" dirty="0"/>
              <a:t>υλικών- συσκευών- μηχανών-εργαλείων πειράματος και εκτίμησης κόστους της έρευνας</a:t>
            </a:r>
          </a:p>
          <a:p>
            <a:r>
              <a:rPr lang="el-GR" dirty="0"/>
              <a:t>Σε πίνακα αναφέρονται τα υλικά και οι ποσότητες που χρειάσθηκαν – εργαλεία και συσκευές μέτρησης – μηχανές – τυχόν πρωτότυπες κατασκευές και γενικά ότι χρειάσθηκε για την διεξαγωγή της έρευνας (υπόδειγμα). Επίσης εκτιμάται και το κόστος της έρευνας.</a:t>
            </a:r>
          </a:p>
          <a:p>
            <a:endParaRPr lang="el-GR" dirty="0"/>
          </a:p>
        </p:txBody>
      </p:sp>
    </p:spTree>
    <p:extLst>
      <p:ext uri="{BB962C8B-B14F-4D97-AF65-F5344CB8AC3E}">
        <p14:creationId xmlns:p14="http://schemas.microsoft.com/office/powerpoint/2010/main" val="33457128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714356"/>
            <a:ext cx="8229600" cy="1357322"/>
          </a:xfrm>
        </p:spPr>
        <p:txBody>
          <a:bodyPr>
            <a:normAutofit fontScale="90000"/>
          </a:bodyPr>
          <a:lstStyle/>
          <a:p>
            <a:r>
              <a:rPr lang="el-GR" b="1" u="sng" dirty="0" smtClean="0"/>
              <a:t> Περιγραφή της διαδικασίας που ακολούθησε ο ερευνητής</a:t>
            </a:r>
            <a:r>
              <a:rPr lang="el-GR" b="1" i="1" dirty="0" smtClean="0"/>
              <a:t/>
            </a:r>
            <a:br>
              <a:rPr lang="el-GR" b="1" i="1" dirty="0" smtClean="0"/>
            </a:br>
            <a:r>
              <a:rPr lang="el-GR" dirty="0" smtClean="0"/>
              <a:t/>
            </a:r>
            <a:br>
              <a:rPr lang="el-GR" dirty="0" smtClean="0"/>
            </a:br>
            <a:endParaRPr lang="el-GR" dirty="0"/>
          </a:p>
        </p:txBody>
      </p:sp>
      <p:sp>
        <p:nvSpPr>
          <p:cNvPr id="3" name="2 - Θέση περιεχομένου"/>
          <p:cNvSpPr>
            <a:spLocks noGrp="1"/>
          </p:cNvSpPr>
          <p:nvPr>
            <p:ph idx="1"/>
          </p:nvPr>
        </p:nvSpPr>
        <p:spPr>
          <a:xfrm>
            <a:off x="457200" y="1484784"/>
            <a:ext cx="8229600" cy="4641379"/>
          </a:xfrm>
        </p:spPr>
        <p:txBody>
          <a:bodyPr>
            <a:normAutofit fontScale="25000" lnSpcReduction="20000"/>
          </a:bodyPr>
          <a:lstStyle/>
          <a:p>
            <a:r>
              <a:rPr lang="el-GR" b="1" u="sng" dirty="0" smtClean="0"/>
              <a:t> </a:t>
            </a:r>
            <a:endParaRPr lang="el-GR" sz="7200" dirty="0" smtClean="0"/>
          </a:p>
          <a:p>
            <a:r>
              <a:rPr lang="el-GR" sz="8000" b="1" i="1" dirty="0" smtClean="0"/>
              <a:t>Ακριβής περιγραφή της διαδικασίας με χρονική ακολουθία</a:t>
            </a:r>
            <a:r>
              <a:rPr lang="el-GR" sz="8000" dirty="0" smtClean="0"/>
              <a:t>, ώστε να είναι δυνατή η επανάληψη και επαλήθευση της και από άλλους ερευνητές. </a:t>
            </a:r>
          </a:p>
          <a:p>
            <a:endParaRPr lang="el-GR" sz="8000" dirty="0" smtClean="0"/>
          </a:p>
          <a:p>
            <a:pPr fontAlgn="base"/>
            <a:r>
              <a:rPr lang="el-GR" sz="8000" dirty="0" smtClean="0"/>
              <a:t>Κάθε μαθητής θα κάνει μια ατομική εργασία, με θέμα της επιλογής του, που θα υπολογιστεί σαν τελικό ετήσιο διαγώνισμα στο μάθημα της Τεχνολογίας.</a:t>
            </a:r>
          </a:p>
          <a:p>
            <a:pPr fontAlgn="base"/>
            <a:r>
              <a:rPr lang="el-GR" sz="8000" dirty="0" smtClean="0"/>
              <a:t>Το θέμα της εργασίας μπορεί να σχετίζεται με μία πειραματική , περιγραφική  ή ερωτηματολογίου έρευνα. Μπορεί επίσης να σχετίζεται με κοινωνικά θέματα, υπολογιστές και Internet κλπ κλπ, οπότε θα περιλαμβάνει και μία έρευνα ερωτηματολογίου.</a:t>
            </a:r>
          </a:p>
          <a:p>
            <a:pPr fontAlgn="base"/>
            <a:r>
              <a:rPr lang="el-GR" sz="8000" dirty="0" smtClean="0"/>
              <a:t>Σε κάθε περίπτωση θα περιλαμβάνει και κάποιου είδους κατασκευή. Αν η έρευνα είναι πειραματική, η κατασκευή θα </a:t>
            </a:r>
            <a:r>
              <a:rPr lang="el-GR" sz="8000" dirty="0" err="1" smtClean="0"/>
              <a:t>ειναι</a:t>
            </a:r>
            <a:r>
              <a:rPr lang="el-GR" sz="8000" dirty="0" smtClean="0"/>
              <a:t> η πειραματική διάταξη. Αν είναι κοινωνική, η κατασκευή θα είναι ένα φυλλάδιο, μια διαφήμιση, μια αφίσα κλπ κλπ.</a:t>
            </a:r>
          </a:p>
          <a:p>
            <a:pPr fontAlgn="base"/>
            <a:endParaRPr lang="el-GR" sz="8000" dirty="0" smtClean="0"/>
          </a:p>
          <a:p>
            <a:endParaRPr lang="el-GR" sz="80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a:t>ΠΡΟΛΟΓΟΣ</a:t>
            </a:r>
            <a:endParaRPr lang="el-GR" dirty="0"/>
          </a:p>
        </p:txBody>
      </p:sp>
      <p:sp>
        <p:nvSpPr>
          <p:cNvPr id="3" name="2 - Θέση περιεχομένου"/>
          <p:cNvSpPr>
            <a:spLocks noGrp="1"/>
          </p:cNvSpPr>
          <p:nvPr>
            <p:ph idx="1"/>
          </p:nvPr>
        </p:nvSpPr>
        <p:spPr/>
        <p:txBody>
          <a:bodyPr/>
          <a:lstStyle/>
          <a:p>
            <a:r>
              <a:rPr lang="el-GR" dirty="0"/>
              <a:t>α) γιατί διαλέξατε το συγκεκριμένο θέμα </a:t>
            </a:r>
          </a:p>
          <a:p>
            <a:r>
              <a:rPr lang="el-GR" dirty="0" smtClean="0"/>
              <a:t>β</a:t>
            </a:r>
            <a:r>
              <a:rPr lang="el-GR" dirty="0"/>
              <a:t>) Τι περιλαμβάνει η εργασία σας </a:t>
            </a:r>
          </a:p>
          <a:p>
            <a:r>
              <a:rPr lang="el-GR" dirty="0" smtClean="0"/>
              <a:t>γ) συμπέρασμα </a:t>
            </a:r>
            <a:r>
              <a:rPr lang="el-GR" dirty="0"/>
              <a:t>της έρευνας σας</a:t>
            </a:r>
            <a:r>
              <a:rPr lang="el-GR" dirty="0" smtClean="0"/>
              <a:t>.</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ΠΙΝΑΚΑΣ ΠΕΡΙΕΧΟΜΕΝΩΝ</a:t>
            </a:r>
            <a:endParaRPr lang="el-GR" b="1" dirty="0"/>
          </a:p>
        </p:txBody>
      </p:sp>
      <p:sp>
        <p:nvSpPr>
          <p:cNvPr id="3" name="2 - Θέση περιεχομένου"/>
          <p:cNvSpPr>
            <a:spLocks noGrp="1"/>
          </p:cNvSpPr>
          <p:nvPr>
            <p:ph idx="1"/>
          </p:nvPr>
        </p:nvSpPr>
        <p:spPr/>
        <p:txBody>
          <a:bodyPr/>
          <a:lstStyle/>
          <a:p>
            <a:r>
              <a:rPr lang="el-GR" dirty="0" smtClean="0"/>
              <a:t>( </a:t>
            </a:r>
            <a:r>
              <a:rPr lang="el-GR" b="1" dirty="0" smtClean="0"/>
              <a:t>Η σελίδα αυτή δημιουργείται όταν ολοκληρωθούν όλα τα κεφάλαια της γραπτής εργασίας</a:t>
            </a:r>
            <a:r>
              <a:rPr lang="el-GR" dirty="0" smtClean="0"/>
              <a:t>)</a:t>
            </a:r>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normAutofit fontScale="25000" lnSpcReduction="20000"/>
          </a:bodyPr>
          <a:lstStyle/>
          <a:p>
            <a:r>
              <a:rPr lang="el-GR" sz="8000" dirty="0"/>
              <a:t>τίτλος της έρευνας</a:t>
            </a:r>
          </a:p>
          <a:p>
            <a:r>
              <a:rPr lang="el-GR" sz="8000" dirty="0"/>
              <a:t>Παρουσίαση του προβλήματος</a:t>
            </a:r>
          </a:p>
          <a:p>
            <a:r>
              <a:rPr lang="el-GR" sz="8000" dirty="0"/>
              <a:t>ΜΕΤΑΒΛΗΤΕΣ</a:t>
            </a:r>
          </a:p>
          <a:p>
            <a:r>
              <a:rPr lang="el-GR" sz="8000" dirty="0"/>
              <a:t>ΠΛΗΡΟΦΟΡΙΑΚΟ  ΥΛΙΚΟ / ΕΝΝΟΙΕΣ-ΟΡΙΣΜΟΙ</a:t>
            </a:r>
          </a:p>
          <a:p>
            <a:r>
              <a:rPr lang="el-GR" sz="8000" dirty="0"/>
              <a:t>Υπόθεση της έρευνας</a:t>
            </a:r>
          </a:p>
          <a:p>
            <a:r>
              <a:rPr lang="el-GR" sz="8000" dirty="0"/>
              <a:t>ΣYMΠΕΡΑΣΜΑΤΑ</a:t>
            </a:r>
          </a:p>
          <a:p>
            <a:r>
              <a:rPr lang="el-GR" sz="8000" dirty="0"/>
              <a:t>Σκοπός της έρευνας</a:t>
            </a:r>
          </a:p>
          <a:p>
            <a:r>
              <a:rPr lang="el-GR" sz="8000" dirty="0"/>
              <a:t>Περιγραφή των κοινωνικών αναγκών </a:t>
            </a:r>
          </a:p>
          <a:p>
            <a:r>
              <a:rPr lang="el-GR" sz="8000" dirty="0"/>
              <a:t>ΠΡΟΤΑΣΕΙΣ ΓΙΑ ΣΥΜΠΛΗΡΩΜΑΤΙΚΗ ΕΡΕΥΝΑ ΣΤΟ ΜΕΛΛΟΝ ΑΠΟ ΑΛΛΟΥΣ ΕΡΕΥΝΗΤΕΣ</a:t>
            </a:r>
          </a:p>
          <a:p>
            <a:r>
              <a:rPr lang="el-GR" sz="8000" dirty="0"/>
              <a:t>ΑΥΤΟΑΞΙΟΛΟΓΗΣΗ</a:t>
            </a:r>
          </a:p>
          <a:p>
            <a:r>
              <a:rPr lang="el-GR" sz="8000" dirty="0"/>
              <a:t>ΠΕΙΡΑΜΑΤΙΚΟ ΜΕΡΟΣ</a:t>
            </a:r>
            <a:br>
              <a:rPr lang="el-GR" sz="8000" dirty="0"/>
            </a:br>
            <a:r>
              <a:rPr lang="el-GR" sz="8000" dirty="0"/>
              <a:t>ΔΙΑΔΙΚΑΣΙΑ ΤΗΣ ΕΡΕΥΝΑΣ </a:t>
            </a:r>
          </a:p>
          <a:p>
            <a:r>
              <a:rPr lang="el-GR" sz="8000" dirty="0"/>
              <a:t>Κατάλογος υλικών και μέσων</a:t>
            </a:r>
          </a:p>
          <a:p>
            <a:r>
              <a:rPr lang="el-GR" sz="8000" dirty="0"/>
              <a:t>Φωτογραφίες του πειράματος ή προϊόντος </a:t>
            </a:r>
          </a:p>
          <a:p>
            <a:r>
              <a:rPr lang="el-GR" sz="8000" dirty="0"/>
              <a:t>ΒΙΒΛΙΟΓΡΑΦΙΑ</a:t>
            </a:r>
            <a:br>
              <a:rPr lang="el-GR" sz="8000" dirty="0"/>
            </a:br>
            <a:r>
              <a:rPr lang="el-GR" sz="8000" dirty="0"/>
              <a:t/>
            </a:r>
            <a:br>
              <a:rPr lang="el-GR" sz="8000" dirty="0"/>
            </a:br>
            <a:r>
              <a:rPr lang="el-GR" dirty="0"/>
              <a:t/>
            </a:r>
            <a:br>
              <a:rPr lang="el-GR" dirty="0"/>
            </a:br>
            <a:endParaRPr lang="el-GR" dirty="0"/>
          </a:p>
          <a:p>
            <a:endParaRPr lang="el-GR" dirty="0"/>
          </a:p>
        </p:txBody>
      </p:sp>
    </p:spTree>
    <p:extLst>
      <p:ext uri="{BB962C8B-B14F-4D97-AF65-F5344CB8AC3E}">
        <p14:creationId xmlns:p14="http://schemas.microsoft.com/office/powerpoint/2010/main" val="2936651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ΧΡΟΝΟΔΙΑΓΡΑΜΜΑ ΕΡΓΑΣΙΩΝ</a:t>
            </a:r>
            <a:endParaRPr lang="el-GR" b="1" dirty="0"/>
          </a:p>
        </p:txBody>
      </p:sp>
      <p:sp>
        <p:nvSpPr>
          <p:cNvPr id="3" name="2 - Θέση περιεχομένου"/>
          <p:cNvSpPr>
            <a:spLocks noGrp="1"/>
          </p:cNvSpPr>
          <p:nvPr>
            <p:ph idx="1"/>
          </p:nvPr>
        </p:nvSpPr>
        <p:spPr/>
        <p:txBody>
          <a:bodyPr>
            <a:normAutofit fontScale="92500" lnSpcReduction="20000"/>
          </a:bodyPr>
          <a:lstStyle/>
          <a:p>
            <a:pPr>
              <a:buNone/>
            </a:pPr>
            <a:r>
              <a:rPr lang="el-GR" dirty="0" smtClean="0"/>
              <a:t>Καταγράφονται σε πίνακα  </a:t>
            </a:r>
          </a:p>
          <a:p>
            <a:pPr>
              <a:buNone/>
            </a:pPr>
            <a:r>
              <a:rPr lang="el-GR" dirty="0" smtClean="0"/>
              <a:t>(</a:t>
            </a:r>
            <a:r>
              <a:rPr lang="en-US" b="1" u="sng" dirty="0" smtClean="0">
                <a:hlinkClick r:id="rId2"/>
              </a:rPr>
              <a:t>http://texnoschool.pbworks.com/w/page/20788614/%CE%A7%CF%81%CE%BF%CE%BD%CE%BF%CE%B4%CE%B9%CE%AC%CE%B3%CF%81%CE%B1%CE%BC%CE%BC%CE%B1</a:t>
            </a:r>
            <a:endParaRPr lang="el-GR" b="1" u="sng" dirty="0" smtClean="0"/>
          </a:p>
          <a:p>
            <a:pPr>
              <a:buNone/>
            </a:pPr>
            <a:r>
              <a:rPr lang="el-GR" dirty="0" smtClean="0"/>
              <a:t>   όλες οι δραστηριότητες ανά εβδομάδα της ερευνητικής σας εργασίας , για  να  τις οργανώσετε   με βάση και τον διαθέσιμο χρόνο. Συμπληρωματικά, μπορείτε  να τηρείται και ημερολόγιο καταγράφοντας τις παρατηρήσεις σας.</a:t>
            </a:r>
          </a:p>
          <a:p>
            <a:endParaRPr lang="el-GR" b="1" u="sng" dirty="0" smtClean="0"/>
          </a:p>
          <a:p>
            <a:endParaRPr lang="el-GR" b="1" u="sng" dirty="0" smtClean="0"/>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ΕΙΣΑΓΩΓΗ</a:t>
            </a:r>
            <a:endParaRPr lang="el-GR" b="1" dirty="0"/>
          </a:p>
        </p:txBody>
      </p:sp>
      <p:sp>
        <p:nvSpPr>
          <p:cNvPr id="3" name="2 - Θέση περιεχομένου"/>
          <p:cNvSpPr>
            <a:spLocks noGrp="1"/>
          </p:cNvSpPr>
          <p:nvPr>
            <p:ph idx="1"/>
          </p:nvPr>
        </p:nvSpPr>
        <p:spPr/>
        <p:txBody>
          <a:bodyPr/>
          <a:lstStyle/>
          <a:p>
            <a:r>
              <a:rPr lang="el-GR" dirty="0" smtClean="0"/>
              <a:t>Η Εισαγωγή δεν είναι μεγαλύτερη από τρεις σελίδες και περιλαμβάνει τα εξής:</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ΠΕΡΙΛΗΨΗ</a:t>
            </a:r>
          </a:p>
        </p:txBody>
      </p:sp>
      <p:sp>
        <p:nvSpPr>
          <p:cNvPr id="3" name="Θέση περιεχομένου 2"/>
          <p:cNvSpPr>
            <a:spLocks noGrp="1"/>
          </p:cNvSpPr>
          <p:nvPr>
            <p:ph idx="1"/>
          </p:nvPr>
        </p:nvSpPr>
        <p:spPr/>
        <p:txBody>
          <a:bodyPr/>
          <a:lstStyle/>
          <a:p>
            <a:r>
              <a:rPr lang="el-GR" dirty="0"/>
              <a:t>Η εργασία αυτή πραγματοποιήθηκε με την επίβλεψη </a:t>
            </a:r>
            <a:r>
              <a:rPr lang="el-GR" dirty="0" smtClean="0"/>
              <a:t>της κα ΑΝΤΩΝΑΚΆΚΗ και </a:t>
            </a:r>
            <a:r>
              <a:rPr lang="el-GR" dirty="0"/>
              <a:t>εντάσσεται στα πλαίσια του μαθήματος της Τεχνολογίας Γ ΓΥΜΝΑΣΙΟΥ. Στην Εισαγωγή αναφέρεται……………… ,το Θεωρητικό μέρος περιλαμβάνει………… , το Ερευνητικό μέρος περιλαμβάνει…………, το συμπέρασμα είναι………………..</a:t>
            </a:r>
          </a:p>
          <a:p>
            <a:endParaRPr lang="el-GR" dirty="0"/>
          </a:p>
        </p:txBody>
      </p:sp>
    </p:spTree>
    <p:extLst>
      <p:ext uri="{BB962C8B-B14F-4D97-AF65-F5344CB8AC3E}">
        <p14:creationId xmlns:p14="http://schemas.microsoft.com/office/powerpoint/2010/main" val="24853586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Ο τίτλος της έρευνας</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sz="2400" b="1" dirty="0" smtClean="0"/>
              <a:t>Ο τίτλος της έρευνας</a:t>
            </a:r>
            <a:r>
              <a:rPr lang="el-GR" sz="2400" dirty="0" smtClean="0"/>
              <a:t> θα πρέπει να δίνει στους αναγνώστες της έρευνας τη δυνατότητα  να αντιληφθούν εύκολα το θέμα που διαπραγματεύεται.</a:t>
            </a:r>
          </a:p>
          <a:p>
            <a:r>
              <a:rPr lang="el-GR" sz="2400" dirty="0" smtClean="0"/>
              <a:t>Ο τίτλος θα πρέπει να είναι σύντομος και ακριβής. ( 12 με 15 λέξεις)</a:t>
            </a:r>
            <a:br>
              <a:rPr lang="el-GR" sz="2400" dirty="0" smtClean="0"/>
            </a:br>
            <a:r>
              <a:rPr lang="el-GR" sz="2400" b="1" dirty="0" smtClean="0"/>
              <a:t>Θα  πρέπει :</a:t>
            </a:r>
            <a:endParaRPr lang="el-GR" sz="2400" dirty="0" smtClean="0"/>
          </a:p>
          <a:p>
            <a:r>
              <a:rPr lang="el-GR" sz="2400" dirty="0" smtClean="0"/>
              <a:t>Να απεικονίζει  όλα  τα  σημεία  που  διαπραγματεύεται  η  έρευνα</a:t>
            </a:r>
          </a:p>
          <a:p>
            <a:pPr>
              <a:buNone/>
            </a:pPr>
            <a:r>
              <a:rPr lang="el-GR" sz="2400" dirty="0" smtClean="0"/>
              <a:t>     και  να περιλαμβάνει όλες τις μεταβλητές που μελετήθηκαν,</a:t>
            </a:r>
            <a:br>
              <a:rPr lang="el-GR" sz="2400" dirty="0" smtClean="0"/>
            </a:br>
            <a:r>
              <a:rPr lang="el-GR" sz="2400" dirty="0" smtClean="0"/>
              <a:t>Να αντικατοπτρίζει όλα τα όρια της έρευνας. Εκφράζει δηλαδή τι μελετήθηκε και τι δεν μελετήθηκε στην έρευνα (</a:t>
            </a:r>
            <a:r>
              <a:rPr lang="el-GR" sz="2400" dirty="0" err="1" smtClean="0"/>
              <a:t>Limitations</a:t>
            </a:r>
            <a:r>
              <a:rPr lang="el-GR" sz="2400" dirty="0" smtClean="0"/>
              <a:t>).</a:t>
            </a:r>
          </a:p>
          <a:p>
            <a:pPr>
              <a:buNone/>
            </a:pPr>
            <a:r>
              <a:rPr lang="el-GR" dirty="0" smtClean="0"/>
              <a:t/>
            </a:r>
            <a:br>
              <a:rPr lang="el-GR" dirty="0" smtClean="0"/>
            </a:br>
            <a:endParaRPr lang="el-GR" dirty="0" smtClean="0"/>
          </a:p>
          <a:p>
            <a:pPr>
              <a:buNone/>
            </a:pPr>
            <a:r>
              <a:rPr lang="el-GR" dirty="0" smtClean="0"/>
              <a:t> </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Ο τίτλος της έρευνας</a:t>
            </a:r>
            <a:endParaRPr lang="el-GR" dirty="0"/>
          </a:p>
        </p:txBody>
      </p:sp>
      <p:sp>
        <p:nvSpPr>
          <p:cNvPr id="3" name="2 - Θέση περιεχομένου"/>
          <p:cNvSpPr>
            <a:spLocks noGrp="1"/>
          </p:cNvSpPr>
          <p:nvPr>
            <p:ph idx="1"/>
          </p:nvPr>
        </p:nvSpPr>
        <p:spPr>
          <a:xfrm>
            <a:off x="428596" y="1500175"/>
            <a:ext cx="8258204" cy="4071966"/>
          </a:xfrm>
        </p:spPr>
        <p:txBody>
          <a:bodyPr>
            <a:normAutofit fontScale="25000" lnSpcReduction="20000"/>
          </a:bodyPr>
          <a:lstStyle/>
          <a:p>
            <a:pPr>
              <a:buNone/>
            </a:pPr>
            <a:r>
              <a:rPr lang="el-GR" sz="6400" b="1" dirty="0" smtClean="0"/>
              <a:t> </a:t>
            </a:r>
            <a:r>
              <a:rPr lang="el-GR" sz="6400" dirty="0" smtClean="0"/>
              <a:t/>
            </a:r>
            <a:br>
              <a:rPr lang="el-GR" sz="6400" dirty="0" smtClean="0"/>
            </a:br>
            <a:endParaRPr lang="el-GR" sz="6400" dirty="0" smtClean="0"/>
          </a:p>
          <a:p>
            <a:r>
              <a:rPr lang="el-GR" sz="11200" dirty="0" smtClean="0"/>
              <a:t>Ο τίτλος  « Ποια είναι η επίδραση του φωτός στην ανάπτυξη ενός φυτού» είναι ευρύς .Είναι καλύτερα να περιορίσουμε και να  συγκεκριμενοποιήσουμε τον σκοπό της έρευνας. Π.χ. « Σύγκριση της βλάστησης και ανάπτυξης σπόρων σταριού που εκτίθενται σε πράσινο και κόκκινο φως»</a:t>
            </a:r>
          </a:p>
          <a:p>
            <a:r>
              <a:rPr lang="el-GR" sz="11200" dirty="0" smtClean="0"/>
              <a:t> </a:t>
            </a:r>
            <a:r>
              <a:rPr lang="el-GR" sz="11200" u="sng" dirty="0" smtClean="0"/>
              <a:t>Γράψετε πολλούς τίτλους στο πρόχειρό σας, προσπαθώντας να  καταλήξετε σε κάποιον που να περιγράφει με σαφήνεια και συντομία τον σκοπό της έρευνας</a:t>
            </a:r>
            <a:endParaRPr lang="el-GR" sz="11200" dirty="0" smtClean="0"/>
          </a:p>
          <a:p>
            <a:pPr>
              <a:buNone/>
            </a:pPr>
            <a:r>
              <a:rPr lang="el-GR" sz="11200" dirty="0" smtClean="0"/>
              <a:t/>
            </a:r>
            <a:br>
              <a:rPr lang="el-GR" sz="11200" dirty="0" smtClean="0"/>
            </a:br>
            <a:endParaRPr lang="el-GR" sz="112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Οδηγίες για τον τίτλο της έρευνας της έρευνας</a:t>
            </a:r>
            <a:endParaRPr lang="el-GR" b="1" dirty="0"/>
          </a:p>
        </p:txBody>
      </p:sp>
      <p:sp>
        <p:nvSpPr>
          <p:cNvPr id="3" name="2 - Θέση περιεχομένου"/>
          <p:cNvSpPr>
            <a:spLocks noGrp="1"/>
          </p:cNvSpPr>
          <p:nvPr>
            <p:ph idx="1"/>
          </p:nvPr>
        </p:nvSpPr>
        <p:spPr/>
        <p:txBody>
          <a:bodyPr>
            <a:normAutofit/>
          </a:bodyPr>
          <a:lstStyle/>
          <a:p>
            <a:r>
              <a:rPr lang="el-GR" dirty="0" smtClean="0"/>
              <a:t> θα πρέπει να δίνει στους αναγνώστες της έρευνας τη δυνατότητα να αντιληφθούν εύκολα το θέμα που διαπραγματεύεται. Ο τίτλος μιας έρευνας είναι εκείνος που καταχωρείται σε καταλόγους βιβλιοθηκών, στο δίκτυο Internet κλπ και μεταβιβάζει μηνύματα σε σχέση με τα θέματα που διαπραγματεύεται.</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Τυπική διατύπωση ενός τίτλου:</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071546"/>
            <a:ext cx="8229600" cy="5054617"/>
          </a:xfrm>
        </p:spPr>
        <p:txBody>
          <a:bodyPr>
            <a:normAutofit fontScale="85000" lnSpcReduction="20000"/>
          </a:bodyPr>
          <a:lstStyle/>
          <a:p>
            <a:r>
              <a:rPr lang="el-GR" b="1" dirty="0"/>
              <a:t>Ποια είναι η επίδραση του/της  </a:t>
            </a:r>
            <a:r>
              <a:rPr lang="el-GR" dirty="0" smtClean="0"/>
              <a:t>…….</a:t>
            </a:r>
            <a:r>
              <a:rPr lang="el-GR" dirty="0"/>
              <a:t> θερμοκρασίας</a:t>
            </a:r>
            <a:r>
              <a:rPr lang="el-GR" b="1" dirty="0"/>
              <a:t>     στο/στη      </a:t>
            </a:r>
            <a:r>
              <a:rPr lang="el-GR" dirty="0"/>
              <a:t>μήκος μεταλλικής ράβδου</a:t>
            </a:r>
            <a:r>
              <a:rPr lang="el-GR" b="1" dirty="0"/>
              <a:t> </a:t>
            </a:r>
          </a:p>
          <a:p>
            <a:r>
              <a:rPr lang="el-GR" b="1" dirty="0" smtClean="0"/>
              <a:t>Σε ποιο βαθμό ο/η/το</a:t>
            </a:r>
            <a:r>
              <a:rPr lang="el-GR" dirty="0" smtClean="0"/>
              <a:t>   </a:t>
            </a:r>
            <a:r>
              <a:rPr lang="el-GR" baseline="30000" dirty="0" smtClean="0"/>
              <a:t>χρώμα ενός υλικού </a:t>
            </a:r>
            <a:r>
              <a:rPr lang="el-GR" dirty="0" smtClean="0"/>
              <a:t>  </a:t>
            </a:r>
            <a:r>
              <a:rPr lang="el-GR" b="1" dirty="0" smtClean="0"/>
              <a:t>επηρεάζει</a:t>
            </a:r>
            <a:r>
              <a:rPr lang="el-GR" dirty="0" smtClean="0"/>
              <a:t>    </a:t>
            </a:r>
            <a:r>
              <a:rPr lang="el-GR" baseline="30000" dirty="0" smtClean="0"/>
              <a:t>την απορρόφηση της ηλιακής ακτινοβολίας</a:t>
            </a:r>
            <a:endParaRPr lang="el-GR" dirty="0" smtClean="0"/>
          </a:p>
          <a:p>
            <a:r>
              <a:rPr lang="el-GR" b="1" dirty="0" smtClean="0"/>
              <a:t>Ποια/ποιες/ποιοι  </a:t>
            </a:r>
            <a:r>
              <a:rPr lang="el-GR" dirty="0" smtClean="0"/>
              <a:t> </a:t>
            </a:r>
            <a:r>
              <a:rPr lang="el-GR" baseline="30000" dirty="0" smtClean="0"/>
              <a:t>οικιακοί ηλεκτρικοί λαμπτήρες  </a:t>
            </a:r>
            <a:r>
              <a:rPr lang="el-GR" dirty="0" smtClean="0"/>
              <a:t>  </a:t>
            </a:r>
            <a:r>
              <a:rPr lang="el-GR" b="1" dirty="0" smtClean="0"/>
              <a:t>(ρήμα)</a:t>
            </a:r>
            <a:r>
              <a:rPr lang="el-GR" dirty="0" smtClean="0"/>
              <a:t>   </a:t>
            </a:r>
            <a:r>
              <a:rPr lang="el-GR" baseline="30000" dirty="0" smtClean="0"/>
              <a:t>ακτινοβολούν περισσότερο φως    </a:t>
            </a:r>
            <a:endParaRPr lang="el-GR" dirty="0" smtClean="0"/>
          </a:p>
          <a:p>
            <a:r>
              <a:rPr lang="el-GR" dirty="0" smtClean="0"/>
              <a:t> </a:t>
            </a:r>
            <a:r>
              <a:rPr lang="el-GR" b="1" dirty="0" smtClean="0"/>
              <a:t>Πειραματική σύγκριση</a:t>
            </a:r>
            <a:r>
              <a:rPr lang="el-GR" dirty="0" smtClean="0"/>
              <a:t>    </a:t>
            </a:r>
            <a:r>
              <a:rPr lang="el-GR" baseline="30000" dirty="0" smtClean="0"/>
              <a:t>της αντοχής σε κάμψη, </a:t>
            </a:r>
            <a:r>
              <a:rPr lang="el-GR" baseline="30000" dirty="0" err="1" smtClean="0"/>
              <a:t>αμφιερείστων</a:t>
            </a:r>
            <a:r>
              <a:rPr lang="el-GR" baseline="30000" dirty="0" smtClean="0"/>
              <a:t> δοκών, διαφόρων διατομών</a:t>
            </a:r>
          </a:p>
          <a:p>
            <a:r>
              <a:rPr lang="el-GR" dirty="0" smtClean="0"/>
              <a:t>Για να διατυπώσετε άλλους τίτλους μπορείτε στους προηγούμενους, να κρατήσετε τις σκούρες λέξεις σταθερές και να αντικαταστήσετε τις λέξεις που είναι γραμμένες με μικρά γράμματα με δικές σας.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u="sng" dirty="0" smtClean="0"/>
              <a:t> </a:t>
            </a:r>
            <a:r>
              <a:rPr lang="el-GR" b="1" u="sng" dirty="0" smtClean="0"/>
              <a:t>Παρουσίαση του προβλήματος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55000" lnSpcReduction="20000"/>
          </a:bodyPr>
          <a:lstStyle/>
          <a:p>
            <a:pPr fontAlgn="base"/>
            <a:r>
              <a:rPr lang="el-GR" sz="4500" dirty="0" smtClean="0"/>
              <a:t>Ο μαθητής ως ερευνητής περιγράφει τους </a:t>
            </a:r>
            <a:r>
              <a:rPr lang="el-GR" sz="4500" b="1" i="1" u="sng" dirty="0" smtClean="0">
                <a:solidFill>
                  <a:srgbClr val="FF0000"/>
                </a:solidFill>
              </a:rPr>
              <a:t>λόγους</a:t>
            </a:r>
            <a:r>
              <a:rPr lang="el-GR" sz="4500" dirty="0" smtClean="0"/>
              <a:t> για τους οποίους αποφάσισε να ασχοληθεί με τη συγκεκριμένη έρευνα. </a:t>
            </a:r>
          </a:p>
          <a:p>
            <a:r>
              <a:rPr lang="el-GR" sz="4500" dirty="0" smtClean="0"/>
              <a:t>Και </a:t>
            </a:r>
            <a:r>
              <a:rPr lang="el-GR" sz="4500" dirty="0" err="1" smtClean="0"/>
              <a:t>δινει</a:t>
            </a:r>
            <a:r>
              <a:rPr lang="el-GR" sz="4500" dirty="0" smtClean="0"/>
              <a:t> μια μικρή περιγραφή του προβλήματος,</a:t>
            </a:r>
          </a:p>
          <a:p>
            <a:r>
              <a:rPr lang="el-GR" sz="4500" dirty="0" smtClean="0"/>
              <a:t> το ερευνητικό ερώτημα που τέθηκε</a:t>
            </a:r>
          </a:p>
          <a:p>
            <a:r>
              <a:rPr lang="el-GR" sz="4500" dirty="0" smtClean="0"/>
              <a:t> καθώς επίσης και τα ερωτήματα που τέθηκαν για την μελέτη και κατανόηση του θέματος</a:t>
            </a:r>
            <a:br>
              <a:rPr lang="el-GR" sz="4500" dirty="0" smtClean="0"/>
            </a:br>
            <a:r>
              <a:rPr lang="el-GR" sz="4500" dirty="0" smtClean="0"/>
              <a:t>Να επεξηγούνται τα όρια της μελέτης (Τι ερευνήθηκε ακριβώς)  όπως προσδιορίζονται στον τίτλο της έρευνας.</a:t>
            </a:r>
            <a:br>
              <a:rPr lang="el-GR" sz="4500" dirty="0" smtClean="0"/>
            </a:br>
            <a:r>
              <a:rPr lang="el-GR" sz="4500" dirty="0" smtClean="0"/>
              <a:t>Να προσδιορίζονται και να περιγράφονται οι μεταβλητές  (Ανεξάρτητες, Εξαρτημένες)του προβλήματος.</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Παρουσίαση </a:t>
            </a:r>
            <a:r>
              <a:rPr lang="el-GR" b="1" dirty="0"/>
              <a:t>του προβλήματος </a:t>
            </a:r>
            <a:endParaRPr lang="el-GR" dirty="0"/>
          </a:p>
        </p:txBody>
      </p:sp>
      <p:sp>
        <p:nvSpPr>
          <p:cNvPr id="3" name="2 - Θέση περιεχομένου"/>
          <p:cNvSpPr>
            <a:spLocks noGrp="1"/>
          </p:cNvSpPr>
          <p:nvPr>
            <p:ph idx="1"/>
          </p:nvPr>
        </p:nvSpPr>
        <p:spPr/>
        <p:txBody>
          <a:bodyPr>
            <a:normAutofit fontScale="70000" lnSpcReduction="20000"/>
          </a:bodyPr>
          <a:lstStyle/>
          <a:p>
            <a:endParaRPr lang="el-GR" smtClean="0"/>
          </a:p>
          <a:p>
            <a:r>
              <a:rPr lang="el-GR" smtClean="0"/>
              <a:t>Να </a:t>
            </a:r>
            <a:r>
              <a:rPr lang="el-GR" dirty="0"/>
              <a:t>Παρουσιάζεται το γενικότερο πρόβλημα που αποτέλεσε έμπνευση και αφορμή για την πραγματοποίηση της έρευνας </a:t>
            </a:r>
          </a:p>
          <a:p>
            <a:r>
              <a:rPr lang="el-GR" dirty="0"/>
              <a:t>(Π.χ. η βία στα γήπεδα, η ανακύκλωση, η συντήρηση τροφίμων μέσα στο σπίτι, η ευχάριστη διαβίωση μέσα στο σπίτι </a:t>
            </a:r>
            <a:r>
              <a:rPr lang="el-GR" dirty="0" err="1"/>
              <a:t>κ.λ.π</a:t>
            </a:r>
            <a:r>
              <a:rPr lang="el-GR" dirty="0"/>
              <a:t>.). </a:t>
            </a:r>
          </a:p>
          <a:p>
            <a:r>
              <a:rPr lang="el-GR" dirty="0"/>
              <a:t>Σ’ αυτό το κεφάλαιο γίνεται αναφορά στην ιστορική εξέλιξη του προβλήματος, τι είναι γνωστό μέχρι τώρα για το πρόβλημα </a:t>
            </a:r>
            <a:r>
              <a:rPr lang="el-GR" dirty="0" err="1"/>
              <a:t>κ.λ.π</a:t>
            </a:r>
            <a:r>
              <a:rPr lang="el-GR" dirty="0"/>
              <a:t>. δηλαδή γίνεται η ΣΥΛΛΟΓΗ ΔΕΔΟΜΕΝΩΝ</a:t>
            </a:r>
            <a:r>
              <a:rPr lang="el-GR" dirty="0" smtClean="0"/>
              <a:t>.</a:t>
            </a:r>
            <a:r>
              <a:rPr lang="el-GR" dirty="0"/>
              <a:t/>
            </a:r>
            <a:br>
              <a:rPr lang="el-GR" dirty="0"/>
            </a:br>
            <a:endParaRPr lang="el-GR" dirty="0"/>
          </a:p>
          <a:p>
            <a:r>
              <a:rPr lang="el-GR" dirty="0" smtClean="0"/>
              <a:t>περιγράφει </a:t>
            </a:r>
            <a:r>
              <a:rPr lang="el-GR" dirty="0"/>
              <a:t>με ακρίβεια τα ερωτήματα στα οποία προσπάθησε να δώσει απάντηση η έρευνα </a:t>
            </a:r>
            <a:endParaRPr lang="el-GR" dirty="0" smtClean="0"/>
          </a:p>
          <a:p>
            <a:r>
              <a:rPr lang="el-GR" dirty="0"/>
              <a:t>μικρή περιγραφή του προβλήματος </a:t>
            </a:r>
            <a:endParaRPr lang="el-GR" dirty="0" smtClean="0"/>
          </a:p>
          <a:p>
            <a:r>
              <a:rPr lang="el-GR" dirty="0"/>
              <a:t>Να επεξηγούνται τα όρια της μελέτης, όπως προσδιορίζονται στον τίτλο της έρευνας</a:t>
            </a:r>
            <a:r>
              <a:rPr lang="el-GR" dirty="0" smtClean="0"/>
              <a:t>.</a:t>
            </a:r>
          </a:p>
          <a:p>
            <a:pPr marL="0" indent="0">
              <a:buNone/>
            </a:pPr>
            <a:endParaRPr lang="el-GR" dirty="0"/>
          </a:p>
        </p:txBody>
      </p:sp>
      <p:sp>
        <p:nvSpPr>
          <p:cNvPr id="10241" name="Rectangle 1"/>
          <p:cNvSpPr>
            <a:spLocks noChangeArrowheads="1"/>
          </p:cNvSpPr>
          <p:nvPr/>
        </p:nvSpPr>
        <p:spPr bwMode="auto">
          <a:xfrm>
            <a:off x="0" y="0"/>
            <a:ext cx="207777" cy="369332"/>
          </a:xfrm>
          <a:prstGeom prst="rect">
            <a:avLst/>
          </a:prstGeom>
          <a:solidFill>
            <a:srgbClr val="FFFFFF"/>
          </a:solidFill>
          <a:ln w="9525">
            <a:noFill/>
            <a:miter lim="800000"/>
            <a:headEnd/>
            <a:tailEnd/>
          </a:ln>
          <a:effectLst/>
        </p:spPr>
        <p:txBody>
          <a:bodyPr vert="horz" wrap="none" lIns="114264"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Παρουσίαση του προβλήματος </a:t>
            </a:r>
          </a:p>
        </p:txBody>
      </p:sp>
      <p:sp>
        <p:nvSpPr>
          <p:cNvPr id="3" name="Θέση περιεχομένου 2"/>
          <p:cNvSpPr>
            <a:spLocks noGrp="1"/>
          </p:cNvSpPr>
          <p:nvPr>
            <p:ph idx="1"/>
          </p:nvPr>
        </p:nvSpPr>
        <p:spPr/>
        <p:txBody>
          <a:bodyPr>
            <a:normAutofit fontScale="92500" lnSpcReduction="20000"/>
          </a:bodyPr>
          <a:lstStyle/>
          <a:p>
            <a:r>
              <a:rPr lang="el-GR" dirty="0"/>
              <a:t>. (</a:t>
            </a:r>
            <a:r>
              <a:rPr lang="el-GR" dirty="0" err="1"/>
              <a:t>Statement</a:t>
            </a:r>
            <a:r>
              <a:rPr lang="el-GR" dirty="0"/>
              <a:t> </a:t>
            </a:r>
            <a:r>
              <a:rPr lang="el-GR" dirty="0" err="1"/>
              <a:t>of</a:t>
            </a:r>
            <a:r>
              <a:rPr lang="el-GR" dirty="0"/>
              <a:t> </a:t>
            </a:r>
            <a:r>
              <a:rPr lang="el-GR" dirty="0" err="1"/>
              <a:t>the</a:t>
            </a:r>
            <a:r>
              <a:rPr lang="el-GR" dirty="0"/>
              <a:t> </a:t>
            </a:r>
            <a:r>
              <a:rPr lang="el-GR" dirty="0" err="1"/>
              <a:t>problem</a:t>
            </a:r>
            <a:r>
              <a:rPr lang="el-GR" dirty="0"/>
              <a:t>) , στο κεφάλαιο αυτό ο μελετητής/ες – ερευνητής/ες περιγράφει με ακρίβεια τα ερωτήματα στα οποία προσπάθησε να δώσει απάντηση η έρευνα .Αναλυτικά στο κεφάλαιο αυτό θα πρέπει:</a:t>
            </a:r>
          </a:p>
          <a:p>
            <a:r>
              <a:rPr lang="el-GR" dirty="0"/>
              <a:t>Ø Να περιγράφονται τα θέματα που διαπραγματεύεται η μελέτη.</a:t>
            </a:r>
          </a:p>
          <a:p>
            <a:r>
              <a:rPr lang="el-GR" dirty="0"/>
              <a:t>Ø Να επεξηγούνται τα όρια της μελέτης, όπως προσδιορίζονται στον τίτλο της έρευνας.</a:t>
            </a:r>
          </a:p>
          <a:p>
            <a:r>
              <a:rPr lang="el-GR" dirty="0"/>
              <a:t>Ø Να προσδιορίζονται και να περιγράφονται οι μεταβλητές του προβλήματος.</a:t>
            </a:r>
          </a:p>
          <a:p>
            <a:endParaRPr lang="el-GR" dirty="0"/>
          </a:p>
          <a:p>
            <a:endParaRPr lang="el-GR" dirty="0"/>
          </a:p>
        </p:txBody>
      </p:sp>
    </p:spTree>
    <p:extLst>
      <p:ext uri="{BB962C8B-B14F-4D97-AF65-F5344CB8AC3E}">
        <p14:creationId xmlns:p14="http://schemas.microsoft.com/office/powerpoint/2010/main" val="22854166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Εξώφυλλο</a:t>
            </a:r>
          </a:p>
        </p:txBody>
      </p:sp>
      <p:sp>
        <p:nvSpPr>
          <p:cNvPr id="3" name="Θέση περιεχομένου 2"/>
          <p:cNvSpPr>
            <a:spLocks noGrp="1"/>
          </p:cNvSpPr>
          <p:nvPr>
            <p:ph idx="1"/>
          </p:nvPr>
        </p:nvSpPr>
        <p:spPr/>
        <p:txBody>
          <a:bodyPr/>
          <a:lstStyle/>
          <a:p>
            <a:r>
              <a:rPr lang="el-GR" dirty="0"/>
              <a:t>Εξώφυλλο, με όλα τα στοιχεία σας (τίτλο έρευνας, σχολείο, όνομα-επώνυμο, σχ. έτος, τμήμα) και αν το επιθυμείτε, κάποια εικόνα ή φωτογραφία σχετική με το έργο / υπόδειγμα).</a:t>
            </a:r>
          </a:p>
          <a:p>
            <a:r>
              <a:rPr lang="el-GR" dirty="0">
                <a:hlinkClick r:id="rId2"/>
              </a:rPr>
              <a:t>https://docplayer.gr/47238712-2o-gymnasio-siteias-giannis-priniotakis-tehnologia-g-gymnasioy-ereyna-peiramatismos-odigies-syntaxis-graptis-ergasias.html</a:t>
            </a:r>
            <a:endParaRPr lang="el-GR" dirty="0"/>
          </a:p>
          <a:p>
            <a:endParaRPr lang="el-GR" dirty="0"/>
          </a:p>
        </p:txBody>
      </p:sp>
    </p:spTree>
    <p:extLst>
      <p:ext uri="{BB962C8B-B14F-4D97-AF65-F5344CB8AC3E}">
        <p14:creationId xmlns:p14="http://schemas.microsoft.com/office/powerpoint/2010/main" val="1084663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ΜΕΤΑΒΛΗΤΕΣ</a:t>
            </a:r>
            <a:endParaRPr lang="el-GR" b="1" dirty="0"/>
          </a:p>
        </p:txBody>
      </p:sp>
      <p:sp>
        <p:nvSpPr>
          <p:cNvPr id="3" name="Θέση περιεχομένου 2"/>
          <p:cNvSpPr>
            <a:spLocks noGrp="1"/>
          </p:cNvSpPr>
          <p:nvPr>
            <p:ph idx="1"/>
          </p:nvPr>
        </p:nvSpPr>
        <p:spPr/>
        <p:txBody>
          <a:bodyPr>
            <a:normAutofit fontScale="70000" lnSpcReduction="20000"/>
          </a:bodyPr>
          <a:lstStyle/>
          <a:p>
            <a:r>
              <a:rPr lang="el-GR" dirty="0"/>
              <a:t>Ορισμός των μεταβλητών που εξέτασε η </a:t>
            </a:r>
            <a:r>
              <a:rPr lang="el-GR" dirty="0" smtClean="0"/>
              <a:t>έρευνα</a:t>
            </a:r>
          </a:p>
          <a:p>
            <a:r>
              <a:rPr lang="el-GR" dirty="0"/>
              <a:t>Μεταβλητές είναι τα στοιχεία που μεταβάλλονται, δηλ. δεν παραμένουν ίδια κατά τη διάρκεια της έρευνας </a:t>
            </a:r>
            <a:br>
              <a:rPr lang="el-GR" dirty="0"/>
            </a:br>
            <a:r>
              <a:rPr lang="el-GR" dirty="0"/>
              <a:t/>
            </a:r>
            <a:br>
              <a:rPr lang="el-GR" dirty="0"/>
            </a:br>
            <a:endParaRPr lang="el-GR" dirty="0"/>
          </a:p>
          <a:p>
            <a:r>
              <a:rPr lang="el-GR" dirty="0"/>
              <a:t>(Μεταβλητές μπορεί να είναι το βάρος, το ύψος, το φύλο, τα ενδιαφέροντα, οι γνώσεις ή η στάση ενός ανθρώπου για ένα θέμα, ο τρόπος αντιμετώπισης ενός θέματος,  ο τόπος διαμονής, οι επιδόσεις ενός μαθητή στο σχολείο ή σε ένα διαγώνισμα κ.α.) (Μεταβλητές είναι τα χαρακτηριστικά ή οι παράγοντες που μεταβάλλονται, δηλ. δεν παραμένουν σε σταθερή κατάσταση ή τιμή κατά τη διάρκεια της έρευνας. Παραδείγματα μεταβλητών : Ύψος, βάρος, εμβαδόν τάξης, χρόνος μελέτης). </a:t>
            </a:r>
            <a:br>
              <a:rPr lang="el-GR" dirty="0"/>
            </a:br>
            <a:r>
              <a:rPr lang="el-GR" dirty="0"/>
              <a:t/>
            </a:r>
            <a:br>
              <a:rPr lang="el-GR" dirty="0"/>
            </a:br>
            <a:endParaRPr lang="el-GR" dirty="0"/>
          </a:p>
        </p:txBody>
      </p:sp>
    </p:spTree>
    <p:extLst>
      <p:ext uri="{BB962C8B-B14F-4D97-AF65-F5344CB8AC3E}">
        <p14:creationId xmlns:p14="http://schemas.microsoft.com/office/powerpoint/2010/main" val="52397142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Ανεξάρτητη και Εξαρτημένη</a:t>
            </a:r>
            <a:endParaRPr lang="el-GR" b="1" dirty="0"/>
          </a:p>
        </p:txBody>
      </p:sp>
      <p:sp>
        <p:nvSpPr>
          <p:cNvPr id="3" name="2 - Θέση περιεχομένου"/>
          <p:cNvSpPr>
            <a:spLocks noGrp="1"/>
          </p:cNvSpPr>
          <p:nvPr>
            <p:ph idx="1"/>
          </p:nvPr>
        </p:nvSpPr>
        <p:spPr/>
        <p:txBody>
          <a:bodyPr>
            <a:noAutofit/>
          </a:bodyPr>
          <a:lstStyle/>
          <a:p>
            <a:r>
              <a:rPr lang="el-GR" sz="1800" dirty="0"/>
              <a:t>Ποιες είναι οι εξαρτώμενες και ανεξάρτητες μεταβλητές; (Παραδείγματα)</a:t>
            </a:r>
          </a:p>
          <a:p>
            <a:pPr marL="0" indent="0">
              <a:buNone/>
            </a:pPr>
            <a:r>
              <a:rPr lang="el-GR" sz="1800" dirty="0"/>
              <a:t> </a:t>
            </a:r>
            <a:r>
              <a:rPr lang="el-GR" sz="1800" dirty="0" smtClean="0"/>
              <a:t>     Το </a:t>
            </a:r>
            <a:r>
              <a:rPr lang="el-GR" sz="1800" dirty="0"/>
              <a:t>εξαρτώμενες και ανεξάρτητες μεταβλητές είναι οι δύο κύριες μεταβλητές οποιουδήποτε πειράματος ή έρευνας. Το ανεξάρτητο (VI) είναι αυτό που αλλάζει ή ελέγχεται για να μελετήσει τις επιδράσεις του στην εξαρτημένη μεταβλητή (VD). Η εξαρτώμενη είναι η μεταβλητή που ερευνάται και μετράται.</a:t>
            </a:r>
          </a:p>
          <a:p>
            <a:endParaRPr lang="el-GR" sz="1800" dirty="0"/>
          </a:p>
          <a:p>
            <a:r>
              <a:rPr lang="el-GR" sz="1800" dirty="0"/>
              <a:t>Μπορούν τότε να θεωρηθούν ως αιτία (ανεξάρτητη μεταβλητή) και </a:t>
            </a:r>
            <a:r>
              <a:rPr lang="el-GR" sz="1800" dirty="0" smtClean="0"/>
              <a:t>επίδραση (εξαρτώμενη </a:t>
            </a:r>
            <a:r>
              <a:rPr lang="el-GR" sz="1800" dirty="0"/>
              <a:t>μεταβλητή). Το ανεξάρτητο ελέγχεται από τον πειραματιστή, ενώ οι εξαρτημένες αλλαγές ανταποκρίνονται στις ανεξάρτητες. Ας δώσουμε ένα παράδειγμα: </a:t>
            </a:r>
          </a:p>
          <a:p>
            <a:pPr marL="0" indent="0">
              <a:buNone/>
            </a:pPr>
            <a:r>
              <a:rPr lang="el-GR" sz="1800" dirty="0"/>
              <a:t> </a:t>
            </a:r>
            <a:r>
              <a:rPr lang="el-GR" sz="1800" dirty="0" smtClean="0"/>
              <a:t>     Θέλουμε </a:t>
            </a:r>
            <a:r>
              <a:rPr lang="el-GR" sz="1800" dirty="0"/>
              <a:t>να κάνουμε μια μελέτη για να μελετήσουμε τις επιπτώσεις της κατανάλωσης αλκοόλ στην αρτηριακή πίεση. Η ποσότητα αλκοόλ που καταναλώνεται καθημερινά θα είναι η ανεξάρτητη μεταβλητή (αιτία) και η αρτηριακή πίεση θα είναι η εξαρτημένη μεταβλητή (αποτέλεσμα).</a:t>
            </a:r>
          </a:p>
          <a:p>
            <a:endParaRPr lang="el-GR" sz="1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fontScale="70000" lnSpcReduction="20000"/>
          </a:bodyPr>
          <a:lstStyle/>
          <a:p>
            <a:r>
              <a:rPr lang="el-GR" dirty="0"/>
              <a:t>Άλλα παραδείγματα:</a:t>
            </a:r>
          </a:p>
          <a:p>
            <a:endParaRPr lang="el-GR" dirty="0"/>
          </a:p>
          <a:p>
            <a:r>
              <a:rPr lang="el-GR" dirty="0"/>
              <a:t>-Επιδράσεις του καπνού στη σωματική αντοχή. Χρήση καπνού (VI), φυσική αντίσταση (DV).</a:t>
            </a:r>
          </a:p>
          <a:p>
            <a:endParaRPr lang="el-GR" dirty="0"/>
          </a:p>
          <a:p>
            <a:r>
              <a:rPr lang="el-GR" dirty="0"/>
              <a:t>-Επιδράσεις της κατανάλωσης ζάχαρης στο βάρος. Κατανάλωση ζάχαρης (VI), βάρους (VD</a:t>
            </a:r>
            <a:r>
              <a:rPr lang="el-GR" dirty="0" smtClean="0"/>
              <a:t>).</a:t>
            </a:r>
          </a:p>
          <a:p>
            <a:endParaRPr lang="el-GR" dirty="0"/>
          </a:p>
          <a:p>
            <a:endParaRPr lang="el-GR" dirty="0"/>
          </a:p>
          <a:p>
            <a:r>
              <a:rPr lang="el-GR" dirty="0"/>
              <a:t>Σε αυτό το άρθρο σχετικά με την επιστημονική μέθοδο μπορείτε να μάθετε περισσότερα σχετικά με το πώς αυτές οι μεταβλητές χρησιμοποιούνται στην επιστημονική έρευνα.</a:t>
            </a:r>
          </a:p>
          <a:p>
            <a:endParaRPr lang="el-GR" dirty="0"/>
          </a:p>
          <a:p>
            <a:r>
              <a:rPr lang="el-GR" dirty="0"/>
              <a:t>Έννοια ανεξάρτητης μεταβλητής και εξαρτημένης μεταβλητής</a:t>
            </a:r>
          </a:p>
          <a:p>
            <a:endParaRPr lang="el-GR" dirty="0"/>
          </a:p>
        </p:txBody>
      </p:sp>
    </p:spTree>
    <p:extLst>
      <p:ext uri="{BB962C8B-B14F-4D97-AF65-F5344CB8AC3E}">
        <p14:creationId xmlns:p14="http://schemas.microsoft.com/office/powerpoint/2010/main" val="5608241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fontScale="55000" lnSpcReduction="20000"/>
          </a:bodyPr>
          <a:lstStyle/>
          <a:p>
            <a:r>
              <a:rPr lang="el-GR" dirty="0"/>
              <a:t>Ανεξάρτητη μεταβλητή</a:t>
            </a:r>
          </a:p>
          <a:p>
            <a:r>
              <a:rPr lang="el-GR" dirty="0"/>
              <a:t>Η ανεξάρτητη μεταβλητή (VI) είναι αυτή που αλλάζει ή ελέγχεται για να δει τα αποτελέσματά της στη εξαρτημένη μεταβλητή (VD). Για παράδειγμα, σε μια μελέτη που θέλουμε να μετρήσουμε τις επιπτώσεις του ύψους στο βάρος. Το ύψος είναι VI και το βάρος είναι VD.</a:t>
            </a:r>
          </a:p>
          <a:p>
            <a:endParaRPr lang="el-GR" dirty="0"/>
          </a:p>
          <a:p>
            <a:r>
              <a:rPr lang="el-GR" dirty="0"/>
              <a:t>Μπορεί να σταθεί μόνη της και δεν επηρεάζεται από τίποτα που κάνει ο πειραματιστής ή από άλλη μεταβλητή μέσα στο ίδιο πείραμα. επομένως το όνομά του "ανεξάρτητο".</a:t>
            </a:r>
          </a:p>
          <a:p>
            <a:endParaRPr lang="el-GR" dirty="0"/>
          </a:p>
          <a:p>
            <a:r>
              <a:rPr lang="el-GR" dirty="0"/>
              <a:t>Είναι η μεταβλητή που μπορεί να χειριστεί ή να χειριστεί συστηματικά ο πειραματιστής, των οποίων οι ελεγχόμενες αλλαγές έχουν άμεση επίδραση στην εξαρτώμενη μεταβλητή.</a:t>
            </a:r>
          </a:p>
          <a:p>
            <a:endParaRPr lang="el-GR" dirty="0"/>
          </a:p>
          <a:p>
            <a:r>
              <a:rPr lang="el-GR" dirty="0"/>
              <a:t>Μιλώντας από μαθηματική άποψη, είναι τα στοιχεία εισόδου στην εξίσωση ή το μοντέλο μελέτης και αντιπροσωπεύεται στον άξονα της </a:t>
            </a:r>
            <a:r>
              <a:rPr lang="el-GR" dirty="0" err="1"/>
              <a:t>τετμημένης</a:t>
            </a:r>
            <a:r>
              <a:rPr lang="el-GR" dirty="0"/>
              <a:t> (x) σε ένα γράφημα.</a:t>
            </a:r>
          </a:p>
          <a:p>
            <a:endParaRPr lang="el-GR" dirty="0"/>
          </a:p>
          <a:p>
            <a:endParaRPr lang="el-GR" dirty="0"/>
          </a:p>
        </p:txBody>
      </p:sp>
    </p:spTree>
    <p:extLst>
      <p:ext uri="{BB962C8B-B14F-4D97-AF65-F5344CB8AC3E}">
        <p14:creationId xmlns:p14="http://schemas.microsoft.com/office/powerpoint/2010/main" val="17135183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fontScale="77500" lnSpcReduction="20000"/>
          </a:bodyPr>
          <a:lstStyle/>
          <a:p>
            <a:r>
              <a:rPr lang="el-GR" dirty="0"/>
              <a:t>Με άλλα λόγια, είναι η υποτιθέμενη "αιτία" στη σχέση που μελετάται. Γενικά, μόνο μία επιλέγεται ως ανεξάρτητη μεταβλητή για να αποφευχθούν διάφοροι παράγοντες που επηρεάζουν την εξαρτημένη μεταβλητή ταυτόχρονα.</a:t>
            </a:r>
          </a:p>
          <a:p>
            <a:endParaRPr lang="el-GR" dirty="0"/>
          </a:p>
          <a:p>
            <a:r>
              <a:rPr lang="el-GR" dirty="0"/>
              <a:t>Αν συνέβαινε αυτό, θα ήταν δύσκολο να προσδιοριστεί και να μετρηθεί ποιες από τις τροποποιήσεις στις "ανεξάρτητες" μεταβλητές προκαλούν τις αλλαγές στην παρατηρούμενη συμπεριφορά.</a:t>
            </a:r>
          </a:p>
          <a:p>
            <a:endParaRPr lang="el-GR" dirty="0"/>
          </a:p>
          <a:p>
            <a:r>
              <a:rPr lang="el-GR" dirty="0"/>
              <a:t>Η ανεξάρτητη μεταβλητή είναι επίσης γνωστή ως ελεγχόμενη μεταβλητή ή προβλεπτική μεταβλητή ανάλογα με τον τύπο της μελέτης.</a:t>
            </a:r>
          </a:p>
          <a:p>
            <a:endParaRPr lang="el-GR" dirty="0"/>
          </a:p>
          <a:p>
            <a:endParaRPr lang="el-GR" dirty="0"/>
          </a:p>
          <a:p>
            <a:endParaRPr lang="el-GR" dirty="0"/>
          </a:p>
        </p:txBody>
      </p:sp>
    </p:spTree>
    <p:extLst>
      <p:ext uri="{BB962C8B-B14F-4D97-AF65-F5344CB8AC3E}">
        <p14:creationId xmlns:p14="http://schemas.microsoft.com/office/powerpoint/2010/main" val="16294857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fontScale="70000" lnSpcReduction="20000"/>
          </a:bodyPr>
          <a:lstStyle/>
          <a:p>
            <a:r>
              <a:rPr lang="el-GR" dirty="0"/>
              <a:t>Εξαρτώμενη μεταβλητή</a:t>
            </a:r>
          </a:p>
          <a:p>
            <a:r>
              <a:rPr lang="el-GR" dirty="0"/>
              <a:t>Η εξαρτημένη μεταβλητή (VD) είναι αυτή που επηρεάζεται από την ανεξάρτητη μεταβλητή (VD). Πρόκειται για το αποτέλεσμα, για το τι μετριέται. Για παράδειγμα, σε μια μελέτη που θέλετε να μετρήσετε την ποσότητα του ήλιου που λαμβάνει ένα φυτό και το ύψος του. Η ποσότητα του ήλιου είναι το VI, είναι η αιτία. Το ύψος του φυτού θα είναι το RV, το αποτέλεσμα που μετράται.</a:t>
            </a:r>
          </a:p>
          <a:p>
            <a:endParaRPr lang="el-GR" dirty="0"/>
          </a:p>
          <a:p>
            <a:r>
              <a:rPr lang="el-GR" dirty="0"/>
              <a:t>Είναι το επίκεντρο της μελέτης γενικά στην οποία ο πειραματιστής επικεντρώνει τις παρατηρήσεις και τις μετρήσεις του, για να δει πώς η συμπεριφορά του ανταποκρίνεται στις ελεγχόμενες αλλαγές. Με άλλα λόγια, είναι το φερόμενο "αποτέλεσμα" της σχέσης που μελετήθηκε.</a:t>
            </a:r>
          </a:p>
          <a:p>
            <a:endParaRPr lang="el-GR" dirty="0"/>
          </a:p>
        </p:txBody>
      </p:sp>
    </p:spTree>
    <p:extLst>
      <p:ext uri="{BB962C8B-B14F-4D97-AF65-F5344CB8AC3E}">
        <p14:creationId xmlns:p14="http://schemas.microsoft.com/office/powerpoint/2010/main" val="29567329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Ανεξάρτητη και Εξαρτημένη</a:t>
            </a:r>
          </a:p>
        </p:txBody>
      </p:sp>
      <p:sp>
        <p:nvSpPr>
          <p:cNvPr id="3" name="Θέση περιεχομένου 2"/>
          <p:cNvSpPr>
            <a:spLocks noGrp="1"/>
          </p:cNvSpPr>
          <p:nvPr>
            <p:ph idx="1"/>
          </p:nvPr>
        </p:nvSpPr>
        <p:spPr/>
        <p:txBody>
          <a:bodyPr/>
          <a:lstStyle/>
          <a:p>
            <a:r>
              <a:rPr lang="el-GR" dirty="0"/>
              <a:t>Εκπροσωπείται στον άξονα των τεταγμένων (y) ενός γραφήματος, αφού είναι τα στοιχεία εξόδου ενός λειτουργικού μοντέλου ή εξίσωσης. Οι αλλαγές που παρατηρούνται σε αυτή τη μεταβλητή καταγράφονται σχολαστικά ως θεμελιώδες μέρος των αποτελεσμάτων του πειράματος.</a:t>
            </a:r>
          </a:p>
          <a:p>
            <a:endParaRPr lang="el-GR" dirty="0"/>
          </a:p>
          <a:p>
            <a:endParaRPr lang="el-GR" dirty="0"/>
          </a:p>
        </p:txBody>
      </p:sp>
    </p:spTree>
    <p:extLst>
      <p:ext uri="{BB962C8B-B14F-4D97-AF65-F5344CB8AC3E}">
        <p14:creationId xmlns:p14="http://schemas.microsoft.com/office/powerpoint/2010/main" val="421105348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fontScale="62500" lnSpcReduction="20000"/>
          </a:bodyPr>
          <a:lstStyle/>
          <a:p>
            <a:r>
              <a:rPr lang="el-GR" dirty="0"/>
              <a:t>Ανάλογα με τον τύπο της μελέτης, μπορεί επίσης να είναι γνωστή ως πειραματική μεταβλητή, μεταβλητή της μεταβλητής μέτρησης ή απόκρισης.</a:t>
            </a:r>
          </a:p>
          <a:p>
            <a:endParaRPr lang="el-GR" dirty="0"/>
          </a:p>
          <a:p>
            <a:r>
              <a:rPr lang="el-GR" dirty="0"/>
              <a:t>Προσδιορισμός εξαρτώμενων και ανεξάρτητων μεταβλητών (με παραδείγματα)</a:t>
            </a:r>
          </a:p>
          <a:p>
            <a:r>
              <a:rPr lang="el-GR" dirty="0"/>
              <a:t>Το απλό όνομα του "εξαρτώμενου" ή του "ανεξάρτητου" θα μπορούσε να δώσει την εντύπωση ότι δεν χρειάζονται περισσότερες εξηγήσεις για να κατανοήσει τη φύση του, αφού οι ορισμοί του είναι πολύ εύκολοι και καθολικοί..</a:t>
            </a:r>
          </a:p>
          <a:p>
            <a:endParaRPr lang="el-GR" dirty="0"/>
          </a:p>
          <a:p>
            <a:r>
              <a:rPr lang="el-GR" dirty="0"/>
              <a:t>Ειδικά στις κοινωνικές επιστήμες ή τις επιστήμες συμπεριφοράς, η σωστή αναγνώριση των μεταβλητών της μελέτης μπορεί να προκαλέσει σύγχυση ή να μην είναι τόσο προφανής. Για το λόγο αυτό, είναι εξαιρετικά σημαντικό να διαχειριστούμε τις διαφορές για να διασφαλίσουμε ότι τα αποτελέσματα είναι σχετικά και σημαντικά</a:t>
            </a:r>
          </a:p>
          <a:p>
            <a:endParaRPr lang="el-GR" dirty="0"/>
          </a:p>
        </p:txBody>
      </p:sp>
    </p:spTree>
    <p:extLst>
      <p:ext uri="{BB962C8B-B14F-4D97-AF65-F5344CB8AC3E}">
        <p14:creationId xmlns:p14="http://schemas.microsoft.com/office/powerpoint/2010/main" val="315927070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fontScale="62500" lnSpcReduction="20000"/>
          </a:bodyPr>
          <a:lstStyle/>
          <a:p>
            <a:r>
              <a:rPr lang="el-GR" dirty="0"/>
              <a:t>Πολλοί μελετητές δεν συνιστούν τη χρήση των όρων "εξαρτώμενο" και "ανεξάρτητο" για μελέτες που δεν είναι πειραματικές ή σύμφωνα με την επιστημονική μέθοδο.</a:t>
            </a:r>
          </a:p>
          <a:p>
            <a:endParaRPr lang="el-GR" dirty="0"/>
          </a:p>
          <a:p>
            <a:r>
              <a:rPr lang="el-GR" dirty="0"/>
              <a:t>Ωστόσο, εξακολουθούν να αποτελούν μέρος της μεθοδολογικής προσέγγισης που χρησιμοποιείται συνήθως στην κοινωνική έρευνα.</a:t>
            </a:r>
          </a:p>
          <a:p>
            <a:endParaRPr lang="el-GR" dirty="0"/>
          </a:p>
          <a:p>
            <a:r>
              <a:rPr lang="el-GR" dirty="0"/>
              <a:t>Η ακόλουθη άσκηση είναι ένας γρήγορος τρόπος για να προσδιορίσετε ή να διαφοροποιήσετε τις επιλεγμένες μεταβλητές, εισάγοντας τα ονόματα των μεταβλητών μελέτης στην πρόταση με έναν τρόπο που έχει νόημα:</a:t>
            </a:r>
          </a:p>
          <a:p>
            <a:endParaRPr lang="el-GR" dirty="0"/>
          </a:p>
          <a:p>
            <a:r>
              <a:rPr lang="el-GR" dirty="0" smtClean="0"/>
              <a:t>[Το ανεξάρτητη </a:t>
            </a:r>
            <a:r>
              <a:rPr lang="el-GR" dirty="0"/>
              <a:t>μεταβλητή] προκαλεί μια αλλαγή στο [</a:t>
            </a:r>
            <a:r>
              <a:rPr lang="el-GR" dirty="0" err="1"/>
              <a:t>the]εξαρτώμενη</a:t>
            </a:r>
            <a:r>
              <a:rPr lang="el-GR" dirty="0"/>
              <a:t> μεταβλητή], και είναι αδύνατο για τον /εξαρτώμενη μεταβλητή] μπορεί να προκαλέσει αλλαγές στο [</a:t>
            </a:r>
            <a:r>
              <a:rPr lang="el-GR" dirty="0" err="1"/>
              <a:t>the]ανεξάρτητη</a:t>
            </a:r>
            <a:r>
              <a:rPr lang="el-GR" dirty="0"/>
              <a:t> μεταβλητή].</a:t>
            </a:r>
          </a:p>
          <a:p>
            <a:endParaRPr lang="el-GR" dirty="0"/>
          </a:p>
          <a:p>
            <a:endParaRPr lang="el-GR" dirty="0"/>
          </a:p>
        </p:txBody>
      </p:sp>
    </p:spTree>
    <p:extLst>
      <p:ext uri="{BB962C8B-B14F-4D97-AF65-F5344CB8AC3E}">
        <p14:creationId xmlns:p14="http://schemas.microsoft.com/office/powerpoint/2010/main" val="23106717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fontScale="92500" lnSpcReduction="20000"/>
          </a:bodyPr>
          <a:lstStyle/>
          <a:p>
            <a:r>
              <a:rPr lang="el-GR" dirty="0"/>
              <a:t>Όπως αναφέρθηκε σε προηγούμενα σημεία, με μια πολύ πιο βαθιά από την άποψη της κοινωνικής ή ψυχολογικής μελέτης θα μπορούσε να συζητήσει τις περιπτώσεις που έχουν καλή αυτοεκτίμηση μπορεί να προκαλέσει θετικά αποτελέσματα για τους ανθρώπους που θα μπορούσαν να οδηγήσουν σε θετικά σχόλια.</a:t>
            </a:r>
          </a:p>
          <a:p>
            <a:endParaRPr lang="el-GR" dirty="0"/>
          </a:p>
          <a:p>
            <a:r>
              <a:rPr lang="el-GR" dirty="0"/>
              <a:t>2 Στο «έκθεση στο ηλιακό φως αυξάνει τα επίπεδα ευτυχίας σε εργαζόμενους που μένουν όλη μέρα σε κλειστά γραφεία», </a:t>
            </a:r>
          </a:p>
        </p:txBody>
      </p:sp>
    </p:spTree>
    <p:extLst>
      <p:ext uri="{BB962C8B-B14F-4D97-AF65-F5344CB8AC3E}">
        <p14:creationId xmlns:p14="http://schemas.microsoft.com/office/powerpoint/2010/main" val="37209268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Εξώφυλλο</a:t>
            </a:r>
          </a:p>
        </p:txBody>
      </p:sp>
      <p:sp>
        <p:nvSpPr>
          <p:cNvPr id="3" name="Θέση περιεχομένου 2"/>
          <p:cNvSpPr>
            <a:spLocks noGrp="1"/>
          </p:cNvSpPr>
          <p:nvPr>
            <p:ph idx="1"/>
          </p:nvPr>
        </p:nvSpPr>
        <p:spPr/>
        <p:txBody>
          <a:bodyPr/>
          <a:lstStyle/>
          <a:p>
            <a:r>
              <a:rPr lang="el-GR" dirty="0" smtClean="0"/>
              <a:t>τίτλος έρευνας</a:t>
            </a:r>
          </a:p>
          <a:p>
            <a:r>
              <a:rPr lang="el-GR" dirty="0" smtClean="0"/>
              <a:t> σχολείο</a:t>
            </a:r>
          </a:p>
          <a:p>
            <a:r>
              <a:rPr lang="el-GR" dirty="0" smtClean="0"/>
              <a:t> όνομα-επώνυμο</a:t>
            </a:r>
          </a:p>
          <a:p>
            <a:r>
              <a:rPr lang="el-GR" dirty="0" smtClean="0"/>
              <a:t>σχ</a:t>
            </a:r>
            <a:r>
              <a:rPr lang="el-GR" dirty="0"/>
              <a:t>. </a:t>
            </a:r>
            <a:r>
              <a:rPr lang="el-GR" dirty="0" smtClean="0"/>
              <a:t>Έτος</a:t>
            </a:r>
          </a:p>
          <a:p>
            <a:r>
              <a:rPr lang="el-GR" dirty="0" smtClean="0"/>
              <a:t>Τμήμα</a:t>
            </a:r>
          </a:p>
          <a:p>
            <a:pPr marL="0" indent="0">
              <a:buNone/>
            </a:pPr>
            <a:endParaRPr lang="el-GR" dirty="0"/>
          </a:p>
          <a:p>
            <a:endParaRPr lang="el-GR" dirty="0"/>
          </a:p>
        </p:txBody>
      </p:sp>
    </p:spTree>
    <p:extLst>
      <p:ext uri="{BB962C8B-B14F-4D97-AF65-F5344CB8AC3E}">
        <p14:creationId xmlns:p14="http://schemas.microsoft.com/office/powerpoint/2010/main" val="356782166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fontScale="77500" lnSpcReduction="20000"/>
          </a:bodyPr>
          <a:lstStyle/>
          <a:p>
            <a:r>
              <a:rPr lang="el-GR" dirty="0"/>
              <a:t>Παραδείγματα</a:t>
            </a:r>
          </a:p>
          <a:p>
            <a:r>
              <a:rPr lang="el-GR" dirty="0"/>
              <a:t>1- Χρησιμοποιώντας τις ακόλουθες 2 μεταβλητές της μελέτης, «θετική ανάδραση» και «αυτοεκτίμηση», με την προτεινόμενη άσκηση, θα έχει ως εξής: Θετικά σχόλια προκαλεί μια αλλαγή στην αυτοεκτίμηση και είναι αδύνατο ότι η </a:t>
            </a:r>
            <a:r>
              <a:rPr lang="el-GR" dirty="0" err="1"/>
              <a:t>αυτο</a:t>
            </a:r>
            <a:r>
              <a:rPr lang="el-GR" dirty="0"/>
              <a:t>-εκτίμηση μπορεί να προκαλέσει αλλαγές στην θετικά σχόλια.</a:t>
            </a:r>
          </a:p>
          <a:p>
            <a:endParaRPr lang="el-GR" dirty="0"/>
          </a:p>
          <a:p>
            <a:r>
              <a:rPr lang="el-GR" dirty="0"/>
              <a:t>Από μια πιο λογική και επιστημονική άποψη, η προηγούμενη πρόταση έχει πολύ νόημα και λειτουργεί για να απεικονίσει τον προσδιορισμό και τη διαφοροποίηση μεταξύ εξαρτημένων και ανεξάρτητων μεταβλητών.</a:t>
            </a:r>
          </a:p>
          <a:p>
            <a:endParaRPr lang="el-GR" dirty="0"/>
          </a:p>
        </p:txBody>
      </p:sp>
    </p:spTree>
    <p:extLst>
      <p:ext uri="{BB962C8B-B14F-4D97-AF65-F5344CB8AC3E}">
        <p14:creationId xmlns:p14="http://schemas.microsoft.com/office/powerpoint/2010/main" val="3865961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lstStyle/>
          <a:p>
            <a:r>
              <a:rPr lang="el-GR" dirty="0"/>
              <a:t>3-Στην ερώτηση «Ποια είναι τα οφέλη ή επιβαρυντικές κοινωνικά δίκτυα στα παιδιά;» Μπορείτε να προσδιορίζουν με σαφήνεια τα κοινωνικά δίκτυα ως ανεξάρτητη μεταβλητή, επειδή θεωρείται αιτία ή επιδεινώνει μια ευεργετική επίδραση στα παιδιά. Αυτό το αποτέλεσμα είναι αυτό που προτείνεται ως αντικείμενο μελέτης, επομένως είναι η εξαρτημένη μεταβλητή.</a:t>
            </a:r>
          </a:p>
          <a:p>
            <a:endParaRPr lang="el-GR" dirty="0"/>
          </a:p>
        </p:txBody>
      </p:sp>
    </p:spTree>
    <p:extLst>
      <p:ext uri="{BB962C8B-B14F-4D97-AF65-F5344CB8AC3E}">
        <p14:creationId xmlns:p14="http://schemas.microsoft.com/office/powerpoint/2010/main" val="13466666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Ανεξάρτητη και Εξαρτημένη</a:t>
            </a:r>
          </a:p>
        </p:txBody>
      </p:sp>
      <p:sp>
        <p:nvSpPr>
          <p:cNvPr id="3" name="Θέση περιεχομένου 2"/>
          <p:cNvSpPr>
            <a:spLocks noGrp="1"/>
          </p:cNvSpPr>
          <p:nvPr>
            <p:ph idx="1"/>
          </p:nvPr>
        </p:nvSpPr>
        <p:spPr/>
        <p:txBody>
          <a:bodyPr>
            <a:normAutofit/>
          </a:bodyPr>
          <a:lstStyle/>
          <a:p>
            <a:r>
              <a:rPr lang="el-GR" dirty="0" smtClean="0"/>
              <a:t> </a:t>
            </a:r>
            <a:r>
              <a:rPr lang="el-GR" dirty="0"/>
              <a:t>Πόσο νερό ρέει μέσα από μια βρύση σε διαφορετικά </a:t>
            </a:r>
            <a:r>
              <a:rPr lang="el-GR" dirty="0" smtClean="0"/>
              <a:t>ανοίγματα</a:t>
            </a:r>
            <a:endParaRPr lang="el-GR" dirty="0"/>
          </a:p>
          <a:p>
            <a:endParaRPr lang="el-GR" dirty="0"/>
          </a:p>
        </p:txBody>
      </p:sp>
    </p:spTree>
    <p:extLst>
      <p:ext uri="{BB962C8B-B14F-4D97-AF65-F5344CB8AC3E}">
        <p14:creationId xmlns:p14="http://schemas.microsoft.com/office/powerpoint/2010/main" val="393342469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Ανεξάρτητη και Εξαρτημένη</a:t>
            </a:r>
          </a:p>
        </p:txBody>
      </p:sp>
      <p:sp>
        <p:nvSpPr>
          <p:cNvPr id="3" name="Θέση περιεχομένου 2"/>
          <p:cNvSpPr>
            <a:spLocks noGrp="1"/>
          </p:cNvSpPr>
          <p:nvPr>
            <p:ph idx="1"/>
          </p:nvPr>
        </p:nvSpPr>
        <p:spPr/>
        <p:txBody>
          <a:bodyPr>
            <a:normAutofit/>
          </a:bodyPr>
          <a:lstStyle/>
          <a:p>
            <a:r>
              <a:rPr lang="el-GR" dirty="0" smtClean="0"/>
              <a:t>Η </a:t>
            </a:r>
            <a:r>
              <a:rPr lang="el-GR" dirty="0" err="1"/>
              <a:t>​​</a:t>
            </a:r>
            <a:r>
              <a:rPr lang="el-GR" b="1" i="1" u="sng" dirty="0" err="1">
                <a:solidFill>
                  <a:schemeClr val="accent6">
                    <a:lumMod val="50000"/>
                  </a:schemeClr>
                </a:solidFill>
              </a:rPr>
              <a:t>ανεξάρτητη</a:t>
            </a:r>
            <a:r>
              <a:rPr lang="el-GR" b="1" i="1" u="sng" dirty="0">
                <a:solidFill>
                  <a:schemeClr val="accent6">
                    <a:lumMod val="50000"/>
                  </a:schemeClr>
                </a:solidFill>
              </a:rPr>
              <a:t> μεταβλητή </a:t>
            </a:r>
            <a:r>
              <a:rPr lang="el-GR" dirty="0"/>
              <a:t>θα είναι το άνοιγμα της βρύσης που ελέγχεται ως κλειστό, λίγο ανοικτό, μισό ανοιχτό και εντελώς ανοιχτό. Η </a:t>
            </a:r>
            <a:r>
              <a:rPr lang="el-GR" b="1" i="1" u="sng" dirty="0">
                <a:solidFill>
                  <a:schemeClr val="accent5">
                    <a:lumMod val="60000"/>
                    <a:lumOff val="40000"/>
                  </a:schemeClr>
                </a:solidFill>
              </a:rPr>
              <a:t>εξαρτώμενη μεταβλητή </a:t>
            </a:r>
            <a:r>
              <a:rPr lang="el-GR" dirty="0"/>
              <a:t>θα είναι η ροή νερού που μετράται σε λίτρα ανά λεπτό.</a:t>
            </a:r>
          </a:p>
          <a:p>
            <a:endParaRPr lang="el-GR" dirty="0"/>
          </a:p>
        </p:txBody>
      </p:sp>
    </p:spTree>
    <p:extLst>
      <p:ext uri="{BB962C8B-B14F-4D97-AF65-F5344CB8AC3E}">
        <p14:creationId xmlns:p14="http://schemas.microsoft.com/office/powerpoint/2010/main" val="89505266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ΕΛΕΓΧΟΜΕΝΕΣ ΜΕΤΑΒΛΗΤΕΣ</a:t>
            </a:r>
            <a:endParaRPr lang="el-GR" b="1" dirty="0"/>
          </a:p>
        </p:txBody>
      </p:sp>
      <p:sp>
        <p:nvSpPr>
          <p:cNvPr id="3" name="2 - Θέση περιεχομένου"/>
          <p:cNvSpPr>
            <a:spLocks noGrp="1"/>
          </p:cNvSpPr>
          <p:nvPr>
            <p:ph idx="1"/>
          </p:nvPr>
        </p:nvSpPr>
        <p:spPr/>
        <p:txBody>
          <a:bodyPr>
            <a:normAutofit fontScale="70000" lnSpcReduction="20000"/>
          </a:bodyPr>
          <a:lstStyle/>
          <a:p>
            <a:r>
              <a:rPr lang="el-GR" b="1" dirty="0"/>
              <a:t>Ελεγχόμενες μεταβλητές:</a:t>
            </a:r>
            <a:endParaRPr lang="el-GR" dirty="0"/>
          </a:p>
          <a:p>
            <a:r>
              <a:rPr lang="el-GR" dirty="0"/>
              <a:t>Για να βρούμε τις </a:t>
            </a:r>
            <a:r>
              <a:rPr lang="el-GR" dirty="0" smtClean="0"/>
              <a:t>ελεγχόμενες μεταβλητές θέτουμε </a:t>
            </a:r>
            <a:r>
              <a:rPr lang="el-GR" dirty="0"/>
              <a:t>το ερώτημα:</a:t>
            </a:r>
          </a:p>
          <a:p>
            <a:r>
              <a:rPr lang="el-GR" b="1" i="1" dirty="0" smtClean="0"/>
              <a:t>«Εκτός από την ανεξάρτητη μεταβλητή, ποιοι άλλοι παράγοντες μπορεί να επηρεάζουν την εξαρτημένη μεταβλητή;»</a:t>
            </a:r>
            <a:endParaRPr lang="el-GR" dirty="0" smtClean="0"/>
          </a:p>
          <a:p>
            <a:r>
              <a:rPr lang="el-GR" dirty="0" smtClean="0"/>
              <a:t>Οι απαντήσεις σ’ αυτό το ερώτημα θα είναι οι μεταβλητές που πρέπει να σταθεροποιήσουμε κατά τη διάρκεια της έρευνας.</a:t>
            </a:r>
          </a:p>
          <a:p>
            <a:r>
              <a:rPr lang="el-GR" dirty="0" smtClean="0"/>
              <a:t>Έτσι μερικές από τις ελεγχόμενες μεταβλητές στη συγκεκριμένη περίπτωση είναι:</a:t>
            </a:r>
          </a:p>
          <a:p>
            <a:r>
              <a:rPr lang="el-GR" dirty="0" smtClean="0"/>
              <a:t>Οι συνθήκες που επικρατούν κατά τη διάρκεια που οι μαθητές μελετούν, όπως  ο φωτισμός, η φασαρία , η θερμοκρασία. Η ενότητα που θα διδαχθεί στα τμήματα να είναι η ίδια, να διδαχθεί με την ίδια μέθοδο, από τον ίδιο καθηγητή, την ίδια σχολική ώρα για να μην είναι άλλοι μαθητές κουρασμένοι και άλλοι </a:t>
            </a:r>
            <a:r>
              <a:rPr lang="el-GR" dirty="0" err="1" smtClean="0"/>
              <a:t>ξεκούραστοι.Το</a:t>
            </a:r>
            <a:r>
              <a:rPr lang="el-GR" dirty="0" smtClean="0"/>
              <a:t> διαγώνισμα να έχει τα ίδια θέματα, να δοθεί ίδιος χρόνος, να αξιολογηθεί με τα ίδια κριτήρια.</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 Όρια της έρευνας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fontAlgn="base"/>
            <a:r>
              <a:rPr lang="el-GR" dirty="0" smtClean="0"/>
              <a:t>Είναι παράγοντες που επηρεάζουν και περιορίζουν την αξιοπιστία της, οφειλόμενοι στις περιορισμένες δυνατότητες του ερευνητή.</a:t>
            </a:r>
          </a:p>
          <a:p>
            <a:r>
              <a:rPr lang="el-GR" dirty="0" smtClean="0"/>
              <a:t>Π.χ. περιορισμένος αριθμός πειραμάτων, περιορισμένη διάρκεια της Έρευνας, επίδραση προηγούμενων ερευνών στο δείγμα, περιορισμένη ακρίβεια οργάνων, απλοποιήσεις των προβλημάτων, παραδοχές, κόστος. Αναλύονται  όλοι οι  συντελεστές που τείνουν να περιορίσουν την αξιοπιστία της έρευνας. Για παράδειγμα :</a:t>
            </a:r>
          </a:p>
          <a:p>
            <a:pPr fontAlgn="base"/>
            <a:r>
              <a:rPr lang="el-GR" dirty="0" smtClean="0"/>
              <a:t>Ο  αριθμός  των  πειραμάτων.  Η  αξιοπιστία  μιας  έρευνας  είναι  μεγαλύτερη  όταν  τα συμπεράσματα στα οποία καταλήγει είναι αποτέλεσμα ενός μεγάλου αριθμού επαναλαμβανόμενων πειραμάτων.</a:t>
            </a:r>
          </a:p>
          <a:p>
            <a:pPr fontAlgn="base"/>
            <a:endParaRPr lang="el-GR" dirty="0" smtClean="0"/>
          </a:p>
          <a:p>
            <a:endParaRPr lang="el-GR"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Όρια της έρευνας</a:t>
            </a:r>
            <a:br>
              <a:rPr lang="el-GR" dirty="0"/>
            </a:br>
            <a:endParaRPr lang="el-GR" dirty="0"/>
          </a:p>
        </p:txBody>
      </p:sp>
      <p:sp>
        <p:nvSpPr>
          <p:cNvPr id="3" name="Θέση περιεχομένου 2"/>
          <p:cNvSpPr>
            <a:spLocks noGrp="1"/>
          </p:cNvSpPr>
          <p:nvPr>
            <p:ph idx="1"/>
          </p:nvPr>
        </p:nvSpPr>
        <p:spPr/>
        <p:txBody>
          <a:bodyPr>
            <a:normAutofit fontScale="77500" lnSpcReduction="20000"/>
          </a:bodyPr>
          <a:lstStyle/>
          <a:p>
            <a:r>
              <a:rPr lang="el-GR" dirty="0"/>
              <a:t>Η χρονική διάρκεια της έρευνας. Αν οι παρατηρήσεις (πειράματα) καλύπτουν μεγάλο χρονικό διάστημα, αυξάνεται η αξιοπιστία της έρευνας.</a:t>
            </a:r>
          </a:p>
          <a:p>
            <a:r>
              <a:rPr lang="el-GR" dirty="0"/>
              <a:t>Ο τρόπος ανάλυσης των πειραματικών αποτελεσμάτων. Ορισμένες μέθοδοι ανάλυσης εξασφαλίζουν μεγαλύτερη αξιοπιστία των αποτελεσμάτων συγκριτικά με άλλες.</a:t>
            </a:r>
          </a:p>
          <a:p>
            <a:r>
              <a:rPr lang="el-GR" dirty="0"/>
              <a:t>Η περιγραφή των περιορισμών της έρευνας απεικονίζει τον βαθμό στον οποίο ο ερευνητής ήταν ικανός να παρατηρήσει τα πειράματα και να προσδιορίσει τους συντελεστές εκείνους, που περιορίζουν την αξιοπιστία των πειραματικών αποτελεσμάτων. Οι περιορισμοί σε μια έρευνα καθορίζουν και το πόσο μπορούν να γενικευθούν τα συμπεράσματα στα οποία καταλήγει.</a:t>
            </a:r>
          </a:p>
          <a:p>
            <a:endParaRPr lang="el-GR" dirty="0"/>
          </a:p>
          <a:p>
            <a:endParaRPr lang="el-GR" dirty="0"/>
          </a:p>
        </p:txBody>
      </p:sp>
    </p:spTree>
    <p:extLst>
      <p:ext uri="{BB962C8B-B14F-4D97-AF65-F5344CB8AC3E}">
        <p14:creationId xmlns:p14="http://schemas.microsoft.com/office/powerpoint/2010/main" val="11074635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dirty="0" smtClean="0"/>
              <a:t>Περιγραφή των ορίων – περιορισμών της έρευνας</a:t>
            </a:r>
            <a:endParaRPr lang="el-GR" sz="3600" b="1" dirty="0"/>
          </a:p>
        </p:txBody>
      </p:sp>
      <p:sp>
        <p:nvSpPr>
          <p:cNvPr id="3" name="2 - Θέση περιεχομένου"/>
          <p:cNvSpPr>
            <a:spLocks noGrp="1"/>
          </p:cNvSpPr>
          <p:nvPr>
            <p:ph idx="1"/>
          </p:nvPr>
        </p:nvSpPr>
        <p:spPr>
          <a:xfrm>
            <a:off x="457200" y="1357298"/>
            <a:ext cx="8229600" cy="4768865"/>
          </a:xfrm>
        </p:spPr>
        <p:txBody>
          <a:bodyPr>
            <a:noAutofit/>
          </a:bodyPr>
          <a:lstStyle/>
          <a:p>
            <a:r>
              <a:rPr lang="el-GR" sz="2400" dirty="0" smtClean="0"/>
              <a:t>όπου αναλύονται όλοι οι συντελεστές που τείνουν να περιορίσουν την αξιοπιστία της έρευνας. Για παράδειγμα :</a:t>
            </a:r>
          </a:p>
          <a:p>
            <a:r>
              <a:rPr lang="el-GR" sz="2400" dirty="0" smtClean="0"/>
              <a:t> Ο αριθμός των πειραμάτων. Η αξιοπιστία μιας έρευνας είναι μεγαλύτερη όταν τα συμπεράσματα στα οποία καταλήγει είναι9 αποτέλεσμα ενός μεγάλου αριθμού επαναλαμβανόμενων πειραμάτων. Δηλαδή ένας περιορισμός σε μια έρευνα μπορεί να είναι ο αριθμός των πειραμάτων που έγιναν (για παράδειγμα μόνο 5 φορές μετρήθηκε ο χρόνος που απαιτείται για την παραγωγή σε μια συγκεκριμένη παραγωγική διαδικασία).</a:t>
            </a:r>
          </a:p>
          <a:p>
            <a:endParaRPr lang="el-GR" sz="24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Περιγραφή των ορίων – περιορισμών της έρευνας</a:t>
            </a:r>
          </a:p>
        </p:txBody>
      </p:sp>
      <p:sp>
        <p:nvSpPr>
          <p:cNvPr id="3" name="Θέση περιεχομένου 2"/>
          <p:cNvSpPr>
            <a:spLocks noGrp="1"/>
          </p:cNvSpPr>
          <p:nvPr>
            <p:ph idx="1"/>
          </p:nvPr>
        </p:nvSpPr>
        <p:spPr/>
        <p:txBody>
          <a:bodyPr>
            <a:normAutofit fontScale="70000" lnSpcReduction="20000"/>
          </a:bodyPr>
          <a:lstStyle/>
          <a:p>
            <a:r>
              <a:rPr lang="el-GR" dirty="0"/>
              <a:t> Η χρονική διάρκεια της έρευνας. Αν οι παρατηρήσεις (πειράματα) καλύπτουν μεγάλο χρονικό διάστημα, αυξάνεται η αξιοπιστία της έρευνας.</a:t>
            </a:r>
          </a:p>
          <a:p>
            <a:r>
              <a:rPr lang="el-GR" dirty="0"/>
              <a:t>Ο τρόπος ανάλυσης των πειραματικών αποτελεσμάτων. Ορισμένες μέθοδοι ανάλυσης εξασφαλίζουν μεγαλύτερη αξιοπιστία των αποτελεσμάτων συγκριτικά με άλλες.</a:t>
            </a:r>
          </a:p>
          <a:p>
            <a:r>
              <a:rPr lang="el-GR" dirty="0"/>
              <a:t>Η περιγραφή των περιορισμών της έρευνας απεικονίζει τον βαθμό στον οποίο ο ερευνητής ήταν ικανός να παρατηρήσει τα πειράματα και να προσδιορίσει τους συντελεστές εκείνους, που περιορίζουν την αξιοπιστία των πειραματικών αποτελεσμάτων.</a:t>
            </a:r>
          </a:p>
          <a:p>
            <a:r>
              <a:rPr lang="el-GR" dirty="0"/>
              <a:t>Οι περιορισμοί σε μια έρευνα καθορίζουν και το πόσο μπορούν να γενικευθούν τα συμπεράσματα στα οποία καταλήγει</a:t>
            </a:r>
          </a:p>
          <a:p>
            <a:endParaRPr lang="el-GR" dirty="0"/>
          </a:p>
        </p:txBody>
      </p:sp>
    </p:spTree>
    <p:extLst>
      <p:ext uri="{BB962C8B-B14F-4D97-AF65-F5344CB8AC3E}">
        <p14:creationId xmlns:p14="http://schemas.microsoft.com/office/powerpoint/2010/main" val="132376393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u="sng" dirty="0" smtClean="0"/>
              <a:t>Περιγραφή των ορίων της έρευνας (π.χ. το μέγεθος του δείγματος)</a:t>
            </a:r>
            <a:r>
              <a:rPr lang="el-GR" sz="3200" dirty="0" smtClean="0"/>
              <a:t/>
            </a:r>
            <a:br>
              <a:rPr lang="el-GR" sz="3200" dirty="0" smtClean="0"/>
            </a:br>
            <a:endParaRPr lang="el-GR" sz="3200" dirty="0"/>
          </a:p>
        </p:txBody>
      </p:sp>
      <p:sp>
        <p:nvSpPr>
          <p:cNvPr id="3" name="2 - Θέση περιεχομένου"/>
          <p:cNvSpPr>
            <a:spLocks noGrp="1"/>
          </p:cNvSpPr>
          <p:nvPr>
            <p:ph idx="1"/>
          </p:nvPr>
        </p:nvSpPr>
        <p:spPr/>
        <p:txBody>
          <a:bodyPr>
            <a:normAutofit lnSpcReduction="10000"/>
          </a:bodyPr>
          <a:lstStyle/>
          <a:p>
            <a:pPr marL="0" indent="0">
              <a:buNone/>
            </a:pPr>
            <a:r>
              <a:rPr lang="el-GR" dirty="0" smtClean="0"/>
              <a:t>Είναι </a:t>
            </a:r>
            <a:r>
              <a:rPr lang="el-GR" b="1" i="1" dirty="0" smtClean="0"/>
              <a:t>παράγοντες που επηρεάζουν και περιορίζουν την αξιοπιστία της</a:t>
            </a:r>
            <a:r>
              <a:rPr lang="el-GR" dirty="0" smtClean="0"/>
              <a:t>, οφειλόμενοι στις περιορισμένες δυνατότητες του ερευνητή. </a:t>
            </a:r>
          </a:p>
          <a:p>
            <a:r>
              <a:rPr lang="el-GR" dirty="0" smtClean="0"/>
              <a:t>(π.χ. αριθμός πειραμάτων, χρονική διάρκεια της έρευνας, επιλογή του δείγματος πληθυσμού, επίδραση προηγούμενων ερευνών στο δείγμα, περιορισμένη ακρίβεια οργάνων, απλοποιήσεις των προβλημάτων, παραδοχές, κόστος...)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Μεθοδολογία της έρευνας</a:t>
            </a:r>
          </a:p>
        </p:txBody>
      </p:sp>
      <p:sp>
        <p:nvSpPr>
          <p:cNvPr id="3" name="Θέση περιεχομένου 2"/>
          <p:cNvSpPr>
            <a:spLocks noGrp="1"/>
          </p:cNvSpPr>
          <p:nvPr>
            <p:ph idx="1"/>
          </p:nvPr>
        </p:nvSpPr>
        <p:spPr/>
        <p:txBody>
          <a:bodyPr/>
          <a:lstStyle/>
          <a:p>
            <a:r>
              <a:rPr lang="el-GR" dirty="0"/>
              <a:t>Σύντομη περιγραφή της μεθοδολογίας που θα ακολουθήσει για τον έλεγχο την ορθότητας της υπόθεσης.</a:t>
            </a:r>
          </a:p>
          <a:p>
            <a:endParaRPr lang="el-GR" dirty="0"/>
          </a:p>
          <a:p>
            <a:endParaRPr lang="el-GR" dirty="0"/>
          </a:p>
        </p:txBody>
      </p:sp>
    </p:spTree>
    <p:extLst>
      <p:ext uri="{BB962C8B-B14F-4D97-AF65-F5344CB8AC3E}">
        <p14:creationId xmlns:p14="http://schemas.microsoft.com/office/powerpoint/2010/main" val="4550806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5. Παράγοντες που δεν επηρεάζουν τα αποτελέσματά της έρευνας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Παρουσιάζονται όλες οι ελεγχόμενες μεταβλητές και ο τρόπος ελέγχου τους. Οι παράγοντες αυτοί θεωρείται ότι δεν επηρεάζουν (ή έχουν αμελητέα επίδραση) στα αποτελέσματα της έρευνας</a:t>
            </a:r>
          </a:p>
          <a:p>
            <a:r>
              <a:rPr lang="el-GR" dirty="0" smtClean="0"/>
              <a:t>Πολλές φορές πειράματα υπάρχουν μεταβλητές που ίσως επηρεάζουν τα πειραματικά αποτελέσματα, και που θεωρούνται από τον μελετητή/</a:t>
            </a:r>
            <a:r>
              <a:rPr lang="el-GR" dirty="0" err="1" smtClean="0"/>
              <a:t>ές</a:t>
            </a:r>
            <a:r>
              <a:rPr lang="el-GR" dirty="0" smtClean="0"/>
              <a:t> ως αμελητέες, επειδή δεν μπορεί εύκολα να «απομονώσει» την επιρροή τους. Για παράδειγμα μπορεί να θεωρήσει ότι οι μεταβολές της θερμοκρασίας σε χώρο εργαστηρίου σε μεγάλο χρονικό διάστημα δεν επηρέασαν τα πειραματικά αποτελέσματα (που ίσως τα επηρέασαν σε κάποιο απειροελάχιστο βαθμό).</a:t>
            </a:r>
          </a:p>
          <a:p>
            <a:r>
              <a:rPr lang="el-GR" dirty="0" smtClean="0"/>
              <a:t>Οι παράμετροι που θεωρήθηκαν αμελητέες σε μια έρευνα θα πρέπει να ορίζονται με ακρίβεια από τον μελετητή. Έτσι ο αναγνώστης ή κριτής της έρευνας θα μπορεί να κρίνει την αξιοπιστία  των ερευνητικών / πειραματικών αποτελεσμάτων.</a:t>
            </a:r>
          </a:p>
          <a:p>
            <a:pPr fontAlgn="base"/>
            <a:endParaRPr lang="el-GR" dirty="0" smtClean="0"/>
          </a:p>
          <a:p>
            <a:endParaRPr lang="el-GR"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 </a:t>
            </a:r>
            <a:r>
              <a:rPr lang="el-GR" sz="3600" b="1" u="sng" dirty="0" smtClean="0"/>
              <a:t>Ανάλυση των παραμέτρων που δεν επηρεάζουν τα αποτελέσματα της έρευνας</a:t>
            </a:r>
            <a:endParaRPr lang="el-GR" sz="3600" dirty="0"/>
          </a:p>
        </p:txBody>
      </p:sp>
      <p:sp>
        <p:nvSpPr>
          <p:cNvPr id="3" name="2 - Θέση περιεχομένου"/>
          <p:cNvSpPr>
            <a:spLocks noGrp="1"/>
          </p:cNvSpPr>
          <p:nvPr>
            <p:ph idx="1"/>
          </p:nvPr>
        </p:nvSpPr>
        <p:spPr/>
        <p:txBody>
          <a:bodyPr>
            <a:normAutofit lnSpcReduction="10000"/>
          </a:bodyPr>
          <a:lstStyle/>
          <a:p>
            <a:r>
              <a:rPr lang="el-GR" b="1" i="1" dirty="0" smtClean="0"/>
              <a:t>Παρουσιάζονται οι μεταβλητές οι οποίες θεωρείται δεν επηρεάζουν</a:t>
            </a:r>
            <a:r>
              <a:rPr lang="el-GR" dirty="0" smtClean="0"/>
              <a:t> (ή έχουν αμελητέα επίδραση) </a:t>
            </a:r>
            <a:r>
              <a:rPr lang="el-GR" b="1" i="1" dirty="0" smtClean="0"/>
              <a:t>τα αποτελέσματα της έρευνας</a:t>
            </a:r>
            <a:r>
              <a:rPr lang="el-GR" dirty="0" smtClean="0"/>
              <a:t>. </a:t>
            </a:r>
          </a:p>
          <a:p>
            <a:r>
              <a:rPr lang="el-GR" dirty="0" smtClean="0"/>
              <a:t>[π.χ. κοινωνικό ή μορφωτικό επίπεδο φιλάθλων (Βία στα γήπεδα), ηλικία ερωτώμενων πολιτών (Ανακύκλωση), η εποχή του χρόνου δηλ. αν πραγματοποιήθηκε καλοκαίρι ή χειμώνα (Συντήρηση)]</a:t>
            </a:r>
          </a:p>
          <a:p>
            <a:endParaRPr lang="el-GR"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200" b="1" dirty="0" smtClean="0"/>
              <a:t>Ανάλυση των παραμέτρων που θεωρήθηκαν ότι δεν επηρεάζουν τα αποτελέσματα της έρευνας</a:t>
            </a:r>
            <a:endParaRPr lang="el-GR" sz="3200" b="1" dirty="0"/>
          </a:p>
        </p:txBody>
      </p:sp>
      <p:sp>
        <p:nvSpPr>
          <p:cNvPr id="3" name="2 - Θέση περιεχομένου"/>
          <p:cNvSpPr>
            <a:spLocks noGrp="1"/>
          </p:cNvSpPr>
          <p:nvPr>
            <p:ph idx="1"/>
          </p:nvPr>
        </p:nvSpPr>
        <p:spPr/>
        <p:txBody>
          <a:bodyPr>
            <a:normAutofit fontScale="77500" lnSpcReduction="20000"/>
          </a:bodyPr>
          <a:lstStyle/>
          <a:p>
            <a:r>
              <a:rPr lang="el-GR" dirty="0" smtClean="0"/>
              <a:t>, σε πειράματα πάντοτε υπάρχουν μεταβλητές που ίσως επηρεάζουν τα πειραματικά αποτελέσματα, και που θεωρούνται από τον μελετητή/</a:t>
            </a:r>
            <a:r>
              <a:rPr lang="el-GR" dirty="0" err="1" smtClean="0"/>
              <a:t>ές</a:t>
            </a:r>
            <a:r>
              <a:rPr lang="el-GR" dirty="0" smtClean="0"/>
              <a:t> ως αμελητέες, επειδή δεν μπορεί να «απομονώσει» την επιρροή τους. Για παράδειγμα μπορεί να θεωρήσει ότι οι μεταβολές της θερμοκρασίας σε χώρο εργαστηρίου σε μεγάλο χρονικό διάστημα δεν επηρέασαν τα πειραματικά αποτελέσματα (που ίσως τα επηρέασαν σε κάποιο απειροελάχιστο βαθμό).</a:t>
            </a:r>
          </a:p>
          <a:p>
            <a:r>
              <a:rPr lang="el-GR" dirty="0" smtClean="0"/>
              <a:t>Οι παράμετρες που θεωρήθηκαν αμελητέες σε μια έρευνα θα πρέπει να ορίζονται με ακρίβεια από τον μελετητή. Έτσι ο αναγνώστης ή κριτής της έρευνας θα μπορεί να κρίνει την αξιοπιστία των ερευνητικών / πειραματικών αποτελεσμάτων.</a:t>
            </a:r>
          </a:p>
          <a:p>
            <a:endParaRPr lang="el-GR"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ΠΛΗΡΟΦΟΡΙΑΚΟ ΥΛΙΚΟ / ΕΝΝΟΙΕΣ-ΟΡΙΣΜΟΙ</a:t>
            </a: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dirty="0" smtClean="0"/>
              <a:t/>
            </a:r>
            <a:br>
              <a:rPr lang="el-GR" dirty="0" smtClean="0"/>
            </a:br>
            <a:endParaRPr lang="el-GR" dirty="0" smtClean="0"/>
          </a:p>
          <a:p>
            <a:r>
              <a:rPr lang="el-GR" dirty="0" smtClean="0"/>
              <a:t>Στο συγκεκριμένο κεφάλαιο παρέχονται χρήσιμες πληροφορίες για τα βασικά στοιχεία που περιλαμβάνονται στην έρευνα.</a:t>
            </a:r>
          </a:p>
          <a:p>
            <a:r>
              <a:rPr lang="el-GR" dirty="0" smtClean="0"/>
              <a:t>Παρουσιάζονται παρόμοιες ή παλαιότερες έρευνες με κατάλληλη αναζήτηση σε </a:t>
            </a:r>
            <a:r>
              <a:rPr lang="el-GR" dirty="0" err="1" smtClean="0"/>
              <a:t>διαφόρες</a:t>
            </a:r>
            <a:r>
              <a:rPr lang="el-GR" dirty="0" smtClean="0"/>
              <a:t> πηγές πληροφοριών. </a:t>
            </a:r>
          </a:p>
          <a:p>
            <a:r>
              <a:rPr lang="el-GR" dirty="0" smtClean="0"/>
              <a:t>Ανάλογα με το θέμα σας , σχηματίζεται ενότητες  </a:t>
            </a:r>
          </a:p>
          <a:p>
            <a:r>
              <a:rPr lang="el-GR" dirty="0" smtClean="0"/>
              <a:t>α) με ιστορική αναδρομή – (</a:t>
            </a:r>
            <a:r>
              <a:rPr lang="el-GR" dirty="0" err="1" smtClean="0"/>
              <a:t>Εαν</a:t>
            </a:r>
            <a:r>
              <a:rPr lang="el-GR" dirty="0" smtClean="0"/>
              <a:t> υπάρχει)  </a:t>
            </a:r>
          </a:p>
          <a:p>
            <a:r>
              <a:rPr lang="el-GR" dirty="0" smtClean="0"/>
              <a:t>β) δίνονται  οι ορισμοί για τις έννοιες που αφορούν την έρευνα δηλ.  θα  πρέπει  να  δοθούν  οι  ορισμοί  των  διαφόρων  μεταβλητών  που εξετάσθηκαν στην έρευνα, για αποφυγή συγχύσεων και παρερμηνειών.</a:t>
            </a:r>
          </a:p>
          <a:p>
            <a:r>
              <a:rPr lang="el-GR" dirty="0" smtClean="0"/>
              <a:t>γ) Πληροφορίες που χρησιμοποίησα για τις ανάγκες της έρευνας</a:t>
            </a:r>
          </a:p>
          <a:p>
            <a:r>
              <a:rPr lang="el-GR" dirty="0" smtClean="0"/>
              <a:t/>
            </a:r>
            <a:br>
              <a:rPr lang="el-GR" dirty="0" smtClean="0"/>
            </a:br>
            <a:endParaRPr lang="el-GR" dirty="0" smtClean="0"/>
          </a:p>
          <a:p>
            <a:r>
              <a:rPr lang="el-GR" dirty="0" smtClean="0"/>
              <a:t>Ο ερευνητής θα περιγράψει και θα ορίσει επακριβώς τι εννοεί για κάθε μεταβλητή που εξετάζεται στην έρευνα  </a:t>
            </a:r>
          </a:p>
          <a:p>
            <a:r>
              <a:rPr lang="el-GR" dirty="0" smtClean="0"/>
              <a:t>Τέλος </a:t>
            </a:r>
            <a:r>
              <a:rPr lang="el-GR" b="1" i="1" u="sng" dirty="0" smtClean="0"/>
              <a:t>δεν ξεχνάμε να καταχωρούμε</a:t>
            </a:r>
            <a:r>
              <a:rPr lang="el-GR" b="1" i="1" dirty="0" smtClean="0"/>
              <a:t> </a:t>
            </a:r>
            <a:r>
              <a:rPr lang="el-GR" dirty="0" smtClean="0"/>
              <a:t>άμεσα  </a:t>
            </a:r>
            <a:r>
              <a:rPr lang="el-GR" b="1" i="1" u="sng" dirty="0" smtClean="0"/>
              <a:t>τα απαιτούμενα στοιχεία κάθε πηγής</a:t>
            </a:r>
            <a:r>
              <a:rPr lang="el-GR" dirty="0" smtClean="0"/>
              <a:t> στην σελίδα με την βιβλιογραφία  της εργασίας</a:t>
            </a:r>
          </a:p>
          <a:p>
            <a:r>
              <a:rPr lang="el-GR" dirty="0" smtClean="0"/>
              <a:t/>
            </a:r>
            <a:br>
              <a:rPr lang="el-GR" dirty="0" smtClean="0"/>
            </a:br>
            <a:endParaRPr lang="el-GR"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ΠΛΗΡΟΦΟΡΙΑΚΟ ΥΛΙΚΟ / ΕΝΝΟΙΕΣ-ΟΡΙΣΜΟΙ</a:t>
            </a:r>
          </a:p>
        </p:txBody>
      </p:sp>
      <p:sp>
        <p:nvSpPr>
          <p:cNvPr id="3" name="Θέση περιεχομένου 2"/>
          <p:cNvSpPr>
            <a:spLocks noGrp="1"/>
          </p:cNvSpPr>
          <p:nvPr>
            <p:ph idx="1"/>
          </p:nvPr>
        </p:nvSpPr>
        <p:spPr/>
        <p:txBody>
          <a:bodyPr>
            <a:normAutofit fontScale="70000" lnSpcReduction="20000"/>
          </a:bodyPr>
          <a:lstStyle/>
          <a:p>
            <a:r>
              <a:rPr lang="el-GR" dirty="0"/>
              <a:t>, όπου δίνονται χρήσιμες πληροφορίες για τους βασικά στοιχεία που συμπεριλαμβάνονται στην έρευνα – παρόμοιες ή παλαιότερες έρευνες με κατάλληλη αναζήτηση σε διαφόρων πηγών που αναζητά η ομάδα ( ή ο μαθητής/</a:t>
            </a:r>
            <a:r>
              <a:rPr lang="el-GR" dirty="0" err="1"/>
              <a:t>τρια</a:t>
            </a:r>
            <a:r>
              <a:rPr lang="el-GR" dirty="0"/>
              <a:t>) . Ανάλογα με το θέμα σας , σχηματίζεται ενότητες α) με ιστορική αναδρομή – αν υπάρχει β) δίνονται ορισμοί για τις έννοιες που αφορούν την έρευνα δηλ. θα πρέπει να δοθούν οι ορισμοί των διαφόρων μεταβλητών που εξετάσθηκαν στην έρευνα, για αποφυγή συγχύσεων και παρερμηνειών. Ο ερευνητής θα περιγράψει και θα ορίσει επακριβώς τι εννοεί για κάθε μεταβλητή που εξετάζεται στην έρευνα και γ) Πίνακες –διαγράμματα και φωτογραφίες που σχετίζονται με την έρευνα σας. Τέλος δεν ξεχνάμε να καταχωρούμε άμεσα ,τα απαιτούμενα στοιχεία κάθε πηγής στην σελίδα με την βιβλιογραφία της εργασίας</a:t>
            </a:r>
          </a:p>
          <a:p>
            <a:endParaRPr lang="el-GR" dirty="0"/>
          </a:p>
        </p:txBody>
      </p:sp>
    </p:spTree>
    <p:extLst>
      <p:ext uri="{BB962C8B-B14F-4D97-AF65-F5344CB8AC3E}">
        <p14:creationId xmlns:p14="http://schemas.microsoft.com/office/powerpoint/2010/main" val="2642749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ΘΕΩΡΗΤΙΚΟ </a:t>
            </a:r>
            <a:r>
              <a:rPr lang="el-GR" b="1" dirty="0"/>
              <a:t>ΜΕΡΟΣ</a:t>
            </a:r>
            <a:r>
              <a:rPr lang="el-GR" dirty="0"/>
              <a:t/>
            </a:r>
            <a:br>
              <a:rPr lang="el-GR" dirty="0"/>
            </a:br>
            <a:endParaRPr lang="el-GR" dirty="0"/>
          </a:p>
        </p:txBody>
      </p:sp>
      <p:sp>
        <p:nvSpPr>
          <p:cNvPr id="3" name="Θέση περιεχομένου 2"/>
          <p:cNvSpPr>
            <a:spLocks noGrp="1"/>
          </p:cNvSpPr>
          <p:nvPr>
            <p:ph idx="1"/>
          </p:nvPr>
        </p:nvSpPr>
        <p:spPr/>
        <p:txBody>
          <a:bodyPr>
            <a:normAutofit lnSpcReduction="10000"/>
          </a:bodyPr>
          <a:lstStyle/>
          <a:p>
            <a:r>
              <a:rPr lang="el-GR" dirty="0"/>
              <a:t>Το Θεωρητικό δεν είναι μεγαλύτερο από πέντε σελίδες. Σε αυτό εντάσσονται υπάρχουσες πληροφορίες γύρω από το θέμα που προήλθαν από πηγές όπως βιβλία, περιοδικά, προηγούμενες μελέτες, ειδικούς πάνω στο θέμα, καθώς και το διαδίκτυο, όχι όμως σελίδες κατεβασμένες αυτούσιες από το αυτό. Περιλαμβάνει:</a:t>
            </a:r>
          </a:p>
          <a:p>
            <a:r>
              <a:rPr lang="el-GR" dirty="0"/>
              <a:t> </a:t>
            </a:r>
          </a:p>
          <a:p>
            <a:endParaRPr lang="el-GR" dirty="0"/>
          </a:p>
        </p:txBody>
      </p:sp>
    </p:spTree>
    <p:extLst>
      <p:ext uri="{BB962C8B-B14F-4D97-AF65-F5344CB8AC3E}">
        <p14:creationId xmlns:p14="http://schemas.microsoft.com/office/powerpoint/2010/main" val="220935026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endParaRPr lang="el-GR" dirty="0"/>
          </a:p>
        </p:txBody>
      </p:sp>
      <p:sp>
        <p:nvSpPr>
          <p:cNvPr id="3" name="2 - Θέση περιεχομένου"/>
          <p:cNvSpPr>
            <a:spLocks noGrp="1"/>
          </p:cNvSpPr>
          <p:nvPr>
            <p:ph idx="1"/>
          </p:nvPr>
        </p:nvSpPr>
        <p:spPr/>
        <p:txBody>
          <a:bodyPr>
            <a:normAutofit fontScale="92500" lnSpcReduction="20000"/>
          </a:bodyPr>
          <a:lstStyle/>
          <a:p>
            <a:pPr>
              <a:buNone/>
            </a:pPr>
            <a:endParaRPr lang="el-GR" dirty="0" smtClean="0"/>
          </a:p>
          <a:p>
            <a:r>
              <a:rPr lang="el-GR" b="1" dirty="0" smtClean="0"/>
              <a:t>4.1. Συλλογή </a:t>
            </a:r>
            <a:r>
              <a:rPr lang="el-GR" b="1" dirty="0" err="1" smtClean="0"/>
              <a:t>δεδομένων–μετρήσεων</a:t>
            </a:r>
            <a:r>
              <a:rPr lang="el-GR" b="1" dirty="0" smtClean="0"/>
              <a:t>. </a:t>
            </a:r>
            <a:endParaRPr lang="el-GR" dirty="0" smtClean="0"/>
          </a:p>
          <a:p>
            <a:r>
              <a:rPr lang="el-GR" dirty="0" smtClean="0"/>
              <a:t>Παρατίθενται τα δεδομένα - μετρήσεις του πειράματος μέσα σε κατάλληλους πίνακες.</a:t>
            </a:r>
          </a:p>
          <a:p>
            <a:r>
              <a:rPr lang="el-GR" b="1" dirty="0" smtClean="0"/>
              <a:t>4.2. Ανάλυση αποτελεσμάτων.</a:t>
            </a:r>
            <a:endParaRPr lang="el-GR" dirty="0" smtClean="0"/>
          </a:p>
          <a:p>
            <a:r>
              <a:rPr lang="el-GR" dirty="0" smtClean="0"/>
              <a:t>Με βάση τους πίνακες μετρήσεων</a:t>
            </a:r>
            <a:r>
              <a:rPr lang="el-GR" b="1" dirty="0" smtClean="0"/>
              <a:t> κ</a:t>
            </a:r>
            <a:r>
              <a:rPr lang="el-GR" dirty="0" smtClean="0"/>
              <a:t>ατασκευάζονται και οι αντιπροσωπευτικές γραφικές παραστάσεις. Τα γραφήματα - διαγράμματα  μπορούν να γίνουν σε </a:t>
            </a:r>
            <a:r>
              <a:rPr lang="el-GR" dirty="0" err="1" smtClean="0"/>
              <a:t>μιλιμετρέ</a:t>
            </a:r>
            <a:r>
              <a:rPr lang="el-GR" dirty="0" smtClean="0"/>
              <a:t> χαρτί ή  με την βοήθεια του προγράμματος </a:t>
            </a:r>
            <a:r>
              <a:rPr lang="el-GR" dirty="0" err="1" smtClean="0"/>
              <a:t>excel</a:t>
            </a:r>
            <a:r>
              <a:rPr lang="el-GR" dirty="0" smtClean="0"/>
              <a:t>.</a:t>
            </a:r>
          </a:p>
          <a:p>
            <a:endParaRPr lang="el-GR"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dirty="0" smtClean="0"/>
              <a:t>ΘΕΩΡΗΤΙΚΟ ΜΕΡΟΣ</a:t>
            </a:r>
            <a:endParaRPr lang="el-GR" b="1" dirty="0"/>
          </a:p>
        </p:txBody>
      </p:sp>
      <p:sp>
        <p:nvSpPr>
          <p:cNvPr id="3" name="2 - Θέση περιεχομένου"/>
          <p:cNvSpPr>
            <a:spLocks noGrp="1"/>
          </p:cNvSpPr>
          <p:nvPr>
            <p:ph idx="1"/>
          </p:nvPr>
        </p:nvSpPr>
        <p:spPr/>
        <p:txBody>
          <a:bodyPr>
            <a:normAutofit fontScale="77500" lnSpcReduction="20000"/>
          </a:bodyPr>
          <a:lstStyle/>
          <a:p>
            <a:pPr fontAlgn="base"/>
            <a:r>
              <a:rPr lang="el-GR" u="sng" dirty="0" smtClean="0"/>
              <a:t>7.1. Ιστορική αναδρομή-γενικά στοιχεία</a:t>
            </a:r>
            <a:endParaRPr lang="el-GR" dirty="0" smtClean="0"/>
          </a:p>
          <a:p>
            <a:pPr fontAlgn="base"/>
            <a:r>
              <a:rPr lang="el-GR" dirty="0" smtClean="0"/>
              <a:t>Αναφέρεται στην ιστορική εξέλιξη του θέματος και την σημερινή έκταση του προβλήματος</a:t>
            </a:r>
          </a:p>
          <a:p>
            <a:pPr fontAlgn="base"/>
            <a:r>
              <a:rPr lang="el-GR" dirty="0" smtClean="0"/>
              <a:t> </a:t>
            </a:r>
          </a:p>
          <a:p>
            <a:pPr fontAlgn="base"/>
            <a:r>
              <a:rPr lang="el-GR" u="sng" dirty="0" smtClean="0"/>
              <a:t>7.2. Ορισμοί των εννοιών που θα χρησιμοποιηθούν</a:t>
            </a:r>
            <a:endParaRPr lang="el-GR" dirty="0" smtClean="0"/>
          </a:p>
          <a:p>
            <a:pPr fontAlgn="base"/>
            <a:r>
              <a:rPr lang="el-GR" dirty="0" smtClean="0"/>
              <a:t>Αναφέρονται οι ορισμοί των σημαντικών για την έρευνα εννοιών, όπως αυτές έχουν βρεθεί στην διαθέσιμη βιβλιογραφία.</a:t>
            </a:r>
          </a:p>
          <a:p>
            <a:pPr fontAlgn="base"/>
            <a:r>
              <a:rPr lang="el-GR" dirty="0" smtClean="0"/>
              <a:t> </a:t>
            </a:r>
          </a:p>
          <a:p>
            <a:pPr fontAlgn="base"/>
            <a:r>
              <a:rPr lang="el-GR" u="sng" dirty="0" smtClean="0"/>
              <a:t>7.3. Εποπτικό υλικό</a:t>
            </a:r>
            <a:endParaRPr lang="el-GR" dirty="0" smtClean="0"/>
          </a:p>
          <a:p>
            <a:pPr fontAlgn="base"/>
            <a:r>
              <a:rPr lang="el-GR" dirty="0" smtClean="0"/>
              <a:t>Σχετικοί πίνακες, διαγράμματα και φωτογραφίες.</a:t>
            </a:r>
          </a:p>
          <a:p>
            <a:pPr fontAlgn="base"/>
            <a:r>
              <a:rPr lang="el-GR" dirty="0" smtClean="0"/>
              <a:t> </a:t>
            </a:r>
          </a:p>
          <a:p>
            <a:endParaRPr lang="el-GR"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Υπόθεση της έρευνας</a:t>
            </a:r>
            <a:endParaRPr lang="el-GR" b="1" dirty="0"/>
          </a:p>
        </p:txBody>
      </p:sp>
      <p:sp>
        <p:nvSpPr>
          <p:cNvPr id="3" name="2 - Θέση περιεχομένου"/>
          <p:cNvSpPr>
            <a:spLocks noGrp="1"/>
          </p:cNvSpPr>
          <p:nvPr>
            <p:ph idx="1"/>
          </p:nvPr>
        </p:nvSpPr>
        <p:spPr/>
        <p:txBody>
          <a:bodyPr>
            <a:noAutofit/>
          </a:bodyPr>
          <a:lstStyle/>
          <a:p>
            <a:r>
              <a:rPr lang="el-GR" sz="2800" b="1" dirty="0" smtClean="0"/>
              <a:t>Παραδείγματα υποθέσεων:</a:t>
            </a:r>
            <a:endParaRPr lang="el-GR" sz="2800" dirty="0" smtClean="0"/>
          </a:p>
          <a:p>
            <a:r>
              <a:rPr lang="el-GR" sz="2800" dirty="0" smtClean="0"/>
              <a:t>1)      </a:t>
            </a:r>
            <a:r>
              <a:rPr lang="el-GR" sz="2800" b="1" dirty="0" smtClean="0"/>
              <a:t>Να ερευνηθεί αν η θερμοκρασία μπορεί να επηρεάσει το μήκος μιας μεταλλικής ράβδου</a:t>
            </a:r>
            <a:r>
              <a:rPr lang="el-GR" sz="2800" dirty="0" smtClean="0"/>
              <a:t>.</a:t>
            </a:r>
          </a:p>
          <a:p>
            <a:r>
              <a:rPr lang="el-GR" sz="2800" b="1" dirty="0" smtClean="0"/>
              <a:t>ΥΠΟΘΕΣΗ:</a:t>
            </a:r>
            <a:endParaRPr lang="el-GR" sz="2800" dirty="0" smtClean="0"/>
          </a:p>
          <a:p>
            <a:r>
              <a:rPr lang="el-GR" sz="2800" dirty="0" smtClean="0"/>
              <a:t>·         </a:t>
            </a:r>
            <a:r>
              <a:rPr lang="el-GR" sz="2800" b="1" dirty="0" smtClean="0"/>
              <a:t>Εάν </a:t>
            </a:r>
            <a:r>
              <a:rPr lang="el-GR" sz="2800" dirty="0" smtClean="0"/>
              <a:t>η θερμοκρασία σχετίζεται με το μήκος μιας μεταλλικής ράβδου, </a:t>
            </a:r>
            <a:r>
              <a:rPr lang="el-GR" sz="2800" b="1" dirty="0" smtClean="0"/>
              <a:t>τότε</a:t>
            </a:r>
            <a:r>
              <a:rPr lang="el-GR" sz="2800" dirty="0" smtClean="0"/>
              <a:t> αυξάνοντας την θερμοκρασία αυξάνεται και το μήκος της ράβδου.</a:t>
            </a:r>
          </a:p>
          <a:p>
            <a:r>
              <a:rPr lang="el-GR" sz="2800" b="1" dirty="0" smtClean="0"/>
              <a:t>     ( Τυπική υπόθεση)</a:t>
            </a:r>
            <a:endParaRPr lang="el-GR" sz="2800" dirty="0" smtClean="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Υπόθεση της έρευνας</a:t>
            </a:r>
          </a:p>
        </p:txBody>
      </p:sp>
      <p:sp>
        <p:nvSpPr>
          <p:cNvPr id="3" name="Θέση περιεχομένου 2"/>
          <p:cNvSpPr>
            <a:spLocks noGrp="1"/>
          </p:cNvSpPr>
          <p:nvPr>
            <p:ph idx="1"/>
          </p:nvPr>
        </p:nvSpPr>
        <p:spPr/>
        <p:txBody>
          <a:bodyPr>
            <a:normAutofit fontScale="70000" lnSpcReduction="20000"/>
          </a:bodyPr>
          <a:lstStyle/>
          <a:p>
            <a:r>
              <a:rPr lang="el-GR" dirty="0"/>
              <a:t>2)  Να ερευνηθεί αν η διάρκεια ζωής μιας μπαταρίας επηρεάζεται από τη θερμοκρασία  στην οποία φυλάσσεται.</a:t>
            </a:r>
          </a:p>
          <a:p>
            <a:r>
              <a:rPr lang="el-GR" dirty="0"/>
              <a:t>ΥΠΟΘΕΣΗ:</a:t>
            </a:r>
          </a:p>
          <a:p>
            <a:r>
              <a:rPr lang="el-GR" dirty="0"/>
              <a:t>·         Εάν η διάρκεια ζωής μιας μπαταρίας σχετίζεται με την θερμοκρασία, τότε οι μπαταρίες που φυλάσσονται σε θερμοκρασία 10 </a:t>
            </a:r>
            <a:r>
              <a:rPr lang="el-GR" dirty="0" err="1"/>
              <a:t>οC</a:t>
            </a:r>
            <a:r>
              <a:rPr lang="el-GR" dirty="0"/>
              <a:t>  θα διαρκέσουν περισσότερο από εκείνες που θα φυλαχτούν σε θερμοκρασία 25 </a:t>
            </a:r>
            <a:r>
              <a:rPr lang="el-GR" dirty="0" err="1"/>
              <a:t>οC</a:t>
            </a:r>
            <a:endParaRPr lang="el-GR" dirty="0"/>
          </a:p>
          <a:p>
            <a:r>
              <a:rPr lang="el-GR" dirty="0"/>
              <a:t>         2)      Να ερευνηθεί αν ο αριθμός των πτερυγίων μιας ανεμογεννήτριας επηρεάζει την ταχύτητα περιστροφής της.</a:t>
            </a:r>
          </a:p>
          <a:p>
            <a:r>
              <a:rPr lang="el-GR" dirty="0"/>
              <a:t>         ΥΠΟΘΕΣΗ:</a:t>
            </a:r>
          </a:p>
          <a:p>
            <a:r>
              <a:rPr lang="el-GR" dirty="0"/>
              <a:t>·               Εάν ο αριθμός των πτερυγίων μιας ανεμογεννήτριας σχετίζεται με την ταχύτητα περιστροφής της, τότε όσο πιο πολλά πτερύγια έχει μια ανεμογεννήτρια τόσο πιο γρήγορα θα περιστρέφεται.</a:t>
            </a:r>
          </a:p>
          <a:p>
            <a:endParaRPr lang="el-GR" dirty="0"/>
          </a:p>
          <a:p>
            <a:endParaRPr lang="el-GR" dirty="0"/>
          </a:p>
        </p:txBody>
      </p:sp>
    </p:spTree>
    <p:extLst>
      <p:ext uri="{BB962C8B-B14F-4D97-AF65-F5344CB8AC3E}">
        <p14:creationId xmlns:p14="http://schemas.microsoft.com/office/powerpoint/2010/main" val="7198850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Τι είναι </a:t>
            </a:r>
            <a:r>
              <a:rPr lang="el-GR" dirty="0" smtClean="0"/>
              <a:t>πειραματική, τι </a:t>
            </a:r>
            <a:r>
              <a:rPr lang="el-GR" dirty="0"/>
              <a:t>περιγραφική </a:t>
            </a:r>
            <a:r>
              <a:rPr lang="el-GR" dirty="0" smtClean="0"/>
              <a:t>και τι ερωτηματολογίου έρευνα</a:t>
            </a:r>
            <a:r>
              <a:rPr lang="el-GR" dirty="0"/>
              <a:t>; </a:t>
            </a:r>
          </a:p>
        </p:txBody>
      </p:sp>
      <p:sp>
        <p:nvSpPr>
          <p:cNvPr id="3" name="Θέση περιεχομένου 2"/>
          <p:cNvSpPr>
            <a:spLocks noGrp="1"/>
          </p:cNvSpPr>
          <p:nvPr>
            <p:ph idx="1"/>
          </p:nvPr>
        </p:nvSpPr>
        <p:spPr/>
        <p:txBody>
          <a:bodyPr/>
          <a:lstStyle/>
          <a:p>
            <a:endParaRPr lang="el-GR" dirty="0"/>
          </a:p>
        </p:txBody>
      </p:sp>
    </p:spTree>
    <p:extLst>
      <p:ext uri="{BB962C8B-B14F-4D97-AF65-F5344CB8AC3E}">
        <p14:creationId xmlns:p14="http://schemas.microsoft.com/office/powerpoint/2010/main" val="163908455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sz="4800" b="1" dirty="0"/>
              <a:t>Υπόθεση της έρευνας</a:t>
            </a:r>
            <a:r>
              <a:rPr lang="el-GR" sz="4800" dirty="0"/>
              <a:t/>
            </a:r>
            <a:br>
              <a:rPr lang="el-GR" sz="4800" dirty="0"/>
            </a:br>
            <a:endParaRPr lang="el-GR" sz="4800" dirty="0"/>
          </a:p>
        </p:txBody>
      </p:sp>
      <p:sp>
        <p:nvSpPr>
          <p:cNvPr id="3" name="Θέση περιεχομένου 2"/>
          <p:cNvSpPr>
            <a:spLocks noGrp="1"/>
          </p:cNvSpPr>
          <p:nvPr>
            <p:ph idx="1"/>
          </p:nvPr>
        </p:nvSpPr>
        <p:spPr/>
        <p:txBody>
          <a:bodyPr>
            <a:normAutofit fontScale="40000" lnSpcReduction="20000"/>
          </a:bodyPr>
          <a:lstStyle/>
          <a:p>
            <a:r>
              <a:rPr lang="el-GR" sz="5600" dirty="0"/>
              <a:t>Ποια η σημασία της διαμόρφωσης μιας υπόθεσης για μια έρευνα:</a:t>
            </a:r>
          </a:p>
          <a:p>
            <a:r>
              <a:rPr lang="el-GR" sz="5600" dirty="0"/>
              <a:t>Η διαμόρφωση της υπόθεσης αποτελεί τον κεντρικό άξονα γύρω από τον οποίο περιστρέφεται όλη η ερευνητική διαδικασία</a:t>
            </a:r>
          </a:p>
          <a:p>
            <a:r>
              <a:rPr lang="el-GR" sz="5600" dirty="0"/>
              <a:t>  Τι είναι υπόθεση:</a:t>
            </a:r>
          </a:p>
          <a:p>
            <a:r>
              <a:rPr lang="el-GR" sz="5600" dirty="0"/>
              <a:t>Μια αβέβαιη απάντηση (ισχυρισμός) σε ένα ερώτημα ερευνητικής φύσης ή μια προσωρινή πρόβλεψη</a:t>
            </a:r>
          </a:p>
          <a:p>
            <a:r>
              <a:rPr lang="el-GR" sz="5600" dirty="0"/>
              <a:t/>
            </a:r>
            <a:br>
              <a:rPr lang="el-GR" sz="5600" dirty="0"/>
            </a:br>
            <a:r>
              <a:rPr lang="el-GR" sz="5600" dirty="0"/>
              <a:t>Την υπόθεσή μας συνήθως την βασίζουμε σε πληροφορίες που έχουμε συγκεντρώσει από τις «πηγές». Λαμβάνουμε λοιπόν υπόψη τα αποτελέσματα οποιωνδήποτε πειραμάτων ή παρατηρήσεων αναφέρονται στις  πηγές</a:t>
            </a:r>
            <a:r>
              <a:rPr lang="el-GR" sz="5600" dirty="0" smtClean="0"/>
              <a:t>.</a:t>
            </a:r>
            <a:r>
              <a:rPr lang="el-GR" sz="5600" dirty="0"/>
              <a:t/>
            </a:r>
            <a:br>
              <a:rPr lang="el-GR" sz="5600" dirty="0"/>
            </a:br>
            <a:r>
              <a:rPr lang="el-GR" sz="4300" dirty="0"/>
              <a:t/>
            </a:r>
            <a:br>
              <a:rPr lang="el-GR" sz="4300" dirty="0"/>
            </a:br>
            <a:endParaRPr lang="el-GR" sz="4300" dirty="0"/>
          </a:p>
          <a:p>
            <a:r>
              <a:rPr lang="el-GR" dirty="0"/>
              <a:t/>
            </a:r>
            <a:br>
              <a:rPr lang="el-GR" dirty="0"/>
            </a:br>
            <a:endParaRPr lang="el-GR" dirty="0"/>
          </a:p>
          <a:p>
            <a:endParaRPr lang="el-GR" dirty="0"/>
          </a:p>
          <a:p>
            <a:endParaRPr lang="el-GR"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832" y="4221088"/>
            <a:ext cx="3798168" cy="287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46551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Υπόθεση της έρευνας</a:t>
            </a:r>
          </a:p>
        </p:txBody>
      </p:sp>
      <p:sp>
        <p:nvSpPr>
          <p:cNvPr id="3" name="Θέση περιεχομένου 2"/>
          <p:cNvSpPr>
            <a:spLocks noGrp="1"/>
          </p:cNvSpPr>
          <p:nvPr>
            <p:ph idx="1"/>
          </p:nvPr>
        </p:nvSpPr>
        <p:spPr/>
        <p:txBody>
          <a:bodyPr>
            <a:normAutofit fontScale="62500" lnSpcReduction="20000"/>
          </a:bodyPr>
          <a:lstStyle/>
          <a:p>
            <a:r>
              <a:rPr lang="el-GR" dirty="0"/>
              <a:t>Οι υποθέσεις πρέπει:</a:t>
            </a:r>
          </a:p>
          <a:p>
            <a:r>
              <a:rPr lang="el-GR" dirty="0"/>
              <a:t>·         Να είναι διατυπωμένες με σαφήνεια , χωρίς περιττές φλυαρίες. Διατυπώνουμε τον σκοπό μας με μια πρόταση: Π.χ. «Αν προσθέσουμε μικρές ποσότητες καφεΐνης στο δείγμα εδάφους που αναπτύσσονται τα σκουλήκια , τότε θα επιταχυνθεί ο ρυθμός ανάπτυξής τους»</a:t>
            </a:r>
          </a:p>
          <a:p>
            <a:endParaRPr lang="el-GR" dirty="0"/>
          </a:p>
          <a:p>
            <a:r>
              <a:rPr lang="el-GR" dirty="0"/>
              <a:t>·     Να μπορούμε να τις ελέγξουμε, να διαπιστώσουμε δηλαδή αν είναι αληθείς ή ψευδείς. Π.χ. δεν θα ήταν δυνατόν να ελεγχθεί η υπόθεση: «Αν προσθέσουμε μικρές ποσότητες καφεΐνης στο δείγμα  εδάφους που αναπτύσσονται τα σκουλήκια , τότε τα σκουλήκια θα νιώθουν καλύτερα», αφού δεν υπάρχει τρόπος να μετρήσουμε τα αισθήματα των σκουληκιών.</a:t>
            </a:r>
          </a:p>
          <a:p>
            <a:endParaRPr lang="el-GR" dirty="0"/>
          </a:p>
          <a:p>
            <a:r>
              <a:rPr lang="el-GR" dirty="0"/>
              <a:t> Να εκφράζουν δήλωση σχέσεων μεταξύ μεταβλητών (Π.χ. αύξηση της ποσότητας καφεΐνης συνεπάγεται αύξηση του ρυθμού ανάπτυξης)</a:t>
            </a:r>
          </a:p>
          <a:p>
            <a:endParaRPr lang="el-GR" dirty="0"/>
          </a:p>
        </p:txBody>
      </p:sp>
    </p:spTree>
    <p:extLst>
      <p:ext uri="{BB962C8B-B14F-4D97-AF65-F5344CB8AC3E}">
        <p14:creationId xmlns:p14="http://schemas.microsoft.com/office/powerpoint/2010/main" val="382950836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Υπόθεση της έρευνας</a:t>
            </a:r>
          </a:p>
        </p:txBody>
      </p:sp>
      <p:sp>
        <p:nvSpPr>
          <p:cNvPr id="3" name="Θέση περιεχομένου 2"/>
          <p:cNvSpPr>
            <a:spLocks noGrp="1"/>
          </p:cNvSpPr>
          <p:nvPr>
            <p:ph idx="1"/>
          </p:nvPr>
        </p:nvSpPr>
        <p:spPr/>
        <p:txBody>
          <a:bodyPr>
            <a:normAutofit fontScale="85000" lnSpcReduction="20000"/>
          </a:bodyPr>
          <a:lstStyle/>
          <a:p>
            <a:r>
              <a:rPr lang="el-GR" dirty="0"/>
              <a:t>Έχει ιδιαίτερη σημασία για μια έρευνα, και αποτελεί τον κεντρικό άξονα γύρω από τον οποίο περιστρέφεται όλη η διαδικασία της έρευνας. </a:t>
            </a:r>
          </a:p>
          <a:p>
            <a:r>
              <a:rPr lang="el-GR" dirty="0"/>
              <a:t>Ποιο αναμένει εκ των προτέρων, ο ερευνητής, να είναι το συμπέρασμα της έρευνας.</a:t>
            </a:r>
          </a:p>
          <a:p>
            <a:r>
              <a:rPr lang="el-GR" dirty="0"/>
              <a:t>Με βάση τις γνώσεις του και τη βιβλιογραφία που μελέτησε, ο ερευνητής διατυπώνει μια υπόθεση σε σχέση με τη μεταβλητή ή τις μεταβλητές που μελετάει.</a:t>
            </a:r>
          </a:p>
          <a:p>
            <a:r>
              <a:rPr lang="el-GR" dirty="0"/>
              <a:t>Στην συνέχεια απαιτείται η πραγματοποίηση ενός ικανοποιητικού αριθμού πειραμάτων ώστε να υποστηρίζεται στατιστικά η επαλήθευση ή η απόρριψη της υπόθεσης</a:t>
            </a:r>
          </a:p>
        </p:txBody>
      </p:sp>
    </p:spTree>
    <p:extLst>
      <p:ext uri="{BB962C8B-B14F-4D97-AF65-F5344CB8AC3E}">
        <p14:creationId xmlns:p14="http://schemas.microsoft.com/office/powerpoint/2010/main" val="35243039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Διαμόρφωση της υπόθεσης της έρευνας</a:t>
            </a:r>
            <a:endParaRPr lang="el-GR" b="1" dirty="0"/>
          </a:p>
        </p:txBody>
      </p:sp>
      <p:sp>
        <p:nvSpPr>
          <p:cNvPr id="3" name="2 - Θέση περιεχομένου"/>
          <p:cNvSpPr>
            <a:spLocks noGrp="1"/>
          </p:cNvSpPr>
          <p:nvPr>
            <p:ph idx="1"/>
          </p:nvPr>
        </p:nvSpPr>
        <p:spPr/>
        <p:txBody>
          <a:bodyPr>
            <a:normAutofit fontScale="55000" lnSpcReduction="20000"/>
          </a:bodyPr>
          <a:lstStyle/>
          <a:p>
            <a:r>
              <a:rPr lang="el-GR" dirty="0" smtClean="0"/>
              <a:t>., που έχει ιδιαίτερη σημασία για μια έρευνα, και αποτελεί τον κεντρικό άξονα γύρω από τον οποίο περιστρέφεται όλη η διαδικασία της έρευνας. Με βάση τις γνώσεις του και τη βιβλιογραφία που μελέτησε, ο ερευνητής διατυπώνει μια υπόθεση σε σχέση με τη μεταβλητή ή τις μεταβλητές που μελετάει. Για παράδειγμα, έχει μελετήσει και θεωρεί ότι η εφαρμογή μιας συγκεκριμένης νέας παραγωγικής διαδικασίας για την παραγωγή ενός προϊόντος βελτιώνει την διαδικασία που εφαρμόζεται και απαιτεί λιγότερο χρόνο από τον αντίστοιχο που χρειάζεται μέχρι σήμερα. Ότι δηλαδή απαιτείται χρόνος παραγωγής λιγότερος από 1ώρα και 17 λεπτά που χρειάζονταν μέχρι σήμερα και θα απαιτείται με την εφαρμογή της νέας διαδικασίας μόνον χρόνος 56 λεπτών. Διατυπώνει δηλαδή την υπόθεση ότι με τη νέα διαδικασία που σχεδίασε ο ερευνητής ο χρόνος παραγωγής θα είναι t &lt; ή ίσος με 57 λεπτά της ώρας,</a:t>
            </a:r>
          </a:p>
          <a:p>
            <a:r>
              <a:rPr lang="el-GR" dirty="0" smtClean="0"/>
              <a:t>Ο ερευνητής/</a:t>
            </a:r>
            <a:r>
              <a:rPr lang="el-GR" dirty="0" err="1" smtClean="0"/>
              <a:t>ές</a:t>
            </a:r>
            <a:r>
              <a:rPr lang="el-GR" dirty="0" smtClean="0"/>
              <a:t> θα πρέπει στη συνέχεια να εκτελέσει έναν αριθμό πειραμάτων εφαρμόζοντας στην πράξη αρκετές φορές τη νέα παραγωγική διαδικασία που προτείνει , θα μετρήσει το χρόνο παραγωγής κάθε φορά, και θα διαπιστώσει αν τα πειραματικά αποτελέσματα είναι σύμφωνα ή αντίθετα με την αρχική υπόθεση (οπότε θα προκύψουν και ανάλογα συμπεράσματα).</a:t>
            </a:r>
          </a:p>
          <a:p>
            <a:r>
              <a:rPr lang="el-GR" dirty="0" smtClean="0"/>
              <a:t>Απαιτείται η πραγματοποίηση ενός ικανοποιητικού αριθμού πειραμάτων ώστε να υποστηρίζεται στατιστικά η επαλήθευση ή η απόρριψη της υπόθεσης.</a:t>
            </a:r>
          </a:p>
          <a:p>
            <a:endParaRPr lang="el-GR"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ΥΠΟΘΕΣΗ</a:t>
            </a:r>
            <a:endParaRPr lang="el-GR" dirty="0"/>
          </a:p>
        </p:txBody>
      </p:sp>
      <p:sp>
        <p:nvSpPr>
          <p:cNvPr id="3" name="2 - Θέση περιεχομένου"/>
          <p:cNvSpPr>
            <a:spLocks noGrp="1"/>
          </p:cNvSpPr>
          <p:nvPr>
            <p:ph idx="1"/>
          </p:nvPr>
        </p:nvSpPr>
        <p:spPr/>
        <p:txBody>
          <a:bodyPr>
            <a:normAutofit fontScale="70000" lnSpcReduction="20000"/>
          </a:bodyPr>
          <a:lstStyle/>
          <a:p>
            <a:r>
              <a:rPr lang="el-GR" dirty="0" smtClean="0"/>
              <a:t>Ποια είναι η </a:t>
            </a:r>
            <a:r>
              <a:rPr lang="el-GR" b="1" i="1" dirty="0" smtClean="0"/>
              <a:t>ΥΠΟΘΕΣΗ για την οποία θα αναζητηθούν απαντήσεις</a:t>
            </a:r>
            <a:r>
              <a:rPr lang="el-GR" dirty="0" smtClean="0"/>
              <a:t>, αν ισχύει ή όχι, </a:t>
            </a:r>
            <a:r>
              <a:rPr lang="el-GR" b="1" i="1" dirty="0" smtClean="0"/>
              <a:t>με βάση ποια υπόθεση θα συνταχθεί το ερωτηματολόγιο</a:t>
            </a:r>
            <a:r>
              <a:rPr lang="el-GR" dirty="0" smtClean="0"/>
              <a:t> ή θα οργανωθεί το πείραμα; </a:t>
            </a:r>
          </a:p>
          <a:p>
            <a:r>
              <a:rPr lang="el-GR" dirty="0" smtClean="0"/>
              <a:t/>
            </a:r>
            <a:br>
              <a:rPr lang="el-GR" dirty="0" smtClean="0"/>
            </a:br>
            <a:endParaRPr lang="el-GR" dirty="0" smtClean="0"/>
          </a:p>
          <a:p>
            <a:r>
              <a:rPr lang="el-GR" dirty="0" smtClean="0"/>
              <a:t>[Π.χ. Οι φίλαθλοι πάνε στο γήπεδο προδιατεθειμένοι να ξεκινήσουν επεισόδια, οι πολίτες δεν συμμετέχουν στην ανακύκλωση γιατί δεν υπάρχει στήριξη του θεσμού από τους </a:t>
            </a:r>
            <a:r>
              <a:rPr lang="el-GR" dirty="0" err="1" smtClean="0"/>
              <a:t>Ο.Τ.Α.,η</a:t>
            </a:r>
            <a:r>
              <a:rPr lang="el-GR" dirty="0" smtClean="0"/>
              <a:t> πλαστική συσκευασία συντηρεί περισσότερο τα τρόφιμα αλλά είναι ανθυγιεινή, είναι καλύτερα ένα δωμάτιο να είναι ανατολικομεσημβρινό </a:t>
            </a:r>
            <a:r>
              <a:rPr lang="el-GR" dirty="0" err="1" smtClean="0"/>
              <a:t>κ.α</a:t>
            </a:r>
            <a:r>
              <a:rPr lang="el-GR" dirty="0" smtClean="0"/>
              <a:t>]</a:t>
            </a:r>
          </a:p>
          <a:p>
            <a:pPr>
              <a:buNone/>
            </a:pPr>
            <a:r>
              <a:rPr lang="el-GR" dirty="0" smtClean="0"/>
              <a:t/>
            </a:r>
            <a:br>
              <a:rPr lang="el-GR" dirty="0" smtClean="0"/>
            </a:br>
            <a:endParaRPr lang="el-GR"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a:t>
            </a:r>
            <a:r>
              <a:rPr lang="en-GB" dirty="0"/>
              <a:t>YM</a:t>
            </a:r>
            <a:r>
              <a:rPr lang="el-GR" dirty="0"/>
              <a:t>ΠΕΡΑΣΜΑΤΑ</a:t>
            </a:r>
          </a:p>
        </p:txBody>
      </p:sp>
      <p:sp>
        <p:nvSpPr>
          <p:cNvPr id="3" name="Θέση περιεχομένου 2"/>
          <p:cNvSpPr>
            <a:spLocks noGrp="1"/>
          </p:cNvSpPr>
          <p:nvPr>
            <p:ph idx="1"/>
          </p:nvPr>
        </p:nvSpPr>
        <p:spPr/>
        <p:txBody>
          <a:bodyPr>
            <a:normAutofit fontScale="92500" lnSpcReduction="10000"/>
          </a:bodyPr>
          <a:lstStyle/>
          <a:p>
            <a:r>
              <a:rPr lang="el-GR" dirty="0"/>
              <a:t>Στο κεφάλαιο αυτό περιγράφονται με ακρίβεια τα συμπεράσματα στα οποία κατέληξε η έρευνα , αν δηλ. η ανάλυση των αποτελεσμάτων της επαλήθευσε ή απέρριψε την υπόθεση της. Συχνά άλλοι ερευνητές που ψάχνουν για να βρουν και να συγκεντρώσουν σχετική πληροφόρηση για την έρευνα τη δική τους που πραγματοποιούν, ψάχνοντας στη βιβλιογραφία, διαβάζουν γρήγορα αρχικά μόνο τον τίτλο και τα συμπεράσματα από μια ερευνητική δημοσίευση. </a:t>
            </a:r>
          </a:p>
        </p:txBody>
      </p:sp>
    </p:spTree>
    <p:extLst>
      <p:ext uri="{BB962C8B-B14F-4D97-AF65-F5344CB8AC3E}">
        <p14:creationId xmlns:p14="http://schemas.microsoft.com/office/powerpoint/2010/main" val="26107365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a:t>
            </a:r>
            <a:r>
              <a:rPr lang="en-GB" dirty="0"/>
              <a:t>YM</a:t>
            </a:r>
            <a:r>
              <a:rPr lang="el-GR" dirty="0"/>
              <a:t>ΠΕΡΑΣΜΑΤΑ</a:t>
            </a:r>
          </a:p>
        </p:txBody>
      </p:sp>
      <p:sp>
        <p:nvSpPr>
          <p:cNvPr id="3" name="Θέση περιεχομένου 2"/>
          <p:cNvSpPr>
            <a:spLocks noGrp="1"/>
          </p:cNvSpPr>
          <p:nvPr>
            <p:ph idx="1"/>
          </p:nvPr>
        </p:nvSpPr>
        <p:spPr/>
        <p:txBody>
          <a:bodyPr/>
          <a:lstStyle/>
          <a:p>
            <a:r>
              <a:rPr lang="el-GR" dirty="0"/>
              <a:t>Αν από αυτή τη σύντομη εξέταση καταλήξουν ότι κάποια έρευνα στην οποία ανατρέχουν στα γρήγορα τους ενδιαφέρει ουσιαστικά, τότε αποφασίζουν και διαβάζουν και άλλα στοιχεία και ανατρέχουν σε λεπτομέρειες της δημοσίευσης σε βάθος, Με βάση λοιπόν και την πρακτική αυτή, στο κεφάλαιο αυτό, θα πρέπει :</a:t>
            </a:r>
          </a:p>
          <a:p>
            <a:endParaRPr lang="el-GR" dirty="0"/>
          </a:p>
        </p:txBody>
      </p:sp>
    </p:spTree>
    <p:extLst>
      <p:ext uri="{BB962C8B-B14F-4D97-AF65-F5344CB8AC3E}">
        <p14:creationId xmlns:p14="http://schemas.microsoft.com/office/powerpoint/2010/main" val="398495382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Σ</a:t>
            </a:r>
            <a:r>
              <a:rPr lang="en-GB" dirty="0"/>
              <a:t>YM</a:t>
            </a:r>
            <a:r>
              <a:rPr lang="el-GR" dirty="0"/>
              <a:t>ΠΕΡΑΣΜΑΤΑ</a:t>
            </a:r>
          </a:p>
        </p:txBody>
      </p:sp>
      <p:sp>
        <p:nvSpPr>
          <p:cNvPr id="3" name="Θέση περιεχομένου 2"/>
          <p:cNvSpPr>
            <a:spLocks noGrp="1"/>
          </p:cNvSpPr>
          <p:nvPr>
            <p:ph idx="1"/>
          </p:nvPr>
        </p:nvSpPr>
        <p:spPr/>
        <p:txBody>
          <a:bodyPr>
            <a:normAutofit lnSpcReduction="10000"/>
          </a:bodyPr>
          <a:lstStyle/>
          <a:p>
            <a:r>
              <a:rPr lang="el-GR" dirty="0"/>
              <a:t>Ø Στη διατύπωση των συμπερασμάτων να μην χρησιμοποιούνται κατά το δυνατόν τεχνικοί όροι και να διαμορφώνονται απλά ώστε να γίνονται ευρύτερα κατανοητά</a:t>
            </a:r>
          </a:p>
          <a:p>
            <a:r>
              <a:rPr lang="el-GR" dirty="0"/>
              <a:t>Ø Να συσχετίζονται τα συμπεράσματα με την υπόθεση που έγινε στην αρχή της έρευνας.</a:t>
            </a:r>
          </a:p>
          <a:p>
            <a:r>
              <a:rPr lang="el-GR" dirty="0"/>
              <a:t>Ø Να αναφέρονται σημεία που δεν απαντήθηκαν με την πραγματοποίηση της έρευνας</a:t>
            </a:r>
          </a:p>
          <a:p>
            <a:pPr marL="0" indent="0">
              <a:buNone/>
            </a:pPr>
            <a:endParaRPr lang="el-GR" dirty="0"/>
          </a:p>
        </p:txBody>
      </p:sp>
    </p:spTree>
    <p:extLst>
      <p:ext uri="{BB962C8B-B14F-4D97-AF65-F5344CB8AC3E}">
        <p14:creationId xmlns:p14="http://schemas.microsoft.com/office/powerpoint/2010/main" val="64004255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Περιγραφή του σκοπού της έρευνας</a:t>
            </a:r>
            <a:endParaRPr lang="el-GR" dirty="0"/>
          </a:p>
        </p:txBody>
      </p:sp>
      <p:sp>
        <p:nvSpPr>
          <p:cNvPr id="3" name="2 - Θέση περιεχομένου"/>
          <p:cNvSpPr>
            <a:spLocks noGrp="1"/>
          </p:cNvSpPr>
          <p:nvPr>
            <p:ph idx="1"/>
          </p:nvPr>
        </p:nvSpPr>
        <p:spPr/>
        <p:txBody>
          <a:bodyPr/>
          <a:lstStyle/>
          <a:p>
            <a:r>
              <a:rPr lang="el-GR" dirty="0" smtClean="0"/>
              <a:t>ο ερευνητής/</a:t>
            </a:r>
            <a:r>
              <a:rPr lang="el-GR" dirty="0" err="1" smtClean="0"/>
              <a:t>ές</a:t>
            </a:r>
            <a:r>
              <a:rPr lang="el-GR" dirty="0" smtClean="0"/>
              <a:t> αναλύει και εξηγεί τους λόγους (από την πλευρά του ερευνητή-</a:t>
            </a:r>
            <a:r>
              <a:rPr lang="el-GR" dirty="0" err="1" smtClean="0"/>
              <a:t>ών</a:t>
            </a:r>
            <a:r>
              <a:rPr lang="el-GR" dirty="0" smtClean="0"/>
              <a:t>) για τους οποίους πραγματοποίησε την έρευνα.</a:t>
            </a:r>
            <a:endParaRPr lang="el-GR"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u="sng" dirty="0" smtClean="0"/>
              <a:t>Σκοπός της έρευνας</a:t>
            </a:r>
            <a:r>
              <a:rPr lang="el-GR" dirty="0" smtClean="0"/>
              <a:t/>
            </a:r>
            <a:br>
              <a:rPr lang="el-GR" dirty="0" smtClean="0"/>
            </a:br>
            <a:endParaRPr lang="el-GR" dirty="0"/>
          </a:p>
        </p:txBody>
      </p:sp>
      <p:sp>
        <p:nvSpPr>
          <p:cNvPr id="3" name="2 - Θέση περιεχομένου"/>
          <p:cNvSpPr>
            <a:spLocks noGrp="1"/>
          </p:cNvSpPr>
          <p:nvPr>
            <p:ph idx="1"/>
          </p:nvPr>
        </p:nvSpPr>
        <p:spPr>
          <a:xfrm>
            <a:off x="457200" y="1000108"/>
            <a:ext cx="8229600" cy="5126055"/>
          </a:xfrm>
        </p:spPr>
        <p:txBody>
          <a:bodyPr>
            <a:normAutofit fontScale="40000" lnSpcReduction="20000"/>
          </a:bodyPr>
          <a:lstStyle/>
          <a:p>
            <a:pPr marL="0" indent="0">
              <a:buNone/>
            </a:pPr>
            <a:endParaRPr lang="el-GR" sz="6000" dirty="0" smtClean="0"/>
          </a:p>
          <a:p>
            <a:r>
              <a:rPr lang="el-GR" sz="6000" dirty="0" smtClean="0"/>
              <a:t>O ερευνητής περιγράφει τους στόχους που επιδιώκει να ικανοποιήσει με την επίλυση του προβλήματος που μελετά. </a:t>
            </a:r>
          </a:p>
          <a:p>
            <a:r>
              <a:rPr lang="el-GR" sz="6000" dirty="0" smtClean="0"/>
              <a:t>Εξήγηση των </a:t>
            </a:r>
            <a:r>
              <a:rPr lang="el-GR" sz="6000" b="1" i="1" dirty="0" smtClean="0"/>
              <a:t>λόγων</a:t>
            </a:r>
            <a:r>
              <a:rPr lang="el-GR" sz="6000" dirty="0" smtClean="0"/>
              <a:t> </a:t>
            </a:r>
            <a:r>
              <a:rPr lang="el-GR" sz="6000" b="1" i="1" dirty="0" smtClean="0"/>
              <a:t>για τους οποίους πραγματοποιήθηκε η έρευνα</a:t>
            </a:r>
            <a:r>
              <a:rPr lang="el-GR" sz="6000" dirty="0" smtClean="0"/>
              <a:t>, </a:t>
            </a:r>
            <a:r>
              <a:rPr lang="el-GR" sz="6000" b="1" i="1" dirty="0" smtClean="0"/>
              <a:t>τι είδους έρευνα είναι </a:t>
            </a:r>
            <a:r>
              <a:rPr lang="el-GR" sz="6000" dirty="0" smtClean="0"/>
              <a:t>(με πείραμα-με ερωτηματολόγια), </a:t>
            </a:r>
            <a:r>
              <a:rPr lang="el-GR" sz="6000" b="1" i="1" dirty="0" smtClean="0"/>
              <a:t>ποια συγκεκριμένα ερωτήματα θα απαντηθούν </a:t>
            </a:r>
            <a:r>
              <a:rPr lang="el-GR" sz="6000" dirty="0" smtClean="0"/>
              <a:t/>
            </a:r>
            <a:br>
              <a:rPr lang="el-GR" sz="6000" dirty="0" smtClean="0"/>
            </a:br>
            <a:r>
              <a:rPr lang="el-GR" sz="6000" dirty="0" smtClean="0"/>
              <a:t>(Π.χ. Γιατί ξεκινούν τα επεισόδια στα γήπεδα; Γιατί οι πολίτες δεν συμμετέχουν ενεργά στην ανακύκλωση; Ποιός είναι ο καλύτερος τρόπος συσκευασίας για την σωστότερη δυνατή συντήρηση τροφίμων στο σπίτι; Πόσο επηρεάζει ο προσανατολισμός την ευχάριστη διαβίωση μέσα στο σπίτι;)</a:t>
            </a:r>
          </a:p>
          <a:p>
            <a:pPr>
              <a:buNone/>
            </a:pPr>
            <a:r>
              <a:rPr lang="el-GR" dirty="0" smtClean="0"/>
              <a:t/>
            </a:r>
            <a:br>
              <a:rPr lang="el-GR" dirty="0" smtClean="0"/>
            </a:br>
            <a:endParaRPr lang="el-GR" dirty="0" smtClean="0"/>
          </a:p>
          <a:p>
            <a:endParaRPr lang="el-G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654032"/>
          </a:xfrm>
        </p:spPr>
        <p:txBody>
          <a:bodyPr>
            <a:normAutofit fontScale="90000"/>
          </a:bodyPr>
          <a:lstStyle/>
          <a:p>
            <a:r>
              <a:rPr lang="el-GR" b="1" dirty="0" smtClean="0"/>
              <a:t>Περιγραφική έρευνα:</a:t>
            </a:r>
            <a:br>
              <a:rPr lang="el-GR" b="1" dirty="0" smtClean="0"/>
            </a:br>
            <a:endParaRPr lang="el-GR" dirty="0"/>
          </a:p>
        </p:txBody>
      </p:sp>
      <p:sp>
        <p:nvSpPr>
          <p:cNvPr id="3" name="2 - Θέση περιεχομένου"/>
          <p:cNvSpPr>
            <a:spLocks noGrp="1"/>
          </p:cNvSpPr>
          <p:nvPr>
            <p:ph idx="1"/>
          </p:nvPr>
        </p:nvSpPr>
        <p:spPr>
          <a:xfrm>
            <a:off x="457200" y="642918"/>
            <a:ext cx="8229600" cy="5483245"/>
          </a:xfrm>
        </p:spPr>
        <p:txBody>
          <a:bodyPr>
            <a:normAutofit fontScale="55000" lnSpcReduction="20000"/>
          </a:bodyPr>
          <a:lstStyle/>
          <a:p>
            <a:r>
              <a:rPr lang="el-GR" dirty="0" smtClean="0"/>
              <a:t/>
            </a:r>
            <a:br>
              <a:rPr lang="el-GR" dirty="0" smtClean="0"/>
            </a:br>
            <a:r>
              <a:rPr lang="el-GR" sz="6400" dirty="0" smtClean="0"/>
              <a:t>Ο ερευνητής προσπαθεί να βρει την </a:t>
            </a:r>
            <a:r>
              <a:rPr lang="el-GR" sz="6400" b="1" dirty="0" smtClean="0"/>
              <a:t>ποσοτική σχέση</a:t>
            </a:r>
            <a:r>
              <a:rPr lang="el-GR" sz="6400" dirty="0" smtClean="0"/>
              <a:t> μεταξύ μεταβλητών, χωρίς να επηρεάζει καμία μεταβλητή. </a:t>
            </a:r>
          </a:p>
          <a:p>
            <a:r>
              <a:rPr lang="el-GR" sz="6400" dirty="0" smtClean="0"/>
              <a:t>Δηλ. οι περιγραφικές έρευνες ασχολούνται με φαινόμενα που εξελίσσονται στο φυσικό τους πλαίσιο. </a:t>
            </a:r>
          </a:p>
          <a:p>
            <a:r>
              <a:rPr lang="el-GR" sz="6400" dirty="0" smtClean="0"/>
              <a:t>Σ’ αυτό τον τύπο έρευνας  είναι πολύ δύσκολο να αποδοθεί  αιτιώδης σχέση μεταξύ των μεταβλητών.</a:t>
            </a:r>
          </a:p>
          <a:p>
            <a:pPr marL="0" indent="0">
              <a:buNone/>
            </a:pPr>
            <a:endParaRPr lang="el-GR" sz="6400" dirty="0" smtClean="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Περιγραφή των κοινωνικών αναγκών </a:t>
            </a:r>
            <a:endParaRPr lang="el-GR" dirty="0"/>
          </a:p>
        </p:txBody>
      </p:sp>
      <p:sp>
        <p:nvSpPr>
          <p:cNvPr id="3" name="2 - Θέση περιεχομένου"/>
          <p:cNvSpPr>
            <a:spLocks noGrp="1"/>
          </p:cNvSpPr>
          <p:nvPr>
            <p:ph idx="1"/>
          </p:nvPr>
        </p:nvSpPr>
        <p:spPr/>
        <p:txBody>
          <a:bodyPr>
            <a:normAutofit/>
          </a:bodyPr>
          <a:lstStyle/>
          <a:p>
            <a:r>
              <a:rPr lang="el-GR" b="1" i="1" dirty="0" smtClean="0"/>
              <a:t>Γιατί η συγκεκριμένη έρευνα βελτιώνει την υπάρχουσα κατάσταση στον τομέα που αναφέρεται ;</a:t>
            </a:r>
            <a:r>
              <a:rPr lang="el-GR" dirty="0" smtClean="0"/>
              <a:t/>
            </a:r>
            <a:br>
              <a:rPr lang="el-GR" dirty="0" smtClean="0"/>
            </a:br>
            <a:endParaRPr lang="el-GR" dirty="0" smtClean="0"/>
          </a:p>
          <a:p>
            <a:r>
              <a:rPr lang="el-GR" dirty="0" smtClean="0"/>
              <a:t>Μικρή και περιεκτική αναφορά στον τρόπο και στους λόγους που η έρευνα θα βοηθήσει την επιστήμη, την κοινωνία, τον άνθρωπο, την γνώση </a:t>
            </a:r>
            <a:r>
              <a:rPr lang="el-GR" dirty="0" err="1" smtClean="0"/>
              <a:t>κ.λ.π</a:t>
            </a:r>
            <a:r>
              <a:rPr lang="el-GR" dirty="0" smtClean="0"/>
              <a:t>.</a:t>
            </a:r>
          </a:p>
          <a:p>
            <a:endParaRPr lang="el-GR"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28596" y="357166"/>
            <a:ext cx="8258204" cy="1000108"/>
          </a:xfrm>
        </p:spPr>
        <p:txBody>
          <a:bodyPr>
            <a:normAutofit fontScale="90000"/>
          </a:bodyPr>
          <a:lstStyle/>
          <a:p>
            <a:r>
              <a:rPr lang="el-GR" b="1" dirty="0" smtClean="0"/>
              <a:t> </a:t>
            </a:r>
            <a:r>
              <a:rPr lang="el-GR" sz="3600" b="1" dirty="0" smtClean="0"/>
              <a:t>Περιγραφή των κοινωνικών αναγκών που εξυπηρετεί η έρευνα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Αναφέρεται στο που στοχεύει η έρευνα, τι προσφέρει, σε ποιους μπορεί να είναι χρήσιμη (κοινωνικές ανάγκες), το είδος της έρευνας και τα ερωτήματα στα οποία καλείται να δώσει απάντηση. Συγκεκριμένα</a:t>
            </a:r>
          </a:p>
          <a:p>
            <a:r>
              <a:rPr lang="el-GR" dirty="0" smtClean="0"/>
              <a:t>Στην ενότητα αυτή  ο  ερευνητής/</a:t>
            </a:r>
            <a:r>
              <a:rPr lang="el-GR" dirty="0" err="1" smtClean="0"/>
              <a:t>ές</a:t>
            </a:r>
            <a:r>
              <a:rPr lang="el-GR" dirty="0" smtClean="0"/>
              <a:t>  αναλύει  τη  χρησιμότητα  της  έρευνας  στο  κοινωνικό σύνολο. </a:t>
            </a:r>
          </a:p>
          <a:p>
            <a:r>
              <a:rPr lang="el-GR" dirty="0" smtClean="0"/>
              <a:t>Η ανάλυση αυτή αντικατοπτρίζει τις γνώσεις του μελετητή/</a:t>
            </a:r>
            <a:r>
              <a:rPr lang="el-GR" dirty="0" err="1" smtClean="0"/>
              <a:t>ών</a:t>
            </a:r>
            <a:r>
              <a:rPr lang="el-GR" dirty="0" smtClean="0"/>
              <a:t>, καθώς και το μέγεθος της βιβλιογραφίας που χρησιμοποίησε. </a:t>
            </a:r>
          </a:p>
          <a:p>
            <a:endParaRPr lang="el-GR"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
            </a:r>
            <a:br>
              <a:rPr lang="el-GR" dirty="0" smtClean="0"/>
            </a:br>
            <a:endParaRPr lang="el-GR" dirty="0"/>
          </a:p>
        </p:txBody>
      </p:sp>
      <p:sp>
        <p:nvSpPr>
          <p:cNvPr id="3" name="2 - Θέση περιεχομένου"/>
          <p:cNvSpPr>
            <a:spLocks noGrp="1"/>
          </p:cNvSpPr>
          <p:nvPr>
            <p:ph idx="1"/>
          </p:nvPr>
        </p:nvSpPr>
        <p:spPr>
          <a:xfrm>
            <a:off x="323528" y="332656"/>
            <a:ext cx="9073008" cy="5616624"/>
          </a:xfrm>
        </p:spPr>
        <p:txBody>
          <a:bodyPr>
            <a:normAutofit/>
          </a:bodyPr>
          <a:lstStyle/>
          <a:p>
            <a:r>
              <a:rPr lang="el-GR" dirty="0"/>
              <a:t>Περιγραφή των κοινωνικών αναγκών που εξυπηρετεί η </a:t>
            </a:r>
            <a:r>
              <a:rPr lang="el-GR" dirty="0" smtClean="0"/>
              <a:t>έρευνα</a:t>
            </a:r>
            <a:endParaRPr lang="en-GB" dirty="0" smtClean="0"/>
          </a:p>
          <a:p>
            <a:r>
              <a:rPr lang="el-GR" dirty="0"/>
              <a:t>Εδώ ο ερευνητής/</a:t>
            </a:r>
            <a:r>
              <a:rPr lang="el-GR" dirty="0" err="1"/>
              <a:t>ές</a:t>
            </a:r>
            <a:r>
              <a:rPr lang="el-GR" dirty="0"/>
              <a:t> αναλύει τη χρησιμότητα της έρευνας στο κοινωνικό σύνολο. Η ανάλυση αυτή αντικατοπτρίζει τις γνώσεις του μελετητή/</a:t>
            </a:r>
            <a:r>
              <a:rPr lang="el-GR" dirty="0" err="1"/>
              <a:t>ών</a:t>
            </a:r>
            <a:r>
              <a:rPr lang="el-GR" dirty="0"/>
              <a:t>, καθώς και το μέγεθος της βιβλιογραφίας που χρησιμοποίησε. Ο ερευνητής εξηγεί τους λόγους για τους οποίους η συγκεκριμένη έρευνα βελτιώνει την υπάρχουσα κατάσταση στον τομέα που αναφέρεται.</a:t>
            </a:r>
          </a:p>
          <a:p>
            <a:endParaRPr lang="el-GR"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 </a:t>
            </a:r>
            <a:r>
              <a:rPr lang="el-GR" sz="3600" b="1" dirty="0" smtClean="0"/>
              <a:t>ΠΡΟΤΑΣΕΙΣ ΓΙΑ ΣΥΜΠΛΗΡΩΜΑΤΙΚΗ ΕΡΕΥΝΑ ΣΤΟ ΜΕΛΛΟΝ ΑΠΟ ΑΛΛΟΥΣ ΕΡΕΥΝΗΤΕΣ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dirty="0" smtClean="0"/>
              <a:t>Βασιζόμενος στα αποτελέσματα της έρευνάς του ο ερευνητής θα προτείνει τομείς που εντόπισε και που θεωρεί ότι θα πρέπει να ερευνηθούν στο μέλλον από άλλους ερευνητές.</a:t>
            </a:r>
          </a:p>
          <a:p>
            <a:r>
              <a:rPr lang="el-GR" dirty="0" smtClean="0"/>
              <a:t>Είναι σημαντικό να βασίζονται οι προτάσεις αυτές στα αποτελέσματα της έρευνας που πραγματοποιήθηκε, και όχι να πηγάζουν από άσχετα θέματα. Επιπλέον οι προτάσεις θα είναι εποικοδομητικές και θα εκφράζουν τη θέληση του ερευνητή για βελτιώσεις και πρόοδο στον τομέα με τον οποίο ασχολείται.</a:t>
            </a:r>
          </a:p>
          <a:p>
            <a:endParaRPr lang="el-GR"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ΑΥΤΟΑΞΙΟΛΟΓΗΣΗ</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r>
              <a:rPr lang="el-GR" dirty="0" smtClean="0"/>
              <a:t>Κάθε ομάδα ( μαθητής-</a:t>
            </a:r>
            <a:r>
              <a:rPr lang="el-GR" dirty="0" err="1" smtClean="0"/>
              <a:t>τρια</a:t>
            </a:r>
            <a:r>
              <a:rPr lang="el-GR" dirty="0" smtClean="0"/>
              <a:t>) αξιολογεί την προσπάθεια της αναλύοντας και σχολιάζοντας τις επιδόσεις της ανά δραστηριότητα. Υπάρχει η δυνατότητα να χρησιμοποιηθεί και ρουμπρίκα αξιολόγησης για κάθε τρίμηνο με βάση δείκτη (κλίμακα) αξιολόγησης ανά δραστηριότητα.</a:t>
            </a:r>
          </a:p>
          <a:p>
            <a:endParaRPr lang="el-GR"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ΕΡΕΥΝΗΤΙΚΟ ΚΑΙ ΠΕΙΡΑΜΑΤΙΚΟ ΜΕΡΟΣ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62500" lnSpcReduction="20000"/>
          </a:bodyPr>
          <a:lstStyle/>
          <a:p>
            <a:r>
              <a:rPr lang="el-GR" dirty="0" smtClean="0"/>
              <a:t>Σχεδιασμός πειραματικής διάταξης – αιτιολόγηση επιλογών, όπου περιγράφονται με ακρίβεια και λεπτομέρεια τε είδος των υλικών που επελέγησαν για το δοκίμιο της έρευνας – οι διαδικασίες που θα τηρηθούν – ο τρόπος μετρήσεων – πιθανά σφάλματα και άλλοι παράγοντες που ενδεχόμενα θα προκύψουν κατά την διεξαγωγή των πειραμάτων.</a:t>
            </a:r>
          </a:p>
          <a:p>
            <a:r>
              <a:rPr lang="el-GR" dirty="0" smtClean="0"/>
              <a:t>Διάγραμμα διαδικασίας του πειράματος , ο σκοπός της γραφικής αυτής απεικόνισης είναι να προσφέρουν οι ερευνητές ( της/</a:t>
            </a:r>
            <a:r>
              <a:rPr lang="el-GR" dirty="0" err="1" smtClean="0"/>
              <a:t>τρια</a:t>
            </a:r>
            <a:r>
              <a:rPr lang="el-GR" dirty="0" smtClean="0"/>
              <a:t>) στον αναγνώστη μιαν εικόνα του τρόπου με τον οποίο οργάνωσαν τη μελέτη τους, πραγματοποίησαν τα πειράματά τους, επεξεργάσθηκαν τα πειραματικά αποτελέσματα, και έγραψαν τη σχετική δημοσίευση .</a:t>
            </a:r>
            <a:endParaRPr lang="en-GB" dirty="0" smtClean="0"/>
          </a:p>
          <a:p>
            <a:r>
              <a:rPr lang="el-GR" dirty="0" smtClean="0"/>
              <a:t> Προτείνεται η μορφή ενός διαγράμματος ροής ή μπορείτε και με διάφορες άλλες μορφές των διαγραμμάτων </a:t>
            </a:r>
            <a:r>
              <a:rPr lang="el-GR" dirty="0" err="1" smtClean="0"/>
              <a:t>smart</a:t>
            </a:r>
            <a:r>
              <a:rPr lang="el-GR" dirty="0" smtClean="0"/>
              <a:t> </a:t>
            </a:r>
            <a:r>
              <a:rPr lang="el-GR" dirty="0" err="1" smtClean="0"/>
              <a:t>art</a:t>
            </a:r>
            <a:r>
              <a:rPr lang="el-GR" dirty="0" smtClean="0"/>
              <a:t> του μενού « εισαγωγή» . H εφαρμογή </a:t>
            </a:r>
            <a:r>
              <a:rPr lang="el-GR" dirty="0" err="1" smtClean="0"/>
              <a:t>Google</a:t>
            </a:r>
            <a:r>
              <a:rPr lang="el-GR" dirty="0" smtClean="0"/>
              <a:t> έγγραφα , που παρέχεται δωρεάν από την </a:t>
            </a:r>
            <a:r>
              <a:rPr lang="el-GR" dirty="0" err="1" smtClean="0"/>
              <a:t>Google</a:t>
            </a:r>
            <a:r>
              <a:rPr lang="el-GR" dirty="0" smtClean="0"/>
              <a:t> , επίσης είναι από τις πλέον κατάλληλες για δημιουργία σχημάτων και διαγραμμάτων.</a:t>
            </a:r>
          </a:p>
          <a:p>
            <a:endParaRPr lang="el-GR"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a:t>ΠΕΙΡΑΜΑΤΙΚΟ ΜΕΡΟΣ</a:t>
            </a:r>
            <a:br>
              <a:rPr lang="el-GR" b="1" u="sng" dirty="0"/>
            </a:br>
            <a:r>
              <a:rPr lang="el-GR" b="1" u="sng" dirty="0"/>
              <a:t>ΔΙΑΔΙΚΑΣΙΑ </a:t>
            </a:r>
            <a:r>
              <a:rPr lang="el-GR" b="1" u="sng" dirty="0" smtClean="0"/>
              <a:t>ΤΗΣ ΕΡΕΥΝΑΣ  </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32500" lnSpcReduction="20000"/>
          </a:bodyPr>
          <a:lstStyle/>
          <a:p>
            <a:r>
              <a:rPr lang="el-GR" sz="5600" dirty="0" smtClean="0"/>
              <a:t/>
            </a:r>
            <a:br>
              <a:rPr lang="el-GR" sz="5600" dirty="0" smtClean="0"/>
            </a:br>
            <a:r>
              <a:rPr lang="el-GR" sz="5600" b="1" dirty="0" smtClean="0"/>
              <a:t>3.1. Σχεδιασμός πειραματικής διάταξης – αιτιολόγηση επιλογών</a:t>
            </a:r>
            <a:endParaRPr lang="el-GR" sz="5600" dirty="0" smtClean="0"/>
          </a:p>
          <a:p>
            <a:r>
              <a:rPr lang="el-GR" sz="5600" dirty="0" smtClean="0"/>
              <a:t>Περιγράφονται με ακρίβεια και λεπτομέρεια το είδος των υλικών που επελέγησαν για το δοκίμιο της έρευνας – οι διαδικασίες που θα τηρηθούν – ο τρόπος μετρήσεων – πιθανά σφάλματα και άλλοι παράγοντες που ενδεχόμενα θα προκύψουν κατά την διεξαγωγή των πειραμάτων.</a:t>
            </a:r>
          </a:p>
          <a:p>
            <a:r>
              <a:rPr lang="el-GR" sz="5600" b="1" dirty="0" smtClean="0"/>
              <a:t>3.2 Διάγραμμα  διαδικασίας του πειράματος </a:t>
            </a:r>
            <a:endParaRPr lang="el-GR" sz="5600" dirty="0" smtClean="0"/>
          </a:p>
          <a:p>
            <a:r>
              <a:rPr lang="el-GR" sz="5600" dirty="0" smtClean="0"/>
              <a:t>Ο σκοπός  της γραφικής αυτής απεικόνισης είναι να προσφέρουν  ο/οι ερευνητής/</a:t>
            </a:r>
            <a:r>
              <a:rPr lang="el-GR" sz="5600" dirty="0" err="1" smtClean="0"/>
              <a:t>ές</a:t>
            </a:r>
            <a:r>
              <a:rPr lang="el-GR" sz="5600" dirty="0" smtClean="0"/>
              <a:t> στον αναγνώστη μιαν εικόνα του τρόπου με τον οποίο οργάνωσαν τη μελέτη τους, πραγματοποίησαν  τα πειράματά τους, επεξεργάσθηκαν  τα πειραματικά αποτελέσματα, και έγραψαν τη σχετική δημοσίευση .Παρακάτω υπάρχει η επιθυμητή μορφή ενός  σχεδιαγράμματος. Προτείνεται  η μορφή ενός διαγράμματος ροής ή   μπορείτε  και με διάφορες  άλλες μορφές των διαγραμμάτων  </a:t>
            </a:r>
            <a:r>
              <a:rPr lang="el-GR" sz="5600" dirty="0" err="1" smtClean="0"/>
              <a:t>smart</a:t>
            </a:r>
            <a:r>
              <a:rPr lang="el-GR" sz="5600" dirty="0" smtClean="0"/>
              <a:t> </a:t>
            </a:r>
            <a:r>
              <a:rPr lang="el-GR" sz="5600" dirty="0" err="1" smtClean="0"/>
              <a:t>art</a:t>
            </a:r>
            <a:r>
              <a:rPr lang="el-GR" sz="5600" dirty="0" smtClean="0"/>
              <a:t> του μενού « εισαγωγή» . H εφαρμογή </a:t>
            </a:r>
            <a:r>
              <a:rPr lang="el-GR" sz="5600" dirty="0" smtClean="0">
                <a:hlinkClick r:id="rId2"/>
              </a:rPr>
              <a:t> </a:t>
            </a:r>
            <a:r>
              <a:rPr lang="el-GR" sz="5600" u="sng" dirty="0" err="1" smtClean="0">
                <a:hlinkClick r:id="rId2"/>
              </a:rPr>
              <a:t>Google</a:t>
            </a:r>
            <a:r>
              <a:rPr lang="el-GR" sz="5600" u="sng" dirty="0" smtClean="0">
                <a:hlinkClick r:id="rId2"/>
              </a:rPr>
              <a:t> έγγραφα</a:t>
            </a:r>
            <a:r>
              <a:rPr lang="el-GR" sz="5600" dirty="0" smtClean="0"/>
              <a:t> , που παρέχεται δωρεάν από την </a:t>
            </a:r>
            <a:r>
              <a:rPr lang="el-GR" sz="5600" dirty="0" err="1" smtClean="0"/>
              <a:t>Google</a:t>
            </a:r>
            <a:r>
              <a:rPr lang="el-GR" sz="5600" dirty="0" smtClean="0"/>
              <a:t> , επίσης είναι από τις πλέον κατάλληλες για δημιουργία σχημάτων και διαγραμμάτων.</a:t>
            </a:r>
          </a:p>
          <a:p>
            <a:r>
              <a:rPr lang="el-GR" sz="5600" dirty="0" smtClean="0"/>
              <a:t/>
            </a:r>
            <a:br>
              <a:rPr lang="el-GR" sz="5600" dirty="0" smtClean="0"/>
            </a:br>
            <a:endParaRPr lang="el-GR" sz="5600" dirty="0" smtClean="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ΠΕΙΡΑΜΑΤΙΚΟ ΜΕΡΟΣ</a:t>
            </a:r>
          </a:p>
        </p:txBody>
      </p:sp>
      <p:sp>
        <p:nvSpPr>
          <p:cNvPr id="3" name="Θέση περιεχομένου 2"/>
          <p:cNvSpPr>
            <a:spLocks noGrp="1"/>
          </p:cNvSpPr>
          <p:nvPr>
            <p:ph idx="1"/>
          </p:nvPr>
        </p:nvSpPr>
        <p:spPr/>
        <p:txBody>
          <a:bodyPr>
            <a:normAutofit fontScale="62500" lnSpcReduction="20000"/>
          </a:bodyPr>
          <a:lstStyle/>
          <a:p>
            <a:r>
              <a:rPr lang="el-GR" dirty="0"/>
              <a:t>3.3. Εκτέλεση και φωτογραφίες του πειράματος</a:t>
            </a:r>
          </a:p>
          <a:p>
            <a:r>
              <a:rPr lang="el-GR" dirty="0"/>
              <a:t>Περιγράφουμε βήμα –βήμα κάθε ενέργεια που ακολουθήσαμε  </a:t>
            </a:r>
            <a:r>
              <a:rPr lang="el-GR" dirty="0" err="1"/>
              <a:t>σ΄ολες</a:t>
            </a:r>
            <a:r>
              <a:rPr lang="el-GR" dirty="0"/>
              <a:t> τις φάσεις που έγιναν  για την επιτυχή εκτέλεση του πειράματος. Τυχόν επανάληψη ή επαναλήψεις του πειράματος βοηθούν στην μείωση των σφαλμάτων των αποτελεσμάτων σας. Όλες οι σημαντικές ενέργειες φωτογραφίζονται για να γίνεται από τους αναγνώστες της έρευνας πιο κατανοητή η διεξαγωγή του πειράματος , αλλά να υπάρχει και βοηθητικό υλικό για μελλοντικούς ερευνητές.</a:t>
            </a:r>
          </a:p>
          <a:p>
            <a:r>
              <a:rPr lang="el-GR" dirty="0"/>
              <a:t>3.4. Κατάλογος υλικών- συσκευών- μηχανών-εργαλείων πειράματος και εκτίμησης κόστους της έρευνας</a:t>
            </a:r>
          </a:p>
          <a:p>
            <a:r>
              <a:rPr lang="el-GR" dirty="0"/>
              <a:t>Σε πίνακα αναφέρονται τα υλικά και οι ποσότητες που χρειάσθηκαν – εργαλεία και συσκευές μέτρησης – μηχανές – τυχόν πρωτότυπες κατασκευές και γενικά ότι χρειάσθηκε για την διεξαγωγή της έρευνας (υπόδειγμα). Επίσης εκτιμάται και το κόστος της έρευνας.</a:t>
            </a:r>
          </a:p>
          <a:p>
            <a:r>
              <a:rPr lang="el-GR" dirty="0"/>
              <a:t/>
            </a:r>
            <a:br>
              <a:rPr lang="el-GR" dirty="0"/>
            </a:br>
            <a:endParaRPr lang="el-GR" dirty="0"/>
          </a:p>
          <a:p>
            <a:endParaRPr lang="el-GR" dirty="0"/>
          </a:p>
        </p:txBody>
      </p:sp>
    </p:spTree>
    <p:extLst>
      <p:ext uri="{BB962C8B-B14F-4D97-AF65-F5344CB8AC3E}">
        <p14:creationId xmlns:p14="http://schemas.microsoft.com/office/powerpoint/2010/main" val="95074116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Σχεδιασμός πειραματικής διαδικασίας ή προϊόντος</a:t>
            </a:r>
          </a:p>
        </p:txBody>
      </p:sp>
      <p:sp>
        <p:nvSpPr>
          <p:cNvPr id="3" name="Θέση περιεχομένου 2"/>
          <p:cNvSpPr>
            <a:spLocks noGrp="1"/>
          </p:cNvSpPr>
          <p:nvPr>
            <p:ph idx="1"/>
          </p:nvPr>
        </p:nvSpPr>
        <p:spPr/>
        <p:txBody>
          <a:bodyPr/>
          <a:lstStyle/>
          <a:p>
            <a:r>
              <a:rPr lang="el-GR" dirty="0"/>
              <a:t>Περιγράφει σε μορφή νοητικού ή εννοιολογικού χάρτη ή διαγράμματος ροής, τον σχεδιασμό και τα βήματα της πειραματικής διαδικασίας ή της κατασκευής του προϊόντος. Περιλαμβάνει επίσης κάποιο σχέδιο ή σκαρίφημα του προϊόντος</a:t>
            </a:r>
          </a:p>
          <a:p>
            <a:endParaRPr lang="el-GR" dirty="0"/>
          </a:p>
        </p:txBody>
      </p:sp>
    </p:spTree>
    <p:extLst>
      <p:ext uri="{BB962C8B-B14F-4D97-AF65-F5344CB8AC3E}">
        <p14:creationId xmlns:p14="http://schemas.microsoft.com/office/powerpoint/2010/main" val="300143423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ΣΥΛΛΟΓΗ ΚΑΙ ΑΝΑΛΥΣΗ ΔΕΔΟΜΕΝΩΝ</a:t>
            </a:r>
            <a:br>
              <a:rPr lang="el-GR" dirty="0"/>
            </a:br>
            <a:endParaRPr lang="el-GR" dirty="0"/>
          </a:p>
        </p:txBody>
      </p:sp>
      <p:sp>
        <p:nvSpPr>
          <p:cNvPr id="3" name="Θέση περιεχομένου 2"/>
          <p:cNvSpPr>
            <a:spLocks noGrp="1"/>
          </p:cNvSpPr>
          <p:nvPr>
            <p:ph idx="1"/>
          </p:nvPr>
        </p:nvSpPr>
        <p:spPr/>
        <p:txBody>
          <a:bodyPr/>
          <a:lstStyle/>
          <a:p>
            <a:r>
              <a:rPr lang="el-GR" dirty="0"/>
              <a:t>Παραθέτει τις μετρήσεις που έγιναν κατά τη διάρκεια του πειράματος και την παρουσίαση τους μέσα από κείμενα, πίνακες, διαγράμματα, κ.λπ. ή τα στάδια κατασκευής του προϊόντος.</a:t>
            </a:r>
          </a:p>
          <a:p>
            <a:endParaRPr lang="el-GR" dirty="0"/>
          </a:p>
        </p:txBody>
      </p:sp>
    </p:spTree>
    <p:extLst>
      <p:ext uri="{BB962C8B-B14F-4D97-AF65-F5344CB8AC3E}">
        <p14:creationId xmlns:p14="http://schemas.microsoft.com/office/powerpoint/2010/main" val="2707539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Περιγραφική έρευνα</a:t>
            </a:r>
          </a:p>
        </p:txBody>
      </p:sp>
      <p:sp>
        <p:nvSpPr>
          <p:cNvPr id="3" name="Θέση περιεχομένου 2"/>
          <p:cNvSpPr>
            <a:spLocks noGrp="1"/>
          </p:cNvSpPr>
          <p:nvPr>
            <p:ph idx="1"/>
          </p:nvPr>
        </p:nvSpPr>
        <p:spPr/>
        <p:txBody>
          <a:bodyPr>
            <a:normAutofit lnSpcReduction="10000"/>
          </a:bodyPr>
          <a:lstStyle/>
          <a:p>
            <a:r>
              <a:rPr lang="el-GR" dirty="0"/>
              <a:t>Οι «τρίτοι» παράγοντες κατά τον χρόνο που παρατηρούμε την ανεξάρτητη και εξαρτημένη μεταβλητή,  αφήνονται ελεύθεροι να συνυπάρχουν και να επιδρούν. </a:t>
            </a:r>
            <a:endParaRPr lang="el-GR" dirty="0" smtClean="0"/>
          </a:p>
          <a:p>
            <a:r>
              <a:rPr lang="el-GR" dirty="0" smtClean="0"/>
              <a:t>Στη </a:t>
            </a:r>
            <a:r>
              <a:rPr lang="el-GR" dirty="0"/>
              <a:t>χειρότερη περίπτωση αγνοούμε τις επιδράσεις των παραγόντων αυτών. </a:t>
            </a:r>
            <a:endParaRPr lang="el-GR" dirty="0" smtClean="0"/>
          </a:p>
          <a:p>
            <a:r>
              <a:rPr lang="el-GR" dirty="0" smtClean="0"/>
              <a:t>Στην </a:t>
            </a:r>
            <a:r>
              <a:rPr lang="el-GR" dirty="0"/>
              <a:t>καλύτερη περίπτωση προσπαθούμε εκ των υστέρων να λάβουμε υπόψη μας αυτές τις επιδράσεις</a:t>
            </a:r>
          </a:p>
        </p:txBody>
      </p:sp>
    </p:spTree>
    <p:extLst>
      <p:ext uri="{BB962C8B-B14F-4D97-AF65-F5344CB8AC3E}">
        <p14:creationId xmlns:p14="http://schemas.microsoft.com/office/powerpoint/2010/main" val="286142900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ΣΥΛΛΟΓΗ ΚΑΙ ΑΝΑΛΥΣΗ ΔΕΔΟΜΕΝΩΝ</a:t>
            </a:r>
            <a:br>
              <a:rPr lang="el-GR" b="1" dirty="0"/>
            </a:br>
            <a:endParaRPr lang="el-GR" b="1" dirty="0"/>
          </a:p>
        </p:txBody>
      </p:sp>
      <p:sp>
        <p:nvSpPr>
          <p:cNvPr id="3" name="Θέση περιεχομένου 2"/>
          <p:cNvSpPr>
            <a:spLocks noGrp="1"/>
          </p:cNvSpPr>
          <p:nvPr>
            <p:ph idx="1"/>
          </p:nvPr>
        </p:nvSpPr>
        <p:spPr/>
        <p:txBody>
          <a:bodyPr>
            <a:normAutofit fontScale="92500"/>
          </a:bodyPr>
          <a:lstStyle/>
          <a:p>
            <a:r>
              <a:rPr lang="el-GR" dirty="0" smtClean="0"/>
              <a:t> </a:t>
            </a:r>
            <a:r>
              <a:rPr lang="el-GR" dirty="0"/>
              <a:t>Συλλογή </a:t>
            </a:r>
            <a:r>
              <a:rPr lang="el-GR" dirty="0" err="1"/>
              <a:t>δεδομένων–μετρήσεων</a:t>
            </a:r>
            <a:r>
              <a:rPr lang="el-GR" dirty="0"/>
              <a:t>. </a:t>
            </a:r>
          </a:p>
          <a:p>
            <a:r>
              <a:rPr lang="el-GR" dirty="0"/>
              <a:t>    Παρατίθενται τα δεδομένα - μετρήσεις του πειράματος μέσα σε κατάλληλους πίνακες.</a:t>
            </a:r>
          </a:p>
          <a:p>
            <a:r>
              <a:rPr lang="el-GR" dirty="0" smtClean="0"/>
              <a:t> </a:t>
            </a:r>
            <a:r>
              <a:rPr lang="el-GR" dirty="0"/>
              <a:t>Ανάλυση αποτελεσμάτων.</a:t>
            </a:r>
          </a:p>
          <a:p>
            <a:r>
              <a:rPr lang="el-GR" dirty="0"/>
              <a:t>    Με βάση τους πίνακες μετρήσεων κατασκευάζονται και οι αντιπροσωπευτικές γραφικές παραστάσεις. Τα γραφήματα - διαγράμματα  μπορούν να γίνουν σε </a:t>
            </a:r>
            <a:r>
              <a:rPr lang="el-GR" dirty="0" err="1"/>
              <a:t>μιλιμετρέ</a:t>
            </a:r>
            <a:r>
              <a:rPr lang="el-GR" dirty="0"/>
              <a:t> χαρτί ή  με την βοήθεια του προγράμματος </a:t>
            </a:r>
            <a:r>
              <a:rPr lang="el-GR" dirty="0" err="1"/>
              <a:t>excel</a:t>
            </a:r>
            <a:endParaRPr lang="el-GR" dirty="0"/>
          </a:p>
        </p:txBody>
      </p:sp>
    </p:spTree>
    <p:extLst>
      <p:ext uri="{BB962C8B-B14F-4D97-AF65-F5344CB8AC3E}">
        <p14:creationId xmlns:p14="http://schemas.microsoft.com/office/powerpoint/2010/main" val="105561304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Ανάλυση αποτελεσμάτων ή έλεγχος προϊόντος</a:t>
            </a:r>
            <a:br>
              <a:rPr lang="el-GR" dirty="0"/>
            </a:br>
            <a:endParaRPr lang="el-GR" dirty="0"/>
          </a:p>
        </p:txBody>
      </p:sp>
      <p:sp>
        <p:nvSpPr>
          <p:cNvPr id="3" name="Θέση περιεχομένου 2"/>
          <p:cNvSpPr>
            <a:spLocks noGrp="1"/>
          </p:cNvSpPr>
          <p:nvPr>
            <p:ph idx="1"/>
          </p:nvPr>
        </p:nvSpPr>
        <p:spPr/>
        <p:txBody>
          <a:bodyPr/>
          <a:lstStyle/>
          <a:p>
            <a:r>
              <a:rPr lang="el-GR" dirty="0"/>
              <a:t>Περιλαμβάνει την επεξεργασία των αποτελεσμάτων του πειράματος και την απεικόνισή τους σε γραφήματα του Excel. Στην περίπτωση κατασκευής προϊόντος, περιλαμβάνει τα αποτελέσματα του ερωτηματολογίου ελέγχου και το αραχνοειδές διάγραμμα ελέγχου του προϊόντος</a:t>
            </a:r>
          </a:p>
          <a:p>
            <a:endParaRPr lang="el-GR" dirty="0"/>
          </a:p>
        </p:txBody>
      </p:sp>
    </p:spTree>
    <p:extLst>
      <p:ext uri="{BB962C8B-B14F-4D97-AF65-F5344CB8AC3E}">
        <p14:creationId xmlns:p14="http://schemas.microsoft.com/office/powerpoint/2010/main" val="3549553925"/>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ΕΡΕΥΝΗΤΙΚΟ ΜΕΡΟΣ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fontAlgn="base"/>
            <a:r>
              <a:rPr lang="el-GR" dirty="0" smtClean="0"/>
              <a:t>Στο Ερευνητικό Μέρος περιλαμβάνονται τα εξής: (ανάλογα με το θέμα της εργασίας, όχι όλα αναγκαστικά)</a:t>
            </a:r>
          </a:p>
          <a:p>
            <a:pPr fontAlgn="base">
              <a:buNone/>
            </a:pPr>
            <a:endParaRPr lang="el-GR" dirty="0" smtClean="0"/>
          </a:p>
          <a:p>
            <a:endParaRPr lang="el-GR"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ΕΡΕΥΝΗΤΙΚΟ ΜΕΡΟΣ</a:t>
            </a:r>
            <a:br>
              <a:rPr lang="el-GR" b="1" dirty="0" smtClean="0"/>
            </a:br>
            <a:endParaRPr lang="el-GR" b="1" dirty="0"/>
          </a:p>
        </p:txBody>
      </p:sp>
      <p:sp>
        <p:nvSpPr>
          <p:cNvPr id="3" name="2 - Θέση περιεχομένου"/>
          <p:cNvSpPr>
            <a:spLocks noGrp="1"/>
          </p:cNvSpPr>
          <p:nvPr>
            <p:ph idx="1"/>
          </p:nvPr>
        </p:nvSpPr>
        <p:spPr/>
        <p:txBody>
          <a:bodyPr/>
          <a:lstStyle/>
          <a:p>
            <a:pPr fontAlgn="base"/>
            <a:r>
              <a:rPr lang="el-GR" b="1" u="sng" dirty="0" smtClean="0"/>
              <a:t> Έρευνα στην Αγορά.</a:t>
            </a:r>
            <a:endParaRPr lang="el-GR" b="1" dirty="0" smtClean="0"/>
          </a:p>
          <a:p>
            <a:pPr fontAlgn="base"/>
            <a:r>
              <a:rPr lang="el-GR" dirty="0" smtClean="0"/>
              <a:t>Περιλαμβάνει τα αποτελέσματα έρευνας για σχετικά με το θέμα προϊόντα που πωλούνται στην Αγορά</a:t>
            </a:r>
          </a:p>
          <a:p>
            <a:pPr fontAlgn="base">
              <a:buNone/>
            </a:pPr>
            <a:endParaRPr lang="el-GR" dirty="0" smtClean="0"/>
          </a:p>
          <a:p>
            <a:endParaRPr lang="el-GR"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ΕΡΕΥΝΗΤΙΚΟ ΜΕΡΟΣ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fontAlgn="base"/>
            <a:r>
              <a:rPr lang="el-GR" b="1" u="sng" dirty="0" smtClean="0"/>
              <a:t>Έρευνα στο Κοινό.</a:t>
            </a:r>
            <a:endParaRPr lang="el-GR" b="1" dirty="0" smtClean="0"/>
          </a:p>
          <a:p>
            <a:pPr fontAlgn="base"/>
            <a:r>
              <a:rPr lang="el-GR" dirty="0" smtClean="0"/>
              <a:t>Περιλαμβάνει τα συγκεντρωτικά αποτελέσματα του ερωτηματολογίου για το θέμα στο οποίο έχει ζητηθεί η γνώμη του Κοινού</a:t>
            </a:r>
          </a:p>
          <a:p>
            <a:pPr fontAlgn="base"/>
            <a:endParaRPr lang="el-GR" dirty="0" smtClean="0"/>
          </a:p>
          <a:p>
            <a:endParaRPr lang="el-GR"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ΕΡΕΥΝΗΤΙΚΟ ΜΕΡΟΣ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fontAlgn="base"/>
            <a:r>
              <a:rPr lang="el-GR" b="1" u="sng" dirty="0" smtClean="0"/>
              <a:t> Προδιαγραφές – Αραχνοειδές Διάγραμμα</a:t>
            </a:r>
            <a:endParaRPr lang="el-GR" b="1" dirty="0" smtClean="0"/>
          </a:p>
          <a:p>
            <a:pPr fontAlgn="base"/>
            <a:r>
              <a:rPr lang="el-GR" dirty="0" smtClean="0"/>
              <a:t>Περιλαμβάνει την ερμηνεία των αποτελεσμάτων του ερωτηματολογίου και το αραχνοειδές διάγραμμα που φτιάχνεται στο Excel. Οι προδιαγραφές και το αραχνοειδές διάγραμμα που προκύπτει, μοιάζουν σαν το παρακάτω.</a:t>
            </a:r>
          </a:p>
          <a:p>
            <a:endParaRPr lang="el-GR"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a:t>ΕΡΕΥΝΗΤΙΚΟ ΜΕΡΟΣ</a:t>
            </a:r>
            <a:r>
              <a:rPr lang="el-GR" dirty="0"/>
              <a:t/>
            </a:r>
            <a:br>
              <a:rPr lang="el-GR" dirty="0"/>
            </a:br>
            <a:endParaRPr lang="el-GR" dirty="0"/>
          </a:p>
        </p:txBody>
      </p:sp>
      <p:sp>
        <p:nvSpPr>
          <p:cNvPr id="3" name="2 - Θέση περιεχομένου"/>
          <p:cNvSpPr>
            <a:spLocks noGrp="1"/>
          </p:cNvSpPr>
          <p:nvPr>
            <p:ph idx="1"/>
          </p:nvPr>
        </p:nvSpPr>
        <p:spPr/>
        <p:txBody>
          <a:bodyPr>
            <a:normAutofit fontScale="92500" lnSpcReduction="10000"/>
          </a:bodyPr>
          <a:lstStyle/>
          <a:p>
            <a:pPr>
              <a:buNone/>
            </a:pPr>
            <a:r>
              <a:rPr lang="el-GR" b="1" dirty="0" smtClean="0"/>
              <a:t/>
            </a:r>
            <a:br>
              <a:rPr lang="el-GR" b="1" dirty="0" smtClean="0"/>
            </a:br>
            <a:r>
              <a:rPr lang="el-GR" b="1" dirty="0" smtClean="0"/>
              <a:t>4.1. Συλλογή </a:t>
            </a:r>
            <a:r>
              <a:rPr lang="el-GR" b="1" dirty="0" err="1" smtClean="0"/>
              <a:t>δεδομένων–μετρήσεων</a:t>
            </a:r>
            <a:r>
              <a:rPr lang="el-GR" b="1" dirty="0" smtClean="0"/>
              <a:t>. </a:t>
            </a:r>
            <a:endParaRPr lang="el-GR" dirty="0" smtClean="0"/>
          </a:p>
          <a:p>
            <a:pPr>
              <a:buNone/>
            </a:pPr>
            <a:r>
              <a:rPr lang="el-GR" dirty="0" smtClean="0"/>
              <a:t>    Παρατίθενται τα δεδομένα - μετρήσεις του πειράματος μέσα σε κατάλληλους πίνακες.</a:t>
            </a:r>
          </a:p>
          <a:p>
            <a:r>
              <a:rPr lang="el-GR" b="1" dirty="0" smtClean="0"/>
              <a:t>4.2. Ανάλυση αποτελεσμάτων.</a:t>
            </a:r>
            <a:endParaRPr lang="el-GR" dirty="0" smtClean="0"/>
          </a:p>
          <a:p>
            <a:pPr>
              <a:buNone/>
            </a:pPr>
            <a:r>
              <a:rPr lang="el-GR" dirty="0" smtClean="0"/>
              <a:t>    Με βάση τους πίνακες μετρήσεων</a:t>
            </a:r>
            <a:r>
              <a:rPr lang="el-GR" b="1" dirty="0" smtClean="0"/>
              <a:t> κ</a:t>
            </a:r>
            <a:r>
              <a:rPr lang="el-GR" dirty="0" smtClean="0"/>
              <a:t>ατασκευάζονται και οι αντιπροσωπευτικές γραφικές παραστάσεις. Τα γραφήματα - διαγράμματα  μπορούν να γίνουν σε </a:t>
            </a:r>
            <a:r>
              <a:rPr lang="el-GR" dirty="0" err="1" smtClean="0"/>
              <a:t>μιλιμετρέ</a:t>
            </a:r>
            <a:r>
              <a:rPr lang="el-GR" dirty="0" smtClean="0"/>
              <a:t> χαρτί ή  με την βοήθεια του προγράμματος </a:t>
            </a:r>
            <a:r>
              <a:rPr lang="el-GR" dirty="0" err="1" smtClean="0"/>
              <a:t>excel</a:t>
            </a:r>
            <a:r>
              <a:rPr lang="el-GR" dirty="0" smtClean="0"/>
              <a:t>.</a:t>
            </a:r>
            <a:endParaRPr lang="el-GR"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pPr fontAlgn="base"/>
            <a:r>
              <a:rPr lang="el-GR" u="sng" dirty="0" smtClean="0"/>
              <a:t>Κατάλογος υλικών και μέσων</a:t>
            </a:r>
            <a:endParaRPr lang="el-GR" dirty="0" smtClean="0"/>
          </a:p>
        </p:txBody>
      </p:sp>
      <p:sp>
        <p:nvSpPr>
          <p:cNvPr id="3" name="2 - Θέση περιεχομένου"/>
          <p:cNvSpPr>
            <a:spLocks noGrp="1"/>
          </p:cNvSpPr>
          <p:nvPr>
            <p:ph idx="1"/>
          </p:nvPr>
        </p:nvSpPr>
        <p:spPr>
          <a:xfrm>
            <a:off x="457200" y="1928802"/>
            <a:ext cx="8229600" cy="4197361"/>
          </a:xfrm>
        </p:spPr>
        <p:txBody>
          <a:bodyPr/>
          <a:lstStyle/>
          <a:p>
            <a:pPr fontAlgn="base"/>
            <a:r>
              <a:rPr lang="el-GR" dirty="0" smtClean="0"/>
              <a:t>Περιλαμβάνει υλικά (μηχανήματα, υλικά κατασκευής, εργαλεία κ.λπ.) ή άυλα (ερωτηματολόγια, στατιστικά δελτία κ.λπ.) που επινοήθηκαν και χρησιμοποιήθηκαν από τον ερευνητή.</a:t>
            </a:r>
          </a:p>
          <a:p>
            <a:endParaRPr lang="el-GR"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357166"/>
            <a:ext cx="8229600" cy="1785950"/>
          </a:xfrm>
        </p:spPr>
        <p:txBody>
          <a:bodyPr>
            <a:normAutofit fontScale="90000"/>
          </a:bodyPr>
          <a:lstStyle/>
          <a:p>
            <a:pPr fontAlgn="base"/>
            <a:r>
              <a:rPr lang="el-GR" dirty="0" smtClean="0"/>
              <a:t/>
            </a:r>
            <a:br>
              <a:rPr lang="el-GR" dirty="0" smtClean="0"/>
            </a:br>
            <a:r>
              <a:rPr lang="el-GR" u="sng" dirty="0" smtClean="0"/>
              <a:t>Φωτογραφίες του πειράματος ή προϊόντος </a:t>
            </a:r>
            <a:r>
              <a:rPr lang="el-GR" dirty="0" smtClean="0"/>
              <a:t> </a:t>
            </a:r>
            <a:br>
              <a:rPr lang="el-GR" dirty="0" smtClean="0"/>
            </a:br>
            <a:endParaRPr lang="el-GR" dirty="0"/>
          </a:p>
        </p:txBody>
      </p:sp>
      <p:sp>
        <p:nvSpPr>
          <p:cNvPr id="3" name="2 - Θέση περιεχομένου"/>
          <p:cNvSpPr>
            <a:spLocks noGrp="1"/>
          </p:cNvSpPr>
          <p:nvPr>
            <p:ph idx="1"/>
          </p:nvPr>
        </p:nvSpPr>
        <p:spPr>
          <a:xfrm>
            <a:off x="457200" y="2285992"/>
            <a:ext cx="8229600" cy="3840171"/>
          </a:xfrm>
        </p:spPr>
        <p:txBody>
          <a:bodyPr/>
          <a:lstStyle/>
          <a:p>
            <a:endParaRPr lang="el-GR"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285860"/>
            <a:ext cx="8229600" cy="131778"/>
          </a:xfrm>
        </p:spPr>
        <p:txBody>
          <a:bodyPr>
            <a:normAutofit fontScale="90000"/>
          </a:bodyPr>
          <a:lstStyle/>
          <a:p>
            <a:pPr fontAlgn="base"/>
            <a:r>
              <a:rPr lang="el-GR" dirty="0" smtClean="0"/>
              <a:t>ΣΥΜΠΕΡΑΣΜΑΤΑ</a:t>
            </a:r>
            <a:br>
              <a:rPr lang="el-GR" dirty="0" smtClean="0"/>
            </a:b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a:bodyPr>
          <a:lstStyle/>
          <a:p>
            <a:pPr fontAlgn="base"/>
            <a:r>
              <a:rPr lang="el-GR" sz="1600" dirty="0" smtClean="0"/>
              <a:t>Περιλαμβάνει ένα κατάλογο συμπερασμάτων, με σαφείς και κατανοητούς όρους. Τα συμπεράσματα αναφέρουν πάντα την αποδοχή ή απόρριψη της αρχικής υπόθεσης</a:t>
            </a:r>
          </a:p>
          <a:p>
            <a:r>
              <a:rPr lang="el-GR" sz="1600" dirty="0" smtClean="0"/>
              <a:t>Στο κεφάλαιο αυτό περιγράφονται με ακρίβεια τα συμπεράσματα  στα οποία κατέληξε η έρευνα , αν δηλ. η ανάλυση των αποτελεσμάτων επαλήθευσε ή απέρριψε την αρχική υπόθεση της έρευνας. Συχνά   άλλοι ερευνητές που ψάχνουν για να βρουν και να συγκεντρώσουν σχετική πληροφόρηση για την  τη δική τους έρευνα που πραγματοποιούν, ψάχνοντας στη βιβλιογραφία, διαβάζουν γρήγορα αρχικά μόνο τον τίτλο και τα συμπεράσματα από μια ερευνητική δημοσίευση.  Αν από αυτή τη σύντομη εξέταση καταλήξουν ότι κάποια έρευνα στην οποία ανατρέχουν στα γρήγορα τους ενδιαφέρει ουσιαστικά, τότε αποφασίζουν και διαβάζουν και άλλα στοιχεία και ανατρέχουν σε λεπτομέρειες της δημοσίευσης σε βάθος, Με βάση λοιπόν και την πρακτική αυτή, στο κεφάλαιο αυτό, θα πρέπει :</a:t>
            </a:r>
          </a:p>
          <a:p>
            <a:r>
              <a:rPr lang="el-GR" sz="1600" dirty="0" smtClean="0"/>
              <a:t>Στη διατύπωση των συμπερασμάτων να μην χρησιμοποιούνται κατά το δυνατόν τεχνικοί όροι και να διαμορφώνονται απλά ώστε να γίνονται ευρύτερα κατανοητά</a:t>
            </a:r>
          </a:p>
          <a:p>
            <a:r>
              <a:rPr lang="el-GR" sz="1600" dirty="0" smtClean="0"/>
              <a:t>Να συσχετίζονται τα συμπεράσματα με την υπόθεση που έγινε στην αρχή της έρευνας.</a:t>
            </a:r>
          </a:p>
          <a:p>
            <a:r>
              <a:rPr lang="el-GR" sz="1600" dirty="0" smtClean="0"/>
              <a:t> Να αναφέρονται σημεία που δεν απαντήθηκαν με την πραγματοποίηση της έρευνας.</a:t>
            </a:r>
          </a:p>
          <a:p>
            <a:pPr fontAlgn="base"/>
            <a:endParaRPr lang="el-GR" sz="1600" dirty="0" smtClean="0"/>
          </a:p>
          <a:p>
            <a:endParaRPr lang="el-GR" sz="1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Περιγραφική έρευνα</a:t>
            </a:r>
          </a:p>
        </p:txBody>
      </p:sp>
      <p:sp>
        <p:nvSpPr>
          <p:cNvPr id="3" name="Θέση περιεχομένου 2"/>
          <p:cNvSpPr>
            <a:spLocks noGrp="1"/>
          </p:cNvSpPr>
          <p:nvPr>
            <p:ph idx="1"/>
          </p:nvPr>
        </p:nvSpPr>
        <p:spPr/>
        <p:txBody>
          <a:bodyPr>
            <a:normAutofit fontScale="92500" lnSpcReduction="10000"/>
          </a:bodyPr>
          <a:lstStyle/>
          <a:p>
            <a:r>
              <a:rPr lang="el-GR" dirty="0"/>
              <a:t>Παράδειγμα περιγραφικής έρευνας:</a:t>
            </a:r>
          </a:p>
          <a:p>
            <a:r>
              <a:rPr lang="el-GR" dirty="0"/>
              <a:t>  </a:t>
            </a:r>
            <a:r>
              <a:rPr lang="el-GR" b="1" dirty="0">
                <a:solidFill>
                  <a:srgbClr val="FF0000"/>
                </a:solidFill>
              </a:rPr>
              <a:t>«Να ερευνηθεί η σχέση που υπάρχει ανάμεσα στη συνήθεια του καπνίσματος και στον καρκίνο των πνευμόνων»</a:t>
            </a:r>
          </a:p>
          <a:p>
            <a:r>
              <a:rPr lang="el-GR" dirty="0"/>
              <a:t>Ανεξάρτητη μεταβλητή:  η συνήθεια του καπνίσματος  ( δεν την επηρεάζει ο ερευνητής)</a:t>
            </a:r>
          </a:p>
          <a:p>
            <a:r>
              <a:rPr lang="el-GR" dirty="0"/>
              <a:t>Εξαρτημένη μεταβλητή:   ο καρκίνος των πνευμόνων</a:t>
            </a:r>
          </a:p>
          <a:p>
            <a:pPr marL="0" indent="0">
              <a:buNone/>
            </a:pPr>
            <a:r>
              <a:rPr lang="el-GR" dirty="0"/>
              <a:t> </a:t>
            </a:r>
          </a:p>
        </p:txBody>
      </p:sp>
    </p:spTree>
    <p:extLst>
      <p:ext uri="{BB962C8B-B14F-4D97-AF65-F5344CB8AC3E}">
        <p14:creationId xmlns:p14="http://schemas.microsoft.com/office/powerpoint/2010/main" val="1165640808"/>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Σ</a:t>
            </a:r>
            <a:r>
              <a:rPr lang="en-US" b="1" u="sng" dirty="0" smtClean="0"/>
              <a:t>YM</a:t>
            </a:r>
            <a:r>
              <a:rPr lang="el-GR" b="1" u="sng" dirty="0" smtClean="0"/>
              <a:t>ΠΕΡΑΣΜΑΤΑ</a:t>
            </a:r>
            <a:endParaRPr lang="el-GR" dirty="0"/>
          </a:p>
        </p:txBody>
      </p:sp>
      <p:sp>
        <p:nvSpPr>
          <p:cNvPr id="3" name="2 - Θέση περιεχομένου"/>
          <p:cNvSpPr>
            <a:spLocks noGrp="1"/>
          </p:cNvSpPr>
          <p:nvPr>
            <p:ph idx="1"/>
          </p:nvPr>
        </p:nvSpPr>
        <p:spPr/>
        <p:txBody>
          <a:bodyPr>
            <a:normAutofit fontScale="55000" lnSpcReduction="20000"/>
          </a:bodyPr>
          <a:lstStyle/>
          <a:p>
            <a:pPr fontAlgn="base"/>
            <a:r>
              <a:rPr lang="el-GR" b="1" dirty="0" smtClean="0"/>
              <a:t>Στο κεφάλαιο αυτό περιγράφονται με ακρίβεια τα συμπεράσματα  στα οποία κατέληξε η έρευνα , αν δηλ. η ανάλυση των αποτελεσμάτων επαλήθευσε ή απέρριψε την αρχική υπόθεση της έρευνας. Συχνά   άλλοι ερευνητές που ψάχνουν για να βρουν και να συγκεντρώσουν σχετική πληροφόρηση για την  τη δική τους έρευνα που πραγματοποιούν, ψάχνοντας στη βιβλιογραφία, διαβάζουν γρήγορα αρχικά μόνο τον τίτλο και τα συμπεράσματα από μια ερευνητική δημοσίευση.  Αν από αυτή τη σύντομη εξέταση καταλήξουν ότι κάποια έρευνα στην οποία ανατρέχουν στα γρήγορα τους ενδιαφέρει ουσιαστικά, τότε αποφασίζουν και διαβάζουν και άλλα στοιχεία και ανατρέχουν σε λεπτομέρειες της δημοσίευσης σε βάθος, Με βάση λοιπόν και την πρακτική αυτή, στο κεφάλαιο αυτό, θα πρέπει :</a:t>
            </a:r>
          </a:p>
          <a:p>
            <a:r>
              <a:rPr lang="el-GR" dirty="0" smtClean="0"/>
              <a:t>Στη διατύπωση των συμπερασμάτων να μην χρησιμοποιούνται κατά το δυνατόν τεχνικοί όροι και να διαμορφώνονται απλά ώστε να γίνονται ευρύτερα κατανοητά</a:t>
            </a:r>
          </a:p>
          <a:p>
            <a:r>
              <a:rPr lang="el-GR" dirty="0" smtClean="0"/>
              <a:t>Να συσχετίζονται τα συμπεράσματα με την υπόθεση που έγινε στην αρχή της έρευνας.</a:t>
            </a:r>
          </a:p>
          <a:p>
            <a:r>
              <a:rPr lang="el-GR" dirty="0" smtClean="0"/>
              <a:t>      Να αναφέρονται σημεία που δεν απαντήθηκαν με την πραγματοποίηση της έρευνας.</a:t>
            </a:r>
          </a:p>
          <a:p>
            <a:endParaRPr lang="el-GR"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b="1" u="sng" dirty="0" smtClean="0"/>
              <a:t>Συμπεράσματα</a:t>
            </a:r>
            <a:endParaRPr lang="el-GR" dirty="0"/>
          </a:p>
        </p:txBody>
      </p:sp>
      <p:sp>
        <p:nvSpPr>
          <p:cNvPr id="3" name="2 - Θέση περιεχομένου"/>
          <p:cNvSpPr>
            <a:spLocks noGrp="1"/>
          </p:cNvSpPr>
          <p:nvPr>
            <p:ph idx="1"/>
          </p:nvPr>
        </p:nvSpPr>
        <p:spPr/>
        <p:txBody>
          <a:bodyPr>
            <a:normAutofit fontScale="92500" lnSpcReduction="20000"/>
          </a:bodyPr>
          <a:lstStyle/>
          <a:p>
            <a:r>
              <a:rPr lang="el-GR" b="1" i="1" dirty="0" smtClean="0"/>
              <a:t>Ερωτηματολόγιο</a:t>
            </a:r>
            <a:r>
              <a:rPr lang="el-GR" i="1" dirty="0" smtClean="0"/>
              <a:t> ή </a:t>
            </a:r>
            <a:r>
              <a:rPr lang="el-GR" b="1" i="1" dirty="0" smtClean="0"/>
              <a:t>Περιγραφή πειράματος</a:t>
            </a:r>
            <a:r>
              <a:rPr lang="el-GR" dirty="0" smtClean="0"/>
              <a:t> (φωτογραφίες),</a:t>
            </a:r>
            <a:r>
              <a:rPr lang="el-GR" b="1" dirty="0" smtClean="0"/>
              <a:t> </a:t>
            </a:r>
            <a:r>
              <a:rPr lang="el-GR" b="1" i="1" dirty="0" smtClean="0"/>
              <a:t/>
            </a:r>
            <a:br>
              <a:rPr lang="el-GR" b="1" i="1" dirty="0" smtClean="0"/>
            </a:br>
            <a:endParaRPr lang="el-GR" dirty="0" smtClean="0"/>
          </a:p>
          <a:p>
            <a:r>
              <a:rPr lang="el-GR" b="1" i="1" dirty="0" smtClean="0"/>
              <a:t>Γραφικές παραστάσεις μετρήσεων</a:t>
            </a:r>
            <a:r>
              <a:rPr lang="el-GR" dirty="0" smtClean="0"/>
              <a:t>, </a:t>
            </a:r>
          </a:p>
          <a:p>
            <a:pPr>
              <a:buNone/>
            </a:pPr>
            <a:endParaRPr lang="el-GR" dirty="0" smtClean="0"/>
          </a:p>
          <a:p>
            <a:r>
              <a:rPr lang="el-GR" b="1" i="1" dirty="0" smtClean="0"/>
              <a:t>και </a:t>
            </a:r>
            <a:endParaRPr lang="el-GR" dirty="0" smtClean="0"/>
          </a:p>
          <a:p>
            <a:pPr>
              <a:buNone/>
            </a:pPr>
            <a:endParaRPr lang="el-GR" dirty="0" smtClean="0"/>
          </a:p>
          <a:p>
            <a:r>
              <a:rPr lang="el-GR" b="1" i="1" dirty="0" smtClean="0"/>
              <a:t>ΣΥΜΠΕΡΑΣΜΑΤΑ</a:t>
            </a:r>
            <a:r>
              <a:rPr lang="el-GR" dirty="0" smtClean="0"/>
              <a:t>, </a:t>
            </a:r>
            <a:br>
              <a:rPr lang="el-GR" dirty="0" smtClean="0"/>
            </a:br>
            <a:r>
              <a:rPr lang="el-GR" dirty="0" smtClean="0"/>
              <a:t/>
            </a:r>
            <a:br>
              <a:rPr lang="el-GR" dirty="0" smtClean="0"/>
            </a:br>
            <a:r>
              <a:rPr lang="el-GR" dirty="0" smtClean="0"/>
              <a:t>επαλήθευση ή διάψευση της υπόθεσης.</a:t>
            </a:r>
          </a:p>
          <a:p>
            <a:endParaRPr lang="el-GR"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1357298"/>
            <a:ext cx="8229600" cy="785818"/>
          </a:xfrm>
        </p:spPr>
        <p:txBody>
          <a:bodyPr>
            <a:normAutofit fontScale="90000"/>
          </a:bodyPr>
          <a:lstStyle/>
          <a:p>
            <a:r>
              <a:rPr lang="el-GR" sz="4000" b="1" u="sng" dirty="0" smtClean="0"/>
              <a:t>ΠΡΟΤΑΣΕΙΣ ΓΙΑ ΣΥΜΠΛΗΡΩΜΑΤΙΚΗ ΕΡΕΥΝΑ ΣΤΟ ΜΕΛΛΟΝ ΑΠΟ ΑΛΛΟΥΣ ΕΡΕΥΝΗΤΕΣ</a:t>
            </a:r>
            <a:r>
              <a:rPr lang="el-GR" dirty="0" smtClean="0"/>
              <a:t/>
            </a:r>
            <a:br>
              <a:rPr lang="el-GR" dirty="0" smtClean="0"/>
            </a:br>
            <a:endParaRPr lang="el-GR" dirty="0"/>
          </a:p>
        </p:txBody>
      </p:sp>
      <p:sp>
        <p:nvSpPr>
          <p:cNvPr id="3" name="2 - Θέση περιεχομένου"/>
          <p:cNvSpPr>
            <a:spLocks noGrp="1"/>
          </p:cNvSpPr>
          <p:nvPr>
            <p:ph idx="1"/>
          </p:nvPr>
        </p:nvSpPr>
        <p:spPr>
          <a:xfrm>
            <a:off x="357158" y="2357430"/>
            <a:ext cx="8329642" cy="3768733"/>
          </a:xfrm>
        </p:spPr>
        <p:txBody>
          <a:bodyPr>
            <a:normAutofit fontScale="70000" lnSpcReduction="20000"/>
          </a:bodyPr>
          <a:lstStyle/>
          <a:p>
            <a:pPr>
              <a:buNone/>
            </a:pPr>
            <a:r>
              <a:rPr lang="el-GR" b="1" u="sng" dirty="0" smtClean="0"/>
              <a:t/>
            </a:r>
            <a:br>
              <a:rPr lang="el-GR" b="1" u="sng" dirty="0" smtClean="0"/>
            </a:br>
            <a:endParaRPr lang="el-GR" dirty="0" smtClean="0"/>
          </a:p>
          <a:p>
            <a:r>
              <a:rPr lang="el-GR" dirty="0" smtClean="0"/>
              <a:t>Βασιζόμενος στα αποτελέσματα της έρευνάς του ο ερευνητής/ες θα προτείνει τομείς που εντόπισε και που θεωρεί ότι θα πρέπει να ερευνηθούν στο μέλλον από άλλους ερευνητές.</a:t>
            </a:r>
          </a:p>
          <a:p>
            <a:r>
              <a:rPr lang="el-GR" dirty="0" smtClean="0"/>
              <a:t>Είναι σημαντικό να βασίζονται οι προτάσεις αυτές στα αποτελέσματα της έρευνας που πραγματοποιήθηκε, και όχι να πηγάζουν από άσχετα θέματα. Επιπλέον οι προτάσεις θα είναι εποικοδομητικές και θα εκφράζουν τη θέληση του ερευνητή για βελτιώσεις και πρόοδο στον τομέα με τον οποίο ασχολείται.</a:t>
            </a:r>
          </a:p>
          <a:p>
            <a:endParaRPr lang="el-GR"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3100" b="1" u="sng" dirty="0" smtClean="0"/>
              <a:t>ΠΡΟΤΑΣΕΙΣ ΓΙΑ ΣΥΜΠΛΗΡΩΜΑΤΙΚΗ ΕΡΕΥΝΑ ΣΤΟ ΜΕΛΛΟΝ ΑΠΟ ΑΛΛΟΥΣ ΕΡΕΥΝΗΤΕΣ</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85000" lnSpcReduction="20000"/>
          </a:bodyPr>
          <a:lstStyle/>
          <a:p>
            <a:pPr>
              <a:buNone/>
            </a:pPr>
            <a:r>
              <a:rPr lang="el-GR" b="1" u="sng" dirty="0" smtClean="0"/>
              <a:t/>
            </a:r>
            <a:br>
              <a:rPr lang="el-GR" b="1" u="sng" dirty="0" smtClean="0"/>
            </a:br>
            <a:endParaRPr lang="el-GR" dirty="0" smtClean="0"/>
          </a:p>
          <a:p>
            <a:r>
              <a:rPr lang="el-GR" dirty="0" smtClean="0"/>
              <a:t>Βασιζόμενος στα αποτελέσματα της έρευνάς του ο ερευνητής/ες θα προτείνει τομείς που εντόπισε και που θεωρεί ότι θα πρέπει να ερευνηθούν στο μέλλον από άλλους ερευνητές.</a:t>
            </a:r>
          </a:p>
          <a:p>
            <a:r>
              <a:rPr lang="el-GR" dirty="0" smtClean="0"/>
              <a:t>Είναι σημαντικό να βασίζονται οι προτάσεις αυτές στα αποτελέσματα της έρευνας που πραγματοποιήθηκε, και όχι να πηγάζουν από άσχετα θέματα. Επιπλέον οι προτάσεις θα είναι εποικοδομητικές και θα εκφράζουν τη θέληση του ερευνητή για βελτιώσεις και πρόοδο στον τομέα με τον οποίο ασχολείται.</a:t>
            </a:r>
          </a:p>
          <a:p>
            <a:endParaRPr lang="el-GR"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r>
              <a:rPr lang="el-GR" sz="3600" b="1" u="sng" dirty="0" smtClean="0"/>
              <a:t>Προτάσεις για συμπληρωματικές έρευνες στο μέλλον από άλλους ερευνητές</a:t>
            </a:r>
            <a:endParaRPr lang="el-GR" sz="3600" dirty="0"/>
          </a:p>
        </p:txBody>
      </p:sp>
      <p:sp>
        <p:nvSpPr>
          <p:cNvPr id="3" name="2 - Θέση περιεχομένου"/>
          <p:cNvSpPr>
            <a:spLocks noGrp="1"/>
          </p:cNvSpPr>
          <p:nvPr>
            <p:ph idx="1"/>
          </p:nvPr>
        </p:nvSpPr>
        <p:spPr>
          <a:xfrm>
            <a:off x="500034" y="1785926"/>
            <a:ext cx="8229600" cy="4525963"/>
          </a:xfrm>
        </p:spPr>
        <p:txBody>
          <a:bodyPr>
            <a:normAutofit/>
          </a:bodyPr>
          <a:lstStyle/>
          <a:p>
            <a:r>
              <a:rPr lang="el-GR" dirty="0" smtClean="0"/>
              <a:t>Η υπόθεση της έρευνας εφόσον επαληθεύτηκε, μπορεί να αποτελέσει δεδομένο για μια νέα έρευνα στον ίδιο ή άλλο τομέα της επιστήμης. </a:t>
            </a:r>
          </a:p>
          <a:p>
            <a:r>
              <a:rPr lang="el-GR" b="1" i="1" dirty="0" smtClean="0"/>
              <a:t>Γίνονται κάποιες προτάσεις.</a:t>
            </a:r>
            <a:r>
              <a:rPr lang="el-GR" dirty="0" smtClean="0"/>
              <a:t/>
            </a:r>
            <a:br>
              <a:rPr lang="el-GR" dirty="0" smtClean="0"/>
            </a:br>
            <a:endParaRPr lang="el-GR"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ΠΡΟΤΑΣΕΙΣ </a:t>
            </a:r>
            <a:r>
              <a:rPr lang="el-GR" b="1" dirty="0"/>
              <a:t>ΓΙΑ ΤΟ ΜΕΛΛΟΝ</a:t>
            </a:r>
            <a:r>
              <a:rPr lang="el-GR" dirty="0"/>
              <a:t/>
            </a:r>
            <a:br>
              <a:rPr lang="el-GR" dirty="0"/>
            </a:br>
            <a:endParaRPr lang="el-GR" dirty="0"/>
          </a:p>
        </p:txBody>
      </p:sp>
      <p:sp>
        <p:nvSpPr>
          <p:cNvPr id="3" name="Θέση περιεχομένου 2"/>
          <p:cNvSpPr>
            <a:spLocks noGrp="1"/>
          </p:cNvSpPr>
          <p:nvPr>
            <p:ph idx="1"/>
          </p:nvPr>
        </p:nvSpPr>
        <p:spPr/>
        <p:txBody>
          <a:bodyPr/>
          <a:lstStyle/>
          <a:p>
            <a:r>
              <a:rPr lang="el-GR" dirty="0"/>
              <a:t>Προτάσεις για νέα συμπληρωματική έρευνα και μελλοντική διερεύνηση των ελεγχόμενων μεταβλητών</a:t>
            </a:r>
          </a:p>
          <a:p>
            <a:endParaRPr lang="el-GR" dirty="0"/>
          </a:p>
        </p:txBody>
      </p:sp>
    </p:spTree>
    <p:extLst>
      <p:ext uri="{BB962C8B-B14F-4D97-AF65-F5344CB8AC3E}">
        <p14:creationId xmlns:p14="http://schemas.microsoft.com/office/powerpoint/2010/main" val="252175701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ΑΥΤΟΑΞΙΟΛΟΓΗΣΗ</a:t>
            </a:r>
            <a:r>
              <a:rPr lang="el-GR" dirty="0"/>
              <a:t/>
            </a:r>
            <a:br>
              <a:rPr lang="el-GR" dirty="0"/>
            </a:br>
            <a:endParaRPr lang="el-GR" dirty="0"/>
          </a:p>
        </p:txBody>
      </p:sp>
      <p:sp>
        <p:nvSpPr>
          <p:cNvPr id="3" name="Θέση περιεχομένου 2"/>
          <p:cNvSpPr>
            <a:spLocks noGrp="1"/>
          </p:cNvSpPr>
          <p:nvPr>
            <p:ph idx="1"/>
          </p:nvPr>
        </p:nvSpPr>
        <p:spPr/>
        <p:txBody>
          <a:bodyPr/>
          <a:lstStyle/>
          <a:p>
            <a:r>
              <a:rPr lang="el-GR" dirty="0"/>
              <a:t>Περιγράφεται η αξιολόγηση της εργασίας από τον ίδιο τον συντάκτη της. Αναφέρονται τα τυχόν λάθη ή παραλείψεις που έκανε, η τήρηση η όχι του χρονοδιαγράμματος κλπ</a:t>
            </a:r>
          </a:p>
        </p:txBody>
      </p:sp>
    </p:spTree>
    <p:extLst>
      <p:ext uri="{BB962C8B-B14F-4D97-AF65-F5344CB8AC3E}">
        <p14:creationId xmlns:p14="http://schemas.microsoft.com/office/powerpoint/2010/main" val="208869114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dirty="0" smtClean="0"/>
              <a:t>ΒΙΒΛΙΟΓΡΑΦΙΑ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lstStyle/>
          <a:p>
            <a:pPr fontAlgn="base"/>
            <a:r>
              <a:rPr lang="el-GR" dirty="0" smtClean="0"/>
              <a:t>Περιλαμβάνει κατάλογο των βιβλίων ή άλλων πηγών (διευθύνσεις Internet, περιοδικά), που χρησιμοποιήθηκαν.</a:t>
            </a:r>
          </a:p>
          <a:p>
            <a:pPr fontAlgn="base"/>
            <a:r>
              <a:rPr lang="el-GR" dirty="0" smtClean="0"/>
              <a:t>Για κάθε βιβλίο, περιοδικό ή άρθρο αναφέρεται με τη σειρά: Επίθετο και όνομα συγγραφέα, τίτλος συγγράμματος, εκδοτικός οίκος, ημερομηνία έκδοσης.</a:t>
            </a:r>
          </a:p>
          <a:p>
            <a:endParaRPr lang="el-GR"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b="1" u="sng" dirty="0" smtClean="0"/>
              <a:t>ΒΙΒΛΙΟΓΡΑΦΙΑ</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dirty="0" smtClean="0"/>
              <a:t>Για τον τρόπο γραφής των πηγών πληροφόρησης, οδηγίες στο βιβλίο τεχνολογίας της Α τάξης γυμνασίου-σελίδα 55</a:t>
            </a:r>
          </a:p>
          <a:p>
            <a:r>
              <a:rPr lang="el-GR" dirty="0" smtClean="0"/>
              <a:t>Στην ενότητα αυτή ο μαθητής θα αναφέρει αρχικά τις πηγές από τις οποίες άντλησε τις πληροφορίες του (π.χ. διαδίκτυο, βιβλιοθήκες, </a:t>
            </a:r>
            <a:r>
              <a:rPr lang="el-GR" dirty="0" err="1" smtClean="0"/>
              <a:t>κ.λ.π</a:t>
            </a:r>
            <a:r>
              <a:rPr lang="el-GR" dirty="0" smtClean="0"/>
              <a:t>.) Στη συνέχεια θα αναφέρει τα άρθρα, βιβλία, προφορική ενημέρωση, ιστοσελίδες, που αξιοποίησε για τη μελέτη του θέματος του. Η αναγραφή των πηγών αυτών γίνεται με συγκεκριμένο τρόπο.</a:t>
            </a:r>
          </a:p>
          <a:p>
            <a:r>
              <a:rPr lang="el-GR" dirty="0" smtClean="0"/>
              <a:t>Αν πρόκειται για περιοδικό, γράφεται ως εξής:</a:t>
            </a:r>
          </a:p>
          <a:p>
            <a:r>
              <a:rPr lang="el-GR" dirty="0" smtClean="0"/>
              <a:t>Συγγραφέας, τίτλος άρθρου, τίτλος περιοδικού, αριθμός τεύχους, χρονολογία, σελίδες.</a:t>
            </a:r>
            <a:br>
              <a:rPr lang="el-GR" dirty="0" smtClean="0"/>
            </a:br>
            <a:r>
              <a:rPr lang="el-GR" dirty="0" smtClean="0"/>
              <a:t>Για παράδειγμα</a:t>
            </a:r>
            <a:br>
              <a:rPr lang="el-GR" dirty="0" smtClean="0"/>
            </a:br>
            <a:r>
              <a:rPr lang="el-GR" dirty="0" smtClean="0"/>
              <a:t>Κ. Αναστασίου, Ιστορία των τηλεπικοινωνιών στην Ελλάδα, Τεχνικά Νέα, τεύχος 10, 1998, σελ. 23-28.</a:t>
            </a:r>
          </a:p>
          <a:p>
            <a:r>
              <a:rPr lang="el-GR" dirty="0" smtClean="0"/>
              <a:t>Αν πρόκειται για βιβλίο, γράφεται ως εξής:</a:t>
            </a:r>
          </a:p>
          <a:p>
            <a:r>
              <a:rPr lang="el-GR" dirty="0" smtClean="0"/>
              <a:t>Συγγραφέας, τίτλος βιβλίου, εκδοτικός οίκος, χρονολογία έκδοσης, σελίδες.</a:t>
            </a:r>
            <a:br>
              <a:rPr lang="el-GR" dirty="0" smtClean="0"/>
            </a:br>
            <a:r>
              <a:rPr lang="el-GR" dirty="0" smtClean="0"/>
              <a:t>Για παράδειγμα</a:t>
            </a:r>
            <a:br>
              <a:rPr lang="el-GR" dirty="0" smtClean="0"/>
            </a:br>
            <a:r>
              <a:rPr lang="el-GR" dirty="0" smtClean="0"/>
              <a:t>Α. Γεωργίου, Τεχνικό Σχέδιο, εκδόσεις Ποσειδών, 1992, σελ.224-235.</a:t>
            </a:r>
          </a:p>
          <a:p>
            <a:r>
              <a:rPr lang="el-GR" dirty="0" smtClean="0"/>
              <a:t>Αν πρόκειται για προφορική επικοινωνία, γράφεται ως εξής:</a:t>
            </a:r>
          </a:p>
          <a:p>
            <a:r>
              <a:rPr lang="el-GR" dirty="0" smtClean="0"/>
              <a:t>Όνομα, ειδικότητα, επαγγελματική θέση.</a:t>
            </a:r>
            <a:br>
              <a:rPr lang="el-GR" dirty="0" smtClean="0"/>
            </a:br>
            <a:r>
              <a:rPr lang="el-GR" dirty="0" smtClean="0"/>
              <a:t>Για παράδειγμα</a:t>
            </a:r>
            <a:br>
              <a:rPr lang="el-GR" dirty="0" smtClean="0"/>
            </a:br>
            <a:r>
              <a:rPr lang="el-GR" dirty="0" smtClean="0"/>
              <a:t>Ι. Θεοδώρου, μηχανολόγος μηχανικός, προϊστάμενος παραγωγής του εργοστασίου "</a:t>
            </a:r>
            <a:r>
              <a:rPr lang="el-GR" dirty="0" err="1" smtClean="0"/>
              <a:t>Γεω</a:t>
            </a:r>
            <a:r>
              <a:rPr lang="el-GR" dirty="0" smtClean="0"/>
              <a:t>- τεχνική".</a:t>
            </a:r>
          </a:p>
          <a:p>
            <a:r>
              <a:rPr lang="el-GR" dirty="0" smtClean="0"/>
              <a:t>Αν πρόκειται για το διαδίκτυο γράφεται η διεύθυνση της ιστοσελίδας. Για παράδειγμα</a:t>
            </a:r>
            <a:br>
              <a:rPr lang="el-GR" dirty="0" smtClean="0"/>
            </a:br>
            <a:r>
              <a:rPr lang="el-GR" dirty="0" smtClean="0">
                <a:hlinkClick r:id="rId2"/>
              </a:rPr>
              <a:t>http://ec.europa.eu/index_el.htm</a:t>
            </a:r>
            <a:endParaRPr lang="el-GR" dirty="0" smtClean="0"/>
          </a:p>
          <a:p>
            <a:endParaRPr lang="el-GR"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sz="4000" b="1" u="sng" dirty="0" smtClean="0"/>
              <a:t>Βιβλιογραφία ή ιστοσελίδες που χρησιμοποιήθηκαν</a:t>
            </a:r>
            <a:r>
              <a:rPr lang="el-GR" dirty="0" smtClean="0"/>
              <a:t/>
            </a:r>
            <a:br>
              <a:rPr lang="el-GR" dirty="0" smtClean="0"/>
            </a:br>
            <a:endParaRPr lang="el-GR" dirty="0"/>
          </a:p>
        </p:txBody>
      </p:sp>
      <p:sp>
        <p:nvSpPr>
          <p:cNvPr id="3" name="2 - Θέση περιεχομένου"/>
          <p:cNvSpPr>
            <a:spLocks noGrp="1"/>
          </p:cNvSpPr>
          <p:nvPr>
            <p:ph idx="1"/>
          </p:nvPr>
        </p:nvSpPr>
        <p:spPr/>
        <p:txBody>
          <a:bodyPr>
            <a:normAutofit fontScale="47500" lnSpcReduction="20000"/>
          </a:bodyPr>
          <a:lstStyle/>
          <a:p>
            <a:r>
              <a:rPr lang="el-GR" dirty="0" smtClean="0"/>
              <a:t/>
            </a:r>
            <a:br>
              <a:rPr lang="el-GR" dirty="0" smtClean="0"/>
            </a:br>
            <a:endParaRPr lang="el-GR" dirty="0" smtClean="0"/>
          </a:p>
          <a:p>
            <a:r>
              <a:rPr lang="el-GR" sz="4000" dirty="0" smtClean="0"/>
              <a:t/>
            </a:r>
            <a:br>
              <a:rPr lang="el-GR" sz="4000" dirty="0" smtClean="0"/>
            </a:br>
            <a:r>
              <a:rPr lang="el-GR" sz="4000" dirty="0" smtClean="0"/>
              <a:t> Ø  </a:t>
            </a:r>
            <a:r>
              <a:rPr lang="el-GR" sz="4000" b="1" dirty="0" smtClean="0"/>
              <a:t>Έντυπο υλικό:</a:t>
            </a:r>
            <a:endParaRPr lang="el-GR" sz="4000" dirty="0" smtClean="0"/>
          </a:p>
          <a:p>
            <a:r>
              <a:rPr lang="el-GR" sz="4000" dirty="0" smtClean="0"/>
              <a:t/>
            </a:r>
            <a:br>
              <a:rPr lang="el-GR" sz="4000" dirty="0" smtClean="0"/>
            </a:br>
            <a:endParaRPr lang="el-GR" sz="4000" dirty="0" smtClean="0"/>
          </a:p>
          <a:p>
            <a:r>
              <a:rPr lang="el-GR" sz="4000" dirty="0" smtClean="0"/>
              <a:t>·          Βιβλία που σχετίζονται με το θέμα</a:t>
            </a:r>
          </a:p>
          <a:p>
            <a:r>
              <a:rPr lang="el-GR" sz="4000" dirty="0" smtClean="0"/>
              <a:t>·          Εγκυκλοπαίδειες</a:t>
            </a:r>
          </a:p>
          <a:p>
            <a:r>
              <a:rPr lang="el-GR" sz="4000" dirty="0" smtClean="0"/>
              <a:t>·          Λεξικά</a:t>
            </a:r>
          </a:p>
          <a:p>
            <a:r>
              <a:rPr lang="el-GR" sz="4000" dirty="0" smtClean="0"/>
              <a:t>·          Άτλαντες</a:t>
            </a:r>
          </a:p>
          <a:p>
            <a:r>
              <a:rPr lang="el-GR" sz="4000" dirty="0" smtClean="0"/>
              <a:t>·          Περιοδικά με άρθρα που σχετίζονται με το θέμα  (γενικά, επαγγελματικά </a:t>
            </a:r>
            <a:r>
              <a:rPr lang="el-GR" sz="4000" dirty="0" err="1" smtClean="0"/>
              <a:t>κ.λ.π</a:t>
            </a:r>
            <a:r>
              <a:rPr lang="el-GR" sz="4000" dirty="0" smtClean="0"/>
              <a:t>.)</a:t>
            </a:r>
          </a:p>
          <a:p>
            <a:r>
              <a:rPr lang="el-GR" sz="4000" dirty="0" smtClean="0"/>
              <a:t>·          Εφημερίδες με άρθρα που σχετίζονται με το θέμα</a:t>
            </a:r>
          </a:p>
          <a:p>
            <a:r>
              <a:rPr lang="el-GR" sz="4000" dirty="0" smtClean="0"/>
              <a:t>·          Διπλωματικές εργασίες , διατριβές</a:t>
            </a:r>
          </a:p>
          <a:p>
            <a:r>
              <a:rPr lang="el-GR" sz="4000" dirty="0" smtClean="0"/>
              <a:t>·          Ανακοινώσεις και φυλλάδια  διαφόρων φορέων, οργανισμών, επιχειρήσεων, επίσημες δημοσιεύσεις ή εκδόσεις π.χ. κυβερνητικές </a:t>
            </a:r>
            <a:r>
              <a:rPr lang="el-GR" sz="4000" dirty="0" err="1" smtClean="0"/>
              <a:t>κ.λ.π</a:t>
            </a:r>
            <a:r>
              <a:rPr lang="el-GR" sz="4000" dirty="0" smtClean="0"/>
              <a:t>.</a:t>
            </a:r>
          </a:p>
          <a:p>
            <a:endParaRPr lang="el-GR" sz="4000" dirty="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2061</TotalTime>
  <Words>4412</Words>
  <Application>Microsoft Office PowerPoint</Application>
  <PresentationFormat>Προβολή στην οθόνη (4:3)</PresentationFormat>
  <Paragraphs>528</Paragraphs>
  <Slides>122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122</vt:i4>
      </vt:variant>
    </vt:vector>
  </HeadingPairs>
  <TitlesOfParts>
    <vt:vector size="123" baseType="lpstr">
      <vt:lpstr>Θέμα του Office</vt:lpstr>
      <vt:lpstr>ΣΤΑΔΙΑ ΤΗΣ ΓΡΑΠΤΗΣ ΕΡΓΑΣΙΑΣ</vt:lpstr>
      <vt:lpstr>Παρουσίαση του PowerPoint</vt:lpstr>
      <vt:lpstr>Εξώφυλλο</vt:lpstr>
      <vt:lpstr>Εξώφυλλο</vt:lpstr>
      <vt:lpstr>Μεθοδολογία της έρευνας</vt:lpstr>
      <vt:lpstr>Τι είναι πειραματική, τι περιγραφική και τι ερωτηματολογίου έρευνα; </vt:lpstr>
      <vt:lpstr>Περιγραφική έρευνα: </vt:lpstr>
      <vt:lpstr>Περιγραφική έρευνα</vt:lpstr>
      <vt:lpstr>Περιγραφική έρευνα</vt:lpstr>
      <vt:lpstr>Περιγραφική έρευνα</vt:lpstr>
      <vt:lpstr>ΣΥΓΚΡΙΣΗ ΤΩΝ ΠΕΙΡΑΜΑΤΙΚΩΝ ΚΑΙ ΠΕΡΙΓΡΑΦΙΚΩΝ ΕΡΕΥΝΩΝ</vt:lpstr>
      <vt:lpstr>Πειραματική έρευνα:</vt:lpstr>
      <vt:lpstr>ΠΑΡΑΔΕΙΓΜΑ Πειραματικής έρευνας</vt:lpstr>
      <vt:lpstr>Ερωτηματολογίου έρευνα</vt:lpstr>
      <vt:lpstr>ΔΙΑΔΙΚΑΣΙΑ ΤΗΣ ΕΡΕΥΝΑΣ </vt:lpstr>
      <vt:lpstr>ΔΙΑΔΙΚΑΣΙΑ ΤΗΣ ΕΡΕΥΝΑΣ </vt:lpstr>
      <vt:lpstr> Περιγραφή της διαδικασίας που ακολούθησε ο ερευνητής  </vt:lpstr>
      <vt:lpstr>ΠΡΟΛΟΓΟΣ</vt:lpstr>
      <vt:lpstr>ΠΙΝΑΚΑΣ ΠΕΡΙΕΧΟΜΕΝΩΝ</vt:lpstr>
      <vt:lpstr>ΧΡΟΝΟΔΙΑΓΡΑΜΜΑ ΕΡΓΑΣΙΩΝ</vt:lpstr>
      <vt:lpstr>ΕΙΣΑΓΩΓΗ</vt:lpstr>
      <vt:lpstr>ΠΕΡΙΛΗΨΗ</vt:lpstr>
      <vt:lpstr>Ο τίτλος της έρευνας</vt:lpstr>
      <vt:lpstr>Ο τίτλος της έρευνας</vt:lpstr>
      <vt:lpstr>Οδηγίες για τον τίτλο της έρευνας της έρευνας</vt:lpstr>
      <vt:lpstr>Τυπική διατύπωση ενός τίτλου: </vt:lpstr>
      <vt:lpstr> Παρουσίαση του προβλήματος </vt:lpstr>
      <vt:lpstr>Παρουσίαση του προβλήματος </vt:lpstr>
      <vt:lpstr>Παρουσίαση του προβλήματος </vt:lpstr>
      <vt:lpstr>ΜΕΤΑΒΛΗΤΕΣ</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Ανεξάρτητη και Εξαρτημένη</vt:lpstr>
      <vt:lpstr>ΕΛΕΓΧΟΜΕΝΕΣ ΜΕΤΑΒΛΗΤΕΣ</vt:lpstr>
      <vt:lpstr> Όρια της έρευνας </vt:lpstr>
      <vt:lpstr>Όρια της έρευνας </vt:lpstr>
      <vt:lpstr>Περιγραφή των ορίων – περιορισμών της έρευνας</vt:lpstr>
      <vt:lpstr>Περιγραφή των ορίων – περιορισμών της έρευνας</vt:lpstr>
      <vt:lpstr>Περιγραφή των ορίων της έρευνας (π.χ. το μέγεθος του δείγματος) </vt:lpstr>
      <vt:lpstr>5. Παράγοντες που δεν επηρεάζουν τα αποτελέσματά της έρευνας </vt:lpstr>
      <vt:lpstr> Ανάλυση των παραμέτρων που δεν επηρεάζουν τα αποτελέσματα της έρευνας</vt:lpstr>
      <vt:lpstr>Ανάλυση των παραμέτρων που θεωρήθηκαν ότι δεν επηρεάζουν τα αποτελέσματα της έρευνας</vt:lpstr>
      <vt:lpstr>ΠΛΗΡΟΦΟΡΙΑΚΟ ΥΛΙΚΟ / ΕΝΝΟΙΕΣ-ΟΡΙΣΜΟΙ</vt:lpstr>
      <vt:lpstr>ΠΛΗΡΟΦΟΡΙΑΚΟ ΥΛΙΚΟ / ΕΝΝΟΙΕΣ-ΟΡΙΣΜΟΙ</vt:lpstr>
      <vt:lpstr>ΘΕΩΡΗΤΙΚΟ ΜΕΡΟΣ </vt:lpstr>
      <vt:lpstr>Παρουσίαση του PowerPoint</vt:lpstr>
      <vt:lpstr>ΘΕΩΡΗΤΙΚΟ ΜΕΡΟΣ</vt:lpstr>
      <vt:lpstr>Υπόθεση της έρευνας</vt:lpstr>
      <vt:lpstr>Υπόθεση της έρευνας</vt:lpstr>
      <vt:lpstr>Υπόθεση της έρευνας </vt:lpstr>
      <vt:lpstr>Υπόθεση της έρευνας</vt:lpstr>
      <vt:lpstr>Υπόθεση της έρευνας</vt:lpstr>
      <vt:lpstr>Διαμόρφωση της υπόθεσης της έρευνας</vt:lpstr>
      <vt:lpstr>ΥΠΟΘΕΣΗ</vt:lpstr>
      <vt:lpstr>ΣYMΠΕΡΑΣΜΑΤΑ</vt:lpstr>
      <vt:lpstr>ΣYMΠΕΡΑΣΜΑΤΑ</vt:lpstr>
      <vt:lpstr>ΣYMΠΕΡΑΣΜΑΤΑ</vt:lpstr>
      <vt:lpstr>Περιγραφή του σκοπού της έρευνας</vt:lpstr>
      <vt:lpstr>Σκοπός της έρευνας </vt:lpstr>
      <vt:lpstr> Περιγραφή των κοινωνικών αναγκών </vt:lpstr>
      <vt:lpstr> Περιγραφή των κοινωνικών αναγκών που εξυπηρετεί η έρευνα </vt:lpstr>
      <vt:lpstr> </vt:lpstr>
      <vt:lpstr> ΠΡΟΤΑΣΕΙΣ ΓΙΑ ΣΥΜΠΛΗΡΩΜΑΤΙΚΗ ΕΡΕΥΝΑ ΣΤΟ ΜΕΛΛΟΝ ΑΠΟ ΑΛΛΟΥΣ ΕΡΕΥΝΗΤΕΣ </vt:lpstr>
      <vt:lpstr>ΑΥΤΟΑΞΙΟΛΟΓΗΣΗ </vt:lpstr>
      <vt:lpstr>ΕΡΕΥΝΗΤΙΚΟ ΚΑΙ ΠΕΙΡΑΜΑΤΙΚΟ ΜΕΡΟΣ </vt:lpstr>
      <vt:lpstr>ΠΕΙΡΑΜΑΤΙΚΟ ΜΕΡΟΣ ΔΙΑΔΙΚΑΣΙΑ ΤΗΣ ΕΡΕΥΝΑΣ   </vt:lpstr>
      <vt:lpstr>ΠΕΙΡΑΜΑΤΙΚΟ ΜΕΡΟΣ</vt:lpstr>
      <vt:lpstr>Σχεδιασμός πειραματικής διαδικασίας ή προϊόντος</vt:lpstr>
      <vt:lpstr>ΣΥΛΛΟΓΗ ΚΑΙ ΑΝΑΛΥΣΗ ΔΕΔΟΜΕΝΩΝ </vt:lpstr>
      <vt:lpstr>ΣΥΛΛΟΓΗ ΚΑΙ ΑΝΑΛΥΣΗ ΔΕΔΟΜΕΝΩΝ </vt:lpstr>
      <vt:lpstr>Ανάλυση αποτελεσμάτων ή έλεγχος προϊόντος </vt:lpstr>
      <vt:lpstr>ΕΡΕΥΝΗΤΙΚΟ ΜΕΡΟΣ </vt:lpstr>
      <vt:lpstr>ΕΡΕΥΝΗΤΙΚΟ ΜΕΡΟΣ </vt:lpstr>
      <vt:lpstr>ΕΡΕΥΝΗΤΙΚΟ ΜΕΡΟΣ </vt:lpstr>
      <vt:lpstr>ΕΡΕΥΝΗΤΙΚΟ ΜΕΡΟΣ </vt:lpstr>
      <vt:lpstr>ΕΡΕΥΝΗΤΙΚΟ ΜΕΡΟΣ </vt:lpstr>
      <vt:lpstr>Κατάλογος υλικών και μέσων</vt:lpstr>
      <vt:lpstr> Φωτογραφίες του πειράματος ή προϊόντος   </vt:lpstr>
      <vt:lpstr>ΣΥΜΠΕΡΑΣΜΑΤΑ  </vt:lpstr>
      <vt:lpstr>ΣYMΠΕΡΑΣΜΑΤΑ</vt:lpstr>
      <vt:lpstr>Συμπεράσματα</vt:lpstr>
      <vt:lpstr>ΠΡΟΤΑΣΕΙΣ ΓΙΑ ΣΥΜΠΛΗΡΩΜΑΤΙΚΗ ΕΡΕΥΝΑ ΣΤΟ ΜΕΛΛΟΝ ΑΠΟ ΑΛΛΟΥΣ ΕΡΕΥΝΗΤΕΣ </vt:lpstr>
      <vt:lpstr>ΠΡΟΤΑΣΕΙΣ ΓΙΑ ΣΥΜΠΛΗΡΩΜΑΤΙΚΗ ΕΡΕΥΝΑ ΣΤΟ ΜΕΛΛΟΝ ΑΠΟ ΑΛΛΟΥΣ ΕΡΕΥΝΗΤΕΣ </vt:lpstr>
      <vt:lpstr>Προτάσεις για συμπληρωματικές έρευνες στο μέλλον από άλλους ερευνητές</vt:lpstr>
      <vt:lpstr>ΠΡΟΤΑΣΕΙΣ ΓΙΑ ΤΟ ΜΕΛΛΟΝ </vt:lpstr>
      <vt:lpstr>ΑΥΤΟΑΞΙΟΛΟΓΗΣΗ </vt:lpstr>
      <vt:lpstr>ΒΙΒΛΙΟΓΡΑΦΙΑ </vt:lpstr>
      <vt:lpstr>ΒΙΒΛΙΟΓΡΑΦΙΑ </vt:lpstr>
      <vt:lpstr>Βιβλιογραφία ή ιστοσελίδες που χρησιμοποιήθηκαν </vt:lpstr>
      <vt:lpstr>  Πηγές με τη βοήθεια Η/Υ, Τηλεόρασης, ραδιόφωνου, οπτικοακουστικών υλικών και πολυμέσων:  </vt:lpstr>
      <vt:lpstr>Πίνακας υλικών -συσκευών - εργαλείων</vt:lpstr>
      <vt:lpstr>Υπόδειγμα πίνακα περιεχομένων</vt:lpstr>
      <vt:lpstr>Χρονοδιάγραμμα εργασιών</vt:lpstr>
      <vt:lpstr>Υπόδειγμα εξωφύλλου</vt:lpstr>
      <vt:lpstr>Χαρτόνι παρουσίασης ερευνών</vt:lpstr>
      <vt:lpstr>ΥΠΟΔΕΙΓΜΑ ΓΡΑΠΤΗΣ ΕΡΓΑΣΙΑΣ  </vt:lpstr>
      <vt:lpstr>ΧΡΗΣΙΜΑ ΛΙΝΚ</vt:lpstr>
      <vt:lpstr>Δοκιμαστική έρευνα ( pilot study)</vt:lpstr>
      <vt:lpstr>Συγκέντρωση πληροφοριών</vt:lpstr>
      <vt:lpstr>Καθορισμός του προβλήματος</vt:lpstr>
      <vt:lpstr>Οργάνωση της έρευνας</vt:lpstr>
      <vt:lpstr>Εξέταση της δυνατότητας πραγματοποίησης της μελέτης </vt:lpstr>
      <vt:lpstr>Παρουσίαση του PowerPoint</vt:lpstr>
      <vt:lpstr>Τελική έρευνα (final study)</vt:lpstr>
      <vt:lpstr>Συγκέντρωση αποτελεσμάτων</vt:lpstr>
      <vt:lpstr>Ανάλυση αποτελεσμάτων</vt:lpstr>
      <vt:lpstr>Συμπεράσματα</vt:lpstr>
      <vt:lpstr>Προτάσεις για συμπληρωματική έρευνα στο μέλλον </vt:lpstr>
      <vt:lpstr>Εκτέλεση και φωτογραφίες του πειράματος</vt:lpstr>
      <vt:lpstr>Κατάλογος υλικών- συσκευών- μηχανών-εργαλείων πειράματος και εκτίμησης κόστους</vt:lpstr>
      <vt:lpstr>Ανάλυση αποτελεσμάτων</vt:lpstr>
      <vt:lpstr>Παρουσίαση δεδομένων –μετρήσεων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Εξώφυλλο</dc:title>
  <dc:creator>τεστ</dc:creator>
  <cp:lastModifiedBy>1o GYMNASIO</cp:lastModifiedBy>
  <cp:revision>104</cp:revision>
  <dcterms:created xsi:type="dcterms:W3CDTF">2021-04-12T06:24:25Z</dcterms:created>
  <dcterms:modified xsi:type="dcterms:W3CDTF">2025-02-11T08:44:42Z</dcterms:modified>
</cp:coreProperties>
</file>