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257" r:id="rId4"/>
    <p:sldId id="258"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1138" name="1 - Θέση εικόνας διαφάνειας"/>
          <p:cNvSpPr>
            <a:spLocks noGrp="1" noRot="1" noChangeAspect="1" noTextEdit="1"/>
          </p:cNvSpPr>
          <p:nvPr>
            <p:ph type="sldImg"/>
          </p:nvPr>
        </p:nvSpPr>
        <p:spPr/>
      </p:sp>
      <p:sp>
        <p:nvSpPr>
          <p:cNvPr id="91139" name="2 - Θέση σημειώσεων"/>
          <p:cNvSpPr>
            <a:spLocks noGrp="1"/>
          </p:cNvSpPr>
          <p:nvPr>
            <p:ph type="body" idx="1"/>
          </p:nvPr>
        </p:nvSpPr>
        <p:spPr/>
        <p:txBody>
          <a:bodyPr wrap="square" lIns="91440" tIns="45720" rIns="91440" bIns="45720" anchor="t"/>
          <a:p>
            <a:pPr lvl="0" eaLnBrk="1" hangingPunct="1"/>
            <a:endParaRPr lang="el-GR" altLang="x-none" dirty="0"/>
          </a:p>
        </p:txBody>
      </p:sp>
      <p:sp>
        <p:nvSpPr>
          <p:cNvPr id="91140" name="3 - Θέση αριθμού διαφάνειας"/>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sz="1200" dirty="0">
                <a:latin typeface="Arial" panose="020B0604020202020204" pitchFamily="34" charset="0"/>
              </a:rPr>
            </a:fld>
            <a:endParaRPr lang="en-US" sz="1200"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rcRect b="3795"/>
          <a:stretch>
            <a:fillRect/>
          </a:stretch>
        </p:blipFill>
        <p:spPr>
          <a:xfrm>
            <a:off x="0" y="260350"/>
            <a:ext cx="12192000" cy="6597650"/>
          </a:xfrm>
          <a:prstGeom prst="rect">
            <a:avLst/>
          </a:prstGeom>
          <a:noFill/>
          <a:ln w="9525">
            <a:noFill/>
          </a:ln>
        </p:spPr>
      </p:pic>
      <p:sp>
        <p:nvSpPr>
          <p:cNvPr id="2051" name="Rectangle 3"/>
          <p:cNvSpPr>
            <a:spLocks noGrp="1" noChangeArrowheads="1"/>
          </p:cNvSpPr>
          <p:nvPr>
            <p:ph type="ctrTitle"/>
          </p:nvPr>
        </p:nvSpPr>
        <p:spPr>
          <a:xfrm>
            <a:off x="624417" y="620713"/>
            <a:ext cx="10943167" cy="1082675"/>
          </a:xfrm>
        </p:spPr>
        <p:txBody>
          <a:bodyPr/>
          <a:lstStyle>
            <a:lvl1pPr>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1843088"/>
            <a:ext cx="10949517" cy="981075"/>
          </a:xfrm>
        </p:spPr>
        <p:txBody>
          <a:bodyPr/>
          <a:lstStyle>
            <a:lvl1pPr marL="0" indent="0">
              <a:buFontTx/>
              <a:buNone/>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2"/>
          <p:cNvPicPr>
            <a:picLocks noChangeAspect="1"/>
          </p:cNvPicPr>
          <p:nvPr/>
        </p:nvPicPr>
        <p:blipFill>
          <a:blip r:embed="rId12"/>
          <a:stretch>
            <a:fillRect/>
          </a:stretch>
        </p:blipFill>
        <p:spPr>
          <a:xfrm>
            <a:off x="0" y="0"/>
            <a:ext cx="12192000"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altLang="x-none" b="1" dirty="0">
                <a:latin typeface="Comic Sans MS" panose="030F0702030302020204" pitchFamily="66" charset="0"/>
                <a:cs typeface="Comic Sans MS" panose="030F0702030302020204" pitchFamily="66" charset="0"/>
                <a:sym typeface="+mn-ea"/>
              </a:rPr>
              <a:t>μάθημα 1ο</a:t>
            </a:r>
            <a:br>
              <a:rPr b="1" dirty="0">
                <a:solidFill>
                  <a:srgbClr val="FF0000"/>
                </a:solidFill>
                <a:latin typeface="Comic Sans MS" panose="030F0702030302020204" pitchFamily="66" charset="0"/>
                <a:cs typeface="Comic Sans MS" panose="030F0702030302020204" pitchFamily="66" charset="0"/>
                <a:sym typeface="+mn-ea"/>
              </a:rPr>
            </a:br>
            <a:r>
              <a:rPr lang="el-GR" altLang="x-none" dirty="0">
                <a:solidFill>
                  <a:srgbClr val="FF0000"/>
                </a:solidFill>
                <a:latin typeface="Comic Sans MS" panose="030F0702030302020204" pitchFamily="66" charset="0"/>
                <a:cs typeface="Comic Sans MS" panose="030F0702030302020204" pitchFamily="66" charset="0"/>
                <a:sym typeface="+mn-ea"/>
              </a:rPr>
              <a:t>σχετική θέση-απόλυτη θέση</a:t>
            </a:r>
            <a:br>
              <a:rPr lang="el-GR" altLang="x-none" dirty="0">
                <a:solidFill>
                  <a:srgbClr val="FF0000"/>
                </a:solidFill>
                <a:latin typeface="Comic Sans MS" panose="030F0702030302020204" pitchFamily="66" charset="0"/>
                <a:cs typeface="Comic Sans MS" panose="030F0702030302020204" pitchFamily="66" charset="0"/>
              </a:rPr>
            </a:br>
            <a:endParaRPr lang="en-US" dirty="0">
              <a:latin typeface="Comic Sans MS" panose="030F0702030302020204" pitchFamily="66" charset="0"/>
              <a:cs typeface="Comic Sans MS" panose="030F0702030302020204" pitchFamily="66" charset="0"/>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5 - Θέση αριθμού διαφάνειας"/>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omic Sans MS" panose="030F0702030302020204" pitchFamily="66"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5pPr>
          </a:lstStyle>
          <a:p>
            <a:pPr lvl="0" algn="r" eaLnBrk="1" hangingPunct="1"/>
            <a:fld id="{9A0DB2DC-4C9A-4742-B13C-FB6460FD3503}" type="slidenum">
              <a:rPr lang="en-US" sz="1400" dirty="0"/>
            </a:fld>
            <a:endParaRPr lang="en-US" sz="1400" dirty="0"/>
          </a:p>
        </p:txBody>
      </p:sp>
      <p:sp>
        <p:nvSpPr>
          <p:cNvPr id="6147" name="Rectangle 2"/>
          <p:cNvSpPr>
            <a:spLocks noGrp="1"/>
          </p:cNvSpPr>
          <p:nvPr>
            <p:ph type="title" hasCustomPrompt="1"/>
          </p:nvPr>
        </p:nvSpPr>
        <p:spPr>
          <a:xfrm>
            <a:off x="2166938" y="142875"/>
            <a:ext cx="7858125" cy="1490663"/>
          </a:xfrm>
        </p:spPr>
        <p:txBody>
          <a:bodyPr vert="horz" wrap="square" lIns="91440" tIns="45720" rIns="91440" bIns="45720" anchor="b">
            <a:normAutofit/>
          </a:bodyPr>
          <a:p>
            <a:pPr eaLnBrk="1" hangingPunct="1"/>
            <a:br>
              <a:rPr dirty="0">
                <a:solidFill>
                  <a:srgbClr val="FF0000"/>
                </a:solidFill>
              </a:rPr>
            </a:br>
            <a:endParaRPr lang="el-GR" altLang="x-none" dirty="0">
              <a:solidFill>
                <a:srgbClr val="FF0000"/>
              </a:solidFill>
            </a:endParaRPr>
          </a:p>
        </p:txBody>
      </p:sp>
      <p:sp>
        <p:nvSpPr>
          <p:cNvPr id="6148" name="Rectangle 3"/>
          <p:cNvSpPr>
            <a:spLocks noGrp="1"/>
          </p:cNvSpPr>
          <p:nvPr>
            <p:ph idx="1" hasCustomPrompt="1"/>
          </p:nvPr>
        </p:nvSpPr>
        <p:spPr>
          <a:xfrm>
            <a:off x="2166938" y="910273"/>
            <a:ext cx="7964487" cy="3414712"/>
          </a:xfrm>
        </p:spPr>
        <p:txBody>
          <a:bodyPr vert="horz" wrap="square" lIns="91440" tIns="45720" rIns="91440" bIns="45720" anchor="t"/>
          <a:p>
            <a:pPr eaLnBrk="1" hangingPunct="1">
              <a:lnSpc>
                <a:spcPct val="150000"/>
              </a:lnSpc>
              <a:buFont typeface="Wingdings" panose="05000000000000000000" charset="0"/>
              <a:buChar char="Ø"/>
            </a:pPr>
            <a:r>
              <a:rPr lang="el-GR" altLang="x-none" sz="2400" dirty="0">
                <a:ln/>
                <a:solidFill>
                  <a:schemeClr val="accent1"/>
                </a:solidFill>
                <a:effectLst/>
                <a:latin typeface="Comic Sans MS" panose="030F0702030302020204" pitchFamily="66" charset="0"/>
                <a:cs typeface="Comic Sans MS" panose="030F0702030302020204" pitchFamily="66" charset="0"/>
              </a:rPr>
              <a:t>Όταν η θέση ενός αντικειμένου ή τόπου προσδιορίζεται σε σχέση με κάποιο άλλο επιλεγμένο στοιχείο του χώρου (σημείο αναφοράς), τότε η θέση ονομάζεται </a:t>
            </a:r>
            <a:r>
              <a:rPr lang="el-GR" altLang="x-none" sz="2400" b="1" dirty="0">
                <a:ln/>
                <a:solidFill>
                  <a:schemeClr val="accent1"/>
                </a:solidFill>
                <a:effectLst/>
                <a:latin typeface="Comic Sans MS" panose="030F0702030302020204" pitchFamily="66" charset="0"/>
                <a:cs typeface="Comic Sans MS" panose="030F0702030302020204" pitchFamily="66" charset="0"/>
              </a:rPr>
              <a:t>σχετική. </a:t>
            </a:r>
            <a:endParaRPr lang="el-GR" altLang="x-none" sz="2400" b="1" dirty="0">
              <a:ln/>
              <a:solidFill>
                <a:schemeClr val="accent1"/>
              </a:solidFill>
              <a:effectLst/>
              <a:latin typeface="Comic Sans MS" panose="030F0702030302020204" pitchFamily="66" charset="0"/>
              <a:cs typeface="Comic Sans MS" panose="030F0702030302020204" pitchFamily="66" charset="0"/>
            </a:endParaRPr>
          </a:p>
          <a:p>
            <a:pPr eaLnBrk="1" hangingPunct="1">
              <a:lnSpc>
                <a:spcPct val="150000"/>
              </a:lnSpc>
              <a:buNone/>
            </a:pPr>
            <a:endParaRPr lang="el-GR" altLang="x-none" sz="2400" dirty="0">
              <a:ln/>
              <a:solidFill>
                <a:schemeClr val="accent1"/>
              </a:solidFill>
              <a:effectLst/>
              <a:latin typeface="Comic Sans MS" panose="030F0702030302020204" pitchFamily="66" charset="0"/>
              <a:cs typeface="Comic Sans MS" panose="030F0702030302020204" pitchFamily="66" charset="0"/>
            </a:endParaRPr>
          </a:p>
          <a:p>
            <a:pPr eaLnBrk="1" hangingPunct="1">
              <a:lnSpc>
                <a:spcPct val="150000"/>
              </a:lnSpc>
              <a:buFont typeface="Wingdings" panose="05000000000000000000" charset="0"/>
              <a:buChar char="Ø"/>
            </a:pPr>
            <a:r>
              <a:rPr lang="el-GR" altLang="x-none" sz="2400" dirty="0">
                <a:ln/>
                <a:solidFill>
                  <a:schemeClr val="accent1"/>
                </a:solidFill>
                <a:effectLst/>
                <a:latin typeface="Comic Sans MS" panose="030F0702030302020204" pitchFamily="66" charset="0"/>
                <a:cs typeface="Comic Sans MS" panose="030F0702030302020204" pitchFamily="66" charset="0"/>
              </a:rPr>
              <a:t>Όταν η θέση ενός αντικειμένου ή τόπου προσδιορίζεται με τη χρήση κάποιου συστήματος αναφοράς, τότε η θέση ονομάζεται </a:t>
            </a:r>
            <a:r>
              <a:rPr lang="el-GR" altLang="x-none" sz="2400" b="1" dirty="0">
                <a:ln/>
                <a:solidFill>
                  <a:schemeClr val="accent1"/>
                </a:solidFill>
                <a:effectLst/>
                <a:latin typeface="Comic Sans MS" panose="030F0702030302020204" pitchFamily="66" charset="0"/>
                <a:cs typeface="Comic Sans MS" panose="030F0702030302020204" pitchFamily="66" charset="0"/>
              </a:rPr>
              <a:t>απόλυτη</a:t>
            </a:r>
            <a:r>
              <a:rPr lang="el-GR" altLang="x-none" sz="2400" dirty="0">
                <a:ln/>
                <a:solidFill>
                  <a:schemeClr val="accent1"/>
                </a:solidFill>
                <a:effectLst/>
                <a:latin typeface="Comic Sans MS" panose="030F0702030302020204" pitchFamily="66" charset="0"/>
                <a:cs typeface="Comic Sans MS" panose="030F0702030302020204" pitchFamily="66" charset="0"/>
              </a:rPr>
              <a:t>. </a:t>
            </a:r>
            <a:endParaRPr lang="el-GR" altLang="x-none" sz="2400" dirty="0">
              <a:ln/>
              <a:solidFill>
                <a:schemeClr val="accent1"/>
              </a:solidFill>
              <a:effectLst/>
              <a:latin typeface="Comic Sans MS" panose="030F0702030302020204" pitchFamily="66" charset="0"/>
              <a:cs typeface="Comic Sans MS" panose="030F0702030302020204"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1 - Τίτλος"/>
          <p:cNvSpPr>
            <a:spLocks noGrp="1"/>
          </p:cNvSpPr>
          <p:nvPr>
            <p:ph type="title" hasCustomPrompt="1"/>
          </p:nvPr>
        </p:nvSpPr>
        <p:spPr>
          <a:xfrm>
            <a:off x="2209800" y="152400"/>
            <a:ext cx="6870700" cy="990600"/>
          </a:xfrm>
        </p:spPr>
        <p:txBody>
          <a:bodyPr vert="horz" wrap="square" lIns="91440" tIns="45720" rIns="91440" bIns="45720" anchor="b">
            <a:scene3d>
              <a:camera prst="orthographicFront"/>
              <a:lightRig rig="threePt" dir="t"/>
            </a:scene3d>
          </a:bodyPr>
          <a:p>
            <a:pPr eaLnBrk="1" hangingPunct="1"/>
            <a:r>
              <a:rPr lang="el-GR" altLang="x-none" b="1" dirty="0">
                <a:ln/>
                <a:solidFill>
                  <a:schemeClr val="accent1"/>
                </a:solidFill>
                <a:effectLst/>
              </a:rPr>
              <a:t>Γεωγραφική θέση</a:t>
            </a:r>
            <a:endParaRPr lang="el-GR" altLang="x-none" b="1" dirty="0">
              <a:ln/>
              <a:solidFill>
                <a:schemeClr val="accent1"/>
              </a:solidFill>
              <a:effectLst/>
            </a:endParaRPr>
          </a:p>
        </p:txBody>
      </p:sp>
      <p:sp>
        <p:nvSpPr>
          <p:cNvPr id="7171" name="2 - Θέση περιεχομένου"/>
          <p:cNvSpPr>
            <a:spLocks noGrp="1"/>
          </p:cNvSpPr>
          <p:nvPr>
            <p:ph idx="1" hasCustomPrompt="1"/>
          </p:nvPr>
        </p:nvSpPr>
        <p:spPr>
          <a:xfrm>
            <a:off x="2024063" y="1357313"/>
            <a:ext cx="7881937" cy="4129087"/>
          </a:xfrm>
        </p:spPr>
        <p:txBody>
          <a:bodyPr vert="horz" wrap="square" lIns="91440" tIns="45720" rIns="91440" bIns="45720" anchor="t"/>
          <a:p>
            <a:pPr eaLnBrk="1" hangingPunct="1">
              <a:lnSpc>
                <a:spcPct val="150000"/>
              </a:lnSpc>
            </a:pPr>
            <a:r>
              <a:rPr lang="el-GR" altLang="x-none" dirty="0">
                <a:solidFill>
                  <a:schemeClr val="accent1">
                    <a:lumMod val="60000"/>
                    <a:lumOff val="40000"/>
                  </a:schemeClr>
                </a:solidFill>
                <a:effectLst>
                  <a:outerShdw blurRad="38100" dist="38100" dir="2700000" algn="tl">
                    <a:srgbClr val="000000">
                      <a:alpha val="43137"/>
                    </a:srgbClr>
                  </a:outerShdw>
                </a:effectLst>
                <a:latin typeface="Comic Sans MS" panose="030F0702030302020204" pitchFamily="66" charset="0"/>
                <a:cs typeface="Comic Sans MS" panose="030F0702030302020204" pitchFamily="66" charset="0"/>
              </a:rPr>
              <a:t>Όταν για τον προσδιορισμό της θέσης ενός τόπου χρησιμοποιείται το σύστημα των γεωγραφικών συντεταγμένων (γεωγραφικό μήκος-γεωγραφικό πλάτος) τότε προκύπτει η </a:t>
            </a:r>
            <a:r>
              <a:rPr lang="el-GR" altLang="x-none" b="1" dirty="0">
                <a:ln/>
                <a:solidFill>
                  <a:schemeClr val="accent1"/>
                </a:solidFill>
                <a:effectLst>
                  <a:outerShdw blurRad="38100" dist="25400" dir="5400000" algn="ctr" rotWithShape="0">
                    <a:srgbClr val="6E747A">
                      <a:alpha val="43000"/>
                    </a:srgbClr>
                  </a:outerShdw>
                </a:effectLst>
                <a:latin typeface="Comic Sans MS" panose="030F0702030302020204" pitchFamily="66" charset="0"/>
                <a:cs typeface="Comic Sans MS" panose="030F0702030302020204" pitchFamily="66" charset="0"/>
              </a:rPr>
              <a:t>γεωγραφική</a:t>
            </a:r>
            <a:r>
              <a:rPr lang="el-GR" altLang="x-none" dirty="0">
                <a:solidFill>
                  <a:schemeClr val="accent1">
                    <a:lumMod val="60000"/>
                    <a:lumOff val="40000"/>
                  </a:schemeClr>
                </a:solidFill>
                <a:effectLst>
                  <a:outerShdw blurRad="38100" dist="38100" dir="2700000" algn="tl">
                    <a:srgbClr val="000000">
                      <a:alpha val="43137"/>
                    </a:srgbClr>
                  </a:outerShdw>
                </a:effectLst>
                <a:latin typeface="Comic Sans MS" panose="030F0702030302020204" pitchFamily="66" charset="0"/>
                <a:cs typeface="Comic Sans MS" panose="030F0702030302020204" pitchFamily="66" charset="0"/>
              </a:rPr>
              <a:t> θέση του τόπου αυτού.</a:t>
            </a:r>
            <a:endParaRPr lang="el-GR" altLang="x-none" dirty="0">
              <a:solidFill>
                <a:schemeClr val="accent1">
                  <a:lumMod val="60000"/>
                  <a:lumOff val="40000"/>
                </a:schemeClr>
              </a:solidFill>
              <a:effectLst>
                <a:outerShdw blurRad="38100" dist="38100" dir="2700000" algn="tl">
                  <a:srgbClr val="000000">
                    <a:alpha val="43137"/>
                  </a:srgbClr>
                </a:outerShdw>
              </a:effectLst>
              <a:latin typeface="Comic Sans MS" panose="030F0702030302020204" pitchFamily="66" charset="0"/>
              <a:cs typeface="Comic Sans MS" panose="030F0702030302020204" pitchFamily="66" charset="0"/>
            </a:endParaRPr>
          </a:p>
        </p:txBody>
      </p:sp>
      <p:sp>
        <p:nvSpPr>
          <p:cNvPr id="7172" name="3 - Θέση αριθμού διαφάνειας"/>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omic Sans MS" panose="030F0702030302020204" pitchFamily="66"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5pPr>
          </a:lstStyle>
          <a:p>
            <a:pPr lvl="0" algn="r" eaLnBrk="1" hangingPunct="1"/>
            <a:fld id="{9A0DB2DC-4C9A-4742-B13C-FB6460FD3503}" type="slidenum">
              <a:rPr lang="en-US" sz="1400" dirty="0"/>
            </a:fld>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1 - Τίτλος"/>
          <p:cNvSpPr>
            <a:spLocks noGrp="1"/>
          </p:cNvSpPr>
          <p:nvPr>
            <p:ph type="title" hasCustomPrompt="1"/>
          </p:nvPr>
        </p:nvSpPr>
        <p:spPr>
          <a:xfrm>
            <a:off x="761365" y="152400"/>
            <a:ext cx="10986135" cy="1633855"/>
          </a:xfrm>
        </p:spPr>
        <p:txBody>
          <a:bodyPr vert="horz" wrap="square" lIns="91440" tIns="45720" rIns="91440" bIns="45720" anchor="b">
            <a:scene3d>
              <a:camera prst="orthographicFront"/>
              <a:lightRig rig="threePt" dir="t"/>
            </a:scene3d>
          </a:bodyPr>
          <a:p>
            <a:pPr algn="ctr" eaLnBrk="1" hangingPunct="1"/>
            <a:r>
              <a:rPr lang="el-GR" altLang="x-none" sz="3200" b="1" dirty="0">
                <a:ln/>
                <a:solidFill>
                  <a:schemeClr val="accent1"/>
                </a:solidFill>
                <a:effectLst>
                  <a:outerShdw blurRad="38100" dist="25400" dir="5400000" algn="ctr" rotWithShape="0">
                    <a:srgbClr val="6E747A">
                      <a:alpha val="43000"/>
                    </a:srgbClr>
                  </a:outerShdw>
                </a:effectLst>
                <a:latin typeface="Comic Sans MS" panose="030F0702030302020204" pitchFamily="66" charset="0"/>
                <a:cs typeface="Comic Sans MS" panose="030F0702030302020204" pitchFamily="66" charset="0"/>
              </a:rPr>
              <a:t>Σύγκριση σχετικής θέσης-γεωγραφικής θέσης ενός τόπου</a:t>
            </a:r>
            <a:endParaRPr lang="el-GR" altLang="x-none" sz="3200" b="1" dirty="0">
              <a:ln/>
              <a:solidFill>
                <a:schemeClr val="accent1"/>
              </a:solidFill>
              <a:effectLst>
                <a:outerShdw blurRad="38100" dist="25400" dir="5400000" algn="ctr" rotWithShape="0">
                  <a:srgbClr val="6E747A">
                    <a:alpha val="43000"/>
                  </a:srgbClr>
                </a:outerShdw>
              </a:effectLst>
              <a:latin typeface="Comic Sans MS" panose="030F0702030302020204" pitchFamily="66" charset="0"/>
              <a:cs typeface="Comic Sans MS" panose="030F0702030302020204" pitchFamily="66" charset="0"/>
            </a:endParaRPr>
          </a:p>
        </p:txBody>
      </p:sp>
      <p:sp>
        <p:nvSpPr>
          <p:cNvPr id="8195" name="2 - Θέση περιεχομένου"/>
          <p:cNvSpPr>
            <a:spLocks noGrp="1"/>
          </p:cNvSpPr>
          <p:nvPr>
            <p:ph idx="1" hasCustomPrompt="1"/>
          </p:nvPr>
        </p:nvSpPr>
        <p:spPr>
          <a:xfrm>
            <a:off x="1021080" y="1730375"/>
            <a:ext cx="9852660" cy="4514850"/>
          </a:xfrm>
        </p:spPr>
        <p:txBody>
          <a:bodyPr vert="horz" wrap="square" lIns="91440" tIns="45720" rIns="91440" bIns="45720" anchor="t"/>
          <a:p>
            <a:pPr marL="0" indent="0" eaLnBrk="1" hangingPunct="1">
              <a:lnSpc>
                <a:spcPct val="150000"/>
              </a:lnSpc>
              <a:buNone/>
            </a:pPr>
            <a:r>
              <a:rPr lang="el-GR" altLang="x-none" dirty="0">
                <a:solidFill>
                  <a:srgbClr val="C00000"/>
                </a:solidFill>
                <a:latin typeface="Comic Sans MS" panose="030F0702030302020204" pitchFamily="66" charset="0"/>
                <a:cs typeface="Comic Sans MS" panose="030F0702030302020204" pitchFamily="66" charset="0"/>
              </a:rPr>
              <a:t>Η γνώση της</a:t>
            </a:r>
            <a:r>
              <a:rPr lang="el-GR" altLang="x-none" dirty="0">
                <a:latin typeface="Comic Sans MS" panose="030F0702030302020204" pitchFamily="66" charset="0"/>
                <a:cs typeface="Comic Sans MS" panose="030F0702030302020204" pitchFamily="66" charset="0"/>
              </a:rPr>
              <a:t> </a:t>
            </a:r>
            <a:r>
              <a:rPr lang="el-GR" altLang="x-none" dirty="0">
                <a:solidFill>
                  <a:srgbClr val="00B050"/>
                </a:solidFill>
                <a:latin typeface="Comic Sans MS" panose="030F0702030302020204" pitchFamily="66" charset="0"/>
                <a:cs typeface="Comic Sans MS" panose="030F0702030302020204" pitchFamily="66" charset="0"/>
              </a:rPr>
              <a:t>γεωγραφικής θέσης </a:t>
            </a:r>
            <a:r>
              <a:rPr lang="el-GR" altLang="x-none" dirty="0">
                <a:solidFill>
                  <a:srgbClr val="C00000"/>
                </a:solidFill>
                <a:latin typeface="Comic Sans MS" panose="030F0702030302020204" pitchFamily="66" charset="0"/>
                <a:cs typeface="Comic Sans MS" panose="030F0702030302020204" pitchFamily="66" charset="0"/>
              </a:rPr>
              <a:t>ενός τόπου μας παρέχει σαφείς πληροφορίες για το που ακριβώς βρίσκεται αυτός και πώς μπορεί να εντοπιστεί στο χάρτη, δε μας πληροφορεί όμως για τη σχέση του τόπου με το χώρο γύρω    απ’ αυτόν</a:t>
            </a:r>
            <a:r>
              <a:rPr lang="el-GR" altLang="x-none" dirty="0">
                <a:solidFill>
                  <a:srgbClr val="C00000"/>
                </a:solidFill>
              </a:rPr>
              <a:t>.</a:t>
            </a:r>
            <a:endParaRPr lang="el-GR" altLang="x-none" dirty="0">
              <a:solidFill>
                <a:srgbClr val="C00000"/>
              </a:solidFill>
            </a:endParaRPr>
          </a:p>
        </p:txBody>
      </p:sp>
      <p:sp>
        <p:nvSpPr>
          <p:cNvPr id="8196" name="3 - Θέση αριθμού διαφάνειας"/>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omic Sans MS" panose="030F0702030302020204" pitchFamily="66"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5pPr>
          </a:lstStyle>
          <a:p>
            <a:pPr lvl="0" algn="r" eaLnBrk="1" hangingPunct="1"/>
            <a:fld id="{9A0DB2DC-4C9A-4742-B13C-FB6460FD3503}" type="slidenum">
              <a:rPr lang="en-US" sz="1400" dirty="0"/>
            </a:fld>
            <a:endParaRPr lang="en-US" sz="1400" dirty="0"/>
          </a:p>
        </p:txBody>
      </p:sp>
    </p:spTree>
  </p:cSld>
  <p:clrMapOvr>
    <a:masterClrMapping/>
  </p:clrMapOvr>
</p:sld>
</file>

<file path=ppt/theme/theme1.xml><?xml version="1.0" encoding="utf-8"?>
<a:theme xmlns:a="http://schemas.openxmlformats.org/drawingml/2006/main" name="Orange Waves">
  <a:themeElements>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fontScheme name="Orang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Orang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rang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rang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rang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rang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rang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ang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rang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rang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rang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rang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rang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803</Words>
  <Application>WPS Presentation</Application>
  <PresentationFormat>Widescreen</PresentationFormat>
  <Paragraphs>22</Paragraphs>
  <Slides>4</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vt:i4>
      </vt:variant>
    </vt:vector>
  </HeadingPairs>
  <TitlesOfParts>
    <vt:vector size="16" baseType="lpstr">
      <vt:lpstr>Arial</vt:lpstr>
      <vt:lpstr>SimSun</vt:lpstr>
      <vt:lpstr>Wingdings</vt:lpstr>
      <vt:lpstr>Calibri Light</vt:lpstr>
      <vt:lpstr>Calibri</vt:lpstr>
      <vt:lpstr>Microsoft YaHei</vt:lpstr>
      <vt:lpstr/>
      <vt:lpstr>Arial Unicode MS</vt:lpstr>
      <vt:lpstr>Comic Sans MS</vt:lpstr>
      <vt:lpstr>Segoe Print</vt:lpstr>
      <vt:lpstr>Wingdings</vt:lpstr>
      <vt:lpstr>Orange Waves</vt:lpstr>
      <vt:lpstr>PowerPoint 演示文稿</vt:lpstr>
      <vt:lpstr> μάθημα 1ο σχετική θέση-απόλυτη θέση</vt:lpstr>
      <vt:lpstr>Γεωγραφική θέση</vt:lpstr>
      <vt:lpstr>Σύγκριση  σχετικής θέσης-γεωγραφικής θέσης ενός τόπου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μάθημα 1ο σχετική θέση-απόλυτη θέση </dc:title>
  <dc:creator/>
  <cp:lastModifiedBy>user</cp:lastModifiedBy>
  <cp:revision>1</cp:revision>
  <dcterms:created xsi:type="dcterms:W3CDTF">2020-10-08T19:47:12Z</dcterms:created>
  <dcterms:modified xsi:type="dcterms:W3CDTF">2020-10-08T19:47:12Z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1033-11.2.0.9684</vt:lpwstr>
  </property>
</Properties>
</file>