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5" r:id="rId3"/>
    <p:sldId id="296" r:id="rId4"/>
    <p:sldId id="297" r:id="rId5"/>
    <p:sldId id="298" r:id="rId6"/>
    <p:sldId id="299" r:id="rId7"/>
    <p:sldId id="310" r:id="rId8"/>
    <p:sldId id="311" r:id="rId9"/>
    <p:sldId id="300" r:id="rId10"/>
    <p:sldId id="301" r:id="rId11"/>
    <p:sldId id="309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16" r:id="rId20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5C5"/>
    <a:srgbClr val="A7FFE8"/>
    <a:srgbClr val="8DFFE1"/>
    <a:srgbClr val="666699"/>
    <a:srgbClr val="003399"/>
    <a:srgbClr val="660033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41"/>
    <p:restoredTop sz="71913"/>
  </p:normalViewPr>
  <p:slideViewPr>
    <p:cSldViewPr showGuides="1">
      <p:cViewPr varScale="1">
        <p:scale>
          <a:sx n="72" d="100"/>
          <a:sy n="72" d="100"/>
        </p:scale>
        <p:origin x="-1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182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8" name="Header Placeholder 296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el-GR" sz="1200" strike="noStrike" noProof="1"/>
          </a:p>
        </p:txBody>
      </p:sp>
      <p:sp>
        <p:nvSpPr>
          <p:cNvPr id="29699" name="Date Placeholder 29698"/>
          <p:cNvSpPr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el-GR" sz="1200" strike="noStrike" noProof="1"/>
          </a:p>
        </p:txBody>
      </p:sp>
      <p:sp>
        <p:nvSpPr>
          <p:cNvPr id="29700" name="Footer Placeholder 29699"/>
          <p:cNvSpPr>
            <a:spLocks noGrp="1"/>
          </p:cNvSpPr>
          <p:nvPr>
            <p:ph type="ftr" sz="quarter" idx="2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el-GR" sz="1200" strike="noStrike" noProof="1"/>
          </a:p>
        </p:txBody>
      </p:sp>
      <p:sp>
        <p:nvSpPr>
          <p:cNvPr id="29701" name="Slide Number Placeholder 29700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el-GR" sz="1200" strike="noStrike" noProof="1">
                <a:latin typeface="Times New Roman" panose="02020603050405020304" pitchFamily="18" charset="0"/>
                <a:ea typeface="+mn-ea"/>
                <a:cs typeface="+mn-cs"/>
              </a:rPr>
            </a:fld>
            <a:endParaRPr lang="el-GR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Header Placeholder 2662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el-GR" sz="1200" strike="noStrike" noProof="1" dirty="0"/>
          </a:p>
        </p:txBody>
      </p:sp>
      <p:sp>
        <p:nvSpPr>
          <p:cNvPr id="26627" name="Date Placeholder 26626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el-GR" sz="1200" strike="noStrike" noProof="1" dirty="0"/>
          </a:p>
        </p:txBody>
      </p:sp>
      <p:sp>
        <p:nvSpPr>
          <p:cNvPr id="3076" name="Slide Image Placeholder 26627"/>
          <p:cNvSpPr>
            <a:spLocks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Text Placeholder 26628"/>
          <p:cNvSpPr>
            <a:spLocks noGrp="1"/>
          </p:cNvSpPr>
          <p:nvPr>
            <p:ph type="body" sz="quarter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dirty="0"/>
              <a:t>Κάντε κλικ για να επεξεργαστείτε τα στυλ κειμένου του υποδείγματος</a:t>
            </a:r>
            <a:endParaRPr lang="en-US" dirty="0"/>
          </a:p>
          <a:p>
            <a:pPr lvl="1" indent="0"/>
            <a:r>
              <a:rPr lang="en-US" dirty="0"/>
              <a:t>Δεύτερου επιπέδου</a:t>
            </a:r>
            <a:endParaRPr lang="en-US" dirty="0"/>
          </a:p>
          <a:p>
            <a:pPr lvl="2" indent="0"/>
            <a:r>
              <a:rPr lang="en-US" dirty="0"/>
              <a:t>Τρίτου επιπέδου</a:t>
            </a:r>
            <a:endParaRPr lang="en-US" dirty="0"/>
          </a:p>
          <a:p>
            <a:pPr lvl="3" indent="0"/>
            <a:r>
              <a:rPr lang="en-US" dirty="0"/>
              <a:t>Τέταρτου επιπέδου</a:t>
            </a:r>
            <a:endParaRPr lang="en-US" dirty="0"/>
          </a:p>
          <a:p>
            <a:pPr lvl="4" indent="0"/>
            <a:r>
              <a:rPr lang="en-US" dirty="0"/>
              <a:t>Πέμπτου επιπέδου</a:t>
            </a:r>
            <a:endParaRPr lang="en-US" dirty="0"/>
          </a:p>
        </p:txBody>
      </p:sp>
      <p:sp>
        <p:nvSpPr>
          <p:cNvPr id="26630" name="Footer Placeholder 2662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el-GR" sz="1200" strike="noStrike" noProof="1" dirty="0"/>
          </a:p>
        </p:txBody>
      </p:sp>
      <p:sp>
        <p:nvSpPr>
          <p:cNvPr id="26631" name="Slide Number Placeholder 26630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el-GR" sz="1200" strike="noStrike" noProof="1" dirty="0">
                <a:latin typeface="Times New Roman" panose="02020603050405020304" pitchFamily="18" charset="0"/>
                <a:ea typeface="+mn-ea"/>
                <a:cs typeface="+mn-cs"/>
              </a:rPr>
            </a:fld>
            <a:endParaRPr lang="el-GR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sz="1600" b="1" strike="noStrike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sz="1600" b="1" strike="noStrike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sz="1600" b="1" strike="noStrike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sz="1600" b="1" strike="noStrike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sz="1600" b="1" strike="noStrike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sz="1600" b="1" strike="noStrike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sz="1600" b="1" strike="noStrike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sz="1600" b="1" strike="noStrike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sz="1600" b="1" strike="noStrike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sz="1600" b="1" strike="noStrike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sz="1600" b="1" strike="noStrike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0" y="6400800"/>
            <a:ext cx="4572000" cy="45720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2"/>
            </a:outerShdw>
          </a:effectLst>
        </p:spPr>
        <p:txBody>
          <a:bodyPr/>
          <a:lstStyle>
            <a:lvl1pPr>
              <a:defRPr b="1">
                <a:solidFill>
                  <a:srgbClr val="66CCFF"/>
                </a:solidFill>
              </a:defRPr>
            </a:lvl1pPr>
          </a:lstStyle>
          <a:p>
            <a:pPr lvl="0" fontAlgn="base"/>
            <a:r>
              <a:rPr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sz="1600" b="1" strike="noStrike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sz="1600" b="1" strike="noStrike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034" name="Rectangles 1033"/>
          <p:cNvSpPr/>
          <p:nvPr userDrawn="1"/>
        </p:nvSpPr>
        <p:spPr>
          <a:xfrm>
            <a:off x="0" y="152400"/>
            <a:ext cx="9144000" cy="5334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99CCFF">
                  <a:gamma/>
                  <a:shade val="62745"/>
                  <a:invGamma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pPr marL="342900" lvl="0" indent="-342900" algn="r" fontAlgn="base">
              <a:lnSpc>
                <a:spcPct val="90000"/>
              </a:lnSpc>
              <a:spcBef>
                <a:spcPct val="20000"/>
              </a:spcBef>
            </a:pPr>
            <a:r>
              <a:rPr sz="3200" strike="noStrike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Από το νερό στο άτομο</a:t>
            </a:r>
            <a:endParaRPr sz="3200" strike="noStrike" noProof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2" name="Picture 1034" descr="L01p1p0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52400" y="228600"/>
            <a:ext cx="457200" cy="3429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png"/><Relationship Id="rId2" Type="http://schemas.microsoft.com/office/2007/relationships/media" Target="file:///C:\Documents%20and%20Settings\1.%20Michael\My%20Documents\PI%20new\chemistry\common\ppt\chapt2\ww.avi" TargetMode="External"/><Relationship Id="rId1" Type="http://schemas.openxmlformats.org/officeDocument/2006/relationships/video" Target="file:///C:\Documents%20and%20Settings\1.%20Michael\My%20Documents\PI%20new\chemistry\common\ppt\chapt2\ww.avi" TargetMode="Externa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3.jpeg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7.png"/><Relationship Id="rId6" Type="http://schemas.microsoft.com/office/2007/relationships/media" Target="file:///C:\Documents%20and%20Settings\1.%20Michael\My%20Documents\PI%20new\chemistry\common\ppt\chapt2\bp.avi" TargetMode="External"/><Relationship Id="rId5" Type="http://schemas.openxmlformats.org/officeDocument/2006/relationships/video" Target="file:///C:\Documents%20and%20Settings\1.%20Michael\My%20Documents\PI%20new\chemistry\common\ppt\chapt2\bp.avi" TargetMode="External"/><Relationship Id="rId4" Type="http://schemas.openxmlformats.org/officeDocument/2006/relationships/image" Target="../media/image56.png"/><Relationship Id="rId3" Type="http://schemas.microsoft.com/office/2007/relationships/media" Target="file:///C:\Documents%20and%20Settings\1.%20Michael\My%20Documents\PI%20new\chemistry\common\ppt\chapt2\mp.avi" TargetMode="External"/><Relationship Id="rId2" Type="http://schemas.openxmlformats.org/officeDocument/2006/relationships/video" Target="file:///C:\Documents%20and%20Settings\1.%20Michael\My%20Documents\PI%20new\chemistry\common\ppt\chapt2\mp.avi" TargetMode="External"/><Relationship Id="rId1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microsoft.com/office/2007/relationships/media" Target="file:///C:\Documents%20and%20Settings\1.%20Michael\My%20Documents\PI%20new\chemistry\common\ppt\chapt2\s_sugar.avi" TargetMode="External"/><Relationship Id="rId1" Type="http://schemas.openxmlformats.org/officeDocument/2006/relationships/video" Target="file:///C:\Documents%20and%20Settings\1.%20Michael\My%20Documents\PI%20new\chemistry\common\ppt\chapt2\s_sugar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6.jpeg"/><Relationship Id="rId11" Type="http://schemas.openxmlformats.org/officeDocument/2006/relationships/image" Target="../media/image15.jpeg"/><Relationship Id="rId10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5.jpeg"/><Relationship Id="rId11" Type="http://schemas.openxmlformats.org/officeDocument/2006/relationships/image" Target="../media/image13.jpeg"/><Relationship Id="rId10" Type="http://schemas.openxmlformats.org/officeDocument/2006/relationships/image" Target="../media/image24.jpe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microsoft.com/office/2007/relationships/media" Target="file:///C:\Documents%20and%20Settings\1.%20Michael\My%20Documents\PI%20new\chemistry\common\ppt\chapt2\evaporation.avi" TargetMode="External"/><Relationship Id="rId7" Type="http://schemas.openxmlformats.org/officeDocument/2006/relationships/video" Target="file:///C:\Documents%20and%20Settings\1.%20Michael\My%20Documents\PI%20new\chemistry\common\ppt\chapt2\evaporation.avi" TargetMode="External"/><Relationship Id="rId6" Type="http://schemas.openxmlformats.org/officeDocument/2006/relationships/image" Target="../media/image27.png"/><Relationship Id="rId5" Type="http://schemas.microsoft.com/office/2007/relationships/media" Target="file:///C:\Documents%20and%20Settings\1.%20Michael\My%20Documents\PI%20new\chemistry\common\ppt\chapt2\filtration.avi" TargetMode="External"/><Relationship Id="rId4" Type="http://schemas.openxmlformats.org/officeDocument/2006/relationships/video" Target="file:///C:\Documents%20and%20Settings\1.%20Michael\My%20Documents\PI%20new\chemistry\common\ppt\chapt2\filtration.avi" TargetMode="External"/><Relationship Id="rId3" Type="http://schemas.openxmlformats.org/officeDocument/2006/relationships/image" Target="../media/image26.png"/><Relationship Id="rId2" Type="http://schemas.microsoft.com/office/2007/relationships/media" Target="file:///C:\Documents%20and%20Settings\1.%20Michael\My%20Documents\PI%20new\chemistry\common\ppt\chapt2\apoxisi.avi" TargetMode="Externa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9.png"/><Relationship Id="rId11" Type="http://schemas.microsoft.com/office/2007/relationships/media" Target="file:///C:\Documents%20and%20Settings\1.%20Michael\My%20Documents\PI%20new\chemistry\common\ppt\chapt2\filtrationev.avi" TargetMode="External"/><Relationship Id="rId10" Type="http://schemas.openxmlformats.org/officeDocument/2006/relationships/video" Target="file:///C:\Documents%20and%20Settings\1.%20Michael\My%20Documents\PI%20new\chemistry\common\ppt\chapt2\filtrationev.avi" TargetMode="External"/><Relationship Id="rId1" Type="http://schemas.openxmlformats.org/officeDocument/2006/relationships/video" Target="file:///C:\Documents%20and%20Settings\1.%20Michael\My%20Documents\PI%20new\chemistry\common\ppt\chapt2\apoxisi.avi" TargetMode="Externa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microsoft.com/office/2007/relationships/media" Target="file:///C:\Documents%20and%20Settings\1.%20Michael\My%20Documents\PI%20new\chemistry\common\ppt\chapt2\chromatography.avi" TargetMode="External"/><Relationship Id="rId7" Type="http://schemas.openxmlformats.org/officeDocument/2006/relationships/video" Target="file:///C:\Documents%20and%20Settings\1.%20Michael\My%20Documents\PI%20new\chemistry\common\ppt\chapt2\chromatography.avi" TargetMode="External"/><Relationship Id="rId6" Type="http://schemas.openxmlformats.org/officeDocument/2006/relationships/image" Target="../media/image31.png"/><Relationship Id="rId5" Type="http://schemas.microsoft.com/office/2007/relationships/media" Target="file:///C:\Documents%20and%20Settings\1.%20Michael\My%20Documents\PI%20new\chemistry\common\ppt\chapt2\distillation.avi" TargetMode="External"/><Relationship Id="rId4" Type="http://schemas.openxmlformats.org/officeDocument/2006/relationships/video" Target="file:///C:\Documents%20and%20Settings\1.%20Michael\My%20Documents\PI%20new\chemistry\common\ppt\chapt2\distillation.avi" TargetMode="External"/><Relationship Id="rId3" Type="http://schemas.openxmlformats.org/officeDocument/2006/relationships/image" Target="../media/image30.png"/><Relationship Id="rId2" Type="http://schemas.microsoft.com/office/2007/relationships/media" Target="file:///C:\Documents%20and%20Settings\1.%20Michael\My%20Documents\PI%20new\chemistry\common\ppt\chapt2\magnetic.avi" TargetMode="External"/><Relationship Id="rId10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1.%20Michael\My%20Documents\PI%20new\chemistry\common\ppt\chapt2\magnetic.avi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microsoft.com/office/2007/relationships/media" Target="file:///C:\Documents%20and%20Settings\1.%20Michael\My%20Documents\PI%20new\chemistry\common\ppt\chapt2\water_sugar.avi" TargetMode="External"/><Relationship Id="rId1" Type="http://schemas.openxmlformats.org/officeDocument/2006/relationships/video" Target="file:///C:\Documents%20and%20Settings\1.%20Michael\My%20Documents\PI%20new\chemistry\common\ppt\chapt2\water_sugar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8" name="Text Box 91137"/>
          <p:cNvSpPr txBox="1"/>
          <p:nvPr/>
        </p:nvSpPr>
        <p:spPr>
          <a:xfrm>
            <a:off x="0" y="1447800"/>
            <a:ext cx="914400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>
                <a:latin typeface="Times New Roman" panose="02020603050405020304" pitchFamily="18" charset="0"/>
              </a:rPr>
              <a:t>Η </a:t>
            </a:r>
            <a:r>
              <a:rPr lang="en-US" altLang="x-none" err="1">
                <a:latin typeface="Times New Roman" panose="02020603050405020304" pitchFamily="18" charset="0"/>
              </a:rPr>
              <a:t>σύσταση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των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μιγμάτων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δεν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είναι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πάντα</a:t>
            </a:r>
            <a:r>
              <a:rPr lang="en-US" altLang="x-none">
                <a:latin typeface="Times New Roman" panose="02020603050405020304" pitchFamily="18" charset="0"/>
              </a:rPr>
              <a:t> η </a:t>
            </a:r>
            <a:r>
              <a:rPr lang="en-US" altLang="x-none" err="1">
                <a:latin typeface="Times New Roman" panose="02020603050405020304" pitchFamily="18" charset="0"/>
              </a:rPr>
              <a:t>ίδια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και μεταβάλλεται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ανάλογα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τις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ποσότητες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των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ουσιών που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αναμιγνύονται</a:t>
            </a:r>
            <a:r>
              <a:rPr lang="en-US" altLang="x-none">
                <a:latin typeface="Times New Roman" panose="02020603050405020304" pitchFamily="18" charset="0"/>
              </a:rPr>
              <a:t>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91139" name="Text Box 91138"/>
          <p:cNvSpPr txBox="1"/>
          <p:nvPr/>
        </p:nvSpPr>
        <p:spPr>
          <a:xfrm>
            <a:off x="0" y="6858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Tα </a:t>
            </a:r>
            <a:r>
              <a:rPr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μίγματα</a:t>
            </a:r>
            <a:endParaRPr sz="28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4100" name="Picture 91141" descr="pict2_4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2895600"/>
            <a:ext cx="4445000" cy="334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14" name="Text Box 105473"/>
          <p:cNvSpPr txBox="1"/>
          <p:nvPr/>
        </p:nvSpPr>
        <p:spPr>
          <a:xfrm>
            <a:off x="0" y="1447800"/>
            <a:ext cx="9144000" cy="968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x-none">
                <a:latin typeface="Times New Roman" panose="02020603050405020304" pitchFamily="18" charset="0"/>
              </a:rPr>
              <a:t>Η Παρασκευή ενός διαλύματος με </a:t>
            </a:r>
            <a:r>
              <a:rPr lang="en-US" altLang="x-none" b="1" err="1">
                <a:latin typeface="Times New Roman" panose="02020603050405020304" pitchFamily="18" charset="0"/>
              </a:rPr>
              <a:t>περιεκτικότητα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στα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εκατό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βάρος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κατά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βάρος</a:t>
            </a:r>
            <a:r>
              <a:rPr lang="en-US">
                <a:latin typeface="Times New Roman" panose="02020603050405020304" pitchFamily="18" charset="0"/>
              </a:rPr>
              <a:t>, </a:t>
            </a:r>
            <a:r>
              <a:rPr lang="en-US" altLang="x-none" b="1">
                <a:latin typeface="Times New Roman" panose="02020603050405020304" pitchFamily="18" charset="0"/>
              </a:rPr>
              <a:t>x % </a:t>
            </a:r>
            <a:r>
              <a:rPr lang="en-US" altLang="x-none" b="1" err="1">
                <a:latin typeface="Times New Roman" panose="02020603050405020304" pitchFamily="18" charset="0"/>
              </a:rPr>
              <a:t>w/w</a:t>
            </a:r>
            <a:r>
              <a:rPr lang="en-US" altLang="x-none">
                <a:latin typeface="Times New Roman" panose="02020603050405020304" pitchFamily="18" charset="0"/>
              </a:rPr>
              <a:t>, απαιτεί τη ζύγιση τόσο της διαλυμένης ουσίας όσο και του διαλύτη. 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5475" name="Text Box 105474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Περιεκτικότητα διαλύματος % w/w</a:t>
            </a:r>
            <a:endParaRPr sz="32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05479" name="ww.av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819400" y="3048000"/>
            <a:ext cx="3035300" cy="227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54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547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8" name="Text Box 98305"/>
          <p:cNvSpPr txBox="1"/>
          <p:nvPr/>
        </p:nvSpPr>
        <p:spPr>
          <a:xfrm>
            <a:off x="0" y="1447800"/>
            <a:ext cx="9144000" cy="67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x-none">
                <a:latin typeface="Times New Roman" panose="02020603050405020304" pitchFamily="18" charset="0"/>
              </a:rPr>
              <a:t>Η παρασκευή διαλύματος με </a:t>
            </a:r>
            <a:r>
              <a:rPr lang="en-US" altLang="x-none" err="1">
                <a:latin typeface="Times New Roman" panose="02020603050405020304" pitchFamily="18" charset="0"/>
              </a:rPr>
              <a:t>περιεκτικότητα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εκατό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βάρος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κατ</a:t>
            </a:r>
            <a:r>
              <a:rPr lang="en-US" altLang="x-none">
                <a:latin typeface="Times New Roman" panose="02020603050405020304" pitchFamily="18" charset="0"/>
              </a:rPr>
              <a:t>ά βάρος </a:t>
            </a:r>
            <a:r>
              <a:rPr lang="en-US">
                <a:latin typeface="Times New Roman" panose="02020603050405020304" pitchFamily="18" charset="0"/>
              </a:rPr>
              <a:t>γίνεται σε 5 (</a:t>
            </a:r>
            <a:r>
              <a:rPr lang="en-US" b="1">
                <a:latin typeface="Times New Roman" panose="02020603050405020304" pitchFamily="18" charset="0"/>
              </a:rPr>
              <a:t>Α</a:t>
            </a:r>
            <a:r>
              <a:rPr lang="en-US">
                <a:latin typeface="Times New Roman" panose="02020603050405020304" pitchFamily="18" charset="0"/>
              </a:rPr>
              <a:t>) αλλά και σε 3 βήματα (</a:t>
            </a:r>
            <a:r>
              <a:rPr lang="en-US" b="1">
                <a:latin typeface="Times New Roman" panose="02020603050405020304" pitchFamily="18" charset="0"/>
              </a:rPr>
              <a:t>Β</a:t>
            </a:r>
            <a:r>
              <a:rPr lang="en-US">
                <a:latin typeface="Times New Roman" panose="02020603050405020304" pitchFamily="18" charset="0"/>
              </a:rPr>
              <a:t>).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98307" name="Text Box 98306"/>
          <p:cNvSpPr txBox="1"/>
          <p:nvPr/>
        </p:nvSpPr>
        <p:spPr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Περιεκτικότητα διαλύματος % w/w</a:t>
            </a:r>
            <a:endParaRPr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4340" name="Picture 98309" descr="w_w4a"/>
          <p:cNvPicPr>
            <a:picLocks noChangeAspect="1"/>
          </p:cNvPicPr>
          <p:nvPr/>
        </p:nvPicPr>
        <p:blipFill>
          <a:blip r:embed="rId1"/>
          <a:srcRect r="33856"/>
          <a:stretch>
            <a:fillRect/>
          </a:stretch>
        </p:blipFill>
        <p:spPr>
          <a:xfrm>
            <a:off x="5526088" y="2506663"/>
            <a:ext cx="1736725" cy="1514475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1" name="Picture 98310" descr="w_w5a"/>
          <p:cNvPicPr>
            <a:picLocks noChangeAspect="1"/>
          </p:cNvPicPr>
          <p:nvPr/>
        </p:nvPicPr>
        <p:blipFill>
          <a:blip r:embed="rId2"/>
          <a:srcRect r="33856"/>
          <a:stretch>
            <a:fillRect/>
          </a:stretch>
        </p:blipFill>
        <p:spPr>
          <a:xfrm>
            <a:off x="7335838" y="2506663"/>
            <a:ext cx="1736725" cy="1514475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2" name="Picture 98311" descr="w_w1a"/>
          <p:cNvPicPr>
            <a:picLocks noChangeAspect="1"/>
          </p:cNvPicPr>
          <p:nvPr/>
        </p:nvPicPr>
        <p:blipFill>
          <a:blip r:embed="rId3"/>
          <a:srcRect r="33856"/>
          <a:stretch>
            <a:fillRect/>
          </a:stretch>
        </p:blipFill>
        <p:spPr>
          <a:xfrm>
            <a:off x="96838" y="2506663"/>
            <a:ext cx="1736725" cy="1514475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3" name="Picture 98312" descr="w_w1b"/>
          <p:cNvPicPr>
            <a:picLocks noChangeAspect="1"/>
          </p:cNvPicPr>
          <p:nvPr/>
        </p:nvPicPr>
        <p:blipFill>
          <a:blip r:embed="rId4"/>
          <a:srcRect r="33856"/>
          <a:stretch>
            <a:fillRect/>
          </a:stretch>
        </p:blipFill>
        <p:spPr>
          <a:xfrm>
            <a:off x="1905000" y="4724400"/>
            <a:ext cx="1736725" cy="1514475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4" name="Picture 98313" descr="w_w2a"/>
          <p:cNvPicPr>
            <a:picLocks noChangeAspect="1"/>
          </p:cNvPicPr>
          <p:nvPr/>
        </p:nvPicPr>
        <p:blipFill>
          <a:blip r:embed="rId5"/>
          <a:srcRect r="33856"/>
          <a:stretch>
            <a:fillRect/>
          </a:stretch>
        </p:blipFill>
        <p:spPr>
          <a:xfrm>
            <a:off x="1906588" y="2506663"/>
            <a:ext cx="1736725" cy="1514475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5" name="Picture 98314" descr="w_w2b"/>
          <p:cNvPicPr>
            <a:picLocks noChangeAspect="1"/>
          </p:cNvPicPr>
          <p:nvPr/>
        </p:nvPicPr>
        <p:blipFill>
          <a:blip r:embed="rId6"/>
          <a:srcRect r="33856"/>
          <a:stretch>
            <a:fillRect/>
          </a:stretch>
        </p:blipFill>
        <p:spPr>
          <a:xfrm>
            <a:off x="3705225" y="4724400"/>
            <a:ext cx="1736725" cy="1514475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6" name="Picture 98315" descr="w_w3a"/>
          <p:cNvPicPr>
            <a:picLocks noChangeAspect="1"/>
          </p:cNvPicPr>
          <p:nvPr/>
        </p:nvPicPr>
        <p:blipFill>
          <a:blip r:embed="rId7"/>
          <a:srcRect r="33856"/>
          <a:stretch>
            <a:fillRect/>
          </a:stretch>
        </p:blipFill>
        <p:spPr>
          <a:xfrm>
            <a:off x="3716338" y="2506663"/>
            <a:ext cx="1736725" cy="1514475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7" name="Picture 98316" descr="w_w3b"/>
          <p:cNvPicPr>
            <a:picLocks noChangeAspect="1"/>
          </p:cNvPicPr>
          <p:nvPr/>
        </p:nvPicPr>
        <p:blipFill>
          <a:blip r:embed="rId8"/>
          <a:srcRect r="33856"/>
          <a:stretch>
            <a:fillRect/>
          </a:stretch>
        </p:blipFill>
        <p:spPr>
          <a:xfrm>
            <a:off x="5514975" y="4724400"/>
            <a:ext cx="1736725" cy="1514475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48" name="Text Box 98317"/>
          <p:cNvSpPr txBox="1"/>
          <p:nvPr/>
        </p:nvSpPr>
        <p:spPr>
          <a:xfrm>
            <a:off x="315913" y="3959225"/>
            <a:ext cx="132080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1600" i="1">
                <a:latin typeface="Times New Roman" panose="02020603050405020304" pitchFamily="18" charset="0"/>
              </a:rPr>
              <a:t>Ζύγιση ουσίας</a:t>
            </a:r>
            <a:endParaRPr lang="en-US" altLang="x-none" sz="1600" i="1">
              <a:latin typeface="Times New Roman" panose="02020603050405020304" pitchFamily="18" charset="0"/>
            </a:endParaRPr>
          </a:p>
        </p:txBody>
      </p:sp>
      <p:sp>
        <p:nvSpPr>
          <p:cNvPr id="14349" name="Text Box 98318"/>
          <p:cNvSpPr txBox="1"/>
          <p:nvPr/>
        </p:nvSpPr>
        <p:spPr>
          <a:xfrm>
            <a:off x="1839913" y="3959225"/>
            <a:ext cx="1843087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1600" i="1">
                <a:latin typeface="Times New Roman" panose="02020603050405020304" pitchFamily="18" charset="0"/>
              </a:rPr>
              <a:t>Μεταφορά σε ποτήρι</a:t>
            </a:r>
            <a:endParaRPr lang="en-US" altLang="x-none" sz="1600" i="1">
              <a:latin typeface="Times New Roman" panose="02020603050405020304" pitchFamily="18" charset="0"/>
            </a:endParaRPr>
          </a:p>
        </p:txBody>
      </p:sp>
      <p:sp>
        <p:nvSpPr>
          <p:cNvPr id="14350" name="Text Box 98319"/>
          <p:cNvSpPr txBox="1"/>
          <p:nvPr/>
        </p:nvSpPr>
        <p:spPr>
          <a:xfrm>
            <a:off x="3879850" y="3959225"/>
            <a:ext cx="139382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1600" i="1">
                <a:latin typeface="Times New Roman" panose="02020603050405020304" pitchFamily="18" charset="0"/>
              </a:rPr>
              <a:t>Ζύγιση διαλύτη</a:t>
            </a:r>
            <a:endParaRPr lang="en-US" altLang="x-none" sz="1600" i="1">
              <a:latin typeface="Times New Roman" panose="02020603050405020304" pitchFamily="18" charset="0"/>
            </a:endParaRPr>
          </a:p>
        </p:txBody>
      </p:sp>
      <p:sp>
        <p:nvSpPr>
          <p:cNvPr id="14351" name="Text Box 98320"/>
          <p:cNvSpPr txBox="1"/>
          <p:nvPr/>
        </p:nvSpPr>
        <p:spPr>
          <a:xfrm>
            <a:off x="5418138" y="3959225"/>
            <a:ext cx="193675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1600" i="1">
                <a:latin typeface="Times New Roman" panose="02020603050405020304" pitchFamily="18" charset="0"/>
              </a:rPr>
              <a:t>Προσθήκη στο ποτήρι</a:t>
            </a:r>
            <a:endParaRPr lang="en-US" altLang="x-none" sz="1600" i="1">
              <a:latin typeface="Times New Roman" panose="02020603050405020304" pitchFamily="18" charset="0"/>
            </a:endParaRPr>
          </a:p>
        </p:txBody>
      </p:sp>
      <p:sp>
        <p:nvSpPr>
          <p:cNvPr id="14352" name="Text Box 98321"/>
          <p:cNvSpPr txBox="1"/>
          <p:nvPr/>
        </p:nvSpPr>
        <p:spPr>
          <a:xfrm>
            <a:off x="7726363" y="3959225"/>
            <a:ext cx="97472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1600" i="1">
                <a:latin typeface="Times New Roman" panose="02020603050405020304" pitchFamily="18" charset="0"/>
              </a:rPr>
              <a:t>Ανάδευση</a:t>
            </a:r>
            <a:endParaRPr lang="en-US" altLang="x-none" sz="1600" i="1">
              <a:latin typeface="Times New Roman" panose="02020603050405020304" pitchFamily="18" charset="0"/>
            </a:endParaRPr>
          </a:p>
        </p:txBody>
      </p:sp>
      <p:sp>
        <p:nvSpPr>
          <p:cNvPr id="14353" name="Text Box 98322"/>
          <p:cNvSpPr txBox="1"/>
          <p:nvPr/>
        </p:nvSpPr>
        <p:spPr>
          <a:xfrm>
            <a:off x="2097088" y="6196013"/>
            <a:ext cx="132080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1600" i="1">
                <a:latin typeface="Times New Roman" panose="02020603050405020304" pitchFamily="18" charset="0"/>
              </a:rPr>
              <a:t>Ζύγιση ουσίας</a:t>
            </a:r>
            <a:endParaRPr lang="en-US" altLang="x-none" sz="1600" i="1">
              <a:latin typeface="Times New Roman" panose="02020603050405020304" pitchFamily="18" charset="0"/>
            </a:endParaRPr>
          </a:p>
        </p:txBody>
      </p:sp>
      <p:sp>
        <p:nvSpPr>
          <p:cNvPr id="14354" name="Text Box 98323"/>
          <p:cNvSpPr txBox="1"/>
          <p:nvPr/>
        </p:nvSpPr>
        <p:spPr>
          <a:xfrm>
            <a:off x="3846513" y="6196013"/>
            <a:ext cx="139382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1600" i="1">
                <a:latin typeface="Times New Roman" panose="02020603050405020304" pitchFamily="18" charset="0"/>
              </a:rPr>
              <a:t>Ζύγιση διαλύτη</a:t>
            </a:r>
            <a:endParaRPr lang="en-US" altLang="x-none" sz="1600" i="1">
              <a:latin typeface="Times New Roman" panose="02020603050405020304" pitchFamily="18" charset="0"/>
            </a:endParaRPr>
          </a:p>
        </p:txBody>
      </p:sp>
      <p:sp>
        <p:nvSpPr>
          <p:cNvPr id="14355" name="Text Box 98324"/>
          <p:cNvSpPr txBox="1"/>
          <p:nvPr/>
        </p:nvSpPr>
        <p:spPr>
          <a:xfrm>
            <a:off x="5868988" y="6196013"/>
            <a:ext cx="97472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1600" i="1">
                <a:latin typeface="Times New Roman" panose="02020603050405020304" pitchFamily="18" charset="0"/>
              </a:rPr>
              <a:t>Ανάδευση</a:t>
            </a:r>
            <a:endParaRPr lang="en-US" altLang="x-none" sz="1600" i="1">
              <a:latin typeface="Times New Roman" panose="02020603050405020304" pitchFamily="18" charset="0"/>
            </a:endParaRPr>
          </a:p>
        </p:txBody>
      </p:sp>
      <p:sp>
        <p:nvSpPr>
          <p:cNvPr id="14356" name="Text Box 98325"/>
          <p:cNvSpPr txBox="1"/>
          <p:nvPr/>
        </p:nvSpPr>
        <p:spPr>
          <a:xfrm>
            <a:off x="0" y="2133600"/>
            <a:ext cx="457200" cy="4333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Α</a:t>
            </a:r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14357" name="Text Box 98326"/>
          <p:cNvSpPr txBox="1"/>
          <p:nvPr/>
        </p:nvSpPr>
        <p:spPr>
          <a:xfrm>
            <a:off x="1809750" y="4343400"/>
            <a:ext cx="457200" cy="4333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Β</a:t>
            </a:r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14358" name="Text Box 98327"/>
          <p:cNvSpPr txBox="1"/>
          <p:nvPr/>
        </p:nvSpPr>
        <p:spPr>
          <a:xfrm>
            <a:off x="152400" y="2514600"/>
            <a:ext cx="457200" cy="311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666699"/>
                </a:solidFill>
                <a:latin typeface="Times New Roman" panose="02020603050405020304" pitchFamily="18" charset="0"/>
              </a:rPr>
              <a:t>1</a:t>
            </a:r>
            <a:endParaRPr lang="en-US" sz="1800">
              <a:solidFill>
                <a:srgbClr val="66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9" name="Text Box 98328"/>
          <p:cNvSpPr txBox="1"/>
          <p:nvPr/>
        </p:nvSpPr>
        <p:spPr>
          <a:xfrm>
            <a:off x="1981200" y="2514600"/>
            <a:ext cx="457200" cy="311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666699"/>
                </a:solidFill>
                <a:latin typeface="Times New Roman" panose="02020603050405020304" pitchFamily="18" charset="0"/>
              </a:rPr>
              <a:t>2</a:t>
            </a:r>
            <a:endParaRPr lang="en-US" sz="1800">
              <a:solidFill>
                <a:srgbClr val="66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0" name="Text Box 98329"/>
          <p:cNvSpPr txBox="1"/>
          <p:nvPr/>
        </p:nvSpPr>
        <p:spPr>
          <a:xfrm>
            <a:off x="3810000" y="2514600"/>
            <a:ext cx="457200" cy="311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666699"/>
                </a:solidFill>
                <a:latin typeface="Times New Roman" panose="02020603050405020304" pitchFamily="18" charset="0"/>
              </a:rPr>
              <a:t>3</a:t>
            </a:r>
            <a:endParaRPr lang="en-US" sz="1800">
              <a:solidFill>
                <a:srgbClr val="66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1" name="Text Box 98330"/>
          <p:cNvSpPr txBox="1"/>
          <p:nvPr/>
        </p:nvSpPr>
        <p:spPr>
          <a:xfrm>
            <a:off x="5562600" y="2514600"/>
            <a:ext cx="457200" cy="311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666699"/>
                </a:solidFill>
                <a:latin typeface="Times New Roman" panose="02020603050405020304" pitchFamily="18" charset="0"/>
              </a:rPr>
              <a:t>4</a:t>
            </a:r>
            <a:endParaRPr lang="en-US" sz="1800">
              <a:solidFill>
                <a:srgbClr val="66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2" name="Text Box 98331"/>
          <p:cNvSpPr txBox="1"/>
          <p:nvPr/>
        </p:nvSpPr>
        <p:spPr>
          <a:xfrm>
            <a:off x="7391400" y="2514600"/>
            <a:ext cx="457200" cy="311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666699"/>
                </a:solidFill>
                <a:latin typeface="Times New Roman" panose="02020603050405020304" pitchFamily="18" charset="0"/>
              </a:rPr>
              <a:t>5</a:t>
            </a:r>
            <a:endParaRPr lang="en-US" sz="1800">
              <a:solidFill>
                <a:srgbClr val="66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3" name="Text Box 98332"/>
          <p:cNvSpPr txBox="1"/>
          <p:nvPr/>
        </p:nvSpPr>
        <p:spPr>
          <a:xfrm>
            <a:off x="1981200" y="4724400"/>
            <a:ext cx="457200" cy="311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666699"/>
                </a:solidFill>
                <a:latin typeface="Times New Roman" panose="02020603050405020304" pitchFamily="18" charset="0"/>
              </a:rPr>
              <a:t>1</a:t>
            </a:r>
            <a:endParaRPr lang="en-US" sz="1800">
              <a:solidFill>
                <a:srgbClr val="66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4" name="Text Box 98333"/>
          <p:cNvSpPr txBox="1"/>
          <p:nvPr/>
        </p:nvSpPr>
        <p:spPr>
          <a:xfrm>
            <a:off x="3810000" y="4724400"/>
            <a:ext cx="457200" cy="311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666699"/>
                </a:solidFill>
                <a:latin typeface="Times New Roman" panose="02020603050405020304" pitchFamily="18" charset="0"/>
              </a:rPr>
              <a:t>2</a:t>
            </a:r>
            <a:endParaRPr lang="en-US" sz="1800">
              <a:solidFill>
                <a:srgbClr val="66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65" name="Text Box 98334"/>
          <p:cNvSpPr txBox="1"/>
          <p:nvPr/>
        </p:nvSpPr>
        <p:spPr>
          <a:xfrm>
            <a:off x="5638800" y="4724400"/>
            <a:ext cx="457200" cy="311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666699"/>
                </a:solidFill>
                <a:latin typeface="Times New Roman" panose="02020603050405020304" pitchFamily="18" charset="0"/>
              </a:rPr>
              <a:t>3</a:t>
            </a:r>
            <a:endParaRPr lang="en-US" sz="1800">
              <a:solidFill>
                <a:srgbClr val="6666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2" name="Text Box 99329"/>
          <p:cNvSpPr txBox="1"/>
          <p:nvPr/>
        </p:nvSpPr>
        <p:spPr>
          <a:xfrm>
            <a:off x="0" y="1447800"/>
            <a:ext cx="9144000" cy="67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x-none">
                <a:latin typeface="Times New Roman" panose="02020603050405020304" pitchFamily="18" charset="0"/>
              </a:rPr>
              <a:t>Η </a:t>
            </a:r>
            <a:r>
              <a:rPr lang="en-US" altLang="x-none" b="1" err="1">
                <a:latin typeface="Times New Roman" panose="02020603050405020304" pitchFamily="18" charset="0"/>
              </a:rPr>
              <a:t>περιεκτικότητα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στα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εκατό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βάρος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κα</a:t>
            </a:r>
            <a:r>
              <a:rPr lang="en-US" altLang="x-none" b="1">
                <a:latin typeface="Times New Roman" panose="02020603050405020304" pitchFamily="18" charset="0"/>
              </a:rPr>
              <a:t>τ’ </a:t>
            </a:r>
            <a:r>
              <a:rPr lang="en-US" b="1">
                <a:latin typeface="Times New Roman" panose="02020603050405020304" pitchFamily="18" charset="0"/>
              </a:rPr>
              <a:t>όγκο</a:t>
            </a:r>
            <a:r>
              <a:rPr lang="en-US" altLang="x-none">
                <a:latin typeface="Times New Roman" panose="02020603050405020304" pitchFamily="18" charset="0"/>
              </a:rPr>
              <a:t> ή </a:t>
            </a:r>
            <a:r>
              <a:rPr lang="en-US" altLang="x-none" err="1">
                <a:latin typeface="Times New Roman" panose="02020603050405020304" pitchFamily="18" charset="0"/>
              </a:rPr>
              <a:t>απλώς</a:t>
            </a:r>
            <a:r>
              <a:rPr lang="en-US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περιεκτικότητα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στα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εκατό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b="1">
                <a:latin typeface="Times New Roman" panose="02020603050405020304" pitchFamily="18" charset="0"/>
              </a:rPr>
              <a:t>κατ’ όγκο</a:t>
            </a:r>
            <a:r>
              <a:rPr lang="en-US" altLang="x-none">
                <a:latin typeface="Times New Roman" panose="02020603050405020304" pitchFamily="18" charset="0"/>
              </a:rPr>
              <a:t>, </a:t>
            </a:r>
            <a:r>
              <a:rPr lang="en-US" altLang="x-none" err="1">
                <a:latin typeface="Times New Roman" panose="02020603050405020304" pitchFamily="18" charset="0"/>
              </a:rPr>
              <a:t>συμβολίζεται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ως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>
                <a:latin typeface="Times New Roman" panose="02020603050405020304" pitchFamily="18" charset="0"/>
              </a:rPr>
              <a:t>x % </a:t>
            </a:r>
            <a:r>
              <a:rPr lang="en-US" altLang="x-none" b="1" err="1">
                <a:latin typeface="Times New Roman" panose="02020603050405020304" pitchFamily="18" charset="0"/>
              </a:rPr>
              <a:t>w/v</a:t>
            </a:r>
            <a:r>
              <a:rPr lang="en-US" altLang="x-none">
                <a:latin typeface="Times New Roman" panose="02020603050405020304" pitchFamily="18" charset="0"/>
              </a:rPr>
              <a:t>. 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99331" name="Text Box 99330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Περιεκτικότητα διαλύματος % w/v</a:t>
            </a:r>
            <a:endParaRPr sz="32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5364" name="Text Box 99331"/>
          <p:cNvSpPr txBox="1"/>
          <p:nvPr/>
        </p:nvSpPr>
        <p:spPr>
          <a:xfrm>
            <a:off x="0" y="5827713"/>
            <a:ext cx="9144000" cy="67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x-none" err="1">
                <a:latin typeface="Times New Roman" panose="02020603050405020304" pitchFamily="18" charset="0"/>
              </a:rPr>
              <a:t>Σημαίνει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ότι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>
                <a:latin typeface="Times New Roman" panose="02020603050405020304" pitchFamily="18" charset="0"/>
              </a:rPr>
              <a:t>100 </a:t>
            </a:r>
            <a:r>
              <a:rPr lang="en-US" altLang="x-none" b="1" err="1">
                <a:latin typeface="Times New Roman" panose="02020603050405020304" pitchFamily="18" charset="0"/>
              </a:rPr>
              <a:t>μονάδες</a:t>
            </a:r>
            <a:r>
              <a:rPr lang="en-US" altLang="x-none" b="1">
                <a:latin typeface="Times New Roman" panose="02020603050405020304" pitchFamily="18" charset="0"/>
              </a:rPr>
              <a:t> όγκου </a:t>
            </a:r>
            <a:r>
              <a:rPr lang="en-US" altLang="x-none" b="1" err="1">
                <a:latin typeface="Times New Roman" panose="02020603050405020304" pitchFamily="18" charset="0"/>
              </a:rPr>
              <a:t>του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διαλύματος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περιέχονται</a:t>
            </a:r>
            <a:r>
              <a:rPr lang="en-US" altLang="x-none" b="1">
                <a:latin typeface="Times New Roman" panose="02020603050405020304" pitchFamily="18" charset="0"/>
              </a:rPr>
              <a:t> x </a:t>
            </a:r>
            <a:r>
              <a:rPr lang="en-US" altLang="x-none" b="1" err="1">
                <a:latin typeface="Times New Roman" panose="02020603050405020304" pitchFamily="18" charset="0"/>
              </a:rPr>
              <a:t>μονάδες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βάρους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της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διαλυμένης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ουσίας</a:t>
            </a:r>
            <a:r>
              <a:rPr lang="en-US" altLang="x-none" b="1">
                <a:latin typeface="Times New Roman" panose="02020603050405020304" pitchFamily="18" charset="0"/>
              </a:rPr>
              <a:t>.</a:t>
            </a:r>
            <a:endParaRPr lang="en-US" b="1">
              <a:latin typeface="Times New Roman" panose="02020603050405020304" pitchFamily="18" charset="0"/>
            </a:endParaRPr>
          </a:p>
        </p:txBody>
      </p:sp>
      <p:pic>
        <p:nvPicPr>
          <p:cNvPr id="15365" name="Picture 99333" descr="pict2_8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2311400"/>
            <a:ext cx="5080000" cy="355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6" name="Text Box 100353"/>
          <p:cNvSpPr txBox="1"/>
          <p:nvPr/>
        </p:nvSpPr>
        <p:spPr>
          <a:xfrm>
            <a:off x="0" y="1447800"/>
            <a:ext cx="9144000" cy="67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x-none">
                <a:latin typeface="Times New Roman" panose="02020603050405020304" pitchFamily="18" charset="0"/>
              </a:rPr>
              <a:t>Η παρασκευή διαλύματος με </a:t>
            </a:r>
            <a:r>
              <a:rPr lang="en-US" altLang="x-none" err="1">
                <a:latin typeface="Times New Roman" panose="02020603050405020304" pitchFamily="18" charset="0"/>
              </a:rPr>
              <a:t>περιεκτικότητα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εκατό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βάρος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</a:t>
            </a:r>
            <a:r>
              <a:rPr lang="en-US" altLang="x-none">
                <a:latin typeface="Times New Roman" panose="02020603050405020304" pitchFamily="18" charset="0"/>
              </a:rPr>
              <a:t>τ’ όγκο γίνεται σε 4 βήματα.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0355" name="Text Box 100354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Περιεκτικότητα διαλύματος % w/v</a:t>
            </a:r>
            <a:endParaRPr sz="32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6388" name="Picture 100373" descr="w_v4"/>
          <p:cNvPicPr>
            <a:picLocks noChangeAspect="1"/>
          </p:cNvPicPr>
          <p:nvPr/>
        </p:nvPicPr>
        <p:blipFill>
          <a:blip r:embed="rId1"/>
          <a:srcRect l="22571" r="15799"/>
          <a:stretch>
            <a:fillRect/>
          </a:stretch>
        </p:blipFill>
        <p:spPr>
          <a:xfrm>
            <a:off x="6989763" y="3048000"/>
            <a:ext cx="2001837" cy="1873250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89" name="Picture 100374" descr="w_v1"/>
          <p:cNvPicPr>
            <a:picLocks noChangeAspect="1"/>
          </p:cNvPicPr>
          <p:nvPr/>
        </p:nvPicPr>
        <p:blipFill>
          <a:blip r:embed="rId2"/>
          <a:srcRect l="22571" r="15799"/>
          <a:stretch>
            <a:fillRect/>
          </a:stretch>
        </p:blipFill>
        <p:spPr>
          <a:xfrm>
            <a:off x="152400" y="3048000"/>
            <a:ext cx="2001838" cy="1873250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90" name="Picture 100375" descr="w_v2"/>
          <p:cNvPicPr>
            <a:picLocks noChangeAspect="1"/>
          </p:cNvPicPr>
          <p:nvPr/>
        </p:nvPicPr>
        <p:blipFill>
          <a:blip r:embed="rId3"/>
          <a:srcRect l="22571" r="15799"/>
          <a:stretch>
            <a:fillRect/>
          </a:stretch>
        </p:blipFill>
        <p:spPr>
          <a:xfrm>
            <a:off x="2430463" y="3048000"/>
            <a:ext cx="2001837" cy="1873250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91" name="Picture 100376" descr="w_v3"/>
          <p:cNvPicPr>
            <a:picLocks noChangeAspect="1"/>
          </p:cNvPicPr>
          <p:nvPr/>
        </p:nvPicPr>
        <p:blipFill>
          <a:blip r:embed="rId4"/>
          <a:srcRect l="22571" r="15799"/>
          <a:stretch>
            <a:fillRect/>
          </a:stretch>
        </p:blipFill>
        <p:spPr>
          <a:xfrm>
            <a:off x="4710113" y="3048000"/>
            <a:ext cx="2001837" cy="1873250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92" name="Text Box 100377"/>
          <p:cNvSpPr txBox="1"/>
          <p:nvPr/>
        </p:nvSpPr>
        <p:spPr>
          <a:xfrm>
            <a:off x="514350" y="4953000"/>
            <a:ext cx="132080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1600" i="1">
                <a:latin typeface="Times New Roman" panose="02020603050405020304" pitchFamily="18" charset="0"/>
              </a:rPr>
              <a:t>Ζύγιση ουσίας</a:t>
            </a:r>
            <a:endParaRPr lang="en-US" altLang="x-none" sz="1600" i="1">
              <a:latin typeface="Times New Roman" panose="02020603050405020304" pitchFamily="18" charset="0"/>
            </a:endParaRPr>
          </a:p>
        </p:txBody>
      </p:sp>
      <p:sp>
        <p:nvSpPr>
          <p:cNvPr id="16393" name="Text Box 100378"/>
          <p:cNvSpPr txBox="1"/>
          <p:nvPr/>
        </p:nvSpPr>
        <p:spPr>
          <a:xfrm>
            <a:off x="2289175" y="4953000"/>
            <a:ext cx="2297113" cy="581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1600" i="1">
                <a:latin typeface="Times New Roman" panose="02020603050405020304" pitchFamily="18" charset="0"/>
              </a:rPr>
              <a:t>Μεταφορά σε ογκομετρικό</a:t>
            </a:r>
            <a:br>
              <a:rPr lang="en-US" sz="1600" i="1">
                <a:latin typeface="Times New Roman" panose="02020603050405020304" pitchFamily="18" charset="0"/>
              </a:rPr>
            </a:br>
            <a:r>
              <a:rPr lang="en-US" sz="1600" i="1">
                <a:latin typeface="Times New Roman" panose="02020603050405020304" pitchFamily="18" charset="0"/>
              </a:rPr>
              <a:t>κύλινδρο</a:t>
            </a:r>
            <a:endParaRPr lang="en-US" altLang="x-none" sz="1600" i="1">
              <a:latin typeface="Times New Roman" panose="02020603050405020304" pitchFamily="18" charset="0"/>
            </a:endParaRPr>
          </a:p>
        </p:txBody>
      </p:sp>
      <p:sp>
        <p:nvSpPr>
          <p:cNvPr id="16394" name="Text Box 100379"/>
          <p:cNvSpPr txBox="1"/>
          <p:nvPr/>
        </p:nvSpPr>
        <p:spPr>
          <a:xfrm>
            <a:off x="4881563" y="4953000"/>
            <a:ext cx="1693862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1600" i="1">
                <a:latin typeface="Times New Roman" panose="02020603050405020304" pitchFamily="18" charset="0"/>
              </a:rPr>
              <a:t>Προσθήκη διαλύτη</a:t>
            </a:r>
            <a:endParaRPr lang="en-US" altLang="x-none" sz="1600" i="1">
              <a:latin typeface="Times New Roman" panose="02020603050405020304" pitchFamily="18" charset="0"/>
            </a:endParaRPr>
          </a:p>
        </p:txBody>
      </p:sp>
      <p:sp>
        <p:nvSpPr>
          <p:cNvPr id="16395" name="Text Box 100380"/>
          <p:cNvSpPr txBox="1"/>
          <p:nvPr/>
        </p:nvSpPr>
        <p:spPr>
          <a:xfrm>
            <a:off x="7543800" y="4953000"/>
            <a:ext cx="97472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1600" i="1">
                <a:latin typeface="Times New Roman" panose="02020603050405020304" pitchFamily="18" charset="0"/>
              </a:rPr>
              <a:t>Ανάδευση</a:t>
            </a:r>
            <a:endParaRPr lang="en-US" altLang="x-none" sz="1600" i="1">
              <a:latin typeface="Times New Roman" panose="02020603050405020304" pitchFamily="18" charset="0"/>
            </a:endParaRPr>
          </a:p>
        </p:txBody>
      </p:sp>
      <p:sp>
        <p:nvSpPr>
          <p:cNvPr id="16396" name="Text Box 100381"/>
          <p:cNvSpPr txBox="1"/>
          <p:nvPr/>
        </p:nvSpPr>
        <p:spPr>
          <a:xfrm>
            <a:off x="152400" y="3048000"/>
            <a:ext cx="457200" cy="311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666699"/>
                </a:solidFill>
                <a:latin typeface="Times New Roman" panose="02020603050405020304" pitchFamily="18" charset="0"/>
              </a:rPr>
              <a:t>1</a:t>
            </a:r>
            <a:endParaRPr lang="en-US" sz="1800">
              <a:solidFill>
                <a:srgbClr val="66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7" name="Text Box 100382"/>
          <p:cNvSpPr txBox="1"/>
          <p:nvPr/>
        </p:nvSpPr>
        <p:spPr>
          <a:xfrm>
            <a:off x="2514600" y="3048000"/>
            <a:ext cx="457200" cy="311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666699"/>
                </a:solidFill>
                <a:latin typeface="Times New Roman" panose="02020603050405020304" pitchFamily="18" charset="0"/>
              </a:rPr>
              <a:t>2</a:t>
            </a:r>
            <a:endParaRPr lang="en-US" sz="1800">
              <a:solidFill>
                <a:srgbClr val="66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8" name="Text Box 100383"/>
          <p:cNvSpPr txBox="1"/>
          <p:nvPr/>
        </p:nvSpPr>
        <p:spPr>
          <a:xfrm>
            <a:off x="4724400" y="3048000"/>
            <a:ext cx="457200" cy="311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666699"/>
                </a:solidFill>
                <a:latin typeface="Times New Roman" panose="02020603050405020304" pitchFamily="18" charset="0"/>
              </a:rPr>
              <a:t>3</a:t>
            </a:r>
            <a:endParaRPr lang="en-US" sz="1800">
              <a:solidFill>
                <a:srgbClr val="66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9" name="Text Box 100384"/>
          <p:cNvSpPr txBox="1"/>
          <p:nvPr/>
        </p:nvSpPr>
        <p:spPr>
          <a:xfrm>
            <a:off x="7010400" y="3048000"/>
            <a:ext cx="457200" cy="311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666699"/>
                </a:solidFill>
                <a:latin typeface="Times New Roman" panose="02020603050405020304" pitchFamily="18" charset="0"/>
              </a:rPr>
              <a:t>4</a:t>
            </a:r>
            <a:endParaRPr lang="en-US" sz="1800">
              <a:solidFill>
                <a:srgbClr val="6666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0" name="Text Box 101377"/>
          <p:cNvSpPr txBox="1"/>
          <p:nvPr/>
        </p:nvSpPr>
        <p:spPr>
          <a:xfrm>
            <a:off x="0" y="1447800"/>
            <a:ext cx="9372600" cy="384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x-none">
                <a:latin typeface="Times New Roman" panose="02020603050405020304" pitchFamily="18" charset="0"/>
              </a:rPr>
              <a:t>Η </a:t>
            </a:r>
            <a:r>
              <a:rPr lang="en-US" altLang="x-none" b="1" err="1">
                <a:latin typeface="Times New Roman" panose="02020603050405020304" pitchFamily="18" charset="0"/>
              </a:rPr>
              <a:t>περιεκτικότητα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στα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εκατό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b="1">
                <a:latin typeface="Times New Roman" panose="02020603050405020304" pitchFamily="18" charset="0"/>
              </a:rPr>
              <a:t>όγκο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κα</a:t>
            </a:r>
            <a:r>
              <a:rPr lang="en-US" altLang="x-none" b="1">
                <a:latin typeface="Times New Roman" panose="02020603050405020304" pitchFamily="18" charset="0"/>
              </a:rPr>
              <a:t>τ’ </a:t>
            </a:r>
            <a:r>
              <a:rPr lang="en-US" b="1">
                <a:latin typeface="Times New Roman" panose="02020603050405020304" pitchFamily="18" charset="0"/>
              </a:rPr>
              <a:t>όγκο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συμβολίζεται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ως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>
                <a:latin typeface="Times New Roman" panose="02020603050405020304" pitchFamily="18" charset="0"/>
              </a:rPr>
              <a:t>x % </a:t>
            </a:r>
            <a:r>
              <a:rPr lang="en-US" altLang="x-none" b="1" err="1">
                <a:latin typeface="Times New Roman" panose="02020603050405020304" pitchFamily="18" charset="0"/>
              </a:rPr>
              <a:t>v/v</a:t>
            </a:r>
            <a:r>
              <a:rPr lang="en-US" altLang="x-none">
                <a:latin typeface="Times New Roman" panose="02020603050405020304" pitchFamily="18" charset="0"/>
              </a:rPr>
              <a:t>. 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1379" name="Text Box 101378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Περιεκτικότητα διαλύματος % v/v</a:t>
            </a:r>
            <a:endParaRPr sz="32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7412" name="Text Box 101379"/>
          <p:cNvSpPr txBox="1"/>
          <p:nvPr/>
        </p:nvSpPr>
        <p:spPr>
          <a:xfrm>
            <a:off x="0" y="5827713"/>
            <a:ext cx="9144000" cy="67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x-none" err="1">
                <a:latin typeface="Times New Roman" panose="02020603050405020304" pitchFamily="18" charset="0"/>
              </a:rPr>
              <a:t>Σημαίνει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ότι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>
                <a:latin typeface="Times New Roman" panose="02020603050405020304" pitchFamily="18" charset="0"/>
              </a:rPr>
              <a:t>100 </a:t>
            </a:r>
            <a:r>
              <a:rPr lang="en-US" altLang="x-none" b="1" err="1">
                <a:latin typeface="Times New Roman" panose="02020603050405020304" pitchFamily="18" charset="0"/>
              </a:rPr>
              <a:t>μονάδες</a:t>
            </a:r>
            <a:r>
              <a:rPr lang="en-US" altLang="x-none" b="1">
                <a:latin typeface="Times New Roman" panose="02020603050405020304" pitchFamily="18" charset="0"/>
              </a:rPr>
              <a:t> όγκου </a:t>
            </a:r>
            <a:r>
              <a:rPr lang="en-US" altLang="x-none" b="1" err="1">
                <a:latin typeface="Times New Roman" panose="02020603050405020304" pitchFamily="18" charset="0"/>
              </a:rPr>
              <a:t>του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διαλύματος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περιέχονται</a:t>
            </a:r>
            <a:r>
              <a:rPr lang="en-US" altLang="x-none" b="1">
                <a:latin typeface="Times New Roman" panose="02020603050405020304" pitchFamily="18" charset="0"/>
              </a:rPr>
              <a:t> x </a:t>
            </a:r>
            <a:r>
              <a:rPr lang="en-US" altLang="x-none" b="1" err="1">
                <a:latin typeface="Times New Roman" panose="02020603050405020304" pitchFamily="18" charset="0"/>
              </a:rPr>
              <a:t>μονάδες</a:t>
            </a:r>
            <a:r>
              <a:rPr lang="en-US" altLang="x-none" b="1">
                <a:latin typeface="Times New Roman" panose="02020603050405020304" pitchFamily="18" charset="0"/>
              </a:rPr>
              <a:t> όγκου </a:t>
            </a:r>
            <a:r>
              <a:rPr lang="en-US" altLang="x-none" b="1" err="1">
                <a:latin typeface="Times New Roman" panose="02020603050405020304" pitchFamily="18" charset="0"/>
              </a:rPr>
              <a:t>της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διαλυμένης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ουσίας</a:t>
            </a:r>
            <a:r>
              <a:rPr lang="en-US" altLang="x-none" b="1">
                <a:latin typeface="Times New Roman" panose="02020603050405020304" pitchFamily="18" charset="0"/>
              </a:rPr>
              <a:t>.</a:t>
            </a:r>
            <a:endParaRPr lang="en-US" b="1">
              <a:latin typeface="Times New Roman" panose="02020603050405020304" pitchFamily="18" charset="0"/>
            </a:endParaRPr>
          </a:p>
        </p:txBody>
      </p:sp>
      <p:pic>
        <p:nvPicPr>
          <p:cNvPr id="17413" name="Picture 101381" descr="pict2_9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0" y="2235200"/>
            <a:ext cx="5080000" cy="355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4" name="Text Box 102401"/>
          <p:cNvSpPr txBox="1"/>
          <p:nvPr/>
        </p:nvSpPr>
        <p:spPr>
          <a:xfrm>
            <a:off x="0" y="1447800"/>
            <a:ext cx="9144000" cy="67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x-none">
                <a:latin typeface="Times New Roman" panose="02020603050405020304" pitchFamily="18" charset="0"/>
              </a:rPr>
              <a:t>Η παρασκευή διαλύματος με </a:t>
            </a:r>
            <a:r>
              <a:rPr lang="en-US" altLang="x-none" err="1">
                <a:latin typeface="Times New Roman" panose="02020603050405020304" pitchFamily="18" charset="0"/>
              </a:rPr>
              <a:t>περιεκτικότητα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εκατό</a:t>
            </a:r>
            <a:r>
              <a:rPr lang="en-US" altLang="x-none">
                <a:latin typeface="Times New Roman" panose="02020603050405020304" pitchFamily="18" charset="0"/>
              </a:rPr>
              <a:t> όγκο </a:t>
            </a:r>
            <a:r>
              <a:rPr lang="en-US" altLang="x-none" err="1">
                <a:latin typeface="Times New Roman" panose="02020603050405020304" pitchFamily="18" charset="0"/>
              </a:rPr>
              <a:t>κα</a:t>
            </a:r>
            <a:r>
              <a:rPr lang="en-US" altLang="x-none">
                <a:latin typeface="Times New Roman" panose="02020603050405020304" pitchFamily="18" charset="0"/>
              </a:rPr>
              <a:t>τ’ όγκο γίνεται σε 3 βήματα.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2403" name="Text Box 102402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Περιεκτικότητα διαλύματος % v/v</a:t>
            </a:r>
            <a:endParaRPr sz="32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8436" name="Picture 102411" descr="v_v3"/>
          <p:cNvPicPr>
            <a:picLocks noChangeAspect="1"/>
          </p:cNvPicPr>
          <p:nvPr/>
        </p:nvPicPr>
        <p:blipFill>
          <a:blip r:embed="rId1"/>
          <a:srcRect l="11285" r="27084"/>
          <a:stretch>
            <a:fillRect/>
          </a:stretch>
        </p:blipFill>
        <p:spPr>
          <a:xfrm>
            <a:off x="6418263" y="2844800"/>
            <a:ext cx="2497137" cy="2336800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37" name="Picture 102412" descr="v_v1"/>
          <p:cNvPicPr>
            <a:picLocks noChangeAspect="1"/>
          </p:cNvPicPr>
          <p:nvPr/>
        </p:nvPicPr>
        <p:blipFill>
          <a:blip r:embed="rId2"/>
          <a:srcRect l="11285" r="27084"/>
          <a:stretch>
            <a:fillRect/>
          </a:stretch>
        </p:blipFill>
        <p:spPr>
          <a:xfrm>
            <a:off x="246063" y="2844800"/>
            <a:ext cx="2497137" cy="2336800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38" name="Picture 102413" descr="v_v2"/>
          <p:cNvPicPr>
            <a:picLocks noChangeAspect="1"/>
          </p:cNvPicPr>
          <p:nvPr/>
        </p:nvPicPr>
        <p:blipFill>
          <a:blip r:embed="rId3"/>
          <a:srcRect l="11285" r="27084"/>
          <a:stretch>
            <a:fillRect/>
          </a:stretch>
        </p:blipFill>
        <p:spPr>
          <a:xfrm>
            <a:off x="3332163" y="2844800"/>
            <a:ext cx="2497137" cy="2336800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39" name="Text Box 102414"/>
          <p:cNvSpPr txBox="1"/>
          <p:nvPr/>
        </p:nvSpPr>
        <p:spPr>
          <a:xfrm>
            <a:off x="228600" y="5133975"/>
            <a:ext cx="2514600" cy="581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sz="1600" i="1">
                <a:latin typeface="Times New Roman" panose="02020603050405020304" pitchFamily="18" charset="0"/>
              </a:rPr>
              <a:t>Προσθήκη ουσίας</a:t>
            </a:r>
            <a:br>
              <a:rPr lang="en-US" sz="1600" i="1">
                <a:latin typeface="Times New Roman" panose="02020603050405020304" pitchFamily="18" charset="0"/>
              </a:rPr>
            </a:br>
            <a:r>
              <a:rPr lang="en-US" sz="1600" i="1">
                <a:latin typeface="Times New Roman" panose="02020603050405020304" pitchFamily="18" charset="0"/>
              </a:rPr>
              <a:t>σε ογκομετρικό κύλινδρο</a:t>
            </a:r>
            <a:endParaRPr lang="en-US" altLang="x-none" sz="1600" i="1">
              <a:latin typeface="Times New Roman" panose="02020603050405020304" pitchFamily="18" charset="0"/>
            </a:endParaRPr>
          </a:p>
        </p:txBody>
      </p:sp>
      <p:sp>
        <p:nvSpPr>
          <p:cNvPr id="18440" name="Text Box 102416"/>
          <p:cNvSpPr txBox="1"/>
          <p:nvPr/>
        </p:nvSpPr>
        <p:spPr>
          <a:xfrm>
            <a:off x="3733800" y="5133975"/>
            <a:ext cx="1693863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1600" i="1">
                <a:latin typeface="Times New Roman" panose="02020603050405020304" pitchFamily="18" charset="0"/>
              </a:rPr>
              <a:t>Προσθήκη διαλύτη</a:t>
            </a:r>
            <a:endParaRPr lang="en-US" altLang="x-none" sz="1600" i="1">
              <a:latin typeface="Times New Roman" panose="02020603050405020304" pitchFamily="18" charset="0"/>
            </a:endParaRPr>
          </a:p>
        </p:txBody>
      </p:sp>
      <p:sp>
        <p:nvSpPr>
          <p:cNvPr id="18441" name="Text Box 102417"/>
          <p:cNvSpPr txBox="1"/>
          <p:nvPr/>
        </p:nvSpPr>
        <p:spPr>
          <a:xfrm>
            <a:off x="7196138" y="5133975"/>
            <a:ext cx="97472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1600" i="1">
                <a:latin typeface="Times New Roman" panose="02020603050405020304" pitchFamily="18" charset="0"/>
              </a:rPr>
              <a:t>Ανάδευση</a:t>
            </a:r>
            <a:endParaRPr lang="en-US" altLang="x-none" sz="1600" i="1">
              <a:latin typeface="Times New Roman" panose="02020603050405020304" pitchFamily="18" charset="0"/>
            </a:endParaRPr>
          </a:p>
        </p:txBody>
      </p:sp>
      <p:sp>
        <p:nvSpPr>
          <p:cNvPr id="18442" name="Text Box 102418"/>
          <p:cNvSpPr txBox="1"/>
          <p:nvPr/>
        </p:nvSpPr>
        <p:spPr>
          <a:xfrm>
            <a:off x="246063" y="2819400"/>
            <a:ext cx="457200" cy="311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666699"/>
                </a:solidFill>
                <a:latin typeface="Times New Roman" panose="02020603050405020304" pitchFamily="18" charset="0"/>
              </a:rPr>
              <a:t>1</a:t>
            </a:r>
            <a:endParaRPr lang="en-US" sz="1800">
              <a:solidFill>
                <a:srgbClr val="66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3" name="Text Box 102419"/>
          <p:cNvSpPr txBox="1"/>
          <p:nvPr/>
        </p:nvSpPr>
        <p:spPr>
          <a:xfrm>
            <a:off x="3352800" y="2819400"/>
            <a:ext cx="457200" cy="311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666699"/>
                </a:solidFill>
                <a:latin typeface="Times New Roman" panose="02020603050405020304" pitchFamily="18" charset="0"/>
              </a:rPr>
              <a:t>2</a:t>
            </a:r>
            <a:endParaRPr lang="en-US" sz="1800">
              <a:solidFill>
                <a:srgbClr val="6666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4" name="Text Box 102420"/>
          <p:cNvSpPr txBox="1"/>
          <p:nvPr/>
        </p:nvSpPr>
        <p:spPr>
          <a:xfrm>
            <a:off x="6418263" y="2819400"/>
            <a:ext cx="457200" cy="311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666699"/>
                </a:solidFill>
                <a:latin typeface="Times New Roman" panose="02020603050405020304" pitchFamily="18" charset="0"/>
              </a:rPr>
              <a:t>3</a:t>
            </a:r>
            <a:endParaRPr lang="en-US" sz="1800">
              <a:solidFill>
                <a:srgbClr val="6666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58" name="Text Box 103425"/>
          <p:cNvSpPr txBox="1"/>
          <p:nvPr/>
        </p:nvSpPr>
        <p:spPr>
          <a:xfrm>
            <a:off x="0" y="1447800"/>
            <a:ext cx="9144000" cy="968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x-none" err="1">
                <a:latin typeface="Times New Roman" panose="02020603050405020304" pitchFamily="18" charset="0"/>
              </a:rPr>
              <a:t>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διαλύματα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μπορεί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να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είναι</a:t>
            </a:r>
            <a:r>
              <a:rPr lang="en-US" altLang="x-none">
                <a:latin typeface="Times New Roman" panose="02020603050405020304" pitchFamily="18" charset="0"/>
              </a:rPr>
              <a:t> "</a:t>
            </a:r>
            <a:r>
              <a:rPr lang="en-US" altLang="x-none" b="1" err="1">
                <a:latin typeface="Times New Roman" panose="02020603050405020304" pitchFamily="18" charset="0"/>
              </a:rPr>
              <a:t>ακόρεστα</a:t>
            </a:r>
            <a:r>
              <a:rPr lang="en-US" altLang="x-none">
                <a:latin typeface="Times New Roman" panose="02020603050405020304" pitchFamily="18" charset="0"/>
              </a:rPr>
              <a:t>", </a:t>
            </a:r>
            <a:r>
              <a:rPr lang="en-US" altLang="x-none" err="1">
                <a:latin typeface="Times New Roman" panose="02020603050405020304" pitchFamily="18" charset="0"/>
              </a:rPr>
              <a:t>όταν</a:t>
            </a:r>
            <a:r>
              <a:rPr lang="en-US" altLang="x-none">
                <a:latin typeface="Times New Roman" panose="02020603050405020304" pitchFamily="18" charset="0"/>
              </a:rPr>
              <a:t> ο </a:t>
            </a:r>
            <a:r>
              <a:rPr lang="en-US" altLang="x-none" err="1">
                <a:latin typeface="Times New Roman" panose="02020603050405020304" pitchFamily="18" charset="0"/>
              </a:rPr>
              <a:t>διαλύτης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μπορεί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να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διαλύσει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άλλη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ποσότητα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διαλυμένης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ουσίας</a:t>
            </a:r>
            <a:r>
              <a:rPr lang="en-US" altLang="x-none">
                <a:latin typeface="Times New Roman" panose="02020603050405020304" pitchFamily="18" charset="0"/>
              </a:rPr>
              <a:t>, </a:t>
            </a:r>
            <a:r>
              <a:rPr lang="en-US" altLang="x-none" err="1">
                <a:latin typeface="Times New Roman" panose="02020603050405020304" pitchFamily="18" charset="0"/>
              </a:rPr>
              <a:t>και</a:t>
            </a:r>
            <a:r>
              <a:rPr lang="en-US" altLang="x-none">
                <a:latin typeface="Times New Roman" panose="02020603050405020304" pitchFamily="18" charset="0"/>
              </a:rPr>
              <a:t> "</a:t>
            </a:r>
            <a:r>
              <a:rPr lang="en-US" altLang="x-none" b="1" err="1">
                <a:latin typeface="Times New Roman" panose="02020603050405020304" pitchFamily="18" charset="0"/>
              </a:rPr>
              <a:t>κορεσμένα</a:t>
            </a:r>
            <a:r>
              <a:rPr lang="en-US" altLang="x-none">
                <a:latin typeface="Times New Roman" panose="02020603050405020304" pitchFamily="18" charset="0"/>
              </a:rPr>
              <a:t>", </a:t>
            </a:r>
            <a:r>
              <a:rPr lang="en-US" altLang="x-none" err="1">
                <a:latin typeface="Times New Roman" panose="02020603050405020304" pitchFamily="18" charset="0"/>
              </a:rPr>
              <a:t>όταν</a:t>
            </a:r>
            <a:r>
              <a:rPr lang="en-US" altLang="x-none">
                <a:latin typeface="Times New Roman" panose="02020603050405020304" pitchFamily="18" charset="0"/>
              </a:rPr>
              <a:t> ο </a:t>
            </a:r>
            <a:r>
              <a:rPr lang="en-US" altLang="x-none" err="1">
                <a:latin typeface="Times New Roman" panose="02020603050405020304" pitchFamily="18" charset="0"/>
              </a:rPr>
              <a:t>διαλύτης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έχει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διαλύσει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τη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μέγιστη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δυνατή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ποσότητα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3427" name="Text Box 103426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Κορεσμένα</a:t>
            </a:r>
            <a:r>
              <a:rPr lang="en-US" altLang="x-none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x-none" sz="32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και</a:t>
            </a:r>
            <a:r>
              <a:rPr lang="en-US" altLang="x-none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x-none" sz="32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ακόρεστα</a:t>
            </a:r>
            <a:r>
              <a:rPr lang="en-US" altLang="x-none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x-none" sz="32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διαλύματα</a:t>
            </a:r>
            <a:r>
              <a:rPr lang="en-US" altLang="x-none" sz="3200" noProof="1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sz="3200" noProof="1"/>
          </a:p>
        </p:txBody>
      </p:sp>
      <p:pic>
        <p:nvPicPr>
          <p:cNvPr id="19460" name="Picture 103429" descr="pict2_9_1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2971800"/>
            <a:ext cx="4368800" cy="3330575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2" name="Text Box 104449"/>
          <p:cNvSpPr txBox="1"/>
          <p:nvPr/>
        </p:nvSpPr>
        <p:spPr>
          <a:xfrm>
            <a:off x="0" y="1447800"/>
            <a:ext cx="9144000" cy="1552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x-none">
                <a:latin typeface="Times New Roman" panose="02020603050405020304" pitchFamily="18" charset="0"/>
              </a:rPr>
              <a:t>Η </a:t>
            </a:r>
            <a:r>
              <a:rPr lang="en-US" altLang="x-none" err="1">
                <a:latin typeface="Times New Roman" panose="02020603050405020304" pitchFamily="18" charset="0"/>
              </a:rPr>
              <a:t>μέγιστη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ποσότητα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μιας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ουσίας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που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μπορεί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να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διαλυθεί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ορισμένη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ποσότητα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διαλύτη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ορισμένες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συνθήκες ονομάζεται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διαλυτότητα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της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ουσίας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στο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διαλύτη</a:t>
            </a:r>
            <a:r>
              <a:rPr lang="en-US" altLang="x-none">
                <a:latin typeface="Times New Roman" panose="02020603050405020304" pitchFamily="18" charset="0"/>
              </a:rPr>
              <a:t>. </a:t>
            </a:r>
            <a:br>
              <a:rPr lang="en-US" altLang="x-none">
                <a:latin typeface="Times New Roman" panose="02020603050405020304" pitchFamily="18" charset="0"/>
              </a:rPr>
            </a:br>
            <a:r>
              <a:rPr lang="en-US" altLang="x-none">
                <a:latin typeface="Times New Roman" panose="02020603050405020304" pitchFamily="18" charset="0"/>
              </a:rPr>
              <a:t>Η </a:t>
            </a:r>
            <a:r>
              <a:rPr lang="en-US" altLang="x-none" err="1">
                <a:latin typeface="Times New Roman" panose="02020603050405020304" pitchFamily="18" charset="0"/>
              </a:rPr>
              <a:t>διαλυτότητα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υγρούς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διαλύτες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μετριέται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>
                <a:latin typeface="Times New Roman" panose="02020603050405020304" pitchFamily="18" charset="0"/>
              </a:rPr>
              <a:t>g </a:t>
            </a:r>
            <a:r>
              <a:rPr lang="en-US" altLang="x-none" b="1" err="1">
                <a:latin typeface="Times New Roman" panose="02020603050405020304" pitchFamily="18" charset="0"/>
              </a:rPr>
              <a:t>ουσίας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σε</a:t>
            </a:r>
            <a:r>
              <a:rPr lang="en-US" altLang="x-none" b="1">
                <a:latin typeface="Times New Roman" panose="02020603050405020304" pitchFamily="18" charset="0"/>
              </a:rPr>
              <a:t> 100 g </a:t>
            </a:r>
            <a:r>
              <a:rPr lang="en-US" altLang="x-none" b="1" err="1">
                <a:latin typeface="Times New Roman" panose="02020603050405020304" pitchFamily="18" charset="0"/>
              </a:rPr>
              <a:t>διαλύτη</a:t>
            </a:r>
            <a:r>
              <a:rPr lang="en-US" altLang="x-none">
                <a:latin typeface="Times New Roman" panose="02020603050405020304" pitchFamily="18" charset="0"/>
              </a:rPr>
              <a:t> (ή </a:t>
            </a:r>
            <a:r>
              <a:rPr lang="en-US" altLang="x-none" err="1">
                <a:latin typeface="Times New Roman" panose="02020603050405020304" pitchFamily="18" charset="0"/>
              </a:rPr>
              <a:t>mL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για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νερό</a:t>
            </a:r>
            <a:r>
              <a:rPr lang="en-US" altLang="x-none">
                <a:latin typeface="Times New Roman" panose="02020603050405020304" pitchFamily="18" charset="0"/>
              </a:rPr>
              <a:t>).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4451" name="Text Box 104450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Διαλυτότητα</a:t>
            </a:r>
            <a:r>
              <a:rPr lang="en-US" altLang="x-none" sz="3200" noProof="1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sz="3200" noProof="1"/>
          </a:p>
        </p:txBody>
      </p:sp>
      <p:pic>
        <p:nvPicPr>
          <p:cNvPr id="20484" name="Picture 104453" descr="pict2_9_1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3352800"/>
            <a:ext cx="3898900" cy="2514600"/>
          </a:xfrm>
          <a:prstGeom prst="rect">
            <a:avLst/>
          </a:prstGeom>
          <a:noFill/>
          <a:ln w="9525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6" name="Text Box 112641"/>
          <p:cNvSpPr txBox="1"/>
          <p:nvPr/>
        </p:nvSpPr>
        <p:spPr>
          <a:xfrm>
            <a:off x="152400" y="1533525"/>
            <a:ext cx="8686800" cy="67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x-none" err="1">
                <a:latin typeface="Times New Roman" panose="02020603050405020304" pitchFamily="18" charset="0"/>
              </a:rPr>
              <a:t>Οι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καθαρές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χημικές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ουσίες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είναι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χημικά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στοιχεία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οι χημικές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ενώσει</a:t>
            </a:r>
            <a:r>
              <a:rPr lang="en-US">
                <a:latin typeface="Times New Roman" panose="02020603050405020304" pitchFamily="18" charset="0"/>
              </a:rPr>
              <a:t>ς.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07" name="Text Box 112642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 sz="3200" err="1">
                <a:latin typeface="Times New Roman" panose="02020603050405020304" pitchFamily="18" charset="0"/>
              </a:rPr>
              <a:t>Φυσικές</a:t>
            </a:r>
            <a:r>
              <a:rPr lang="en-US" altLang="x-none" sz="3200">
                <a:latin typeface="Times New Roman" panose="02020603050405020304" pitchFamily="18" charset="0"/>
              </a:rPr>
              <a:t> </a:t>
            </a:r>
            <a:r>
              <a:rPr lang="en-US" altLang="x-none" sz="3200" err="1">
                <a:latin typeface="Times New Roman" panose="02020603050405020304" pitchFamily="18" charset="0"/>
              </a:rPr>
              <a:t>σταθερές</a:t>
            </a:r>
            <a:r>
              <a:rPr lang="en-US" altLang="x-none" sz="3200">
                <a:latin typeface="Times New Roman" panose="02020603050405020304" pitchFamily="18" charset="0"/>
              </a:rPr>
              <a:t> </a:t>
            </a:r>
            <a:r>
              <a:rPr lang="en-US" altLang="x-none" sz="3200" err="1">
                <a:latin typeface="Times New Roman" panose="02020603050405020304" pitchFamily="18" charset="0"/>
              </a:rPr>
              <a:t>καθαρών</a:t>
            </a:r>
            <a:r>
              <a:rPr lang="en-US" altLang="x-none" sz="3200">
                <a:latin typeface="Times New Roman" panose="02020603050405020304" pitchFamily="18" charset="0"/>
              </a:rPr>
              <a:t> </a:t>
            </a:r>
            <a:r>
              <a:rPr lang="en-US" altLang="x-none" sz="3200" err="1">
                <a:latin typeface="Times New Roman" panose="02020603050405020304" pitchFamily="18" charset="0"/>
              </a:rPr>
              <a:t>ουσιών</a:t>
            </a:r>
            <a:r>
              <a:rPr lang="en-US" altLang="x-none" sz="3200">
                <a:latin typeface="Times New Roman" panose="02020603050405020304" pitchFamily="18" charset="0"/>
              </a:rPr>
              <a:t> </a:t>
            </a:r>
            <a:endParaRPr lang="en-US" sz="3200">
              <a:latin typeface="Times New Roman" panose="02020603050405020304" pitchFamily="18" charset="0"/>
            </a:endParaRPr>
          </a:p>
        </p:txBody>
      </p:sp>
      <p:sp>
        <p:nvSpPr>
          <p:cNvPr id="21508" name="Text Box 112644"/>
          <p:cNvSpPr txBox="1"/>
          <p:nvPr/>
        </p:nvSpPr>
        <p:spPr>
          <a:xfrm>
            <a:off x="0" y="4343400"/>
            <a:ext cx="5638800" cy="1844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x-none" err="1">
                <a:latin typeface="Times New Roman" panose="02020603050405020304" pitchFamily="18" charset="0"/>
              </a:rPr>
              <a:t>Οι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καθαρές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ουσίες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χαρακτηρίζονται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από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κάποιες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ιδιότητες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που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έχουν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σταθερές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τιμές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κάτω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από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ορισμένες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συνθήκες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πίεσης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θερμοκρασίας</a:t>
            </a:r>
            <a:r>
              <a:rPr lang="en-US" altLang="x-none">
                <a:latin typeface="Times New Roman" panose="02020603050405020304" pitchFamily="18" charset="0"/>
              </a:rPr>
              <a:t>. </a:t>
            </a:r>
            <a:r>
              <a:rPr lang="en-US" altLang="x-none" err="1">
                <a:latin typeface="Times New Roman" panose="02020603050405020304" pitchFamily="18" charset="0"/>
              </a:rPr>
              <a:t>Τις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λέμε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φυσικές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σταθερές</a:t>
            </a:r>
            <a:r>
              <a:rPr lang="en-US" altLang="x-none">
                <a:latin typeface="Times New Roman" panose="02020603050405020304" pitchFamily="18" charset="0"/>
              </a:rPr>
              <a:t>. </a:t>
            </a:r>
            <a:r>
              <a:rPr lang="en-US" altLang="x-none" err="1">
                <a:latin typeface="Times New Roman" panose="02020603050405020304" pitchFamily="18" charset="0"/>
              </a:rPr>
              <a:t>Είναι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σημείοβρασμού</a:t>
            </a:r>
            <a:r>
              <a:rPr lang="en-US" altLang="x-none">
                <a:latin typeface="Times New Roman" panose="02020603050405020304" pitchFamily="18" charset="0"/>
              </a:rPr>
              <a:t>, η </a:t>
            </a:r>
            <a:r>
              <a:rPr lang="en-US" altLang="x-none" err="1">
                <a:latin typeface="Times New Roman" panose="02020603050405020304" pitchFamily="18" charset="0"/>
              </a:rPr>
              <a:t>πυκνότητα</a:t>
            </a:r>
            <a:r>
              <a:rPr lang="en-US" altLang="x-none">
                <a:latin typeface="Times New Roman" panose="02020603050405020304" pitchFamily="18" charset="0"/>
              </a:rPr>
              <a:t>, </a:t>
            </a:r>
            <a:r>
              <a:rPr lang="en-US" altLang="x-none" err="1">
                <a:latin typeface="Times New Roman" panose="02020603050405020304" pitchFamily="18" charset="0"/>
              </a:rPr>
              <a:t>το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σημείο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τήξηςκαι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άλλες</a:t>
            </a:r>
            <a:r>
              <a:rPr lang="en-US" altLang="x-none">
                <a:latin typeface="Times New Roman" panose="02020603050405020304" pitchFamily="18" charset="0"/>
              </a:rPr>
              <a:t>. </a:t>
            </a:r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21509" name="Picture 112647" descr="pict2_17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209800"/>
            <a:ext cx="3048000" cy="1931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9" name="mp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419600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50" name="bp.avi">
            <a:hlinkClick r:id="" action="ppaction://media"/>
          </p:cNvPr>
          <p:cNvPicPr>
            <a:picLocks noRot="1"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1905000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26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4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2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5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2" name="Text Box 92161"/>
          <p:cNvSpPr txBox="1"/>
          <p:nvPr/>
        </p:nvSpPr>
        <p:spPr>
          <a:xfrm>
            <a:off x="0" y="1447800"/>
            <a:ext cx="914400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 err="1">
                <a:latin typeface="Times New Roman" panose="02020603050405020304" pitchFamily="18" charset="0"/>
              </a:rPr>
              <a:t>Το μίγμα θείου και ζάχαρης και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πολλά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άλλα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καλούνται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b="1" i="1">
                <a:latin typeface="Times New Roman" panose="02020603050405020304" pitchFamily="18" charset="0"/>
              </a:rPr>
              <a:t>ετερογενή μίγματα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γιατί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μπορούμε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να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διακρίνουμε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συστατικά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τους</a:t>
            </a:r>
            <a:r>
              <a:rPr lang="en-US">
                <a:latin typeface="Times New Roman" panose="02020603050405020304" pitchFamily="18" charset="0"/>
              </a:rPr>
              <a:t>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92163" name="Text Box 92162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Ομογενή και ετερογενή </a:t>
            </a:r>
            <a:r>
              <a:rPr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μίγματα - Διαλύματα</a:t>
            </a:r>
            <a:endParaRPr sz="32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124" name="Text Box 92165"/>
          <p:cNvSpPr txBox="1"/>
          <p:nvPr/>
        </p:nvSpPr>
        <p:spPr>
          <a:xfrm>
            <a:off x="0" y="5105400"/>
            <a:ext cx="914400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>
                <a:latin typeface="Times New Roman" panose="02020603050405020304" pitchFamily="18" charset="0"/>
              </a:rPr>
              <a:t>Η </a:t>
            </a:r>
            <a:r>
              <a:rPr lang="en-US" altLang="x-none" err="1">
                <a:latin typeface="Times New Roman" panose="02020603050405020304" pitchFamily="18" charset="0"/>
              </a:rPr>
              <a:t>αναλογία</a:t>
            </a:r>
            <a:r>
              <a:rPr lang="en-US" altLang="x-none">
                <a:latin typeface="Times New Roman" panose="02020603050405020304" pitchFamily="18" charset="0"/>
              </a:rPr>
              <a:t> των συστατικών τους (η </a:t>
            </a:r>
            <a:r>
              <a:rPr lang="en-US" altLang="x-none" err="1">
                <a:latin typeface="Times New Roman" panose="02020603050405020304" pitchFamily="18" charset="0"/>
              </a:rPr>
              <a:t>σύστασή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του</a:t>
            </a:r>
            <a:r>
              <a:rPr lang="en-US" altLang="x-none">
                <a:latin typeface="Times New Roman" panose="02020603050405020304" pitchFamily="18" charset="0"/>
              </a:rPr>
              <a:t>ς) </a:t>
            </a:r>
            <a:r>
              <a:rPr lang="en-US" altLang="x-none" err="1">
                <a:latin typeface="Times New Roman" panose="02020603050405020304" pitchFamily="18" charset="0"/>
              </a:rPr>
              <a:t>δεν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είναι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ενιαία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παντού</a:t>
            </a:r>
            <a:r>
              <a:rPr lang="en-US" altLang="x-none">
                <a:latin typeface="Times New Roman" panose="02020603050405020304" pitchFamily="18" charset="0"/>
              </a:rPr>
              <a:t>, </a:t>
            </a:r>
            <a:r>
              <a:rPr lang="en-US" altLang="x-none" err="1">
                <a:latin typeface="Times New Roman" panose="02020603050405020304" pitchFamily="18" charset="0"/>
              </a:rPr>
              <a:t>σε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όλο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μίγμα</a:t>
            </a:r>
            <a:r>
              <a:rPr lang="en-US" altLang="x-none">
                <a:latin typeface="Times New Roman" panose="02020603050405020304" pitchFamily="18" charset="0"/>
              </a:rPr>
              <a:t>, </a:t>
            </a:r>
            <a:r>
              <a:rPr lang="en-US" altLang="x-none" err="1">
                <a:latin typeface="Times New Roman" panose="02020603050405020304" pitchFamily="18" charset="0"/>
              </a:rPr>
              <a:t>όσο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καλά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να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ανα</a:t>
            </a:r>
            <a:r>
              <a:rPr lang="en-US" err="1">
                <a:latin typeface="Times New Roman" panose="02020603050405020304" pitchFamily="18" charset="0"/>
              </a:rPr>
              <a:t>μιξουμε</a:t>
            </a:r>
            <a:r>
              <a:rPr lang="en-US" altLang="x-none">
                <a:latin typeface="Times New Roman" panose="02020603050405020304" pitchFamily="18" charset="0"/>
              </a:rPr>
              <a:t>. </a:t>
            </a:r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92170" name="s_sugar.av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819400" y="2743200"/>
            <a:ext cx="3035300" cy="227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2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7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7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6" name="Text Box 93185"/>
          <p:cNvSpPr txBox="1"/>
          <p:nvPr/>
        </p:nvSpPr>
        <p:spPr>
          <a:xfrm>
            <a:off x="0" y="1447800"/>
            <a:ext cx="9144000" cy="1187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 err="1">
                <a:latin typeface="Times New Roman" panose="02020603050405020304" pitchFamily="18" charset="0"/>
              </a:rPr>
              <a:t>Αντίθετα το μίγμα νερού και αλατιού και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πολλά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άλλα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καλούνται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b="1" i="1">
                <a:latin typeface="Times New Roman" panose="02020603050405020304" pitchFamily="18" charset="0"/>
              </a:rPr>
              <a:t> ομογενή μίγματα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</a:rPr>
              <a:t>ή </a:t>
            </a:r>
            <a:r>
              <a:rPr lang="en-US" b="1" i="1">
                <a:latin typeface="Times New Roman" panose="02020603050405020304" pitchFamily="18" charset="0"/>
              </a:rPr>
              <a:t>διαλύματα</a:t>
            </a:r>
            <a:r>
              <a:rPr lang="en-US" altLang="x-none" err="1">
                <a:latin typeface="Times New Roman" panose="02020603050405020304" pitchFamily="18" charset="0"/>
              </a:rPr>
              <a:t> γιατί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δε μπορούμε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να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διακρίνουμε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συστατικά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τους</a:t>
            </a:r>
            <a:r>
              <a:rPr lang="en-US">
                <a:latin typeface="Times New Roman" panose="02020603050405020304" pitchFamily="18" charset="0"/>
              </a:rPr>
              <a:t> ακόμα και με μικροσκόπιο.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93187" name="Text Box 93186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Ομογενή και ετερογενή </a:t>
            </a:r>
            <a:r>
              <a:rPr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μίγματα - Διαλύματα</a:t>
            </a:r>
            <a:endParaRPr sz="32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148" name="Text Box 93188"/>
          <p:cNvSpPr txBox="1"/>
          <p:nvPr/>
        </p:nvSpPr>
        <p:spPr>
          <a:xfrm>
            <a:off x="0" y="5426075"/>
            <a:ext cx="914400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 err="1">
                <a:latin typeface="Times New Roman" panose="02020603050405020304" pitchFamily="18" charset="0"/>
              </a:rPr>
              <a:t>Επίσης</a:t>
            </a:r>
            <a:r>
              <a:rPr lang="en-US" altLang="x-none">
                <a:latin typeface="Times New Roman" panose="02020603050405020304" pitchFamily="18" charset="0"/>
              </a:rPr>
              <a:t> η </a:t>
            </a:r>
            <a:r>
              <a:rPr lang="en-US" altLang="x-none" err="1">
                <a:latin typeface="Times New Roman" panose="02020603050405020304" pitchFamily="18" charset="0"/>
              </a:rPr>
              <a:t>αναλογία</a:t>
            </a:r>
            <a:r>
              <a:rPr lang="en-US" altLang="x-none">
                <a:latin typeface="Times New Roman" panose="02020603050405020304" pitchFamily="18" charset="0"/>
              </a:rPr>
              <a:t> των συστατικών τους (η </a:t>
            </a:r>
            <a:r>
              <a:rPr lang="en-US" altLang="x-none" err="1">
                <a:latin typeface="Times New Roman" panose="02020603050405020304" pitchFamily="18" charset="0"/>
              </a:rPr>
              <a:t>σύστασή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του</a:t>
            </a:r>
            <a:r>
              <a:rPr lang="en-US" altLang="x-none">
                <a:latin typeface="Times New Roman" panose="02020603050405020304" pitchFamily="18" charset="0"/>
              </a:rPr>
              <a:t>ς) </a:t>
            </a:r>
            <a:r>
              <a:rPr lang="en-US" altLang="x-none" err="1">
                <a:latin typeface="Times New Roman" panose="02020603050405020304" pitchFamily="18" charset="0"/>
              </a:rPr>
              <a:t>είναι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ενιαία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παντού</a:t>
            </a:r>
            <a:r>
              <a:rPr lang="en-US" altLang="x-none">
                <a:latin typeface="Times New Roman" panose="02020603050405020304" pitchFamily="18" charset="0"/>
              </a:rPr>
              <a:t>, </a:t>
            </a:r>
            <a:r>
              <a:rPr lang="en-US" altLang="x-none" err="1">
                <a:latin typeface="Times New Roman" panose="02020603050405020304" pitchFamily="18" charset="0"/>
              </a:rPr>
              <a:t>σε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όλο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μίγμα</a:t>
            </a:r>
            <a:r>
              <a:rPr lang="en-US" altLang="x-none">
                <a:latin typeface="Times New Roman" panose="02020603050405020304" pitchFamily="18" charset="0"/>
              </a:rPr>
              <a:t>, </a:t>
            </a:r>
            <a:r>
              <a:rPr lang="en-US" altLang="x-none" err="1">
                <a:latin typeface="Times New Roman" panose="02020603050405020304" pitchFamily="18" charset="0"/>
              </a:rPr>
              <a:t>όσο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καλά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να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ανακατεύσουμε</a:t>
            </a:r>
            <a:r>
              <a:rPr lang="en-US" altLang="x-none">
                <a:latin typeface="Times New Roman" panose="02020603050405020304" pitchFamily="18" charset="0"/>
              </a:rPr>
              <a:t>. </a:t>
            </a:r>
            <a:endParaRPr lang="en-US">
              <a:latin typeface="Times New Roman" panose="02020603050405020304" pitchFamily="18" charset="0"/>
            </a:endParaRPr>
          </a:p>
        </p:txBody>
      </p:sp>
      <p:pic>
        <p:nvPicPr>
          <p:cNvPr id="6149" name="Picture 93190" descr="pict2_5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2819400"/>
            <a:ext cx="3276600" cy="2457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0" name="Rectangles 94228"/>
          <p:cNvSpPr/>
          <p:nvPr/>
        </p:nvSpPr>
        <p:spPr>
          <a:xfrm>
            <a:off x="1371600" y="2209800"/>
            <a:ext cx="6477000" cy="16764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BCD7E4"/>
              </a:gs>
            </a:gsLst>
            <a:lin ang="2700000" scaled="1"/>
            <a:tileRect/>
          </a:gradFill>
          <a:ln w="9525">
            <a:noFill/>
          </a:ln>
        </p:spPr>
        <p:txBody>
          <a:bodyPr anchor="t"/>
          <a:p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7171" name="Rectangles 94229"/>
          <p:cNvSpPr/>
          <p:nvPr/>
        </p:nvSpPr>
        <p:spPr>
          <a:xfrm>
            <a:off x="1371600" y="4343400"/>
            <a:ext cx="6477000" cy="1676400"/>
          </a:xfrm>
          <a:prstGeom prst="rect">
            <a:avLst/>
          </a:prstGeom>
          <a:gradFill rotWithShape="1">
            <a:gsLst>
              <a:gs pos="0">
                <a:srgbClr val="660033"/>
              </a:gs>
              <a:gs pos="100000">
                <a:srgbClr val="DEC8D3"/>
              </a:gs>
            </a:gsLst>
            <a:lin ang="2700000" scaled="1"/>
            <a:tileRect/>
          </a:gradFill>
          <a:ln w="9525">
            <a:noFill/>
          </a:ln>
        </p:spPr>
        <p:txBody>
          <a:bodyPr anchor="t"/>
          <a:p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7172" name="Text Box 94209"/>
          <p:cNvSpPr txBox="1"/>
          <p:nvPr/>
        </p:nvSpPr>
        <p:spPr>
          <a:xfrm>
            <a:off x="0" y="14478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</a:rPr>
              <a:t>Τα ομογενή και τα ετερογενή μίγματα είναι παντού γύρω μας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94211" name="Text Box 94210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Ομογενή και ετερογενή </a:t>
            </a:r>
            <a:r>
              <a:rPr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μίγματα - Διαλύματα</a:t>
            </a:r>
            <a:endParaRPr sz="32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7174" name="Picture 94214" descr="ai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27432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94215" descr="alcoho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7432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94216" descr="f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8768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94217" descr="grani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8768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94218" descr="oi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7432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94219" descr="oran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48768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94220" descr="petro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27432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94221" descr="pilo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48768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94223" descr="syru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27432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Picture 94224" descr="tourta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00" y="48768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4" name="Picture 94225" descr="win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3800" y="27432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5" name="Text Box 94230"/>
          <p:cNvSpPr txBox="1"/>
          <p:nvPr/>
        </p:nvSpPr>
        <p:spPr>
          <a:xfrm>
            <a:off x="1371600" y="2209800"/>
            <a:ext cx="449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panose="020B0A04020102020204" pitchFamily="34" charset="0"/>
              </a:rPr>
              <a:t>Ομογενή μίγματα - Διαλύματα</a:t>
            </a:r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186" name="Text Box 94231"/>
          <p:cNvSpPr txBox="1"/>
          <p:nvPr/>
        </p:nvSpPr>
        <p:spPr>
          <a:xfrm>
            <a:off x="1371600" y="4343400"/>
            <a:ext cx="2971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panose="020B0A04020102020204" pitchFamily="34" charset="0"/>
              </a:rPr>
              <a:t>Ετερογενή μίγματα</a:t>
            </a:r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187" name="Picture 94232" descr="soil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5600" y="48768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8" name="Text Box 94234"/>
          <p:cNvSpPr txBox="1"/>
          <p:nvPr/>
        </p:nvSpPr>
        <p:spPr>
          <a:xfrm>
            <a:off x="1695450" y="3581400"/>
            <a:ext cx="849313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900" b="1">
                <a:solidFill>
                  <a:srgbClr val="006699"/>
                </a:solidFill>
                <a:latin typeface="Arial" panose="020B0604020202020204" pitchFamily="34" charset="0"/>
              </a:rPr>
              <a:t>Οινόπνευμα</a:t>
            </a:r>
            <a:endParaRPr lang="en-US" altLang="x-none" sz="900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7189" name="Text Box 94235"/>
          <p:cNvSpPr txBox="1"/>
          <p:nvPr/>
        </p:nvSpPr>
        <p:spPr>
          <a:xfrm>
            <a:off x="2847975" y="3581400"/>
            <a:ext cx="544513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900" b="1">
                <a:solidFill>
                  <a:srgbClr val="006699"/>
                </a:solidFill>
                <a:latin typeface="Arial" panose="020B0604020202020204" pitchFamily="34" charset="0"/>
              </a:rPr>
              <a:t>Σιρόπι</a:t>
            </a:r>
            <a:endParaRPr lang="en-US" altLang="x-none" sz="900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7190" name="Text Box 94236"/>
          <p:cNvSpPr txBox="1"/>
          <p:nvPr/>
        </p:nvSpPr>
        <p:spPr>
          <a:xfrm>
            <a:off x="3857625" y="3581400"/>
            <a:ext cx="517525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Κρασί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7191" name="Text Box 94237"/>
          <p:cNvSpPr txBox="1"/>
          <p:nvPr/>
        </p:nvSpPr>
        <p:spPr>
          <a:xfrm>
            <a:off x="4781550" y="3581400"/>
            <a:ext cx="6477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900" b="1" err="1">
                <a:solidFill>
                  <a:srgbClr val="006699"/>
                </a:solidFill>
                <a:latin typeface="Arial" panose="020B0604020202020204" pitchFamily="34" charset="0"/>
              </a:rPr>
              <a:t>Ηλιέλαιο</a:t>
            </a:r>
            <a:endParaRPr lang="en-US" altLang="x-none" sz="900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7192" name="Text Box 94238"/>
          <p:cNvSpPr txBox="1"/>
          <p:nvPr/>
        </p:nvSpPr>
        <p:spPr>
          <a:xfrm>
            <a:off x="5838825" y="3581400"/>
            <a:ext cx="517525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900" b="1">
                <a:solidFill>
                  <a:srgbClr val="006699"/>
                </a:solidFill>
                <a:latin typeface="Arial" panose="020B0604020202020204" pitchFamily="34" charset="0"/>
              </a:rPr>
              <a:t>Αέρας</a:t>
            </a:r>
            <a:endParaRPr lang="en-US" altLang="x-none" sz="900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7193" name="Text Box 94239"/>
          <p:cNvSpPr txBox="1"/>
          <p:nvPr/>
        </p:nvSpPr>
        <p:spPr>
          <a:xfrm>
            <a:off x="6715125" y="3581400"/>
            <a:ext cx="728663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900" b="1">
                <a:solidFill>
                  <a:srgbClr val="006699"/>
                </a:solidFill>
                <a:latin typeface="Arial" panose="020B0604020202020204" pitchFamily="34" charset="0"/>
              </a:rPr>
              <a:t>Πετρέλαιο</a:t>
            </a:r>
            <a:endParaRPr lang="en-US" altLang="x-none" sz="900" b="1">
              <a:solidFill>
                <a:srgbClr val="006699"/>
              </a:solidFill>
              <a:latin typeface="Arial" panose="020B0604020202020204" pitchFamily="34" charset="0"/>
            </a:endParaRPr>
          </a:p>
        </p:txBody>
      </p:sp>
      <p:sp>
        <p:nvSpPr>
          <p:cNvPr id="7194" name="Text Box 94240"/>
          <p:cNvSpPr txBox="1"/>
          <p:nvPr/>
        </p:nvSpPr>
        <p:spPr>
          <a:xfrm>
            <a:off x="1571625" y="5715000"/>
            <a:ext cx="1135063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Χυμός πορτοκάλι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Text Box 94241"/>
          <p:cNvSpPr txBox="1"/>
          <p:nvPr/>
        </p:nvSpPr>
        <p:spPr>
          <a:xfrm>
            <a:off x="2781300" y="5715000"/>
            <a:ext cx="668338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Γρανίτης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Text Box 94242"/>
          <p:cNvSpPr txBox="1"/>
          <p:nvPr/>
        </p:nvSpPr>
        <p:spPr>
          <a:xfrm>
            <a:off x="3810000" y="5715000"/>
            <a:ext cx="582613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Τούρτα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7197" name="Text Box 94243"/>
          <p:cNvSpPr txBox="1"/>
          <p:nvPr/>
        </p:nvSpPr>
        <p:spPr>
          <a:xfrm>
            <a:off x="4829175" y="5715000"/>
            <a:ext cx="528638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Πηλός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7198" name="Text Box 94244"/>
          <p:cNvSpPr txBox="1"/>
          <p:nvPr/>
        </p:nvSpPr>
        <p:spPr>
          <a:xfrm>
            <a:off x="5638800" y="5715000"/>
            <a:ext cx="979488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Θείο - σίδηρος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7199" name="Text Box 94245"/>
          <p:cNvSpPr txBox="1"/>
          <p:nvPr/>
        </p:nvSpPr>
        <p:spPr>
          <a:xfrm>
            <a:off x="6838950" y="5715000"/>
            <a:ext cx="496888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Χώμα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4" name="Rectangles 95233"/>
          <p:cNvSpPr/>
          <p:nvPr/>
        </p:nvSpPr>
        <p:spPr>
          <a:xfrm>
            <a:off x="1371600" y="2971800"/>
            <a:ext cx="6477000" cy="304800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BCD7E4"/>
              </a:gs>
            </a:gsLst>
            <a:lin ang="2700000" scaled="1"/>
            <a:tileRect/>
          </a:gradFill>
          <a:ln w="9525">
            <a:noFill/>
          </a:ln>
        </p:spPr>
        <p:txBody>
          <a:bodyPr anchor="t"/>
          <a:p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8195" name="Text Box 95235"/>
          <p:cNvSpPr txBox="1"/>
          <p:nvPr/>
        </p:nvSpPr>
        <p:spPr>
          <a:xfrm>
            <a:off x="0" y="1447800"/>
            <a:ext cx="914400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>
                <a:latin typeface="Times New Roman" panose="02020603050405020304" pitchFamily="18" charset="0"/>
              </a:rPr>
              <a:t>Ο </a:t>
            </a:r>
            <a:r>
              <a:rPr lang="en-US" altLang="x-none" b="1" err="1">
                <a:latin typeface="Times New Roman" panose="02020603050405020304" pitchFamily="18" charset="0"/>
              </a:rPr>
              <a:t>διαλύτης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είναι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συστατικό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ενός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διαλύματος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που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απαντά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μεγαλύτερη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ποσότητα</a:t>
            </a:r>
            <a:r>
              <a:rPr lang="en-US" altLang="x-none">
                <a:latin typeface="Times New Roman" panose="02020603050405020304" pitchFamily="18" charset="0"/>
              </a:rPr>
              <a:t>, </a:t>
            </a:r>
            <a:r>
              <a:rPr lang="en-US" altLang="x-none" err="1">
                <a:latin typeface="Times New Roman" panose="02020603050405020304" pitchFamily="18" charset="0"/>
              </a:rPr>
              <a:t>ενώ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διαλυμένες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ουσίες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υπόλοιπα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συστατικά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95237" name="Text Box 95236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Ομογενή και ετερογενή </a:t>
            </a:r>
            <a:r>
              <a:rPr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μίγματα - Διαλύματα</a:t>
            </a:r>
            <a:endParaRPr sz="32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8197" name="Text Box 95248"/>
          <p:cNvSpPr txBox="1"/>
          <p:nvPr/>
        </p:nvSpPr>
        <p:spPr>
          <a:xfrm>
            <a:off x="1371600" y="2971800"/>
            <a:ext cx="44958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panose="020B0A04020102020204" pitchFamily="34" charset="0"/>
              </a:rPr>
              <a:t>Διαλύτες</a:t>
            </a:r>
            <a:endParaRPr 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198" name="Text Box 95251"/>
          <p:cNvSpPr txBox="1"/>
          <p:nvPr/>
        </p:nvSpPr>
        <p:spPr>
          <a:xfrm>
            <a:off x="1889125" y="3276600"/>
            <a:ext cx="461963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Σόδα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8199" name="Text Box 95252"/>
          <p:cNvSpPr txBox="1"/>
          <p:nvPr/>
        </p:nvSpPr>
        <p:spPr>
          <a:xfrm>
            <a:off x="2703513" y="3276600"/>
            <a:ext cx="83185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Αναψυκτικό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8200" name="Text Box 95253"/>
          <p:cNvSpPr txBox="1"/>
          <p:nvPr/>
        </p:nvSpPr>
        <p:spPr>
          <a:xfrm>
            <a:off x="3719513" y="3276600"/>
            <a:ext cx="862012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Λαδομπογιά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Text Box 95254"/>
          <p:cNvSpPr txBox="1"/>
          <p:nvPr/>
        </p:nvSpPr>
        <p:spPr>
          <a:xfrm>
            <a:off x="4868863" y="3276600"/>
            <a:ext cx="544512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Σιρόπι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Text Box 95255"/>
          <p:cNvSpPr txBox="1"/>
          <p:nvPr/>
        </p:nvSpPr>
        <p:spPr>
          <a:xfrm>
            <a:off x="5681663" y="3276600"/>
            <a:ext cx="944562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Βάμμα Ιωδίου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Text Box 95256"/>
          <p:cNvSpPr txBox="1"/>
          <p:nvPr/>
        </p:nvSpPr>
        <p:spPr>
          <a:xfrm>
            <a:off x="6769100" y="3276600"/>
            <a:ext cx="779463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Αλατόνερο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pic>
        <p:nvPicPr>
          <p:cNvPr id="8204" name="Picture 95263" descr="vinega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8850" y="49530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95264" descr="w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9530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95265" descr="alcoho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325" y="49530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Picture 95266" descr="coc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488" y="35433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Picture 95267" descr="iod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325" y="35433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Picture 95268" descr="nail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488" y="49530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0" name="Picture 95269" descr="pain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3963" y="35433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1" name="Picture 95270" descr="sal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35433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2" name="Picture 95271" descr="sod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600" y="35433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3" name="Picture 95272" descr="spray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49530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4" name="Picture 95273" descr="syrup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8850" y="35433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5" name="Picture 95274" descr="sea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3963" y="4953000"/>
            <a:ext cx="762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6" name="Text Box 95275"/>
          <p:cNvSpPr txBox="1"/>
          <p:nvPr/>
        </p:nvSpPr>
        <p:spPr>
          <a:xfrm>
            <a:off x="1889125" y="4343400"/>
            <a:ext cx="461963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003399"/>
                </a:solidFill>
                <a:latin typeface="Arial" panose="020B0604020202020204" pitchFamily="34" charset="0"/>
              </a:rPr>
              <a:t>Νερό</a:t>
            </a:r>
            <a:endParaRPr lang="en-US" altLang="x-none" sz="9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8217" name="Text Box 95276"/>
          <p:cNvSpPr txBox="1"/>
          <p:nvPr/>
        </p:nvSpPr>
        <p:spPr>
          <a:xfrm>
            <a:off x="2889250" y="4343400"/>
            <a:ext cx="461963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003399"/>
                </a:solidFill>
                <a:latin typeface="Arial" panose="020B0604020202020204" pitchFamily="34" charset="0"/>
              </a:rPr>
              <a:t>Νερό</a:t>
            </a:r>
            <a:endParaRPr lang="en-US" altLang="x-none" sz="9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8218" name="Text Box 95277"/>
          <p:cNvSpPr txBox="1"/>
          <p:nvPr/>
        </p:nvSpPr>
        <p:spPr>
          <a:xfrm>
            <a:off x="3908425" y="4343400"/>
            <a:ext cx="4826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003399"/>
                </a:solidFill>
                <a:latin typeface="Arial" panose="020B0604020202020204" pitchFamily="34" charset="0"/>
              </a:rPr>
              <a:t>Νέφτι</a:t>
            </a:r>
            <a:endParaRPr lang="en-US" altLang="x-none" sz="9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8219" name="Text Box 95278"/>
          <p:cNvSpPr txBox="1"/>
          <p:nvPr/>
        </p:nvSpPr>
        <p:spPr>
          <a:xfrm>
            <a:off x="4911725" y="4343400"/>
            <a:ext cx="461963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003399"/>
                </a:solidFill>
                <a:latin typeface="Arial" panose="020B0604020202020204" pitchFamily="34" charset="0"/>
              </a:rPr>
              <a:t>Νερό</a:t>
            </a:r>
            <a:endParaRPr lang="en-US" altLang="x-none" sz="9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8220" name="Text Box 95279"/>
          <p:cNvSpPr txBox="1"/>
          <p:nvPr/>
        </p:nvSpPr>
        <p:spPr>
          <a:xfrm>
            <a:off x="5819775" y="4343400"/>
            <a:ext cx="66675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003399"/>
                </a:solidFill>
                <a:latin typeface="Arial" panose="020B0604020202020204" pitchFamily="34" charset="0"/>
              </a:rPr>
              <a:t>Αλκοόλη</a:t>
            </a:r>
            <a:endParaRPr lang="en-US" altLang="x-none" sz="9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8221" name="Text Box 95280"/>
          <p:cNvSpPr txBox="1"/>
          <p:nvPr/>
        </p:nvSpPr>
        <p:spPr>
          <a:xfrm>
            <a:off x="6926263" y="4343400"/>
            <a:ext cx="461962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003399"/>
                </a:solidFill>
                <a:latin typeface="Arial" panose="020B0604020202020204" pitchFamily="34" charset="0"/>
              </a:rPr>
              <a:t>Νερό</a:t>
            </a:r>
            <a:endParaRPr lang="en-US" altLang="x-none" sz="9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8222" name="Text Box 95281"/>
          <p:cNvSpPr txBox="1"/>
          <p:nvPr/>
        </p:nvSpPr>
        <p:spPr>
          <a:xfrm>
            <a:off x="1862138" y="4724400"/>
            <a:ext cx="517525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Κρασί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8223" name="Text Box 95282"/>
          <p:cNvSpPr txBox="1"/>
          <p:nvPr/>
        </p:nvSpPr>
        <p:spPr>
          <a:xfrm>
            <a:off x="2620963" y="4724400"/>
            <a:ext cx="1001712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Βερνίκι νυχιών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8224" name="Text Box 95283"/>
          <p:cNvSpPr txBox="1"/>
          <p:nvPr/>
        </p:nvSpPr>
        <p:spPr>
          <a:xfrm>
            <a:off x="3608388" y="4724400"/>
            <a:ext cx="1087437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Θαλασσινό νερό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8225" name="Text Box 95284"/>
          <p:cNvSpPr txBox="1"/>
          <p:nvPr/>
        </p:nvSpPr>
        <p:spPr>
          <a:xfrm>
            <a:off x="4927600" y="4724400"/>
            <a:ext cx="42545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Ξύδι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8226" name="Text Box 95285"/>
          <p:cNvSpPr txBox="1"/>
          <p:nvPr/>
        </p:nvSpPr>
        <p:spPr>
          <a:xfrm>
            <a:off x="5729288" y="4724400"/>
            <a:ext cx="849312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660033"/>
                </a:solidFill>
                <a:latin typeface="Arial" panose="020B0604020202020204" pitchFamily="34" charset="0"/>
              </a:rPr>
              <a:t>Οινόπνευμα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8227" name="Text Box 95286"/>
          <p:cNvSpPr txBox="1"/>
          <p:nvPr/>
        </p:nvSpPr>
        <p:spPr>
          <a:xfrm>
            <a:off x="6837363" y="4724400"/>
            <a:ext cx="639762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 err="1">
                <a:solidFill>
                  <a:srgbClr val="660033"/>
                </a:solidFill>
                <a:latin typeface="Arial" panose="020B0604020202020204" pitchFamily="34" charset="0"/>
              </a:rPr>
              <a:t>Κολύριο</a:t>
            </a:r>
            <a:endParaRPr lang="en-US" altLang="x-none" sz="900" b="1">
              <a:solidFill>
                <a:srgbClr val="660033"/>
              </a:solidFill>
              <a:latin typeface="Arial" panose="020B0604020202020204" pitchFamily="34" charset="0"/>
            </a:endParaRPr>
          </a:p>
        </p:txBody>
      </p:sp>
      <p:sp>
        <p:nvSpPr>
          <p:cNvPr id="8228" name="Text Box 95287"/>
          <p:cNvSpPr txBox="1"/>
          <p:nvPr/>
        </p:nvSpPr>
        <p:spPr>
          <a:xfrm>
            <a:off x="1889125" y="5715000"/>
            <a:ext cx="461963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003399"/>
                </a:solidFill>
                <a:latin typeface="Arial" panose="020B0604020202020204" pitchFamily="34" charset="0"/>
              </a:rPr>
              <a:t>Νερό</a:t>
            </a:r>
            <a:endParaRPr lang="en-US" altLang="x-none" sz="9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8229" name="Text Box 95288"/>
          <p:cNvSpPr txBox="1"/>
          <p:nvPr/>
        </p:nvSpPr>
        <p:spPr>
          <a:xfrm>
            <a:off x="2800350" y="5715000"/>
            <a:ext cx="638175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003399"/>
                </a:solidFill>
                <a:latin typeface="Arial" panose="020B0604020202020204" pitchFamily="34" charset="0"/>
              </a:rPr>
              <a:t>Ακετόνη</a:t>
            </a:r>
            <a:endParaRPr lang="en-US" altLang="x-none" sz="9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8230" name="Text Box 95289"/>
          <p:cNvSpPr txBox="1"/>
          <p:nvPr/>
        </p:nvSpPr>
        <p:spPr>
          <a:xfrm>
            <a:off x="3919538" y="5715000"/>
            <a:ext cx="461962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003399"/>
                </a:solidFill>
                <a:latin typeface="Arial" panose="020B0604020202020204" pitchFamily="34" charset="0"/>
              </a:rPr>
              <a:t>Νερό</a:t>
            </a:r>
            <a:endParaRPr lang="en-US" altLang="x-none" sz="9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8231" name="Text Box 95290"/>
          <p:cNvSpPr txBox="1"/>
          <p:nvPr/>
        </p:nvSpPr>
        <p:spPr>
          <a:xfrm>
            <a:off x="4910138" y="5715000"/>
            <a:ext cx="461962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003399"/>
                </a:solidFill>
                <a:latin typeface="Arial" panose="020B0604020202020204" pitchFamily="34" charset="0"/>
              </a:rPr>
              <a:t>Νερό</a:t>
            </a:r>
            <a:endParaRPr lang="en-US" altLang="x-none" sz="9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8232" name="Text Box 95291"/>
          <p:cNvSpPr txBox="1"/>
          <p:nvPr/>
        </p:nvSpPr>
        <p:spPr>
          <a:xfrm>
            <a:off x="5819775" y="5715000"/>
            <a:ext cx="66675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003399"/>
                </a:solidFill>
                <a:latin typeface="Arial" panose="020B0604020202020204" pitchFamily="34" charset="0"/>
              </a:rPr>
              <a:t>Αλκοόλη</a:t>
            </a:r>
            <a:endParaRPr lang="en-US" altLang="x-none" sz="9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8233" name="Text Box 95292"/>
          <p:cNvSpPr txBox="1"/>
          <p:nvPr/>
        </p:nvSpPr>
        <p:spPr>
          <a:xfrm>
            <a:off x="6926263" y="5715000"/>
            <a:ext cx="461962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sz="900" b="1">
                <a:solidFill>
                  <a:srgbClr val="003399"/>
                </a:solidFill>
                <a:latin typeface="Arial" panose="020B0604020202020204" pitchFamily="34" charset="0"/>
              </a:rPr>
              <a:t>Νερό</a:t>
            </a:r>
            <a:endParaRPr lang="en-US" altLang="x-none" sz="900" b="1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18" name="Text Box 106498"/>
          <p:cNvSpPr txBox="1"/>
          <p:nvPr/>
        </p:nvSpPr>
        <p:spPr>
          <a:xfrm>
            <a:off x="3429000" y="1358900"/>
            <a:ext cx="2362200" cy="5203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>
                <a:latin typeface="Times New Roman" panose="02020603050405020304" pitchFamily="18" charset="0"/>
              </a:rPr>
              <a:t>Οι μέθοδοι διαχωρισμού μιγμάτων </a:t>
            </a:r>
            <a:r>
              <a:rPr lang="en-US" altLang="x-none" err="1">
                <a:latin typeface="Times New Roman" panose="02020603050405020304" pitchFamily="18" charset="0"/>
              </a:rPr>
              <a:t>βασίζονται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στις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διαφορετικές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ιδιότητες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των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συστατικών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τους</a:t>
            </a:r>
            <a:r>
              <a:rPr lang="en-US" altLang="x-none">
                <a:latin typeface="Times New Roman" panose="02020603050405020304" pitchFamily="18" charset="0"/>
              </a:rPr>
              <a:t>, </a:t>
            </a:r>
            <a:r>
              <a:rPr lang="en-US" altLang="x-none" err="1">
                <a:latin typeface="Times New Roman" panose="02020603050405020304" pitchFamily="18" charset="0"/>
              </a:rPr>
              <a:t>όπως</a:t>
            </a:r>
            <a:r>
              <a:rPr lang="en-US" altLang="x-none">
                <a:latin typeface="Times New Roman" panose="02020603050405020304" pitchFamily="18" charset="0"/>
              </a:rPr>
              <a:t> η </a:t>
            </a:r>
            <a:r>
              <a:rPr lang="en-US" altLang="x-none" err="1">
                <a:latin typeface="Times New Roman" panose="02020603050405020304" pitchFamily="18" charset="0"/>
              </a:rPr>
              <a:t>φυσική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κατάστασή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τους</a:t>
            </a:r>
            <a:r>
              <a:rPr lang="en-US" altLang="x-none">
                <a:latin typeface="Times New Roman" panose="02020603050405020304" pitchFamily="18" charset="0"/>
              </a:rPr>
              <a:t>, η </a:t>
            </a:r>
            <a:r>
              <a:rPr lang="en-US" altLang="x-none" err="1">
                <a:latin typeface="Times New Roman" panose="02020603050405020304" pitchFamily="18" charset="0"/>
              </a:rPr>
              <a:t>διαλυτότητα</a:t>
            </a:r>
            <a:r>
              <a:rPr lang="en-US" altLang="x-none">
                <a:latin typeface="Times New Roman" panose="02020603050405020304" pitchFamily="18" charset="0"/>
              </a:rPr>
              <a:t>, </a:t>
            </a:r>
            <a:r>
              <a:rPr lang="en-US" altLang="x-none" err="1">
                <a:latin typeface="Times New Roman" panose="02020603050405020304" pitchFamily="18" charset="0"/>
              </a:rPr>
              <a:t>το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μέγεθος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των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σωματιδίων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τους</a:t>
            </a:r>
            <a:r>
              <a:rPr lang="en-US" altLang="x-none">
                <a:latin typeface="Times New Roman" panose="02020603050405020304" pitchFamily="18" charset="0"/>
              </a:rPr>
              <a:t>, ο </a:t>
            </a:r>
            <a:r>
              <a:rPr lang="en-US" altLang="x-none" err="1">
                <a:latin typeface="Times New Roman" panose="02020603050405020304" pitchFamily="18" charset="0"/>
              </a:rPr>
              <a:t>μαγνητισμός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τους</a:t>
            </a:r>
            <a:r>
              <a:rPr lang="en-US">
                <a:latin typeface="Times New Roman" panose="02020603050405020304" pitchFamily="18" charset="0"/>
              </a:rPr>
              <a:t>, κ.α.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6500" name="Text Box 106499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Διαχωρισμός </a:t>
            </a:r>
            <a:r>
              <a:rPr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μιγμάτων</a:t>
            </a:r>
            <a:endParaRPr sz="32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06538" name="apoxisi.av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28600" y="1524000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39" name="filtration.avi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1524000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40" name="evaporation.avi">
            <a:hlinkClick r:id="" action="ppaction://media"/>
          </p:cNvPr>
          <p:cNvPicPr>
            <a:picLocks noRot="1"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67400" y="4114800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41" name="filtrationev.avi">
            <a:hlinkClick r:id="" action="ppaction://media"/>
          </p:cNvPr>
          <p:cNvPicPr>
            <a:picLocks noRot="1"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8600" y="4114800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65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3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3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6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65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3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3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65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40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4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6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065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41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4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2" name="Text Box 107521"/>
          <p:cNvSpPr txBox="1"/>
          <p:nvPr/>
        </p:nvSpPr>
        <p:spPr>
          <a:xfrm>
            <a:off x="228600" y="1358900"/>
            <a:ext cx="5334000" cy="2282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>
                <a:latin typeface="Times New Roman" panose="02020603050405020304" pitchFamily="18" charset="0"/>
              </a:rPr>
              <a:t>Οι μέθοδοι διαχωρισμού μιγμάτων </a:t>
            </a:r>
            <a:r>
              <a:rPr lang="en-US" altLang="x-none" err="1">
                <a:latin typeface="Times New Roman" panose="02020603050405020304" pitchFamily="18" charset="0"/>
              </a:rPr>
              <a:t>βασίζονται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στις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διαφορετικές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ιδιότητες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των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συστατικών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τους</a:t>
            </a:r>
            <a:r>
              <a:rPr lang="en-US" altLang="x-none">
                <a:latin typeface="Times New Roman" panose="02020603050405020304" pitchFamily="18" charset="0"/>
              </a:rPr>
              <a:t>, </a:t>
            </a:r>
            <a:r>
              <a:rPr lang="en-US" altLang="x-none" err="1">
                <a:latin typeface="Times New Roman" panose="02020603050405020304" pitchFamily="18" charset="0"/>
              </a:rPr>
              <a:t>όπως</a:t>
            </a:r>
            <a:r>
              <a:rPr lang="en-US" altLang="x-none">
                <a:latin typeface="Times New Roman" panose="02020603050405020304" pitchFamily="18" charset="0"/>
              </a:rPr>
              <a:t> η </a:t>
            </a:r>
            <a:r>
              <a:rPr lang="en-US" altLang="x-none" err="1">
                <a:latin typeface="Times New Roman" panose="02020603050405020304" pitchFamily="18" charset="0"/>
              </a:rPr>
              <a:t>φυσική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κατάστασή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τους</a:t>
            </a:r>
            <a:r>
              <a:rPr lang="en-US" altLang="x-none">
                <a:latin typeface="Times New Roman" panose="02020603050405020304" pitchFamily="18" charset="0"/>
              </a:rPr>
              <a:t>, η </a:t>
            </a:r>
            <a:r>
              <a:rPr lang="en-US" altLang="x-none" err="1">
                <a:latin typeface="Times New Roman" panose="02020603050405020304" pitchFamily="18" charset="0"/>
              </a:rPr>
              <a:t>διαλυτότητα</a:t>
            </a:r>
            <a:r>
              <a:rPr lang="en-US" altLang="x-none">
                <a:latin typeface="Times New Roman" panose="02020603050405020304" pitchFamily="18" charset="0"/>
              </a:rPr>
              <a:t>, </a:t>
            </a:r>
            <a:r>
              <a:rPr lang="en-US" altLang="x-none" err="1">
                <a:latin typeface="Times New Roman" panose="02020603050405020304" pitchFamily="18" charset="0"/>
              </a:rPr>
              <a:t>το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μέγεθος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των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σωματιδίων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τους</a:t>
            </a:r>
            <a:r>
              <a:rPr lang="en-US" altLang="x-none">
                <a:latin typeface="Times New Roman" panose="02020603050405020304" pitchFamily="18" charset="0"/>
              </a:rPr>
              <a:t>, ο </a:t>
            </a:r>
            <a:r>
              <a:rPr lang="en-US" altLang="x-none" err="1">
                <a:latin typeface="Times New Roman" panose="02020603050405020304" pitchFamily="18" charset="0"/>
              </a:rPr>
              <a:t>μαγνητισμός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τους</a:t>
            </a:r>
            <a:r>
              <a:rPr lang="en-US">
                <a:latin typeface="Times New Roman" panose="02020603050405020304" pitchFamily="18" charset="0"/>
              </a:rPr>
              <a:t>, κ.α.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7523" name="Text Box 107522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Διαχωρισμός </a:t>
            </a:r>
            <a:r>
              <a:rPr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μιγμάτων</a:t>
            </a:r>
            <a:endParaRPr sz="32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107528" name="magnetic.av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15000" y="1295400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29" name="distillation.avi">
            <a:hlinkClick r:id="" action="ppaction://media"/>
          </p:cNvPr>
          <p:cNvPicPr>
            <a:picLocks noRot="1"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3886200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530" name="chromatography.avi">
            <a:hlinkClick r:id="" action="ppaction://media"/>
          </p:cNvPr>
          <p:cNvPicPr>
            <a:picLocks noRot="1"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15000" y="3886200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75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7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75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7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7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30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3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6" name="Text Box 96257"/>
          <p:cNvSpPr txBox="1"/>
          <p:nvPr/>
        </p:nvSpPr>
        <p:spPr>
          <a:xfrm>
            <a:off x="0" y="1447800"/>
            <a:ext cx="9144000" cy="822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x-none" err="1">
                <a:latin typeface="Times New Roman" panose="02020603050405020304" pitchFamily="18" charset="0"/>
              </a:rPr>
              <a:t>Είναι</a:t>
            </a:r>
            <a:r>
              <a:rPr lang="en-US" altLang="x-none">
                <a:latin typeface="Times New Roman" panose="02020603050405020304" pitchFamily="18" charset="0"/>
              </a:rPr>
              <a:t> ο </a:t>
            </a:r>
            <a:r>
              <a:rPr lang="en-US" altLang="x-none" err="1">
                <a:latin typeface="Times New Roman" panose="02020603050405020304" pitchFamily="18" charset="0"/>
              </a:rPr>
              <a:t>αριθμός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που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δηλώνει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την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ποσότητα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μιας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ουσίας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που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υπάρχει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ορισμένη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ποσότητα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ενός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μίγματος</a:t>
            </a:r>
            <a:r>
              <a:rPr lang="en-US" altLang="x-none">
                <a:latin typeface="Times New Roman" panose="02020603050405020304" pitchFamily="18" charset="0"/>
              </a:rPr>
              <a:t>. 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96259" name="Text Box 96258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Περιεκτικότητα διαλύματος</a:t>
            </a:r>
            <a:endParaRPr sz="32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pic>
        <p:nvPicPr>
          <p:cNvPr id="96263" name="water_sugar.avi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71800" y="3124200"/>
            <a:ext cx="3035300" cy="227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6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Date Placeholder 1"/>
          <p:cNvSpPr/>
          <p:nvPr>
            <p:ph type="dt" sz="half" idx="10"/>
          </p:nvPr>
        </p:nvSpPr>
        <p:spPr>
          <a:ln/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Δ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ΙΑΦΑΝΕΙΕΣ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Χ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ΗΜΕΙΑΣ </a:t>
            </a:r>
            <a:r>
              <a:rPr kumimoji="0" sz="24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Γ</a:t>
            </a:r>
            <a:r>
              <a:rPr kumimoji="0" sz="1600" b="1" i="0" u="none" strike="noStrike" kern="1200" cap="none" spc="0" normalizeH="0" baseline="0" noProof="1">
                <a:solidFill>
                  <a:srgbClr val="66CC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ΥΜΝΑΣΙΟΥ</a:t>
            </a:r>
            <a:endParaRPr kumimoji="0" sz="1600" b="1" i="0" u="none" strike="noStrike" kern="1200" cap="none" spc="0" normalizeH="0" baseline="0" noProof="1">
              <a:solidFill>
                <a:srgbClr val="66CC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0" name="Text Box 97281"/>
          <p:cNvSpPr txBox="1"/>
          <p:nvPr/>
        </p:nvSpPr>
        <p:spPr>
          <a:xfrm>
            <a:off x="0" y="1447800"/>
            <a:ext cx="9144000" cy="67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x-none">
                <a:latin typeface="Times New Roman" panose="02020603050405020304" pitchFamily="18" charset="0"/>
              </a:rPr>
              <a:t>Η </a:t>
            </a:r>
            <a:r>
              <a:rPr lang="en-US" altLang="x-none" b="1" err="1">
                <a:latin typeface="Times New Roman" panose="02020603050405020304" pitchFamily="18" charset="0"/>
              </a:rPr>
              <a:t>περιεκτικότητα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στα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εκατό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βάρος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κατά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βάρος</a:t>
            </a:r>
            <a:r>
              <a:rPr lang="en-US" altLang="x-none">
                <a:latin typeface="Times New Roman" panose="02020603050405020304" pitchFamily="18" charset="0"/>
              </a:rPr>
              <a:t> ή </a:t>
            </a:r>
            <a:r>
              <a:rPr lang="en-US" altLang="x-none" err="1">
                <a:latin typeface="Times New Roman" panose="02020603050405020304" pitchFamily="18" charset="0"/>
              </a:rPr>
              <a:t>απλώς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περιεκτικότητα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στα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εκατό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κατά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βάρος</a:t>
            </a:r>
            <a:r>
              <a:rPr lang="en-US" altLang="x-none">
                <a:latin typeface="Times New Roman" panose="02020603050405020304" pitchFamily="18" charset="0"/>
              </a:rPr>
              <a:t>, </a:t>
            </a:r>
            <a:r>
              <a:rPr lang="en-US" altLang="x-none" err="1">
                <a:latin typeface="Times New Roman" panose="02020603050405020304" pitchFamily="18" charset="0"/>
              </a:rPr>
              <a:t>συμβολίζεται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ως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>
                <a:latin typeface="Times New Roman" panose="02020603050405020304" pitchFamily="18" charset="0"/>
              </a:rPr>
              <a:t>x % </a:t>
            </a:r>
            <a:r>
              <a:rPr lang="en-US" altLang="x-none" b="1" err="1">
                <a:latin typeface="Times New Roman" panose="02020603050405020304" pitchFamily="18" charset="0"/>
              </a:rPr>
              <a:t>w/w</a:t>
            </a:r>
            <a:r>
              <a:rPr lang="en-US" altLang="x-none">
                <a:latin typeface="Times New Roman" panose="02020603050405020304" pitchFamily="18" charset="0"/>
              </a:rPr>
              <a:t>. 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97283" name="Text Box 97282"/>
          <p:cNvSpPr txBox="1"/>
          <p:nvPr/>
        </p:nvSpPr>
        <p:spPr>
          <a:xfrm>
            <a:off x="0" y="685800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1" noProof="1" err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Περιεκτικότητα διαλύματος % w/w</a:t>
            </a:r>
            <a:endParaRPr sz="32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2292" name="Text Box 97284"/>
          <p:cNvSpPr txBox="1"/>
          <p:nvPr/>
        </p:nvSpPr>
        <p:spPr>
          <a:xfrm>
            <a:off x="0" y="5827713"/>
            <a:ext cx="9144000" cy="67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x-none" err="1">
                <a:latin typeface="Times New Roman" panose="02020603050405020304" pitchFamily="18" charset="0"/>
              </a:rPr>
              <a:t>Σημαίνει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ότι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err="1">
                <a:latin typeface="Times New Roman" panose="02020603050405020304" pitchFamily="18" charset="0"/>
              </a:rPr>
              <a:t>σε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>
                <a:latin typeface="Times New Roman" panose="02020603050405020304" pitchFamily="18" charset="0"/>
              </a:rPr>
              <a:t>100 </a:t>
            </a:r>
            <a:r>
              <a:rPr lang="en-US" altLang="x-none" b="1" err="1">
                <a:latin typeface="Times New Roman" panose="02020603050405020304" pitchFamily="18" charset="0"/>
              </a:rPr>
              <a:t>μονάδες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βάρους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του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διαλύματος</a:t>
            </a:r>
            <a:r>
              <a:rPr lang="en-US" altLang="x-none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περιέχονται</a:t>
            </a:r>
            <a:r>
              <a:rPr lang="en-US" altLang="x-none" b="1">
                <a:latin typeface="Times New Roman" panose="02020603050405020304" pitchFamily="18" charset="0"/>
              </a:rPr>
              <a:t> x </a:t>
            </a:r>
            <a:r>
              <a:rPr lang="en-US" altLang="x-none" b="1" err="1">
                <a:latin typeface="Times New Roman" panose="02020603050405020304" pitchFamily="18" charset="0"/>
              </a:rPr>
              <a:t>μονάδες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βάρους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της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διαλυμένης</a:t>
            </a:r>
            <a:r>
              <a:rPr lang="en-US" altLang="x-none" b="1">
                <a:latin typeface="Times New Roman" panose="02020603050405020304" pitchFamily="18" charset="0"/>
              </a:rPr>
              <a:t> </a:t>
            </a:r>
            <a:r>
              <a:rPr lang="en-US" altLang="x-none" b="1" err="1">
                <a:latin typeface="Times New Roman" panose="02020603050405020304" pitchFamily="18" charset="0"/>
              </a:rPr>
              <a:t>ουσίας</a:t>
            </a:r>
            <a:r>
              <a:rPr lang="en-US" altLang="x-none" b="1">
                <a:latin typeface="Times New Roman" panose="02020603050405020304" pitchFamily="18" charset="0"/>
              </a:rPr>
              <a:t>.</a:t>
            </a:r>
            <a:endParaRPr lang="en-US" b="1">
              <a:latin typeface="Times New Roman" panose="02020603050405020304" pitchFamily="18" charset="0"/>
            </a:endParaRPr>
          </a:p>
        </p:txBody>
      </p:sp>
      <p:pic>
        <p:nvPicPr>
          <p:cNvPr id="12293" name="Picture 97286" descr="pict2_7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2286000"/>
            <a:ext cx="5080000" cy="355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4675</Words>
  <Application>WPS Presentation</Application>
  <PresentationFormat>Προβολή στην οθόνη</PresentationFormat>
  <Paragraphs>262</Paragraphs>
  <Slides>18</Slides>
  <Notes>5</Notes>
  <HiddenSlides>0</HiddenSlides>
  <MMClips>26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Bookman Old Style</vt:lpstr>
      <vt:lpstr>Arial Black</vt:lpstr>
      <vt:lpstr>Microsoft YaHei</vt:lpstr>
      <vt:lpstr>Arial Unicode MS</vt:lpstr>
      <vt:lpstr>Segoe Print</vt:lpstr>
      <vt:lpstr/>
      <vt:lpstr>Προεπιλεγμένη σχεδίαση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Winuser</dc:creator>
  <cp:lastModifiedBy>user</cp:lastModifiedBy>
  <cp:revision>106</cp:revision>
  <dcterms:created xsi:type="dcterms:W3CDTF">2003-08-21T07:21:31Z</dcterms:created>
  <dcterms:modified xsi:type="dcterms:W3CDTF">2020-05-01T16:38:56Z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