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51" r:id="rId12"/>
    <p:sldId id="268" r:id="rId13"/>
    <p:sldId id="269" r:id="rId14"/>
    <p:sldId id="271" r:id="rId15"/>
    <p:sldId id="341" r:id="rId16"/>
    <p:sldId id="274" r:id="rId17"/>
    <p:sldId id="354" r:id="rId18"/>
    <p:sldId id="270" r:id="rId19"/>
    <p:sldId id="275" r:id="rId20"/>
    <p:sldId id="276" r:id="rId21"/>
    <p:sldId id="277" r:id="rId22"/>
    <p:sldId id="278" r:id="rId23"/>
    <p:sldId id="342" r:id="rId24"/>
    <p:sldId id="280" r:id="rId25"/>
    <p:sldId id="281" r:id="rId26"/>
    <p:sldId id="282" r:id="rId27"/>
    <p:sldId id="283" r:id="rId28"/>
    <p:sldId id="284" r:id="rId29"/>
    <p:sldId id="345" r:id="rId30"/>
    <p:sldId id="344" r:id="rId31"/>
    <p:sldId id="285" r:id="rId32"/>
    <p:sldId id="286" r:id="rId33"/>
    <p:sldId id="346" r:id="rId34"/>
    <p:sldId id="288" r:id="rId35"/>
    <p:sldId id="289" r:id="rId36"/>
    <p:sldId id="290" r:id="rId37"/>
    <p:sldId id="357" r:id="rId38"/>
    <p:sldId id="358" r:id="rId39"/>
    <p:sldId id="292" r:id="rId40"/>
    <p:sldId id="293" r:id="rId41"/>
    <p:sldId id="294" r:id="rId42"/>
    <p:sldId id="295" r:id="rId43"/>
    <p:sldId id="296" r:id="rId44"/>
    <p:sldId id="298" r:id="rId45"/>
    <p:sldId id="299" r:id="rId46"/>
    <p:sldId id="300" r:id="rId47"/>
    <p:sldId id="301" r:id="rId48"/>
    <p:sldId id="302" r:id="rId49"/>
    <p:sldId id="337" r:id="rId50"/>
    <p:sldId id="338" r:id="rId51"/>
    <p:sldId id="339" r:id="rId52"/>
    <p:sldId id="356" r:id="rId53"/>
    <p:sldId id="304" r:id="rId54"/>
    <p:sldId id="306" r:id="rId55"/>
    <p:sldId id="307" r:id="rId56"/>
    <p:sldId id="308" r:id="rId57"/>
    <p:sldId id="310" r:id="rId58"/>
    <p:sldId id="311" r:id="rId59"/>
    <p:sldId id="312" r:id="rId60"/>
    <p:sldId id="313" r:id="rId61"/>
    <p:sldId id="309" r:id="rId62"/>
    <p:sldId id="314" r:id="rId63"/>
    <p:sldId id="315" r:id="rId64"/>
    <p:sldId id="316" r:id="rId65"/>
    <p:sldId id="317" r:id="rId66"/>
    <p:sldId id="340" r:id="rId67"/>
    <p:sldId id="318" r:id="rId68"/>
    <p:sldId id="319" r:id="rId69"/>
    <p:sldId id="320" r:id="rId70"/>
    <p:sldId id="321" r:id="rId71"/>
    <p:sldId id="322" r:id="rId72"/>
    <p:sldId id="323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52" r:id="rId86"/>
    <p:sldId id="353" r:id="rId8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>
        <p:scale>
          <a:sx n="64" d="100"/>
          <a:sy n="64" d="100"/>
        </p:scale>
        <p:origin x="-57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594A6-A925-43BD-B0CD-EA1FF3EED0C6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57191-E859-47A1-AF24-FA11DC2738C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691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22531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64E76C-9593-4237-8F91-0409BFC86551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67587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7D90CA-4342-4DDE-B27C-9FA63FDCF06E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7191-E859-47A1-AF24-FA11DC2738C4}" type="slidenum">
              <a:rPr lang="el-GR" smtClean="0"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086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5" name="24 - Υπότιτλος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1" name="30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F25B-C588-4C3F-8D4A-5B70D63C7AB9}" type="datetime1">
              <a:rPr lang="el-GR"/>
              <a:pPr>
                <a:defRPr/>
              </a:pPr>
              <a:t>8/11/2017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30D2A-3349-42A6-9DEC-E03A058170B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9 - Θέση εικόνας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- Θέση τίτλου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1" name="30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7" name="26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2A1DE08-645E-46B8-8D71-6F1D0498EACB}" type="datetimeFigureOut">
              <a:rPr lang="el-GR" smtClean="0"/>
              <a:t>8/11/2017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8FD02D6-1832-4E03-99BC-CDF5EFFF93C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hotodentro.edu.gr/aggregator/lo/photodentro-lor-8521-1451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electrolyse+hofman&amp;view=detailv2&amp;&amp;id=8B4D333D90CDFCC4B772D8D6459836C27470A58C&amp;selectedIndex=13&amp;ccid=tn0RB4+f&amp;simid=608022367952044869&amp;thid=OIP.Mb67d11078f9f3cb661f9d75bc63bb4cco0" TargetMode="External"/><Relationship Id="rId2" Type="http://schemas.openxmlformats.org/officeDocument/2006/relationships/hyperlink" Target="http://photodentro.edu.gr/lor/r/8521/8390?locale=e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electrolyse+hofman&amp;view=detailv2&amp;&amp;id=8B4D333D90CDFCC4B772D8D6459836C27470A58C&amp;selectedIndex=13&amp;ccid=tn0RB4+f&amp;simid=608022367952044869&amp;thid=OIP.Mb67d11078f9f3cb661f9d75bc63bb4cco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hotodentro.edu.gr/lor/r/8521/8390?locale=el" TargetMode="Externa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bing.com/images/search?q=electrolyse+hofman&amp;view=detailv2&amp;&amp;id=8B4D333D90CDFCC4B772D8D6459836C27470A58C&amp;selectedIndex=13&amp;ccid=tn0RB4+f&amp;simid=608022367952044869&amp;thid=OIP.Mb67d11078f9f3cb661f9d75bc63bb4cco0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../Local%20Settings/Temp/sugar-and-salt-solutions_el.jar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microsoft.com/office/2007/relationships/hdphoto" Target="../media/hdphoto10.wdp"/><Relationship Id="rId5" Type="http://schemas.openxmlformats.org/officeDocument/2006/relationships/image" Target="../media/image50.jpeg"/><Relationship Id="rId10" Type="http://schemas.openxmlformats.org/officeDocument/2006/relationships/image" Target="../media/image48.wmf"/><Relationship Id="rId4" Type="http://schemas.microsoft.com/office/2007/relationships/hdphoto" Target="../media/hdphoto9.wdp"/><Relationship Id="rId9" Type="http://schemas.openxmlformats.org/officeDocument/2006/relationships/oleObject" Target="../embeddings/oleObject2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../Local%20Settings/Temp/kef3_2_o_from_h2o2_with_i.flv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user\&#917;&#960;&#953;&#966;&#940;&#957;&#949;&#953;&#945;%20&#949;&#961;&#947;&#945;&#963;&#943;&#945;&#962;\&#959;&#958;&#965;&#950;&#949;&#957;&#949;.wmv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250825" y="1196975"/>
            <a:ext cx="8642350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200" b="1" dirty="0">
                <a:solidFill>
                  <a:schemeClr val="accent1"/>
                </a:solidFill>
                <a:latin typeface="+mn-lt"/>
              </a:rPr>
              <a:t>Ε ρ γ α σ </a:t>
            </a:r>
            <a:r>
              <a:rPr lang="el-GR" sz="3200" b="1" dirty="0" smtClean="0">
                <a:solidFill>
                  <a:schemeClr val="accent1"/>
                </a:solidFill>
                <a:latin typeface="+mn-lt"/>
              </a:rPr>
              <a:t>τ 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η ρ ι α κ έ ς  α σ κ ή σ ε ι ς</a:t>
            </a:r>
          </a:p>
        </p:txBody>
      </p:sp>
      <p:sp>
        <p:nvSpPr>
          <p:cNvPr id="16387" name="3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65D1E-DADD-4F4C-B5DF-EB3836C938DE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0825" y="1412875"/>
            <a:ext cx="4319588" cy="475297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0483" name="2 - TextBox"/>
          <p:cNvSpPr txBox="1">
            <a:spLocks noChangeArrowheads="1"/>
          </p:cNvSpPr>
          <p:nvPr/>
        </p:nvSpPr>
        <p:spPr bwMode="auto">
          <a:xfrm>
            <a:off x="4716463" y="5373216"/>
            <a:ext cx="4176017" cy="8309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Έχουμε διάλυμα </a:t>
            </a:r>
          </a:p>
          <a:p>
            <a:pPr algn="ctr"/>
            <a:r>
              <a:rPr lang="el-GR" sz="24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πριν ή μετά την ανάδευση;</a:t>
            </a:r>
          </a:p>
        </p:txBody>
      </p:sp>
      <p:sp>
        <p:nvSpPr>
          <p:cNvPr id="20484" name="3 - TextBox"/>
          <p:cNvSpPr txBox="1">
            <a:spLocks noChangeArrowheads="1"/>
          </p:cNvSpPr>
          <p:nvPr/>
        </p:nvSpPr>
        <p:spPr bwMode="auto">
          <a:xfrm>
            <a:off x="2843213" y="1916113"/>
            <a:ext cx="13684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ebuchet MS" pitchFamily="34" charset="0"/>
              </a:rPr>
              <a:t>H</a:t>
            </a:r>
            <a:r>
              <a:rPr lang="en-US" sz="2400" b="1" baseline="-25000" dirty="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en-US" sz="2400" b="1" dirty="0">
                <a:solidFill>
                  <a:schemeClr val="tx2"/>
                </a:solidFill>
                <a:latin typeface="Trebuchet MS" pitchFamily="34" charset="0"/>
              </a:rPr>
              <a:t>O</a:t>
            </a:r>
            <a:endParaRPr lang="el-GR" sz="2400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rebuchet MS" pitchFamily="34" charset="0"/>
              </a:rPr>
              <a:t>+</a:t>
            </a:r>
            <a:endParaRPr lang="el-GR" sz="2400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rebuchet MS" pitchFamily="34" charset="0"/>
              </a:rPr>
              <a:t>KMnO</a:t>
            </a:r>
            <a:r>
              <a:rPr lang="en-US" sz="2400" b="1" baseline="-25000" dirty="0">
                <a:solidFill>
                  <a:schemeClr val="tx2"/>
                </a:solidFill>
                <a:latin typeface="Trebuchet MS" pitchFamily="34" charset="0"/>
              </a:rPr>
              <a:t>4</a:t>
            </a:r>
            <a:r>
              <a:rPr lang="en-US" sz="2400" b="1" baseline="-25000" dirty="0">
                <a:latin typeface="Trebuchet MS" pitchFamily="34" charset="0"/>
              </a:rPr>
              <a:t>  </a:t>
            </a:r>
          </a:p>
        </p:txBody>
      </p:sp>
      <p:sp>
        <p:nvSpPr>
          <p:cNvPr id="19460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2E18A7-863B-4698-B161-B80AE1F1E0D8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l-GR" dirty="0" smtClean="0"/>
          </a:p>
        </p:txBody>
      </p:sp>
      <p:sp>
        <p:nvSpPr>
          <p:cNvPr id="20486" name="5 - TextBox"/>
          <p:cNvSpPr txBox="1">
            <a:spLocks noChangeArrowheads="1"/>
          </p:cNvSpPr>
          <p:nvPr/>
        </p:nvSpPr>
        <p:spPr bwMode="auto">
          <a:xfrm>
            <a:off x="250826" y="404813"/>
            <a:ext cx="8641654" cy="461665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Λίγοι κόκκοι  υπερμαγγανικού καλίου στο νερό.</a:t>
            </a:r>
          </a:p>
        </p:txBody>
      </p:sp>
      <p:pic>
        <p:nvPicPr>
          <p:cNvPr id="7" name="Picture 2" descr="http://users.sch.gr/ppoulio/dokimastiko/sect04/imgs/dialimata.jpg"/>
          <p:cNvPicPr>
            <a:picLocks noChangeAspect="1" noChangeArrowheads="1"/>
          </p:cNvPicPr>
          <p:nvPr/>
        </p:nvPicPr>
        <p:blipFill>
          <a:blip r:embed="rId3" cstate="print">
            <a:lum bright="20000" contrast="-8000"/>
          </a:blip>
          <a:srcRect/>
          <a:stretch>
            <a:fillRect/>
          </a:stretch>
        </p:blipFill>
        <p:spPr bwMode="auto">
          <a:xfrm>
            <a:off x="4896707" y="2097244"/>
            <a:ext cx="3815528" cy="291593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6251448" y="7016824"/>
            <a:ext cx="588336" cy="2286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928F67-4726-4E09-A1A1-D9DF618B8AD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l-GR" dirty="0" smtClean="0"/>
          </a:p>
        </p:txBody>
      </p:sp>
      <p:sp>
        <p:nvSpPr>
          <p:cNvPr id="21510" name="5 - TextBox"/>
          <p:cNvSpPr txBox="1">
            <a:spLocks noChangeArrowheads="1"/>
          </p:cNvSpPr>
          <p:nvPr/>
        </p:nvSpPr>
        <p:spPr bwMode="auto">
          <a:xfrm>
            <a:off x="251520" y="332656"/>
            <a:ext cx="8640960" cy="830997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Ρίξτε απαλά στην επιφάνεια του λαδιού</a:t>
            </a:r>
          </a:p>
          <a:p>
            <a:pPr algn="ctr"/>
            <a:r>
              <a:rPr lang="el-GR" sz="2400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δυο σταγόνες μελάνι</a:t>
            </a:r>
          </a:p>
        </p:txBody>
      </p:sp>
      <p:pic>
        <p:nvPicPr>
          <p:cNvPr id="1026" name="Picture 2" descr="Αποτέλεσμα εικόνας για το νερο ως διαλυτη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2" b="14390"/>
          <a:stretch/>
        </p:blipFill>
        <p:spPr bwMode="auto">
          <a:xfrm>
            <a:off x="251520" y="1902190"/>
            <a:ext cx="8640960" cy="390908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6804248" y="1801344"/>
            <a:ext cx="4176464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/>
          <p:cNvSpPr/>
          <p:nvPr/>
        </p:nvSpPr>
        <p:spPr>
          <a:xfrm>
            <a:off x="4716016" y="1768499"/>
            <a:ext cx="4176464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/>
          <p:cNvSpPr/>
          <p:nvPr/>
        </p:nvSpPr>
        <p:spPr>
          <a:xfrm>
            <a:off x="2555776" y="1753259"/>
            <a:ext cx="4176464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19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D9EB88-720E-441E-B5DB-A4B2CB04CDE0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l-GR" dirty="0" smtClean="0"/>
          </a:p>
        </p:txBody>
      </p:sp>
      <p:sp>
        <p:nvSpPr>
          <p:cNvPr id="22539" name="12 - TextBox"/>
          <p:cNvSpPr txBox="1">
            <a:spLocks noChangeArrowheads="1"/>
          </p:cNvSpPr>
          <p:nvPr/>
        </p:nvSpPr>
        <p:spPr bwMode="auto">
          <a:xfrm>
            <a:off x="246779" y="6053226"/>
            <a:ext cx="8641655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Προσθέτουμε νερό μέχρι τη μέση κάθε σωλήνα και ανακινούμε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467544" y="1152301"/>
            <a:ext cx="8101013" cy="4652963"/>
            <a:chOff x="467544" y="648245"/>
            <a:chExt cx="8101013" cy="4652963"/>
          </a:xfrm>
        </p:grpSpPr>
        <p:pic>
          <p:nvPicPr>
            <p:cNvPr id="22531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4000" contrast="20000"/>
            </a:blip>
            <a:srcRect l="10707" b="6824"/>
            <a:stretch>
              <a:fillRect/>
            </a:stretch>
          </p:blipFill>
          <p:spPr bwMode="auto">
            <a:xfrm>
              <a:off x="467544" y="648245"/>
              <a:ext cx="8101013" cy="465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2" name="4 - TextBox"/>
            <p:cNvSpPr txBox="1">
              <a:spLocks noChangeArrowheads="1"/>
            </p:cNvSpPr>
            <p:nvPr/>
          </p:nvSpPr>
          <p:spPr bwMode="auto">
            <a:xfrm>
              <a:off x="1432718" y="3010594"/>
              <a:ext cx="469900" cy="706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1</a:t>
              </a:r>
            </a:p>
          </p:txBody>
        </p:sp>
        <p:sp>
          <p:nvSpPr>
            <p:cNvPr id="22533" name="5 - TextBox"/>
            <p:cNvSpPr txBox="1">
              <a:spLocks noChangeArrowheads="1"/>
            </p:cNvSpPr>
            <p:nvPr/>
          </p:nvSpPr>
          <p:spPr bwMode="auto">
            <a:xfrm>
              <a:off x="2411760" y="3010594"/>
              <a:ext cx="469900" cy="706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22534" name="6 - TextBox"/>
            <p:cNvSpPr txBox="1">
              <a:spLocks noChangeArrowheads="1"/>
            </p:cNvSpPr>
            <p:nvPr/>
          </p:nvSpPr>
          <p:spPr bwMode="auto">
            <a:xfrm>
              <a:off x="3419872" y="3010594"/>
              <a:ext cx="469900" cy="706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</a:t>
              </a:r>
            </a:p>
          </p:txBody>
        </p:sp>
        <p:sp>
          <p:nvSpPr>
            <p:cNvPr id="22535" name="7 - TextBox"/>
            <p:cNvSpPr txBox="1">
              <a:spLocks noChangeArrowheads="1"/>
            </p:cNvSpPr>
            <p:nvPr/>
          </p:nvSpPr>
          <p:spPr bwMode="auto">
            <a:xfrm>
              <a:off x="7219196" y="3009007"/>
              <a:ext cx="47148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7</a:t>
              </a:r>
            </a:p>
          </p:txBody>
        </p:sp>
        <p:sp>
          <p:nvSpPr>
            <p:cNvPr id="22536" name="8 - TextBox"/>
            <p:cNvSpPr txBox="1">
              <a:spLocks noChangeArrowheads="1"/>
            </p:cNvSpPr>
            <p:nvPr/>
          </p:nvSpPr>
          <p:spPr bwMode="auto">
            <a:xfrm>
              <a:off x="4290238" y="3009007"/>
              <a:ext cx="4699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4</a:t>
              </a:r>
            </a:p>
          </p:txBody>
        </p:sp>
        <p:sp>
          <p:nvSpPr>
            <p:cNvPr id="22537" name="9 - TextBox"/>
            <p:cNvSpPr txBox="1">
              <a:spLocks noChangeArrowheads="1"/>
            </p:cNvSpPr>
            <p:nvPr/>
          </p:nvSpPr>
          <p:spPr bwMode="auto">
            <a:xfrm>
              <a:off x="5218932" y="3010595"/>
              <a:ext cx="469900" cy="706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5</a:t>
              </a:r>
            </a:p>
          </p:txBody>
        </p:sp>
        <p:sp>
          <p:nvSpPr>
            <p:cNvPr id="22538" name="10 - TextBox"/>
            <p:cNvSpPr txBox="1">
              <a:spLocks noChangeArrowheads="1"/>
            </p:cNvSpPr>
            <p:nvPr/>
          </p:nvSpPr>
          <p:spPr bwMode="auto">
            <a:xfrm>
              <a:off x="6219064" y="3009007"/>
              <a:ext cx="4699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4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6</a:t>
              </a:r>
            </a:p>
          </p:txBody>
        </p:sp>
        <p:sp>
          <p:nvSpPr>
            <p:cNvPr id="22540" name="13 - Ορθογώνιο"/>
            <p:cNvSpPr>
              <a:spLocks noChangeArrowheads="1"/>
            </p:cNvSpPr>
            <p:nvPr/>
          </p:nvSpPr>
          <p:spPr bwMode="auto">
            <a:xfrm rot="16200000">
              <a:off x="1139329" y="2407766"/>
              <a:ext cx="9255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Αλάτι </a:t>
              </a:r>
              <a:endParaRPr lang="el-GR" sz="2000" b="1" dirty="0">
                <a:latin typeface="Trebuchet MS" pitchFamily="34" charset="0"/>
              </a:endParaRPr>
            </a:p>
          </p:txBody>
        </p:sp>
        <p:sp>
          <p:nvSpPr>
            <p:cNvPr id="22541" name="14 - Ορθογώνιο"/>
            <p:cNvSpPr>
              <a:spLocks noChangeArrowheads="1"/>
            </p:cNvSpPr>
            <p:nvPr/>
          </p:nvSpPr>
          <p:spPr bwMode="auto">
            <a:xfrm rot="16200000">
              <a:off x="2152675" y="2355107"/>
              <a:ext cx="8413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Σόδα</a:t>
              </a:r>
              <a:r>
                <a:rPr lang="el-GR" sz="20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endParaRPr lang="el-GR" sz="2000" dirty="0">
                <a:latin typeface="Trebuchet MS" pitchFamily="34" charset="0"/>
              </a:endParaRPr>
            </a:p>
          </p:txBody>
        </p:sp>
        <p:sp>
          <p:nvSpPr>
            <p:cNvPr id="22542" name="15 - Ορθογώνιο"/>
            <p:cNvSpPr>
              <a:spLocks noChangeArrowheads="1"/>
            </p:cNvSpPr>
            <p:nvPr/>
          </p:nvSpPr>
          <p:spPr bwMode="auto">
            <a:xfrm rot="16200000">
              <a:off x="3059510" y="2239714"/>
              <a:ext cx="1117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Ζάχαρη</a:t>
              </a:r>
              <a:r>
                <a:rPr lang="el-GR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endParaRPr lang="el-GR" dirty="0">
                <a:latin typeface="Trebuchet MS" pitchFamily="34" charset="0"/>
              </a:endParaRPr>
            </a:p>
          </p:txBody>
        </p:sp>
        <p:sp>
          <p:nvSpPr>
            <p:cNvPr id="22543" name="16 - Ορθογώνιο"/>
            <p:cNvSpPr>
              <a:spLocks noChangeArrowheads="1"/>
            </p:cNvSpPr>
            <p:nvPr/>
          </p:nvSpPr>
          <p:spPr bwMode="auto">
            <a:xfrm rot="16200000">
              <a:off x="4086669" y="2273797"/>
              <a:ext cx="9699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Άμμος</a:t>
              </a:r>
              <a:r>
                <a:rPr lang="el-GR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endParaRPr lang="el-GR" dirty="0">
                <a:latin typeface="Trebuchet MS" pitchFamily="34" charset="0"/>
              </a:endParaRPr>
            </a:p>
          </p:txBody>
        </p:sp>
        <p:sp>
          <p:nvSpPr>
            <p:cNvPr id="22544" name="17 - Ορθογώνιο"/>
            <p:cNvSpPr>
              <a:spLocks noChangeArrowheads="1"/>
            </p:cNvSpPr>
            <p:nvPr/>
          </p:nvSpPr>
          <p:spPr bwMode="auto">
            <a:xfrm rot="16200000">
              <a:off x="5076056" y="2389014"/>
              <a:ext cx="7683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Λάδι</a:t>
              </a:r>
              <a:r>
                <a:rPr lang="el-GR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endParaRPr lang="el-GR" b="1" dirty="0">
                <a:latin typeface="Trebuchet MS" pitchFamily="34" charset="0"/>
              </a:endParaRPr>
            </a:p>
          </p:txBody>
        </p:sp>
        <p:sp>
          <p:nvSpPr>
            <p:cNvPr id="22545" name="18 - Ορθογώνιο"/>
            <p:cNvSpPr>
              <a:spLocks noChangeArrowheads="1"/>
            </p:cNvSpPr>
            <p:nvPr/>
          </p:nvSpPr>
          <p:spPr bwMode="auto">
            <a:xfrm rot="16200000">
              <a:off x="5641894" y="2062634"/>
              <a:ext cx="15557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Οινόπνευμα</a:t>
              </a:r>
              <a:endParaRPr lang="el-GR" sz="2000" b="1" dirty="0">
                <a:latin typeface="Trebuchet MS" pitchFamily="34" charset="0"/>
              </a:endParaRPr>
            </a:p>
          </p:txBody>
        </p:sp>
        <p:sp>
          <p:nvSpPr>
            <p:cNvPr id="22546" name="19 - Ορθογώνιο"/>
            <p:cNvSpPr>
              <a:spLocks noChangeArrowheads="1"/>
            </p:cNvSpPr>
            <p:nvPr/>
          </p:nvSpPr>
          <p:spPr bwMode="auto">
            <a:xfrm rot="16200000">
              <a:off x="6938640" y="2286497"/>
              <a:ext cx="9953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Ασετόν</a:t>
              </a:r>
              <a:endParaRPr lang="el-GR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2547" name="12 - TextBox"/>
          <p:cNvSpPr txBox="1">
            <a:spLocks noChangeArrowheads="1"/>
          </p:cNvSpPr>
          <p:nvPr/>
        </p:nvSpPr>
        <p:spPr bwMode="auto">
          <a:xfrm>
            <a:off x="246778" y="286296"/>
            <a:ext cx="8641655" cy="46166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Ποια υλικά διαλύονται στο νερό;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nimBg="1"/>
      <p:bldP spid="225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18B29681-CB5A-46BF-AF1D-D39B7FB3F3E8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13</a:t>
            </a:fld>
            <a:endParaRPr lang="el-GR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23555" name="4 - Ορθογώνιο"/>
          <p:cNvSpPr>
            <a:spLocks noChangeArrowheads="1"/>
          </p:cNvSpPr>
          <p:nvPr/>
        </p:nvSpPr>
        <p:spPr bwMode="auto">
          <a:xfrm>
            <a:off x="230342" y="692696"/>
            <a:ext cx="424859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el-GR" sz="2400" b="1" baseline="30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Εργαστηριακή άσκηση</a:t>
            </a:r>
          </a:p>
        </p:txBody>
      </p:sp>
      <p:sp>
        <p:nvSpPr>
          <p:cNvPr id="23556" name="2 - Ορθογώνιο"/>
          <p:cNvSpPr>
            <a:spLocks noChangeArrowheads="1"/>
          </p:cNvSpPr>
          <p:nvPr/>
        </p:nvSpPr>
        <p:spPr bwMode="auto">
          <a:xfrm>
            <a:off x="3275856" y="5301208"/>
            <a:ext cx="5544194" cy="5286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l-GR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n-US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 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8" y="1412875"/>
            <a:ext cx="54022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132138" y="1697985"/>
            <a:ext cx="56879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</a:rPr>
              <a:t>Διαχωρισμός μειγμάτων</a:t>
            </a:r>
          </a:p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</a:rPr>
              <a:t>(</a:t>
            </a:r>
            <a:r>
              <a:rPr lang="el-GR" sz="3600" b="1" dirty="0" err="1">
                <a:solidFill>
                  <a:schemeClr val="bg1"/>
                </a:solidFill>
                <a:latin typeface="Arial Unicode MS" pitchFamily="34" charset="-128"/>
              </a:rPr>
              <a:t>απόχυση</a:t>
            </a:r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</a:rPr>
              <a:t>-διήθηση-</a:t>
            </a:r>
            <a:r>
              <a:rPr lang="el-GR" sz="3600" b="1" dirty="0" err="1">
                <a:solidFill>
                  <a:schemeClr val="bg1"/>
                </a:solidFill>
                <a:latin typeface="Arial Unicode MS" pitchFamily="34" charset="-128"/>
              </a:rPr>
              <a:t>χρωματογραφί</a:t>
            </a:r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</a:rPr>
              <a:t>α)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230342" y="6092826"/>
            <a:ext cx="8589708" cy="4635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28763" indent="-1528763"/>
            <a:r>
              <a:rPr lang="el-GR" sz="2300" dirty="0" err="1">
                <a:solidFill>
                  <a:srgbClr val="370CD6"/>
                </a:solidFill>
                <a:latin typeface="Trebuchet MS" pitchFamily="34" charset="0"/>
              </a:rPr>
              <a:t>Σημ</a:t>
            </a:r>
            <a:r>
              <a:rPr lang="el-GR" sz="2300" dirty="0">
                <a:solidFill>
                  <a:srgbClr val="370CD6"/>
                </a:solidFill>
                <a:latin typeface="Trebuchet MS" pitchFamily="34" charset="0"/>
              </a:rPr>
              <a:t>: Η εργαστηριακή άσκηση να αντικαταστήσει το μάθημα.</a:t>
            </a:r>
          </a:p>
        </p:txBody>
      </p:sp>
      <p:sp>
        <p:nvSpPr>
          <p:cNvPr id="23560" name="2 - Ορθογώνιο"/>
          <p:cNvSpPr>
            <a:spLocks noChangeArrowheads="1"/>
          </p:cNvSpPr>
          <p:nvPr/>
        </p:nvSpPr>
        <p:spPr bwMode="auto">
          <a:xfrm>
            <a:off x="243317" y="4057908"/>
            <a:ext cx="496867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Διαχωρισμός μειγμάτων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C9B0AD4-5C8B-4BCA-955F-F74488F51024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14</a:t>
            </a:fld>
            <a:endParaRPr lang="el-GR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7107" name="4 - Ορθογώνιο"/>
          <p:cNvSpPr>
            <a:spLocks noChangeArrowheads="1"/>
          </p:cNvSpPr>
          <p:nvPr/>
        </p:nvSpPr>
        <p:spPr bwMode="auto">
          <a:xfrm>
            <a:off x="611560" y="671256"/>
            <a:ext cx="543639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άσκηση- μέρος Α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08" name="2 - Ορθογώνιο"/>
          <p:cNvSpPr>
            <a:spLocks noChangeArrowheads="1"/>
          </p:cNvSpPr>
          <p:nvPr/>
        </p:nvSpPr>
        <p:spPr bwMode="auto">
          <a:xfrm>
            <a:off x="3275856" y="5661248"/>
            <a:ext cx="5544194" cy="528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l-GR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n-US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 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8" y="1412875"/>
            <a:ext cx="54022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3132138" y="2228671"/>
            <a:ext cx="5687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</a:rPr>
              <a:t>Παρασκευή διαλυμάτων ορισμένης περιεκτικότητας</a:t>
            </a:r>
          </a:p>
        </p:txBody>
      </p:sp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467544" y="4561964"/>
            <a:ext cx="442798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Περιεκτικότητα διαλύματος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Έγγραφα τοπικού δίσκου D\Αρχείο ΕΚΦΕ\2016-2017\παρουσιάσεις\Χημεία Β Γυμνασίου\φωτογραφίες3\DSC06932.JPG"/>
          <p:cNvPicPr>
            <a:picLocks noChangeAspect="1" noChangeArrowheads="1"/>
          </p:cNvPicPr>
          <p:nvPr/>
        </p:nvPicPr>
        <p:blipFill rotWithShape="1">
          <a:blip r:embed="rId2" cstate="print"/>
          <a:srcRect t="10273" r="53493" b="17677"/>
          <a:stretch/>
        </p:blipFill>
        <p:spPr bwMode="auto">
          <a:xfrm>
            <a:off x="2047940" y="2132856"/>
            <a:ext cx="2512011" cy="27912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48131" name="2 - Θέση περιεχομένου"/>
          <p:cNvSpPr>
            <a:spLocks noGrp="1"/>
          </p:cNvSpPr>
          <p:nvPr>
            <p:ph idx="1"/>
          </p:nvPr>
        </p:nvSpPr>
        <p:spPr>
          <a:xfrm>
            <a:off x="387269" y="908720"/>
            <a:ext cx="8479110" cy="46037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Ας χρησιμοποιήσουμε τη γεύση μας και την όραση.</a:t>
            </a:r>
          </a:p>
        </p:txBody>
      </p:sp>
      <p:sp>
        <p:nvSpPr>
          <p:cNvPr id="49155" name="13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E914F-CD35-46DD-AD9E-8A495D49E273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l-GR" smtClean="0"/>
          </a:p>
        </p:txBody>
      </p:sp>
      <p:sp>
        <p:nvSpPr>
          <p:cNvPr id="8" name="7 - Επεξήγηση με σύννεφο"/>
          <p:cNvSpPr>
            <a:spLocks noChangeArrowheads="1"/>
          </p:cNvSpPr>
          <p:nvPr/>
        </p:nvSpPr>
        <p:spPr bwMode="auto">
          <a:xfrm>
            <a:off x="34826" y="2024591"/>
            <a:ext cx="2520950" cy="1366837"/>
          </a:xfrm>
          <a:prstGeom prst="cloudCallout">
            <a:avLst>
              <a:gd name="adj1" fmla="val 77891"/>
              <a:gd name="adj2" fmla="val 29932"/>
            </a:avLst>
          </a:prstGeom>
          <a:solidFill>
            <a:schemeClr val="tx2"/>
          </a:solidFill>
          <a:ln w="40005" algn="ctr">
            <a:solidFill>
              <a:srgbClr val="80008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solidFill>
                <a:schemeClr val="lt1"/>
              </a:solidFill>
              <a:latin typeface="+mn-lt"/>
            </a:endParaRPr>
          </a:p>
        </p:txBody>
      </p:sp>
      <p:sp>
        <p:nvSpPr>
          <p:cNvPr id="48137" name="9 - TextBox"/>
          <p:cNvSpPr txBox="1">
            <a:spLocks noChangeArrowheads="1"/>
          </p:cNvSpPr>
          <p:nvPr/>
        </p:nvSpPr>
        <p:spPr bwMode="auto">
          <a:xfrm>
            <a:off x="251520" y="2246840"/>
            <a:ext cx="17272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Trebuchet MS" pitchFamily="34" charset="0"/>
              </a:rPr>
              <a:t>1 κουταλιά </a:t>
            </a:r>
            <a:r>
              <a:rPr lang="el-GR" b="1" dirty="0">
                <a:solidFill>
                  <a:schemeClr val="bg1"/>
                </a:solidFill>
                <a:latin typeface="Trebuchet MS" pitchFamily="34" charset="0"/>
              </a:rPr>
              <a:t>χρωματιστή ζάχαρη</a:t>
            </a:r>
          </a:p>
        </p:txBody>
      </p:sp>
      <p:sp>
        <p:nvSpPr>
          <p:cNvPr id="48141" name="15 - TextBox"/>
          <p:cNvSpPr txBox="1">
            <a:spLocks noChangeArrowheads="1"/>
          </p:cNvSpPr>
          <p:nvPr/>
        </p:nvSpPr>
        <p:spPr bwMode="auto">
          <a:xfrm>
            <a:off x="251520" y="1412776"/>
            <a:ext cx="861485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δύο ποτήρια με ίση ποσότητα νερού προσθέτουμε: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269776"/>
            <a:ext cx="8614859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Οι μαθητές δυσκολεύονται με την έννοια της περιεκτικότητας</a:t>
            </a:r>
            <a:endParaRPr lang="el-GR" sz="2400" dirty="0"/>
          </a:p>
        </p:txBody>
      </p:sp>
      <p:pic>
        <p:nvPicPr>
          <p:cNvPr id="11" name="Picture 2" descr="D:\Έγγραφα τοπικού δίσκου D\Αρχείο ΕΚΦΕ\2016-2017\παρουσιάσεις\Χημεία Β Γυμνασίου\φωτογραφίες3\DSC06932.JPG"/>
          <p:cNvPicPr>
            <a:picLocks noChangeAspect="1" noChangeArrowheads="1"/>
          </p:cNvPicPr>
          <p:nvPr/>
        </p:nvPicPr>
        <p:blipFill rotWithShape="1">
          <a:blip r:embed="rId2" cstate="print"/>
          <a:srcRect l="50000" t="14627" b="12883"/>
          <a:stretch/>
        </p:blipFill>
        <p:spPr bwMode="auto">
          <a:xfrm>
            <a:off x="4761743" y="2132856"/>
            <a:ext cx="2716139" cy="28243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9" name="8 - Επεξήγηση με σύννεφο"/>
          <p:cNvSpPr>
            <a:spLocks noChangeArrowheads="1"/>
          </p:cNvSpPr>
          <p:nvPr/>
        </p:nvSpPr>
        <p:spPr bwMode="auto">
          <a:xfrm>
            <a:off x="6948264" y="3555657"/>
            <a:ext cx="2240100" cy="1368425"/>
          </a:xfrm>
          <a:prstGeom prst="cloudCallout">
            <a:avLst>
              <a:gd name="adj1" fmla="val -88944"/>
              <a:gd name="adj2" fmla="val -57796"/>
            </a:avLst>
          </a:prstGeom>
          <a:solidFill>
            <a:schemeClr val="folHlink"/>
          </a:solidFill>
          <a:ln w="40005" algn="ctr">
            <a:solidFill>
              <a:srgbClr val="80008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solidFill>
                <a:schemeClr val="lt1"/>
              </a:solidFill>
              <a:latin typeface="+mn-lt"/>
            </a:endParaRPr>
          </a:p>
        </p:txBody>
      </p:sp>
      <p:sp>
        <p:nvSpPr>
          <p:cNvPr id="48138" name="10 - TextBox"/>
          <p:cNvSpPr txBox="1">
            <a:spLocks noChangeArrowheads="1"/>
          </p:cNvSpPr>
          <p:nvPr/>
        </p:nvSpPr>
        <p:spPr bwMode="auto">
          <a:xfrm>
            <a:off x="7307708" y="3778700"/>
            <a:ext cx="17287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Trebuchet MS" pitchFamily="34" charset="0"/>
              </a:rPr>
              <a:t>1/2 κουταλιά </a:t>
            </a:r>
            <a:r>
              <a:rPr lang="el-GR" b="1" dirty="0">
                <a:solidFill>
                  <a:schemeClr val="bg1"/>
                </a:solidFill>
                <a:latin typeface="Trebuchet MS" pitchFamily="34" charset="0"/>
              </a:rPr>
              <a:t>χρωματιστή ζάχαρη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514238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Παρατηρούμε το χρώμα και δοκιμάζουμε τη γεύση </a:t>
            </a:r>
            <a:endParaRPr lang="el-GR" sz="2400" dirty="0"/>
          </a:p>
        </p:txBody>
      </p:sp>
      <p:sp>
        <p:nvSpPr>
          <p:cNvPr id="13" name="2 - Θέση περιεχομένου"/>
          <p:cNvSpPr txBox="1">
            <a:spLocks/>
          </p:cNvSpPr>
          <p:nvPr/>
        </p:nvSpPr>
        <p:spPr>
          <a:xfrm>
            <a:off x="251520" y="5732289"/>
            <a:ext cx="8614859" cy="937071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Ποιο από τα δύο ποτήρια έχει </a:t>
            </a:r>
          </a:p>
          <a:p>
            <a:pPr marL="0" indent="0" algn="ctr">
              <a:buNone/>
            </a:pP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μεγαλύτερη περιεκτικότητα σε ζάχαρη;</a:t>
            </a:r>
          </a:p>
          <a:p>
            <a:pPr algn="ctr"/>
            <a:endParaRPr lang="el-G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37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  <p:bldP spid="8" grpId="0" animBg="1"/>
      <p:bldP spid="48141" grpId="0"/>
      <p:bldP spid="9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6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75D0B-270C-440C-B680-DA2BE323BD54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l-GR" smtClean="0"/>
          </a:p>
        </p:txBody>
      </p:sp>
      <p:sp>
        <p:nvSpPr>
          <p:cNvPr id="50179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251520" y="908720"/>
            <a:ext cx="8568952" cy="621381"/>
          </a:xfrm>
        </p:spPr>
        <p:txBody>
          <a:bodyPr/>
          <a:lstStyle/>
          <a:p>
            <a:pPr algn="ctr" eaLnBrk="1" hangingPunct="1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Λαμβάνουμε μια μικρή ποσότητα από το ένα ποτήρι</a:t>
            </a:r>
          </a:p>
        </p:txBody>
      </p:sp>
      <p:pic>
        <p:nvPicPr>
          <p:cNvPr id="46082" name="Picture 2" descr="D:\Έγγραφα τοπικού δίσκου D\Αρχείο ΕΚΦΕ\2016-2017\παρουσιάσεις\Χημεία Β Γυμνασίου\φωτογραφίες3\DSC06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73411"/>
            <a:ext cx="5400600" cy="285173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179512" y="5085184"/>
            <a:ext cx="8712968" cy="135480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Ελέγχουμε τη γεύση και την εμφάνιση</a:t>
            </a:r>
          </a:p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Συγκρίνουμε τις περιεκτικότητες </a:t>
            </a:r>
          </a:p>
          <a:p>
            <a:pPr marL="0" indent="0" algn="ctr">
              <a:buNone/>
            </a:pP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των διαλυμάτων στα δύο ποτήρια</a:t>
            </a:r>
            <a:endParaRPr lang="el-GR" sz="2800" dirty="0" smtClean="0"/>
          </a:p>
          <a:p>
            <a:endParaRPr lang="el-GR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Χρωματισμός ζάχαρης 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F:\DCIM\101MSDCF\DSC06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4067872" cy="30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98072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Βάζουμε την ποσότητα της ζάχαρης </a:t>
            </a:r>
          </a:p>
          <a:p>
            <a:pPr algn="ctr"/>
            <a:r>
              <a:rPr lang="el-GR" sz="2000" b="1" dirty="0" smtClean="0"/>
              <a:t>που θέλουμε να βάψουμε σε βαθύ πιάτο. </a:t>
            </a:r>
            <a:endParaRPr lang="el-GR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772816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Ρίχνουμε σταγόνα - σταγόνα χρώμα ζαχαροπλαστικής και ζυμώνουμε </a:t>
            </a:r>
          </a:p>
          <a:p>
            <a:pPr algn="ctr"/>
            <a:r>
              <a:rPr lang="el-GR" sz="2000" b="1" dirty="0" smtClean="0"/>
              <a:t>μέχρι το υλικό να αποκτήσει την επιθυμητή απόχρωση. </a:t>
            </a:r>
            <a:endParaRPr lang="el-G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96147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Αφήνουμε το μείγμα να στεγνώσει </a:t>
            </a:r>
          </a:p>
          <a:p>
            <a:pPr algn="ctr"/>
            <a:r>
              <a:rPr lang="el-GR" sz="2000" b="1" dirty="0" smtClean="0"/>
              <a:t>για περίπου δυο μέρες ανακατεύοντας ταχτικά.</a:t>
            </a:r>
            <a:endParaRPr lang="el-GR" sz="2000" b="1" dirty="0"/>
          </a:p>
        </p:txBody>
      </p:sp>
      <p:pic>
        <p:nvPicPr>
          <p:cNvPr id="1027" name="Picture 3" descr="F:\DCIM\101MSDCF\DSC06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08" y="2708920"/>
            <a:ext cx="4067872" cy="30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1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A7EF5-E994-4877-90BB-35FA0502A329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5" y="1052736"/>
            <a:ext cx="8608050" cy="422042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3 - Ορθογώνιο"/>
          <p:cNvSpPr>
            <a:spLocks noChangeArrowheads="1"/>
          </p:cNvSpPr>
          <p:nvPr/>
        </p:nvSpPr>
        <p:spPr bwMode="auto">
          <a:xfrm>
            <a:off x="2627784" y="1785010"/>
            <a:ext cx="38164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4000" b="1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φωτόδεντρο</a:t>
            </a:r>
            <a:endParaRPr lang="el-GR" sz="4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4 - Ορθογώνιο"/>
          <p:cNvSpPr>
            <a:spLocks noChangeArrowheads="1"/>
          </p:cNvSpPr>
          <p:nvPr/>
        </p:nvSpPr>
        <p:spPr bwMode="auto">
          <a:xfrm>
            <a:off x="0" y="6481763"/>
            <a:ext cx="9144000" cy="3762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rebuchet MS" pitchFamily="34" charset="0"/>
                <a:hlinkClick r:id="rId2"/>
              </a:rPr>
              <a:t>http://photodentro.edu.gr/aggregator/lo/photodentro-lor-8521-1451</a:t>
            </a:r>
            <a:r>
              <a:rPr lang="en-US" dirty="0">
                <a:latin typeface="Trebuchet MS" pitchFamily="34" charset="0"/>
              </a:rPr>
              <a:t> </a:t>
            </a:r>
            <a:endParaRPr lang="el-GR" dirty="0">
              <a:latin typeface="Trebuchet MS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C9B0AD4-5C8B-4BCA-955F-F74488F51024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19</a:t>
            </a:fld>
            <a:endParaRPr lang="el-GR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7107" name="4 - Ορθογώνιο"/>
          <p:cNvSpPr>
            <a:spLocks noChangeArrowheads="1"/>
          </p:cNvSpPr>
          <p:nvPr/>
        </p:nvSpPr>
        <p:spPr bwMode="auto">
          <a:xfrm>
            <a:off x="221868" y="775796"/>
            <a:ext cx="507021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 - μέρος Β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08" name="2 - Ορθογώνιο"/>
          <p:cNvSpPr>
            <a:spLocks noChangeArrowheads="1"/>
          </p:cNvSpPr>
          <p:nvPr/>
        </p:nvSpPr>
        <p:spPr bwMode="auto">
          <a:xfrm>
            <a:off x="3132138" y="5661248"/>
            <a:ext cx="5760342" cy="528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Trebuchet MS" pitchFamily="34" charset="0"/>
              </a:rPr>
              <a:t>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εκτός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8" y="1412875"/>
            <a:ext cx="54022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987824" y="1837345"/>
            <a:ext cx="59046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</a:rPr>
              <a:t>Παρασκευή προϊόντος με ανάμειξη απλών υλικών</a:t>
            </a: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</a:rPr>
              <a:t>(οδοντόπαστα)</a:t>
            </a:r>
            <a:endParaRPr lang="el-GR" sz="36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216024" y="4347186"/>
            <a:ext cx="493204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Περιεκτικότητα διαλύματος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440081FB-A529-4E12-9C45-93B6FCDAE074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2</a:t>
            </a:fld>
            <a:endParaRPr lang="el-GR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2291" name="4 - Ορθογώνιο"/>
          <p:cNvSpPr>
            <a:spLocks noChangeArrowheads="1"/>
          </p:cNvSpPr>
          <p:nvPr/>
        </p:nvSpPr>
        <p:spPr bwMode="auto">
          <a:xfrm>
            <a:off x="323528" y="836712"/>
            <a:ext cx="41764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l-GR" sz="2400" b="1" baseline="30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Εργαστηριακή άσκηση</a:t>
            </a:r>
          </a:p>
        </p:txBody>
      </p:sp>
      <p:sp>
        <p:nvSpPr>
          <p:cNvPr id="12292" name="2 - Ορθογώνιο"/>
          <p:cNvSpPr>
            <a:spLocks noChangeArrowheads="1"/>
          </p:cNvSpPr>
          <p:nvPr/>
        </p:nvSpPr>
        <p:spPr bwMode="auto">
          <a:xfrm>
            <a:off x="3563938" y="5732463"/>
            <a:ext cx="5040312" cy="5302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latin typeface="Trebuchet MS" pitchFamily="34" charset="0"/>
              </a:rPr>
              <a:t> </a:t>
            </a: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εισαγωγή εργαστηριακού οδηγού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03575" y="1988617"/>
            <a:ext cx="54022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Γνωριμία με το εργαστήριο του χημικού</a:t>
            </a:r>
          </a:p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(όργανα και κανόνες ασφαλείας)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Αποτέλεσμα εικόνας για οδοντοκρεμα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A7EF5-E994-4877-90BB-35FA0502A329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  <p:graphicFrame>
        <p:nvGraphicFramePr>
          <p:cNvPr id="4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803142"/>
              </p:ext>
            </p:extLst>
          </p:nvPr>
        </p:nvGraphicFramePr>
        <p:xfrm>
          <a:off x="286866" y="2811017"/>
          <a:ext cx="8570268" cy="3714327"/>
        </p:xfrm>
        <a:graphic>
          <a:graphicData uri="http://schemas.openxmlformats.org/drawingml/2006/table">
            <a:tbl>
              <a:tblPr/>
              <a:tblGrid>
                <a:gridCol w="3642581"/>
                <a:gridCol w="4927687"/>
              </a:tblGrid>
              <a:tr h="67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Ουσίες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Όργανα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Κοχύλια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Γουδί ή ποτήρι ζέσης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Ζωικός άνθρακας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Κουταλάκια – σταγονόμετρο</a:t>
                      </a:r>
                      <a:endParaRPr lang="el-GR" sz="20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Μαγειρική σόδα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Μαύρος μαρκαδόρος ζωγραφικής</a:t>
                      </a:r>
                      <a:endParaRPr lang="el-GR" sz="20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Αλάτι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Οδοντόβουρτσα</a:t>
                      </a:r>
                      <a:endParaRPr lang="el-GR" sz="20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Γλυκερίνη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Υπεροξείδιο του υδρογόνου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3% (φαρμακείου)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l-GR" sz="20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188640"/>
            <a:ext cx="8570268" cy="792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28763" indent="-1528763" algn="ctr"/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Παρασκευή οδοντόπαστας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640960" cy="180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0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Αναμειγνύουμε στο γουδί</a:t>
            </a:r>
            <a:r>
              <a:rPr lang="el-GR" sz="20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κουταλάκια του γλυκού μαγειρική σόδα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και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κουταλιού του γλυκού μαγειρικό αλάτι.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Προσθέτουμε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¾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του κουταλιού γλυκερίνη,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½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του κουταλιού υπεροξείδιο του υδρογόνου και (προαιρετικά) 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σταγόνες αρωματικά έλαια για μια ευχάριστη γεύση. Αναμειγνύουμε καλά.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2808" y="2852936"/>
            <a:ext cx="378926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188640"/>
            <a:ext cx="8654832" cy="792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28763" indent="-1528763" algn="ctr"/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Παρασκευή οδοντόπαστας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250643" y="5805264"/>
            <a:ext cx="8640960" cy="720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Σταματάμε την προσθήκη νερού, όταν το μίγμα έχει περίπου την ίδια υφή και συνοχή όπως οι εμπορικές οδοντόκρεμες. 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234122" y="3203338"/>
            <a:ext cx="4320480" cy="883075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Για καλύτερα αποτελέσματα αποχρωματισμού προσθέτουμε ελάχιστο  ζωικό άνθρακα.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284445" y="4446454"/>
            <a:ext cx="4320480" cy="1008111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Προσθέτουμε νερό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με σταγονόμετρο στο μίγμα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υπό ανάδευση.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/>
      <p:bldP spid="6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Έγγραφα τοπικού δίσκου D\Αρχείο ΕΚΦΕ\2016-2017\παρουσιάσεις\Χημεία Β Γυμνασίου\φωτογραφίες3\DSC06914.JPG"/>
          <p:cNvPicPr>
            <a:picLocks noChangeAspect="1" noChangeArrowheads="1"/>
          </p:cNvPicPr>
          <p:nvPr/>
        </p:nvPicPr>
        <p:blipFill rotWithShape="1">
          <a:blip r:embed="rId2" cstate="print"/>
          <a:srcRect t="4843" r="47153" b="30910"/>
          <a:stretch/>
        </p:blipFill>
        <p:spPr bwMode="auto">
          <a:xfrm>
            <a:off x="1187624" y="1052736"/>
            <a:ext cx="3196520" cy="3288890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88641"/>
            <a:ext cx="8712968" cy="720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28763" indent="-1528763" algn="ctr"/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Δοκιμή οδοντόπαστας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3" descr="D:\Έγγραφα τοπικού δίσκου D\Αρχείο ΕΚΦΕ\2016-2017\παρουσιάσεις\Χημεία Β Γυμνασίου\φωτογραφίες3\DSC06914.JPG"/>
          <p:cNvPicPr>
            <a:picLocks noChangeAspect="1" noChangeArrowheads="1"/>
          </p:cNvPicPr>
          <p:nvPr/>
        </p:nvPicPr>
        <p:blipFill rotWithShape="1">
          <a:blip r:embed="rId2" cstate="print"/>
          <a:srcRect l="50000" b="35668"/>
          <a:stretch/>
        </p:blipFill>
        <p:spPr bwMode="auto">
          <a:xfrm>
            <a:off x="4716016" y="1059233"/>
            <a:ext cx="3024336" cy="3293274"/>
          </a:xfrm>
          <a:prstGeom prst="rect">
            <a:avLst/>
          </a:prstGeom>
          <a:noFill/>
        </p:spPr>
      </p:pic>
      <p:pic>
        <p:nvPicPr>
          <p:cNvPr id="7" name="Picture 3" descr="D:\Έγγραφα τοπικού δίσκου D\Αρχείο ΕΚΦΕ\2016-2017\παρουσιάσεις\Χημεία Β Γυμνασίου\φωτογραφίες3\DSC06914.JPG"/>
          <p:cNvPicPr>
            <a:picLocks noChangeAspect="1" noChangeArrowheads="1"/>
          </p:cNvPicPr>
          <p:nvPr/>
        </p:nvPicPr>
        <p:blipFill rotWithShape="1">
          <a:blip r:embed="rId2" cstate="print"/>
          <a:srcRect l="18681" t="74363" r="64434" b="5527"/>
          <a:stretch/>
        </p:blipFill>
        <p:spPr bwMode="auto">
          <a:xfrm>
            <a:off x="2447016" y="4605104"/>
            <a:ext cx="1905001" cy="1920240"/>
          </a:xfrm>
          <a:prstGeom prst="rect">
            <a:avLst/>
          </a:prstGeom>
          <a:noFill/>
        </p:spPr>
      </p:pic>
      <p:pic>
        <p:nvPicPr>
          <p:cNvPr id="8" name="Picture 3" descr="D:\Έγγραφα τοπικού δίσκου D\Αρχείο ΕΚΦΕ\2016-2017\παρουσιάσεις\Χημεία Β Γυμνασίου\φωτογραφίες3\DSC06914.JPG"/>
          <p:cNvPicPr>
            <a:picLocks noChangeAspect="1" noChangeArrowheads="1"/>
          </p:cNvPicPr>
          <p:nvPr/>
        </p:nvPicPr>
        <p:blipFill rotWithShape="1">
          <a:blip r:embed="rId2" cstate="print"/>
          <a:srcRect l="64376" t="71864" r="15630" b="4246"/>
          <a:stretch/>
        </p:blipFill>
        <p:spPr bwMode="auto">
          <a:xfrm>
            <a:off x="4773332" y="4617228"/>
            <a:ext cx="1886900" cy="19081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pic>
        <p:nvPicPr>
          <p:cNvPr id="5" name="Picture 4" descr="D:\Έγγραφα τοπικού δίσκου D\Αρχείο ΕΚΦΕ\2016-2017\παρουσιάσεις\Χημεία Β Γυμνασίου\φωτογραφίες3\DSC06919.JPG"/>
          <p:cNvPicPr>
            <a:picLocks noChangeAspect="1" noChangeArrowheads="1"/>
          </p:cNvPicPr>
          <p:nvPr/>
        </p:nvPicPr>
        <p:blipFill rotWithShape="1">
          <a:blip r:embed="rId2" cstate="print"/>
          <a:srcRect l="5550" t="19190" r="65806" b="50000"/>
          <a:stretch/>
        </p:blipFill>
        <p:spPr bwMode="auto">
          <a:xfrm>
            <a:off x="505467" y="2645163"/>
            <a:ext cx="2448272" cy="2192197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192180" y="4875257"/>
            <a:ext cx="2772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Οδοντόκρεμα </a:t>
            </a:r>
          </a:p>
          <a:p>
            <a:pPr algn="ctr"/>
            <a:r>
              <a:rPr lang="el-GR" sz="2000" b="1" dirty="0" smtClean="0"/>
              <a:t>χωρίς ζωικό άνθρακα</a:t>
            </a:r>
            <a:endParaRPr lang="el-GR" sz="20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3515745" y="357301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Πλύσιμο </a:t>
            </a:r>
          </a:p>
          <a:p>
            <a:pPr algn="ctr"/>
            <a:r>
              <a:rPr lang="el-GR" sz="2000" b="1" dirty="0" smtClean="0"/>
              <a:t>μόνο με νερό</a:t>
            </a:r>
            <a:endParaRPr lang="el-GR" sz="20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365144" y="4875257"/>
            <a:ext cx="272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Οδοντόκρεμα </a:t>
            </a:r>
          </a:p>
          <a:p>
            <a:pPr algn="ctr"/>
            <a:r>
              <a:rPr lang="el-GR" sz="2000" b="1" dirty="0" smtClean="0"/>
              <a:t>με ζωικό άνθρακα</a:t>
            </a:r>
            <a:endParaRPr lang="el-GR" sz="2000" b="1" dirty="0"/>
          </a:p>
        </p:txBody>
      </p:sp>
      <p:pic>
        <p:nvPicPr>
          <p:cNvPr id="8" name="Picture 4" descr="D:\Έγγραφα τοπικού δίσκου D\Αρχείο ΕΚΦΕ\2016-2017\παρουσιάσεις\Χημεία Β Γυμνασίου\φωτογραφίες3\DSC06919.JPG"/>
          <p:cNvPicPr>
            <a:picLocks noChangeAspect="1" noChangeArrowheads="1"/>
          </p:cNvPicPr>
          <p:nvPr/>
        </p:nvPicPr>
        <p:blipFill rotWithShape="1">
          <a:blip r:embed="rId2" cstate="print"/>
          <a:srcRect l="63195" t="19525" r="6371" b="50000"/>
          <a:stretch/>
        </p:blipFill>
        <p:spPr bwMode="auto">
          <a:xfrm>
            <a:off x="6250216" y="2636912"/>
            <a:ext cx="2629857" cy="2192197"/>
          </a:xfrm>
          <a:prstGeom prst="rect">
            <a:avLst/>
          </a:prstGeom>
          <a:noFill/>
        </p:spPr>
      </p:pic>
      <p:pic>
        <p:nvPicPr>
          <p:cNvPr id="10" name="Picture 4" descr="D:\Έγγραφα τοπικού δίσκου D\Αρχείο ΕΚΦΕ\2016-2017\παρουσιάσεις\Χημεία Β Γυμνασίου\φωτογραφίες3\DSC06919.JPG"/>
          <p:cNvPicPr>
            <a:picLocks noChangeAspect="1" noChangeArrowheads="1"/>
          </p:cNvPicPr>
          <p:nvPr/>
        </p:nvPicPr>
        <p:blipFill rotWithShape="1">
          <a:blip r:embed="rId2" cstate="print"/>
          <a:srcRect l="37058" t="61556" r="38384" b="10558"/>
          <a:stretch/>
        </p:blipFill>
        <p:spPr bwMode="auto">
          <a:xfrm>
            <a:off x="3453635" y="1066547"/>
            <a:ext cx="2486517" cy="2350463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51520" y="188641"/>
            <a:ext cx="8712968" cy="720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28763" indent="-1528763" algn="ctr"/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Δοκιμή οδοντόπαστας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7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C9B0AD4-5C8B-4BCA-955F-F74488F51024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24</a:t>
            </a:fld>
            <a:endParaRPr lang="el-GR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7107" name="4 - Ορθογώνιο"/>
          <p:cNvSpPr>
            <a:spLocks noChangeArrowheads="1"/>
          </p:cNvSpPr>
          <p:nvPr/>
        </p:nvSpPr>
        <p:spPr bwMode="auto">
          <a:xfrm>
            <a:off x="184550" y="836712"/>
            <a:ext cx="510753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άσκηση-μέρος Α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08" name="2 - Ορθογώνιο"/>
          <p:cNvSpPr>
            <a:spLocks noChangeArrowheads="1"/>
          </p:cNvSpPr>
          <p:nvPr/>
        </p:nvSpPr>
        <p:spPr bwMode="auto">
          <a:xfrm>
            <a:off x="3132137" y="5708674"/>
            <a:ext cx="5752549" cy="528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Trebuchet MS" pitchFamily="34" charset="0"/>
              </a:rPr>
              <a:t>φωτόδεντρο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8" y="1412875"/>
            <a:ext cx="54022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3124345" y="2636912"/>
            <a:ext cx="57603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</a:rPr>
              <a:t>Ηλεκτρόλυση του νερού</a:t>
            </a:r>
            <a:endParaRPr lang="el-GR" sz="36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539552" y="4311185"/>
            <a:ext cx="417646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Διάσπαση του νερού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3 - Ορθογώνιο"/>
          <p:cNvSpPr>
            <a:spLocks noChangeArrowheads="1"/>
          </p:cNvSpPr>
          <p:nvPr/>
        </p:nvSpPr>
        <p:spPr bwMode="auto">
          <a:xfrm>
            <a:off x="251520" y="6351711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rebuchet MS" pitchFamily="34" charset="0"/>
                <a:hlinkClick r:id="rId2"/>
              </a:rPr>
              <a:t>http://</a:t>
            </a:r>
            <a:r>
              <a:rPr lang="en-US" sz="2400" dirty="0" smtClean="0">
                <a:latin typeface="Trebuchet MS" pitchFamily="34" charset="0"/>
                <a:hlinkClick r:id="rId2"/>
              </a:rPr>
              <a:t>photodentro.edu.gr/lor/r/8521/8390?locale=el</a:t>
            </a:r>
            <a:r>
              <a:rPr lang="el-GR" sz="2400" dirty="0" smtClean="0">
                <a:latin typeface="Trebuchet MS" pitchFamily="34" charset="0"/>
              </a:rPr>
              <a:t> </a:t>
            </a:r>
            <a:r>
              <a:rPr lang="en-US" sz="2400" dirty="0" smtClean="0">
                <a:latin typeface="Trebuchet MS" pitchFamily="34" charset="0"/>
              </a:rPr>
              <a:t> </a:t>
            </a:r>
            <a:r>
              <a:rPr lang="el-GR" sz="2400" dirty="0" smtClean="0">
                <a:latin typeface="Trebuchet MS" pitchFamily="34" charset="0"/>
              </a:rPr>
              <a:t>  </a:t>
            </a:r>
          </a:p>
        </p:txBody>
      </p:sp>
      <p:sp>
        <p:nvSpPr>
          <p:cNvPr id="65539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EA2FA0-DC3C-4B1E-A249-BFDDD9666B55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l-GR" smtClean="0"/>
          </a:p>
        </p:txBody>
      </p:sp>
      <p:sp>
        <p:nvSpPr>
          <p:cNvPr id="6" name="3 - Ορθογώνιο"/>
          <p:cNvSpPr>
            <a:spLocks noChangeArrowheads="1"/>
          </p:cNvSpPr>
          <p:nvPr/>
        </p:nvSpPr>
        <p:spPr bwMode="auto">
          <a:xfrm>
            <a:off x="251520" y="5773326"/>
            <a:ext cx="1558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φωτόδεντρο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2" descr="https://tse1.mm.bing.net/th?&amp;id=OIP.Mb67d11078f9f3cb661f9d75bc63bb4cco0&amp;w=192&amp;h=300&amp;c=0&amp;pid=1.9&amp;rs=0&amp;p=0&amp;r=0">
            <a:hlinkClick r:id="rId3" tooltip="Προβολή λεπτομερειών εικόνας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84784"/>
            <a:ext cx="2592288" cy="4872979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1520" y="116632"/>
            <a:ext cx="864096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Ηλεκτρόλυση  νερού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Ηλεκτρόλυση διαλύματος θειικού οξέος με ηλεκτρόδια λευκόχρυσου (</a:t>
            </a:r>
            <a:r>
              <a:rPr lang="el-GR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Pt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E4F75-BDBA-4556-89BC-EF3A2FAF0843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l-GR" smtClean="0"/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251272" y="1628800"/>
            <a:ext cx="60489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l-GR" sz="2000" b="1" u="sng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Σκεύη – Συσκευές – Υλικά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endParaRPr lang="en-US" sz="2000" b="1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tabLst>
                <a:tab pos="457200" algn="l"/>
              </a:tabLst>
            </a:pP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buFont typeface="Arial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Συσκευή ηλεκτρόλυσης </a:t>
            </a:r>
            <a:r>
              <a:rPr lang="el-GR" sz="2000" b="1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Hoffman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ηλεκτρόδια </a:t>
            </a:r>
            <a:r>
              <a:rPr lang="el-GR" sz="2000" b="1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Pt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buFont typeface="Arial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Χωνί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διήθησης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buFont typeface="Arial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Αναπτήρας με μακρύ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λαιμό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buFont typeface="Arial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καλώδια σύνδεσης με </a:t>
            </a:r>
            <a:r>
              <a:rPr lang="el-GR" sz="200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κροκοδειλάκια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buFont typeface="Arial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μικρός δοκιμαστικός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σωλήνας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buFont typeface="Arial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Παρασχίδα ανίχνευσης οξυγόνου (Ο</a:t>
            </a:r>
            <a:r>
              <a:rPr lang="el-GR" sz="2000" baseline="-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buFont typeface="Arial" charset="0"/>
              <a:buChar char="•"/>
              <a:tabLst>
                <a:tab pos="457200" algn="l"/>
              </a:tabLst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Μονωτική ταινία για στερέωση των ηλεκτροδίων </a:t>
            </a:r>
          </a:p>
        </p:txBody>
      </p:sp>
      <p:sp>
        <p:nvSpPr>
          <p:cNvPr id="65540" name="Rectangle 1"/>
          <p:cNvSpPr>
            <a:spLocks noChangeArrowheads="1"/>
          </p:cNvSpPr>
          <p:nvPr/>
        </p:nvSpPr>
        <p:spPr bwMode="auto">
          <a:xfrm>
            <a:off x="251520" y="4653136"/>
            <a:ext cx="604867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l-GR" sz="2000" b="1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Αντιδραστήρια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Διάλυμα θειικού οξέος (H</a:t>
            </a:r>
            <a:r>
              <a:rPr lang="el-GR" sz="2000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</a:t>
            </a:r>
            <a:r>
              <a:rPr lang="el-GR" sz="2000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10% 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https://tse1.mm.bing.net/th?&amp;id=OIP.Mb67d11078f9f3cb661f9d75bc63bb4cco0&amp;w=192&amp;h=300&amp;c=0&amp;pid=1.9&amp;rs=0&amp;p=0&amp;r=0">
            <a:hlinkClick r:id="rId3" tooltip="Προβολή λεπτομερειών εικόνας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84784"/>
            <a:ext cx="2592288" cy="4872979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1520" y="116632"/>
            <a:ext cx="864096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Ηλεκτρόλυση  νερού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Ηλεκτρόλυση διαλύματος θειικού οξέος με ηλεκτρόδια λευκόχρυσου (</a:t>
            </a:r>
            <a:r>
              <a:rPr lang="el-GR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Pt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).</a:t>
            </a:r>
          </a:p>
        </p:txBody>
      </p:sp>
      <p:sp>
        <p:nvSpPr>
          <p:cNvPr id="9" name="3 - Ορθογώνιο"/>
          <p:cNvSpPr>
            <a:spLocks noChangeArrowheads="1"/>
          </p:cNvSpPr>
          <p:nvPr/>
        </p:nvSpPr>
        <p:spPr bwMode="auto">
          <a:xfrm>
            <a:off x="251520" y="6351711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rebuchet MS" pitchFamily="34" charset="0"/>
                <a:hlinkClick r:id="rId5"/>
              </a:rPr>
              <a:t>http://</a:t>
            </a:r>
            <a:r>
              <a:rPr lang="en-US" sz="2400" dirty="0" smtClean="0">
                <a:latin typeface="Trebuchet MS" pitchFamily="34" charset="0"/>
                <a:hlinkClick r:id="rId5"/>
              </a:rPr>
              <a:t>photodentro.edu.gr/lor/r/8521/8390?locale=el</a:t>
            </a:r>
            <a:r>
              <a:rPr lang="el-GR" sz="2400" dirty="0" smtClean="0">
                <a:latin typeface="Trebuchet MS" pitchFamily="34" charset="0"/>
              </a:rPr>
              <a:t> </a:t>
            </a:r>
            <a:r>
              <a:rPr lang="en-US" sz="2400" dirty="0" smtClean="0">
                <a:latin typeface="Trebuchet MS" pitchFamily="34" charset="0"/>
              </a:rPr>
              <a:t> </a:t>
            </a:r>
            <a:r>
              <a:rPr lang="el-GR" sz="2400" dirty="0" smtClean="0">
                <a:latin typeface="Trebuchet MS" pitchFamily="34" charset="0"/>
              </a:rPr>
              <a:t>  </a:t>
            </a:r>
          </a:p>
        </p:txBody>
      </p:sp>
      <p:sp>
        <p:nvSpPr>
          <p:cNvPr id="10" name="3 - Ορθογώνιο"/>
          <p:cNvSpPr>
            <a:spLocks noChangeArrowheads="1"/>
          </p:cNvSpPr>
          <p:nvPr/>
        </p:nvSpPr>
        <p:spPr bwMode="auto">
          <a:xfrm>
            <a:off x="251520" y="5773326"/>
            <a:ext cx="1558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φωτόδεντρο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  <p:bldP spid="655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4AFC88-7E4F-4FEF-8AFC-D87E66A6C2F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l-GR" smtClean="0"/>
          </a:p>
        </p:txBody>
      </p:sp>
      <p:pic>
        <p:nvPicPr>
          <p:cNvPr id="4" name="Picture 2" descr="https://tse1.mm.bing.net/th?&amp;id=OIP.Mb67d11078f9f3cb661f9d75bc63bb4cco0&amp;w=192&amp;h=300&amp;c=0&amp;pid=1.9&amp;rs=0&amp;p=0&amp;r=0">
            <a:hlinkClick r:id="rId2" tooltip="Προβολή λεπτομερειών εικόνας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484784"/>
            <a:ext cx="2592288" cy="4872979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16632"/>
            <a:ext cx="864096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Ηλεκτρόλυση  νερού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Ηλεκτρόλυση διαλύματος θειικού οξέος με ηλεκτρόδια λευκόχρυσου (</a:t>
            </a:r>
            <a:r>
              <a:rPr lang="el-GR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Pt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270115" y="1916832"/>
            <a:ext cx="531348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l-GR" sz="20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Τοποθετούμε τα δύο ηλεκτρόδια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της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συσκευής </a:t>
            </a:r>
            <a:r>
              <a:rPr lang="el-GR" sz="2000" b="1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Hoffman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Επειδή υπάρχει κίνδυνος να αποσυνδεθούν, λόγω της πίεσης που ασκεί το διάλυμα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του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θειικού οξέος,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τα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στερεώνουμε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στη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γυάλινη συσκευή </a:t>
            </a:r>
            <a:r>
              <a:rPr lang="el-GR" sz="20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Hoffman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τη βοήθεια μονωτικής ταινίας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4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11AE4B-E943-4757-933D-1D8D5801BF8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l-GR" smtClean="0"/>
          </a:p>
        </p:txBody>
      </p:sp>
      <p:sp>
        <p:nvSpPr>
          <p:cNvPr id="67588" name="3 - Ορθογώνιο"/>
          <p:cNvSpPr>
            <a:spLocks noChangeArrowheads="1"/>
          </p:cNvSpPr>
          <p:nvPr/>
        </p:nvSpPr>
        <p:spPr bwMode="auto">
          <a:xfrm>
            <a:off x="302242" y="260648"/>
            <a:ext cx="8606760" cy="57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Πειραματική διαδικασία</a:t>
            </a:r>
            <a:r>
              <a:rPr lang="el-GR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1026" name="Picture 2" descr="Αποτέλεσμα εικόνας για συσκευή hoff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0710">
            <a:off x="4526301" y="4284806"/>
            <a:ext cx="2114600" cy="21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Αποτέλεσμα εικόνας για συσκευή hoff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47" y="863084"/>
            <a:ext cx="2814942" cy="55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285720" y="2904034"/>
            <a:ext cx="5743327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Με το διάλυμα του θειικού οξέος 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(H</a:t>
            </a:r>
            <a:r>
              <a:rPr lang="el-GR" sz="2000" b="1" baseline="-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</a:t>
            </a:r>
            <a:r>
              <a:rPr lang="el-GR" sz="2000" b="1" baseline="-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,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γεμίζουμε το βολτάμετρο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τύπου </a:t>
            </a:r>
            <a:r>
              <a:rPr lang="el-GR" sz="200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Hoffman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ως εξής:</a:t>
            </a:r>
          </a:p>
          <a:p>
            <a:endParaRPr lang="el-GR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0" hangingPunct="0">
              <a:buFontTx/>
              <a:buChar char="•"/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Ανοίγουμε τις δυο στρόφιγγες και προσθέτουμε το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διάλυμα του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οξέος από το μεσαίο σωλήνα.</a:t>
            </a:r>
          </a:p>
          <a:p>
            <a:pPr lvl="1" eaLnBrk="0" hangingPunct="0"/>
            <a:endParaRPr lang="el-GR" sz="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0" hangingPunct="0">
              <a:buFontTx/>
              <a:buChar char="•"/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διάλυμα πρέπει να φτάσει μέχρι τη βάση της στρόφιγγας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όχι μέσα σ’  αυτήν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Κλείνουμε τις στρόφιγγες.</a:t>
            </a:r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0" hangingPunct="0"/>
            <a:endParaRPr lang="el-GR" sz="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0" hangingPunct="0">
              <a:buFontTx/>
              <a:buChar char="•"/>
            </a:pP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Συμπληρώνουμε το μεσαίο σωλήνα με το διάλυμα του οξέος μέχρι το σημείο που αρχίζει να διευρύνεται.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4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11AE4B-E943-4757-933D-1D8D5801BF8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l-GR" smtClean="0"/>
          </a:p>
        </p:txBody>
      </p:sp>
      <p:sp>
        <p:nvSpPr>
          <p:cNvPr id="67588" name="3 - Ορθογώνιο"/>
          <p:cNvSpPr>
            <a:spLocks noChangeArrowheads="1"/>
          </p:cNvSpPr>
          <p:nvPr/>
        </p:nvSpPr>
        <p:spPr bwMode="auto">
          <a:xfrm>
            <a:off x="302242" y="260648"/>
            <a:ext cx="8606760" cy="57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Πειραματική διαδικασία</a:t>
            </a:r>
            <a:r>
              <a:rPr lang="el-GR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2052" name="Picture 4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66428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Αποτέλεσμα εικόνας για συσκευή hoff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47" y="863084"/>
            <a:ext cx="2814942" cy="55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41D9B36D-915D-4FB8-9130-A910F4D948ED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3</a:t>
            </a:fld>
            <a:endParaRPr lang="el-GR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3315" name="4 - Ορθογώνιο"/>
          <p:cNvSpPr>
            <a:spLocks noChangeArrowheads="1"/>
          </p:cNvSpPr>
          <p:nvPr/>
        </p:nvSpPr>
        <p:spPr bwMode="auto">
          <a:xfrm>
            <a:off x="251111" y="781705"/>
            <a:ext cx="432060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b="1" baseline="30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Εργαστηριακή άσκηση</a:t>
            </a:r>
          </a:p>
        </p:txBody>
      </p:sp>
      <p:sp>
        <p:nvSpPr>
          <p:cNvPr id="13316" name="2 - Ορθογώνιο"/>
          <p:cNvSpPr>
            <a:spLocks noChangeArrowheads="1"/>
          </p:cNvSpPr>
          <p:nvPr/>
        </p:nvSpPr>
        <p:spPr bwMode="auto">
          <a:xfrm>
            <a:off x="2771775" y="5732463"/>
            <a:ext cx="6227763" cy="4619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 smtClean="0">
                <a:latin typeface="Trebuchet MS" pitchFamily="34" charset="0"/>
              </a:rPr>
              <a:t>σχολικό </a:t>
            </a:r>
            <a:r>
              <a:rPr lang="el-GR" sz="2400" dirty="0">
                <a:latin typeface="Trebuchet MS" pitchFamily="34" charset="0"/>
              </a:rPr>
              <a:t>βιβλίο- παράθυρο στο εργαστήριο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8" y="2276872"/>
            <a:ext cx="5402262" cy="144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Μεταβολές </a:t>
            </a:r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της φυσικής κατάστασης του νερού</a:t>
            </a:r>
          </a:p>
        </p:txBody>
      </p:sp>
      <p:sp>
        <p:nvSpPr>
          <p:cNvPr id="13318" name="2 - Ορθογώνιο"/>
          <p:cNvSpPr>
            <a:spLocks noChangeArrowheads="1"/>
          </p:cNvSpPr>
          <p:nvPr/>
        </p:nvSpPr>
        <p:spPr bwMode="auto">
          <a:xfrm rot="20098585">
            <a:off x="59644" y="4746336"/>
            <a:ext cx="498289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Καταστάσεις των υλικών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>
            <a:spLocks noChangeArrowheads="1"/>
          </p:cNvSpPr>
          <p:nvPr/>
        </p:nvSpPr>
        <p:spPr bwMode="auto">
          <a:xfrm>
            <a:off x="302242" y="260648"/>
            <a:ext cx="8606760" cy="57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Πειραματική διαδικασία</a:t>
            </a:r>
            <a:r>
              <a:rPr lang="el-GR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5" name="Picture 2" descr="Αποτέλεσμα εικόνας για συσκευή hof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47" y="863084"/>
            <a:ext cx="2814942" cy="55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/>
          </p:cNvSpPr>
          <p:nvPr/>
        </p:nvSpPr>
        <p:spPr>
          <a:xfrm>
            <a:off x="251520" y="1556792"/>
            <a:ext cx="5328592" cy="205789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</a:rPr>
              <a:t>3)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Συνδέουμε τα ηλεκτρόδια της συσκευής,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με τη βοήθεια καλωδίων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που φέρουν </a:t>
            </a:r>
            <a:r>
              <a:rPr lang="el-GR" sz="2000" dirty="0" err="1" smtClean="0">
                <a:solidFill>
                  <a:srgbClr val="000000"/>
                </a:solidFill>
                <a:latin typeface="Arial Unicode MS" pitchFamily="34" charset="-128"/>
              </a:rPr>
              <a:t>κροκοδειλάκια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με συνεχή τάση περίπου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8-10V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   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ή με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2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μπαταρίες των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4,5 V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συνδεμένες σε σειρά.</a:t>
            </a:r>
          </a:p>
        </p:txBody>
      </p:sp>
    </p:spTree>
    <p:extLst>
      <p:ext uri="{BB962C8B-B14F-4D97-AF65-F5344CB8AC3E}">
        <p14:creationId xmlns:p14="http://schemas.microsoft.com/office/powerpoint/2010/main" val="12322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/>
          </p:cNvSpPr>
          <p:nvPr/>
        </p:nvSpPr>
        <p:spPr>
          <a:xfrm>
            <a:off x="302243" y="4270136"/>
            <a:ext cx="5277870" cy="196717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</a:rPr>
              <a:t>4)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Μετά την παρέλευση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10-15 λεπτών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παρατηρούμε αλλαγή της στάθμης του διαλύματος του οξέος στους δύο σωλήνες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της συσκευής, εξ’ αιτίας της παραγωγής αερίων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(Η</a:t>
            </a:r>
            <a:r>
              <a:rPr lang="el-GR" sz="2000" b="1" baseline="-25000" dirty="0" smtClean="0">
                <a:solidFill>
                  <a:srgbClr val="000000"/>
                </a:solidFill>
                <a:latin typeface="Arial Unicode MS" pitchFamily="34" charset="-128"/>
              </a:rPr>
              <a:t>2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, Ο</a:t>
            </a:r>
            <a:r>
              <a:rPr lang="el-GR" sz="2000" b="1" baseline="-25000" dirty="0" smtClean="0">
                <a:solidFill>
                  <a:srgbClr val="000000"/>
                </a:solidFill>
                <a:latin typeface="Arial Unicode MS" pitchFamily="34" charset="-128"/>
              </a:rPr>
              <a:t>2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),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με τη μορφή  φυσαλίδων,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    με αναλογία όγκων 2:1 αντίστοιχα.</a:t>
            </a:r>
          </a:p>
        </p:txBody>
      </p:sp>
      <p:pic>
        <p:nvPicPr>
          <p:cNvPr id="5" name="Picture 2" descr="Αποτέλεσμα εικόνας για συσκευή hof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47" y="863084"/>
            <a:ext cx="2814942" cy="55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- Ορθογώνιο"/>
          <p:cNvSpPr>
            <a:spLocks noChangeArrowheads="1"/>
          </p:cNvSpPr>
          <p:nvPr/>
        </p:nvSpPr>
        <p:spPr bwMode="auto">
          <a:xfrm>
            <a:off x="302242" y="260648"/>
            <a:ext cx="8606760" cy="57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Πειραματική διαδικασία</a:t>
            </a:r>
            <a:r>
              <a:rPr lang="el-GR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251520" y="1556792"/>
            <a:ext cx="5328592" cy="205789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</a:rPr>
              <a:t>3)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Συνδέουμε τα ηλεκτρόδια της συσκευής,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με τη βοήθεια καλωδίων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που φέρουν </a:t>
            </a:r>
            <a:r>
              <a:rPr lang="el-GR" sz="2000" dirty="0" err="1" smtClean="0">
                <a:solidFill>
                  <a:srgbClr val="000000"/>
                </a:solidFill>
                <a:latin typeface="Arial Unicode MS" pitchFamily="34" charset="-128"/>
              </a:rPr>
              <a:t>κροκοδειλάκια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με συνεχή τάση περίπου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8-10V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   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ή με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2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μπαταρίες των 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</a:rPr>
              <a:t>4,5 V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</a:rPr>
              <a:t>    συνδεμένες σε σειρά.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2 - Ορθογώνιο"/>
          <p:cNvSpPr>
            <a:spLocks noChangeArrowheads="1"/>
          </p:cNvSpPr>
          <p:nvPr/>
        </p:nvSpPr>
        <p:spPr bwMode="auto">
          <a:xfrm>
            <a:off x="184694" y="4935136"/>
            <a:ext cx="61926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Πλησιάζουμε στο στόμιο του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σωλήνα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που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περιέχει το αέριο Ο</a:t>
            </a:r>
            <a:r>
              <a:rPr lang="el-GR" sz="2000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μια μισοσβησμένη παρασχίδα </a:t>
            </a:r>
          </a:p>
          <a:p>
            <a:pPr algn="ctr"/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ανοίγουμε σιγά-σιγά τη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στρόφιγγα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οπότε και παρατηρούμε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ανάφλεξη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της παρασχίδας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pic>
        <p:nvPicPr>
          <p:cNvPr id="69635" name="3 - Εικόνα" descr="http://users.sch.gr/xbalasi/electrochem/sect04/imgs/anixnesi_H.jpg"/>
          <p:cNvPicPr>
            <a:picLocks noChangeAspect="1" noChangeArrowheads="1"/>
          </p:cNvPicPr>
          <p:nvPr/>
        </p:nvPicPr>
        <p:blipFill>
          <a:blip r:embed="rId2" cstate="print"/>
          <a:srcRect l="28255" r="15375"/>
          <a:stretch>
            <a:fillRect/>
          </a:stretch>
        </p:blipFill>
        <p:spPr bwMode="auto">
          <a:xfrm>
            <a:off x="3275856" y="1013294"/>
            <a:ext cx="2690528" cy="342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FF889-7D77-4F10-8C5C-62274F6174D2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l-GR" smtClean="0"/>
          </a:p>
        </p:txBody>
      </p:sp>
      <p:sp>
        <p:nvSpPr>
          <p:cNvPr id="69637" name="5 - Ορθογώνιο"/>
          <p:cNvSpPr>
            <a:spLocks noChangeArrowheads="1"/>
          </p:cNvSpPr>
          <p:nvPr/>
        </p:nvSpPr>
        <p:spPr bwMode="auto">
          <a:xfrm>
            <a:off x="179512" y="260648"/>
            <a:ext cx="864235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Ανίχνευση  του Ο</a:t>
            </a:r>
            <a:r>
              <a:rPr lang="el-GR" sz="2400" b="1" baseline="-25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που παράγεται στην άνοδο (+)</a:t>
            </a:r>
            <a:endParaRPr lang="el-GR" sz="2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2" descr="Αποτέλεσμα εικόνας για συσκευή hoff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47" y="863084"/>
            <a:ext cx="2814942" cy="55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Αποτέλεσμα εικόνας για συσκευή hof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47" y="863084"/>
            <a:ext cx="2814942" cy="55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Έκρηξη 2 2"/>
          <p:cNvSpPr/>
          <p:nvPr/>
        </p:nvSpPr>
        <p:spPr>
          <a:xfrm>
            <a:off x="-612576" y="5013176"/>
            <a:ext cx="8856984" cy="1955245"/>
          </a:xfrm>
          <a:prstGeom prst="irregularSeal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0658" name="2 - Εικόνα" descr="http://users.sch.gr/xbalasi/electrochem/sect04/imgs/anixnesi_O.jpg"/>
          <p:cNvPicPr>
            <a:picLocks noChangeAspect="1" noChangeArrowheads="1"/>
          </p:cNvPicPr>
          <p:nvPr/>
        </p:nvPicPr>
        <p:blipFill>
          <a:blip r:embed="rId3" cstate="print"/>
          <a:srcRect l="19987" r="18048"/>
          <a:stretch>
            <a:fillRect/>
          </a:stretch>
        </p:blipFill>
        <p:spPr bwMode="auto">
          <a:xfrm>
            <a:off x="4170732" y="980728"/>
            <a:ext cx="1858315" cy="38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1"/>
          <p:cNvSpPr>
            <a:spLocks noChangeArrowheads="1"/>
          </p:cNvSpPr>
          <p:nvPr/>
        </p:nvSpPr>
        <p:spPr bwMode="auto">
          <a:xfrm>
            <a:off x="107504" y="980728"/>
            <a:ext cx="403244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Πλησιάζουμε το στόμιο δοκιμαστικού σωλήνα </a:t>
            </a:r>
          </a:p>
          <a:p>
            <a:pPr algn="ctr"/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στη στρόφιγγα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που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περιέχει το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000" baseline="-30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</a:p>
          <a:p>
            <a:pPr algn="ctr"/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Στη συνέχεια ανοίγουμε τη στρόφιγγα ώστε το αέριο να μπει </a:t>
            </a:r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στο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δοκιμαστικό σωλήνα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γρήγορα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ώστε 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να μην προλάβει να διαφύγει το αέριο, πλησιάζουμε στο στόμιο του σωλήνα αναμμένο μακρόλαιμο αναπτήρα. </a:t>
            </a:r>
            <a:endParaRPr lang="el-GR" sz="2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el-GR" sz="20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2Η</a:t>
            </a:r>
            <a:r>
              <a:rPr lang="el-GR" sz="2000" b="1" baseline="-30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b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(g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+ O</a:t>
            </a:r>
            <a:r>
              <a:rPr lang="el-GR" sz="2000" b="1" baseline="-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(g) → 2H</a:t>
            </a:r>
            <a:r>
              <a:rPr lang="el-GR" sz="2000" b="1" baseline="-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O(l)</a:t>
            </a:r>
            <a:r>
              <a:rPr lang="el-GR" sz="2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</a:p>
        </p:txBody>
      </p:sp>
      <p:sp>
        <p:nvSpPr>
          <p:cNvPr id="72707" name="3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333C6-EE68-4A96-84FE-2572773265BF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l-GR" smtClean="0"/>
          </a:p>
        </p:txBody>
      </p:sp>
      <p:sp>
        <p:nvSpPr>
          <p:cNvPr id="70661" name="4 - Ορθογώνιο"/>
          <p:cNvSpPr>
            <a:spLocks noChangeArrowheads="1"/>
          </p:cNvSpPr>
          <p:nvPr/>
        </p:nvSpPr>
        <p:spPr bwMode="auto">
          <a:xfrm>
            <a:off x="179388" y="260350"/>
            <a:ext cx="8713713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Ανίχνευση του Η</a:t>
            </a:r>
            <a:r>
              <a:rPr lang="el-GR" sz="2400" b="1" baseline="-30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που παράγεται στην κάθοδο (-)</a:t>
            </a:r>
            <a:endParaRPr lang="el-GR" sz="2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1520" y="5435352"/>
            <a:ext cx="61554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</a:t>
            </a: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κρότος ακούγεται </a:t>
            </a:r>
            <a:endParaRPr lang="el-G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επειδή </a:t>
            </a: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την ανάφλεξη </a:t>
            </a:r>
            <a:endParaRPr lang="el-G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γίνεται </a:t>
            </a: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απότομα ελάττωση του όγκου των αερίων.</a:t>
            </a:r>
          </a:p>
        </p:txBody>
      </p:sp>
    </p:spTree>
    <p:extLst>
      <p:ext uri="{BB962C8B-B14F-4D97-AF65-F5344CB8AC3E}">
        <p14:creationId xmlns:p14="http://schemas.microsoft.com/office/powerpoint/2010/main" val="37154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659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059EB9AC-E561-49E4-9621-23E61CD87F23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34</a:t>
            </a:fld>
            <a:endParaRPr lang="el-GR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75779" name="4 - Ορθογώνιο"/>
          <p:cNvSpPr>
            <a:spLocks noChangeArrowheads="1"/>
          </p:cNvSpPr>
          <p:nvPr/>
        </p:nvSpPr>
        <p:spPr bwMode="auto">
          <a:xfrm>
            <a:off x="251520" y="676727"/>
            <a:ext cx="504056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άσκηση- μέρος Β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780" name="2 - Ορθογώνιο"/>
          <p:cNvSpPr>
            <a:spLocks noChangeArrowheads="1"/>
          </p:cNvSpPr>
          <p:nvPr/>
        </p:nvSpPr>
        <p:spPr bwMode="auto">
          <a:xfrm>
            <a:off x="3563888" y="5733256"/>
            <a:ext cx="4896122" cy="4667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el-GR" sz="2400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 εργαστηριακού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8" y="1412875"/>
            <a:ext cx="54022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3132138" y="1916832"/>
            <a:ext cx="576034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Arial Unicode MS" pitchFamily="34" charset="-128"/>
              </a:rPr>
              <a:t>Προσδιορισμός του σημείου βρασμού του καθαρού νερού και διαλυμάτων </a:t>
            </a:r>
            <a:endParaRPr lang="el-GR" sz="3200" b="1" dirty="0" smtClean="0">
              <a:solidFill>
                <a:schemeClr val="bg1"/>
              </a:solidFill>
              <a:latin typeface="Arial Unicode MS" pitchFamily="34" charset="-128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Arial Unicode MS" pitchFamily="34" charset="-128"/>
              </a:rPr>
              <a:t>χλωριούχου </a:t>
            </a:r>
            <a:r>
              <a:rPr lang="el-GR" sz="3200" b="1" dirty="0">
                <a:solidFill>
                  <a:schemeClr val="bg1"/>
                </a:solidFill>
                <a:latin typeface="Arial Unicode MS" pitchFamily="34" charset="-128"/>
              </a:rPr>
              <a:t>νατρίου</a:t>
            </a:r>
          </a:p>
        </p:txBody>
      </p:sp>
      <p:sp>
        <p:nvSpPr>
          <p:cNvPr id="7" name="2 - Ορθογώνιο"/>
          <p:cNvSpPr>
            <a:spLocks noChangeArrowheads="1"/>
          </p:cNvSpPr>
          <p:nvPr/>
        </p:nvSpPr>
        <p:spPr bwMode="auto">
          <a:xfrm>
            <a:off x="179512" y="4554706"/>
            <a:ext cx="59046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Χημικές ενώσεις και χημικά στοιχεία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2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D13CC8A1-CF99-496F-B24F-2487DEFC307C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35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graphicFrame>
        <p:nvGraphicFramePr>
          <p:cNvPr id="137250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829023"/>
              </p:ext>
            </p:extLst>
          </p:nvPr>
        </p:nvGraphicFramePr>
        <p:xfrm>
          <a:off x="251520" y="1412778"/>
          <a:ext cx="8640960" cy="5048495"/>
        </p:xfrm>
        <a:graphic>
          <a:graphicData uri="http://schemas.openxmlformats.org/drawingml/2006/table">
            <a:tbl>
              <a:tblPr/>
              <a:tblGrid>
                <a:gridCol w="2808312"/>
                <a:gridCol w="5832648"/>
              </a:tblGrid>
              <a:tr h="1164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Ουσίες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Όργανα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2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Απιονισμένο νερό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 μικρά ποτήρια ζέσης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NaCl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Πλαστικό κουταλάκι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183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Λύχνος, τρίποδο, πλέγμα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18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Ράβδος ανάδευσης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18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Ογκομετρικός κύλινδρος των 100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ml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7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Ζυγός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74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Θερμόμετρο 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r>
                        <a:rPr kumimoji="0" lang="el-GR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C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Σημείο βρασμού καθαρού νερού και διαλυμάτων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Αποτέλεσμα εικόνας για βρασμος νερου anim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7" name="Picture 3" descr="C:\Users\georg_000\Documents\boil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933056"/>
            <a:ext cx="2041130" cy="24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- TextBox"/>
          <p:cNvSpPr txBox="1">
            <a:spLocks noChangeArrowheads="1"/>
          </p:cNvSpPr>
          <p:nvPr/>
        </p:nvSpPr>
        <p:spPr bwMode="auto">
          <a:xfrm>
            <a:off x="251518" y="1052736"/>
            <a:ext cx="53940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l-GR" dirty="0">
                <a:latin typeface="Trebuchet MS" pitchFamily="34" charset="0"/>
              </a:rPr>
              <a:t>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καθένα από τα ποτήρια ζέσης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Βάζουμε από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</a:t>
            </a:r>
            <a:r>
              <a:rPr lang="en-US" sz="20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mL</a:t>
            </a:r>
            <a:r>
              <a:rPr lang="el-GR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απιονισμένο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νερό.</a:t>
            </a:r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7827" name="2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F504A506-E33F-4B2E-87E3-4ED3070E25C1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36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5" name="Picture 3" descr="D:\Έγγραφα τοπικού δίσκου D\Αρχείο ΕΚΦΕ\2016-2017\παρουσιάσεις\Χημεία Β Γυμνασίου\φωτογραφίες\DSC06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095" y="1412774"/>
            <a:ext cx="3002670" cy="503581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Σημείο βρασμού καθαρού νερού και διαλυμάτων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7" name="1 - TextBox"/>
          <p:cNvSpPr txBox="1">
            <a:spLocks noChangeArrowheads="1"/>
          </p:cNvSpPr>
          <p:nvPr/>
        </p:nvSpPr>
        <p:spPr bwMode="auto">
          <a:xfrm>
            <a:off x="251521" y="1980088"/>
            <a:ext cx="539406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l-GR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Char char="•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Το ένα ποτήρι το θερμαίνουμε στο λύχνο</a:t>
            </a:r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Char char="•"/>
            </a:pPr>
            <a:endParaRPr lang="el-GR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Char char="•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Στο δεύτερο ποτήρι διαλύουμε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</a:t>
            </a:r>
            <a:r>
              <a:rPr lang="en-US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 </a:t>
            </a:r>
            <a:r>
              <a:rPr lang="en-US" sz="20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>
              <a:buFont typeface="Arial" charset="0"/>
              <a:buChar char="•"/>
            </a:pPr>
            <a:endParaRPr lang="el-GR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Char char="•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Στο τρίτο ποτήρι διαλύουμε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30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 </a:t>
            </a:r>
            <a:r>
              <a:rPr lang="en-US" sz="20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>
              <a:buFont typeface="Arial" charset="0"/>
              <a:buChar char="•"/>
            </a:pPr>
            <a:endParaRPr lang="el-GR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1 - TextBox"/>
          <p:cNvSpPr txBox="1">
            <a:spLocks noChangeArrowheads="1"/>
          </p:cNvSpPr>
          <p:nvPr/>
        </p:nvSpPr>
        <p:spPr bwMode="auto">
          <a:xfrm>
            <a:off x="251521" y="3742000"/>
            <a:ext cx="5394070" cy="163121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Μόλις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αρχίσει ο βρασμός στο πρώτο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ποτήρι, </a:t>
            </a:r>
            <a:r>
              <a:rPr lang="el-GR" sz="2000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(βλέπουμε φυσαλίδες υδρατμών </a:t>
            </a:r>
            <a:endParaRPr lang="el-GR" sz="2000" u="sng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να </a:t>
            </a:r>
            <a:r>
              <a:rPr lang="el-GR" sz="2000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παράγονται απ’ όλο τον όγκο του) </a:t>
            </a:r>
            <a:endParaRPr lang="el-GR" sz="2000" u="sng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εισάγουμε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θερμόμετρο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καταγράφουμε τη θερμοκρασία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1 - TextBox"/>
          <p:cNvSpPr txBox="1">
            <a:spLocks noChangeArrowheads="1"/>
          </p:cNvSpPr>
          <p:nvPr/>
        </p:nvSpPr>
        <p:spPr bwMode="auto">
          <a:xfrm>
            <a:off x="251521" y="5509681"/>
            <a:ext cx="53940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Επαναλαμβάνουμε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πείραμα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δεύτερο και το τρίτο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ποτήρι. </a:t>
            </a: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Συμπληρώνουμε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φύλλο εργασίας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" grpId="0"/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D:\Έγγραφα τοπικού δίσκου D\Αρχείο ΕΚΦΕ\2016-2017\παρουσιάσεις\Χημεία Β Γυμνασίου\φωτογραφίες\DSC06879.JPG"/>
          <p:cNvPicPr>
            <a:picLocks noChangeAspect="1" noChangeArrowheads="1"/>
          </p:cNvPicPr>
          <p:nvPr/>
        </p:nvPicPr>
        <p:blipFill rotWithShape="1">
          <a:blip r:embed="rId2" cstate="print"/>
          <a:srcRect l="23292" r="27437"/>
          <a:stretch/>
        </p:blipFill>
        <p:spPr bwMode="auto">
          <a:xfrm>
            <a:off x="3203848" y="2153295"/>
            <a:ext cx="1620981" cy="41040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9" name="8 - Ορθογώνιο"/>
          <p:cNvSpPr/>
          <p:nvPr/>
        </p:nvSpPr>
        <p:spPr>
          <a:xfrm>
            <a:off x="6388742" y="5805264"/>
            <a:ext cx="2431730" cy="76944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100ml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 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</a:t>
            </a:r>
          </a:p>
          <a:p>
            <a:pPr algn="ctr"/>
            <a:r>
              <a:rPr lang="el-GR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endParaRPr lang="el-GR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02" name="Picture 2" descr="D:\Έγγραφα τοπικού δίσκου D\Αρχείο ΕΚΦΕ\2016-2017\παρουσιάσεις\Χημεία Β Γυμνασίου\φωτογραφίες2\DSC06893.JPG"/>
          <p:cNvPicPr>
            <a:picLocks noChangeAspect="1" noChangeArrowheads="1"/>
          </p:cNvPicPr>
          <p:nvPr/>
        </p:nvPicPr>
        <p:blipFill rotWithShape="1">
          <a:blip r:embed="rId3" cstate="print"/>
          <a:srcRect l="31464" r="26051"/>
          <a:stretch/>
        </p:blipFill>
        <p:spPr bwMode="auto">
          <a:xfrm>
            <a:off x="6300192" y="1683384"/>
            <a:ext cx="1356701" cy="3960440"/>
          </a:xfrm>
          <a:prstGeom prst="rect">
            <a:avLst/>
          </a:prstGeom>
          <a:noFill/>
        </p:spPr>
      </p:pic>
      <p:pic>
        <p:nvPicPr>
          <p:cNvPr id="51203" name="Picture 3" descr="D:\Έγγραφα τοπικού δίσκου D\Αρχείο ΕΚΦΕ\2016-2017\παρουσιάσεις\Χημεία Β Γυμνασίου\φωτογραφίες2\DSC06900.JPG"/>
          <p:cNvPicPr>
            <a:picLocks noChangeAspect="1" noChangeArrowheads="1"/>
          </p:cNvPicPr>
          <p:nvPr/>
        </p:nvPicPr>
        <p:blipFill rotWithShape="1">
          <a:blip r:embed="rId4" cstate="print"/>
          <a:srcRect l="28175" r="14805"/>
          <a:stretch/>
        </p:blipFill>
        <p:spPr bwMode="auto">
          <a:xfrm rot="21288962">
            <a:off x="219585" y="1253001"/>
            <a:ext cx="1478585" cy="4141776"/>
          </a:xfrm>
          <a:prstGeom prst="rect">
            <a:avLst/>
          </a:prstGeom>
          <a:noFill/>
        </p:spPr>
      </p:pic>
      <p:cxnSp>
        <p:nvCxnSpPr>
          <p:cNvPr id="4" name="Ευθεία γραμμή σύνδεσης 3"/>
          <p:cNvCxnSpPr/>
          <p:nvPr/>
        </p:nvCxnSpPr>
        <p:spPr>
          <a:xfrm>
            <a:off x="251520" y="3964994"/>
            <a:ext cx="8712968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Ορθογώνιο"/>
          <p:cNvSpPr>
            <a:spLocks noChangeArrowheads="1"/>
          </p:cNvSpPr>
          <p:nvPr/>
        </p:nvSpPr>
        <p:spPr bwMode="auto">
          <a:xfrm>
            <a:off x="356328" y="5517232"/>
            <a:ext cx="2199448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Απιονισμένο  νερό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6978542" y="2841595"/>
            <a:ext cx="401771" cy="4876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 flipH="1">
            <a:off x="3995936" y="3573016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7090767" y="2472263"/>
            <a:ext cx="1215865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7,5 </a:t>
            </a:r>
            <a:r>
              <a:rPr lang="el-GR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2 - Ορθογώνιο"/>
          <p:cNvSpPr>
            <a:spLocks noChangeArrowheads="1"/>
          </p:cNvSpPr>
          <p:nvPr/>
        </p:nvSpPr>
        <p:spPr bwMode="auto">
          <a:xfrm>
            <a:off x="2771799" y="6309320"/>
            <a:ext cx="3312369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100ml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 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endParaRPr lang="el-GR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13 - Ορθογώνιο"/>
          <p:cNvSpPr>
            <a:spLocks noChangeArrowheads="1"/>
          </p:cNvSpPr>
          <p:nvPr/>
        </p:nvSpPr>
        <p:spPr bwMode="auto">
          <a:xfrm>
            <a:off x="1336681" y="4715852"/>
            <a:ext cx="107507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Σημείο βρασμού καθαρού νερού και διαλυμάτων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21" name="11 - Ορθογώνιο"/>
          <p:cNvSpPr>
            <a:spLocks noChangeArrowheads="1"/>
          </p:cNvSpPr>
          <p:nvPr/>
        </p:nvSpPr>
        <p:spPr bwMode="auto">
          <a:xfrm>
            <a:off x="4283968" y="3372961"/>
            <a:ext cx="10801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 </a:t>
            </a:r>
            <a:r>
              <a:rPr lang="el-GR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18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Έγγραφα τοπικού δίσκου D\Αρχείο ΕΚΦΕ\2016-2017\παρουσιάσεις\Χημεία Β Γυμνασίου\φωτογραφίες2\DSC06893.JPG"/>
          <p:cNvPicPr>
            <a:picLocks noChangeAspect="1" noChangeArrowheads="1"/>
          </p:cNvPicPr>
          <p:nvPr/>
        </p:nvPicPr>
        <p:blipFill rotWithShape="1">
          <a:blip r:embed="rId2" cstate="print"/>
          <a:srcRect l="31464" r="26051"/>
          <a:stretch/>
        </p:blipFill>
        <p:spPr bwMode="auto">
          <a:xfrm>
            <a:off x="7740352" y="1683384"/>
            <a:ext cx="1356701" cy="3960440"/>
          </a:xfrm>
          <a:prstGeom prst="rect">
            <a:avLst/>
          </a:prstGeom>
          <a:noFill/>
        </p:spPr>
      </p:pic>
      <p:pic>
        <p:nvPicPr>
          <p:cNvPr id="18" name="Picture 4" descr="D:\Έγγραφα τοπικού δίσκου D\Αρχείο ΕΚΦΕ\2016-2017\παρουσιάσεις\Χημεία Β Γυμνασίου\φωτογραφίες\DSC06879.JPG"/>
          <p:cNvPicPr>
            <a:picLocks noChangeAspect="1" noChangeArrowheads="1"/>
          </p:cNvPicPr>
          <p:nvPr/>
        </p:nvPicPr>
        <p:blipFill rotWithShape="1">
          <a:blip r:embed="rId3" cstate="print"/>
          <a:srcRect l="29614" t="19058" r="36165" b="39984"/>
          <a:stretch/>
        </p:blipFill>
        <p:spPr bwMode="auto">
          <a:xfrm>
            <a:off x="4932040" y="2756210"/>
            <a:ext cx="1125853" cy="168090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6" name="Picture 3" descr="D:\Έγγραφα τοπικού δίσκου D\Αρχείο ΕΚΦΕ\2016-2017\παρουσιάσεις\Χημεία Β Γυμνασίου\φωτογραφίες2\DSC06900.JPG"/>
          <p:cNvPicPr>
            <a:picLocks noChangeAspect="1" noChangeArrowheads="1"/>
          </p:cNvPicPr>
          <p:nvPr/>
        </p:nvPicPr>
        <p:blipFill rotWithShape="1">
          <a:blip r:embed="rId4" cstate="print"/>
          <a:srcRect l="28175" t="35049" r="23521" b="19149"/>
          <a:stretch/>
        </p:blipFill>
        <p:spPr bwMode="auto">
          <a:xfrm rot="21288962">
            <a:off x="1780603" y="2709637"/>
            <a:ext cx="1252561" cy="1897026"/>
          </a:xfrm>
          <a:prstGeom prst="rect">
            <a:avLst/>
          </a:prstGeom>
          <a:noFill/>
        </p:spPr>
      </p:pic>
      <p:pic>
        <p:nvPicPr>
          <p:cNvPr id="78852" name="Picture 4" descr="D:\Έγγραφα τοπικού δίσκου D\Αρχείο ΕΚΦΕ\2016-2017\παρουσιάσεις\Χημεία Β Γυμνασίου\φωτογραφίες\DSC06879.JPG"/>
          <p:cNvPicPr>
            <a:picLocks noChangeAspect="1" noChangeArrowheads="1"/>
          </p:cNvPicPr>
          <p:nvPr/>
        </p:nvPicPr>
        <p:blipFill rotWithShape="1">
          <a:blip r:embed="rId3" cstate="print"/>
          <a:srcRect l="23292" r="27437"/>
          <a:stretch/>
        </p:blipFill>
        <p:spPr bwMode="auto">
          <a:xfrm>
            <a:off x="3203848" y="2153295"/>
            <a:ext cx="1620981" cy="41040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9" name="8 - Ορθογώνιο"/>
          <p:cNvSpPr/>
          <p:nvPr/>
        </p:nvSpPr>
        <p:spPr>
          <a:xfrm>
            <a:off x="6388742" y="5805264"/>
            <a:ext cx="2431730" cy="76944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100ml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 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</a:t>
            </a:r>
          </a:p>
          <a:p>
            <a:pPr algn="ctr"/>
            <a:r>
              <a:rPr lang="el-GR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endParaRPr lang="el-GR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02" name="Picture 2" descr="D:\Έγγραφα τοπικού δίσκου D\Αρχείο ΕΚΦΕ\2016-2017\παρουσιάσεις\Χημεία Β Γυμνασίου\φωτογραφίες2\DSC06893.JPG"/>
          <p:cNvPicPr>
            <a:picLocks noChangeAspect="1" noChangeArrowheads="1"/>
          </p:cNvPicPr>
          <p:nvPr/>
        </p:nvPicPr>
        <p:blipFill rotWithShape="1">
          <a:blip r:embed="rId2" cstate="print"/>
          <a:srcRect l="31464" r="26051"/>
          <a:stretch/>
        </p:blipFill>
        <p:spPr bwMode="auto">
          <a:xfrm>
            <a:off x="6300192" y="1683384"/>
            <a:ext cx="1356701" cy="3960440"/>
          </a:xfrm>
          <a:prstGeom prst="rect">
            <a:avLst/>
          </a:prstGeom>
          <a:noFill/>
        </p:spPr>
      </p:pic>
      <p:pic>
        <p:nvPicPr>
          <p:cNvPr id="51203" name="Picture 3" descr="D:\Έγγραφα τοπικού δίσκου D\Αρχείο ΕΚΦΕ\2016-2017\παρουσιάσεις\Χημεία Β Γυμνασίου\φωτογραφίες2\DSC06900.JPG"/>
          <p:cNvPicPr>
            <a:picLocks noChangeAspect="1" noChangeArrowheads="1"/>
          </p:cNvPicPr>
          <p:nvPr/>
        </p:nvPicPr>
        <p:blipFill rotWithShape="1">
          <a:blip r:embed="rId4" cstate="print"/>
          <a:srcRect l="28175" r="14805"/>
          <a:stretch/>
        </p:blipFill>
        <p:spPr bwMode="auto">
          <a:xfrm rot="21288962">
            <a:off x="219585" y="1253001"/>
            <a:ext cx="1478585" cy="4141776"/>
          </a:xfrm>
          <a:prstGeom prst="rect">
            <a:avLst/>
          </a:prstGeom>
          <a:noFill/>
        </p:spPr>
      </p:pic>
      <p:cxnSp>
        <p:nvCxnSpPr>
          <p:cNvPr id="4" name="Ευθεία γραμμή σύνδεσης 3"/>
          <p:cNvCxnSpPr/>
          <p:nvPr/>
        </p:nvCxnSpPr>
        <p:spPr>
          <a:xfrm>
            <a:off x="251520" y="3964994"/>
            <a:ext cx="8712968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Ορθογώνιο"/>
          <p:cNvSpPr>
            <a:spLocks noChangeArrowheads="1"/>
          </p:cNvSpPr>
          <p:nvPr/>
        </p:nvSpPr>
        <p:spPr bwMode="auto">
          <a:xfrm>
            <a:off x="356328" y="5517232"/>
            <a:ext cx="2199448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Απιονισμένο  νερό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6978542" y="2841595"/>
            <a:ext cx="401771" cy="4876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 flipH="1">
            <a:off x="3995936" y="3573016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7090767" y="2472263"/>
            <a:ext cx="1215865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7,5 </a:t>
            </a:r>
            <a:r>
              <a:rPr lang="el-GR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2 - Ορθογώνιο"/>
          <p:cNvSpPr>
            <a:spLocks noChangeArrowheads="1"/>
          </p:cNvSpPr>
          <p:nvPr/>
        </p:nvSpPr>
        <p:spPr bwMode="auto">
          <a:xfrm>
            <a:off x="2771799" y="6309320"/>
            <a:ext cx="3312369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100ml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 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endParaRPr lang="el-GR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13 - Ορθογώνιο"/>
          <p:cNvSpPr>
            <a:spLocks noChangeArrowheads="1"/>
          </p:cNvSpPr>
          <p:nvPr/>
        </p:nvSpPr>
        <p:spPr bwMode="auto">
          <a:xfrm>
            <a:off x="1336681" y="4715852"/>
            <a:ext cx="107507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32656"/>
            <a:ext cx="86409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Σημείο βρασμού καθαρού νερού και διαλυμάτων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2308810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/>
              <a:t>Μετά 3</a:t>
            </a:r>
            <a:r>
              <a:rPr lang="en-US" sz="2000" b="1" dirty="0" smtClean="0"/>
              <a:t>min</a:t>
            </a:r>
            <a:endParaRPr lang="el-GR" sz="2000" b="1" dirty="0"/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 flipH="1">
            <a:off x="5508104" y="3331744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1 - Ορθογώνιο"/>
          <p:cNvSpPr>
            <a:spLocks noChangeArrowheads="1"/>
          </p:cNvSpPr>
          <p:nvPr/>
        </p:nvSpPr>
        <p:spPr bwMode="auto">
          <a:xfrm>
            <a:off x="4283968" y="3372961"/>
            <a:ext cx="10801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 </a:t>
            </a:r>
            <a:r>
              <a:rPr lang="el-GR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5724128" y="3144617"/>
            <a:ext cx="10801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0032" y="2308810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/>
              <a:t>Μετά 3</a:t>
            </a:r>
            <a:r>
              <a:rPr lang="en-US" sz="2000" b="1" dirty="0" smtClean="0"/>
              <a:t>min</a:t>
            </a:r>
            <a:endParaRPr lang="el-GR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63563" y="1194673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/>
              <a:t>Μετά 3</a:t>
            </a:r>
            <a:r>
              <a:rPr lang="en-US" sz="2000" b="1" dirty="0" smtClean="0"/>
              <a:t>min</a:t>
            </a:r>
            <a:endParaRPr lang="el-GR" sz="2000" b="1" dirty="0"/>
          </a:p>
        </p:txBody>
      </p:sp>
      <p:cxnSp>
        <p:nvCxnSpPr>
          <p:cNvPr id="25" name="Ευθύγραμμο βέλος σύνδεσης 24"/>
          <p:cNvCxnSpPr/>
          <p:nvPr/>
        </p:nvCxnSpPr>
        <p:spPr>
          <a:xfrm>
            <a:off x="7919672" y="2841595"/>
            <a:ext cx="471013" cy="5313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9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97347869-6B99-439B-B484-9192CA6CAE9D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39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90115" name="2 - Ορθογώνιο"/>
          <p:cNvSpPr>
            <a:spLocks noChangeArrowheads="1"/>
          </p:cNvSpPr>
          <p:nvPr/>
        </p:nvSpPr>
        <p:spPr bwMode="auto">
          <a:xfrm>
            <a:off x="3203848" y="5805264"/>
            <a:ext cx="5570756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r>
              <a:rPr lang="el-GR" sz="2800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n-US" sz="2800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 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75320" y="1988840"/>
            <a:ext cx="6121276" cy="18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Διαπίστωση </a:t>
            </a:r>
            <a:endParaRPr lang="el-GR" sz="3600" b="1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της ηλεκτρικής αγωγιμότητας </a:t>
            </a: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διαλύματος </a:t>
            </a:r>
            <a:r>
              <a:rPr lang="en-US" sz="36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0117" name="4 - Ορθογώνιο"/>
          <p:cNvSpPr>
            <a:spLocks noChangeArrowheads="1"/>
          </p:cNvSpPr>
          <p:nvPr/>
        </p:nvSpPr>
        <p:spPr bwMode="auto">
          <a:xfrm>
            <a:off x="968033" y="722313"/>
            <a:ext cx="423984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άσκηση </a:t>
            </a:r>
          </a:p>
        </p:txBody>
      </p:sp>
      <p:sp>
        <p:nvSpPr>
          <p:cNvPr id="6" name="2 - Ορθογώνιο"/>
          <p:cNvSpPr>
            <a:spLocks noChangeArrowheads="1"/>
          </p:cNvSpPr>
          <p:nvPr/>
        </p:nvSpPr>
        <p:spPr bwMode="auto">
          <a:xfrm>
            <a:off x="179512" y="4633972"/>
            <a:ext cx="504056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Υποατομικά σωματίδια - Ιόντα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AC547F86-99A4-4C80-8872-235145556CDA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4</a:t>
            </a:fld>
            <a:endParaRPr lang="el-GR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5363" name="4 - Ορθογώνιο"/>
          <p:cNvSpPr>
            <a:spLocks noChangeArrowheads="1"/>
          </p:cNvSpPr>
          <p:nvPr/>
        </p:nvSpPr>
        <p:spPr bwMode="auto">
          <a:xfrm>
            <a:off x="215107" y="836712"/>
            <a:ext cx="43926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l-GR" sz="2400" b="1" baseline="30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Εργαστηριακή άσκηση</a:t>
            </a:r>
          </a:p>
        </p:txBody>
      </p:sp>
      <p:sp>
        <p:nvSpPr>
          <p:cNvPr id="15364" name="2 - Ορθογώνιο"/>
          <p:cNvSpPr>
            <a:spLocks noChangeArrowheads="1"/>
          </p:cNvSpPr>
          <p:nvPr/>
        </p:nvSpPr>
        <p:spPr bwMode="auto">
          <a:xfrm>
            <a:off x="2771800" y="5733256"/>
            <a:ext cx="61927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Trebuchet MS" pitchFamily="34" charset="0"/>
              </a:rPr>
              <a:t>σχολικό </a:t>
            </a:r>
            <a:r>
              <a:rPr lang="el-GR" sz="2400" dirty="0">
                <a:latin typeface="Trebuchet MS" pitchFamily="34" charset="0"/>
              </a:rPr>
              <a:t>βιβλίο- παράθυρο στο εργαστήριο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45340" y="2564904"/>
            <a:ext cx="5402263" cy="93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Αναλύοντας το χώμα</a:t>
            </a:r>
          </a:p>
        </p:txBody>
      </p:sp>
      <p:sp>
        <p:nvSpPr>
          <p:cNvPr id="15366" name="2 - Ορθογώνιο"/>
          <p:cNvSpPr>
            <a:spLocks noChangeArrowheads="1"/>
          </p:cNvSpPr>
          <p:nvPr/>
        </p:nvSpPr>
        <p:spPr bwMode="auto">
          <a:xfrm>
            <a:off x="242770" y="4607550"/>
            <a:ext cx="381654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Έδαφος και υπέδαφος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1D5C62-8D60-4BC4-8E2F-4FD0BA16B39A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l-GR" smtClean="0"/>
          </a:p>
        </p:txBody>
      </p:sp>
      <p:graphicFrame>
        <p:nvGraphicFramePr>
          <p:cNvPr id="8810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809621"/>
              </p:ext>
            </p:extLst>
          </p:nvPr>
        </p:nvGraphicFramePr>
        <p:xfrm>
          <a:off x="251520" y="1268760"/>
          <a:ext cx="8640960" cy="4783787"/>
        </p:xfrm>
        <a:graphic>
          <a:graphicData uri="http://schemas.openxmlformats.org/drawingml/2006/table">
            <a:tbl>
              <a:tblPr/>
              <a:tblGrid>
                <a:gridCol w="3456384"/>
                <a:gridCol w="5184576"/>
              </a:tblGrid>
              <a:tr h="6888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Ουσίες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Όργανα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5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NaCl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Ζυγός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Απιονισμένο νερό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Ποτήρι ζέσης 250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mL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539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Γυάλινη ράβδος ανάδευσης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ή πλαστικό κουταλάκι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53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Αγωγοί σύνδεσης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88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Ηλεκτρόδια άνθρακα (μύτες μολυβιών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ή θετικά ηλεκτρόδια από παλιές μπαταρίες)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53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Μαχαιρωτός διακόπτης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53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Τροφοδοτικό συνεχούς τάσεως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81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Λαμπάκι σε βάση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Ηλεκτρική αγωγιμότητα διαλύματος </a:t>
            </a:r>
            <a:r>
              <a:rPr lang="en-US" sz="2400" dirty="0" err="1" smtClean="0">
                <a:solidFill>
                  <a:schemeClr val="bg1"/>
                </a:solidFill>
              </a:rPr>
              <a:t>NaCl</a:t>
            </a:r>
            <a:endParaRPr lang="el-GR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georg_000\Documents\IonsMo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2512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8" descr="DSC068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118" y="980728"/>
            <a:ext cx="6469362" cy="521672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3188" name="Picture 6" descr="DSC06855"/>
          <p:cNvPicPr>
            <a:picLocks noChangeAspect="1" noChangeArrowheads="1"/>
          </p:cNvPicPr>
          <p:nvPr/>
        </p:nvPicPr>
        <p:blipFill rotWithShape="1">
          <a:blip r:embed="rId3" cstate="print"/>
          <a:srcRect r="5806"/>
          <a:stretch/>
        </p:blipFill>
        <p:spPr bwMode="auto">
          <a:xfrm>
            <a:off x="1464412" y="1556353"/>
            <a:ext cx="3437254" cy="273630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3189" name="Picture 7" descr="DSC06854"/>
          <p:cNvPicPr>
            <a:picLocks noChangeAspect="1" noChangeArrowheads="1"/>
          </p:cNvPicPr>
          <p:nvPr/>
        </p:nvPicPr>
        <p:blipFill rotWithShape="1">
          <a:blip r:embed="rId4" cstate="print"/>
          <a:srcRect l="29968" t="24812" r="13157" b="20806"/>
          <a:stretch/>
        </p:blipFill>
        <p:spPr bwMode="auto">
          <a:xfrm>
            <a:off x="179512" y="3926199"/>
            <a:ext cx="3421626" cy="22712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Ηλεκτρική αγωγιμότητα διαλύματος </a:t>
            </a:r>
            <a:r>
              <a:rPr lang="en-US" sz="2400" dirty="0" err="1" smtClean="0">
                <a:solidFill>
                  <a:schemeClr val="bg1"/>
                </a:solidFill>
              </a:rPr>
              <a:t>NaCl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- TextBox"/>
          <p:cNvSpPr txBox="1">
            <a:spLocks noChangeArrowheads="1"/>
          </p:cNvSpPr>
          <p:nvPr/>
        </p:nvSpPr>
        <p:spPr bwMode="auto">
          <a:xfrm>
            <a:off x="288685" y="1326286"/>
            <a:ext cx="8531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Τοποθετούμε τα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ηλεκτρόδια άνθρακα στο νερό,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προσέχοντας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να μην ακουμπούν μεταξύ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τους.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9090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EE345-3BF8-44C8-919B-0F5598191811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l-GR" smtClean="0"/>
          </a:p>
        </p:txBody>
      </p:sp>
      <p:sp>
        <p:nvSpPr>
          <p:cNvPr id="94212" name="2 - Ορθογώνιο"/>
          <p:cNvSpPr>
            <a:spLocks noChangeArrowheads="1"/>
          </p:cNvSpPr>
          <p:nvPr/>
        </p:nvSpPr>
        <p:spPr bwMode="auto">
          <a:xfrm>
            <a:off x="251396" y="260648"/>
            <a:ext cx="856907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Διαδικασία 1- </a:t>
            </a: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αγωγιμότητα απιονισμένου νερού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4213" name="Picture 6" descr="DSC0685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107" r="6449" b="6515"/>
          <a:stretch/>
        </p:blipFill>
        <p:spPr bwMode="auto">
          <a:xfrm>
            <a:off x="4554579" y="3095560"/>
            <a:ext cx="4300632" cy="350087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4214" name="Picture 7" descr="DSC0685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906" r="5420" b="9351"/>
          <a:stretch/>
        </p:blipFill>
        <p:spPr bwMode="auto">
          <a:xfrm>
            <a:off x="3491880" y="2307994"/>
            <a:ext cx="2734494" cy="194197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" name="1 - TextBox"/>
          <p:cNvSpPr txBox="1">
            <a:spLocks noChangeArrowheads="1"/>
          </p:cNvSpPr>
          <p:nvPr/>
        </p:nvSpPr>
        <p:spPr bwMode="auto">
          <a:xfrm>
            <a:off x="271346" y="899814"/>
            <a:ext cx="85491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Γεμίζουμε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ποτήρι ζέσεως </a:t>
            </a:r>
            <a:r>
              <a:rPr lang="el-GR" sz="2000" dirty="0"/>
              <a:t>ή άλλο δοχείο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απιονισμένο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νερό. 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1 - TextBox"/>
          <p:cNvSpPr txBox="1">
            <a:spLocks noChangeArrowheads="1"/>
          </p:cNvSpPr>
          <p:nvPr/>
        </p:nvSpPr>
        <p:spPr bwMode="auto">
          <a:xfrm>
            <a:off x="261780" y="4848932"/>
            <a:ext cx="42472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Ρυθμίζουμε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τροφοδοτικό στα </a:t>
            </a:r>
            <a:r>
              <a:rPr lang="el-GR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el-GR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Κλείνουμε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διακόπτη.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1 - TextBox"/>
          <p:cNvSpPr txBox="1">
            <a:spLocks noChangeArrowheads="1"/>
          </p:cNvSpPr>
          <p:nvPr/>
        </p:nvSpPr>
        <p:spPr bwMode="auto">
          <a:xfrm>
            <a:off x="539552" y="2310977"/>
            <a:ext cx="264365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Συνδέουμε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σειρά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τροφοδοτικό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λαμπτήρα,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διακόπτη</a:t>
            </a: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ποτήρι 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τα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ηλεκτρόδια.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1 - TextBox"/>
          <p:cNvSpPr txBox="1">
            <a:spLocks noChangeArrowheads="1"/>
          </p:cNvSpPr>
          <p:nvPr/>
        </p:nvSpPr>
        <p:spPr bwMode="auto">
          <a:xfrm>
            <a:off x="251396" y="5949280"/>
            <a:ext cx="42472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l-GR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Ανάβει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λαμπτήρας;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P spid="7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2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E9827334-84D6-49CC-AE2E-C659D9FDB8A4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43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95235" name="2 - Ορθογώνιο"/>
          <p:cNvSpPr>
            <a:spLocks noChangeArrowheads="1"/>
          </p:cNvSpPr>
          <p:nvPr/>
        </p:nvSpPr>
        <p:spPr bwMode="auto">
          <a:xfrm>
            <a:off x="179388" y="332656"/>
            <a:ext cx="871309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Διαδικασία </a:t>
            </a: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2 - αγωγιμότητα διαλύματος </a:t>
            </a:r>
            <a:r>
              <a:rPr lang="en-US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5236" name="Rectangle 7"/>
          <p:cNvSpPr>
            <a:spLocks noChangeArrowheads="1"/>
          </p:cNvSpPr>
          <p:nvPr/>
        </p:nvSpPr>
        <p:spPr bwMode="auto">
          <a:xfrm>
            <a:off x="179388" y="2999323"/>
            <a:ext cx="503289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Arial Unicode MS" pitchFamily="34" charset="-128"/>
              </a:rPr>
              <a:t>Ανοίγουμε το </a:t>
            </a:r>
            <a:r>
              <a:rPr lang="el-GR" sz="2000" dirty="0" smtClean="0">
                <a:latin typeface="Arial Unicode MS" pitchFamily="34" charset="-128"/>
              </a:rPr>
              <a:t>διακόπτη.</a:t>
            </a:r>
            <a:endParaRPr lang="el-GR" sz="2000" dirty="0">
              <a:latin typeface="Arial Unicode MS" pitchFamily="34" charset="-128"/>
            </a:endParaRPr>
          </a:p>
          <a:p>
            <a:pPr algn="ctr"/>
            <a:endParaRPr lang="el-GR" sz="800" dirty="0">
              <a:latin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</a:rPr>
              <a:t>Αντικαθιστούμε </a:t>
            </a:r>
            <a:r>
              <a:rPr lang="el-GR" sz="2000" dirty="0">
                <a:latin typeface="Arial Unicode MS" pitchFamily="34" charset="-128"/>
              </a:rPr>
              <a:t>το απιονισμένο νερό </a:t>
            </a:r>
            <a:endParaRPr lang="el-GR" sz="2000" dirty="0" smtClean="0">
              <a:latin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</a:rPr>
              <a:t>με </a:t>
            </a:r>
            <a:r>
              <a:rPr lang="el-GR" sz="2000" dirty="0">
                <a:latin typeface="Arial Unicode MS" pitchFamily="34" charset="-128"/>
              </a:rPr>
              <a:t>ίση ποσότητα νερού </a:t>
            </a:r>
            <a:endParaRPr lang="el-GR" sz="2000" dirty="0" smtClean="0">
              <a:latin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</a:rPr>
              <a:t>στην </a:t>
            </a:r>
            <a:r>
              <a:rPr lang="el-GR" sz="2000" dirty="0">
                <a:latin typeface="Arial Unicode MS" pitchFamily="34" charset="-128"/>
              </a:rPr>
              <a:t>οποία έχουμε διαλύσει </a:t>
            </a:r>
            <a:r>
              <a:rPr lang="el-GR" sz="2000" b="1" dirty="0">
                <a:latin typeface="Arial Unicode MS" pitchFamily="34" charset="-128"/>
              </a:rPr>
              <a:t>30</a:t>
            </a:r>
            <a:r>
              <a:rPr lang="en-US" sz="2000" b="1" dirty="0">
                <a:latin typeface="Arial Unicode MS" pitchFamily="34" charset="-128"/>
              </a:rPr>
              <a:t>g</a:t>
            </a:r>
            <a:r>
              <a:rPr lang="el-GR" sz="2000" b="1" dirty="0">
                <a:latin typeface="Arial Unicode MS" pitchFamily="34" charset="-128"/>
              </a:rPr>
              <a:t> </a:t>
            </a:r>
            <a:r>
              <a:rPr lang="el-GR" sz="2000" b="1" dirty="0" smtClean="0">
                <a:latin typeface="Arial Unicode MS" pitchFamily="34" charset="-128"/>
              </a:rPr>
              <a:t>αλάτι.</a:t>
            </a:r>
            <a:endParaRPr lang="el-GR" sz="2000" b="1" dirty="0">
              <a:latin typeface="Arial Unicode MS" pitchFamily="34" charset="-128"/>
            </a:endParaRPr>
          </a:p>
          <a:p>
            <a:pPr algn="ctr"/>
            <a:endParaRPr lang="el-GR" sz="800" dirty="0">
              <a:latin typeface="Arial Unicode MS" pitchFamily="34" charset="-128"/>
            </a:endParaRPr>
          </a:p>
          <a:p>
            <a:pPr algn="ctr"/>
            <a:r>
              <a:rPr lang="el-GR" sz="2000" dirty="0">
                <a:latin typeface="Arial Unicode MS" pitchFamily="34" charset="-128"/>
              </a:rPr>
              <a:t>Τοποθετούμε τα ηλεκτρόδια άνθρακα </a:t>
            </a:r>
            <a:endParaRPr lang="el-GR" sz="2000" dirty="0" smtClean="0">
              <a:latin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</a:rPr>
              <a:t>στο </a:t>
            </a:r>
            <a:r>
              <a:rPr lang="el-GR" sz="2000" dirty="0">
                <a:latin typeface="Arial Unicode MS" pitchFamily="34" charset="-128"/>
              </a:rPr>
              <a:t>νερό, προσέχοντας </a:t>
            </a:r>
            <a:endParaRPr lang="el-GR" sz="2000" dirty="0" smtClean="0">
              <a:latin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</a:rPr>
              <a:t>να </a:t>
            </a:r>
            <a:r>
              <a:rPr lang="el-GR" sz="2000" dirty="0">
                <a:latin typeface="Arial Unicode MS" pitchFamily="34" charset="-128"/>
              </a:rPr>
              <a:t>μην ακουμπούν μεταξύ </a:t>
            </a:r>
            <a:r>
              <a:rPr lang="el-GR" sz="2000" dirty="0" smtClean="0">
                <a:latin typeface="Arial Unicode MS" pitchFamily="34" charset="-128"/>
              </a:rPr>
              <a:t>τους.</a:t>
            </a:r>
            <a:endParaRPr lang="el-GR" sz="2000" dirty="0">
              <a:latin typeface="Arial Unicode MS" pitchFamily="34" charset="-128"/>
            </a:endParaRPr>
          </a:p>
          <a:p>
            <a:pPr algn="ctr"/>
            <a:endParaRPr lang="el-GR" sz="800" dirty="0">
              <a:latin typeface="Arial Unicode MS" pitchFamily="34" charset="-128"/>
            </a:endParaRPr>
          </a:p>
          <a:p>
            <a:pPr algn="ctr"/>
            <a:r>
              <a:rPr lang="el-GR" sz="2000" dirty="0">
                <a:latin typeface="Arial Unicode MS" pitchFamily="34" charset="-128"/>
              </a:rPr>
              <a:t>Ρυθμίζουμε το τροφοδοτικό στα </a:t>
            </a:r>
            <a:r>
              <a:rPr lang="el-GR" sz="2000" b="1" dirty="0">
                <a:latin typeface="Arial Unicode MS" pitchFamily="34" charset="-128"/>
              </a:rPr>
              <a:t>9</a:t>
            </a:r>
            <a:r>
              <a:rPr lang="en-US" sz="2000" b="1" dirty="0" smtClean="0">
                <a:latin typeface="Arial Unicode MS" pitchFamily="34" charset="-128"/>
              </a:rPr>
              <a:t>V</a:t>
            </a:r>
            <a:r>
              <a:rPr lang="el-GR" sz="2000" b="1" dirty="0" smtClean="0">
                <a:latin typeface="Arial Unicode MS" pitchFamily="34" charset="-128"/>
              </a:rPr>
              <a:t>.</a:t>
            </a:r>
            <a:endParaRPr lang="el-GR" sz="2000" b="1" dirty="0">
              <a:latin typeface="Arial Unicode MS" pitchFamily="34" charset="-128"/>
            </a:endParaRPr>
          </a:p>
          <a:p>
            <a:pPr algn="ctr"/>
            <a:endParaRPr lang="en-US" sz="800" dirty="0">
              <a:latin typeface="Arial Unicode MS" pitchFamily="34" charset="-128"/>
            </a:endParaRPr>
          </a:p>
          <a:p>
            <a:pPr algn="ctr"/>
            <a:r>
              <a:rPr lang="el-GR" sz="2000" dirty="0">
                <a:latin typeface="Arial Unicode MS" pitchFamily="34" charset="-128"/>
              </a:rPr>
              <a:t>Κλείνουμε το </a:t>
            </a:r>
            <a:r>
              <a:rPr lang="el-GR" sz="2000" dirty="0" smtClean="0">
                <a:latin typeface="Arial Unicode MS" pitchFamily="34" charset="-128"/>
              </a:rPr>
              <a:t>διακόπτη.</a:t>
            </a:r>
            <a:endParaRPr lang="el-GR" sz="2000" dirty="0">
              <a:latin typeface="Arial Unicode MS" pitchFamily="34" charset="-128"/>
            </a:endParaRPr>
          </a:p>
          <a:p>
            <a:pPr algn="ctr"/>
            <a:endParaRPr lang="el-GR" sz="800" dirty="0">
              <a:latin typeface="Arial Unicode MS" pitchFamily="34" charset="-128"/>
            </a:endParaRPr>
          </a:p>
          <a:p>
            <a:pPr algn="ctr"/>
            <a:r>
              <a:rPr lang="el-GR" sz="2000" dirty="0">
                <a:latin typeface="Arial Unicode MS" pitchFamily="34" charset="-128"/>
              </a:rPr>
              <a:t>Ανάβει ο λαμπτήρας;</a:t>
            </a:r>
          </a:p>
        </p:txBody>
      </p:sp>
      <p:pic>
        <p:nvPicPr>
          <p:cNvPr id="95237" name="Picture 8" descr="DSC068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4088" y="1052735"/>
            <a:ext cx="3385815" cy="531675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3949" t="26949" r="53654" b="49358"/>
          <a:stretch/>
        </p:blipFill>
        <p:spPr bwMode="auto">
          <a:xfrm>
            <a:off x="2048272" y="958984"/>
            <a:ext cx="1371600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7532" t="54880" r="15362" b="26984"/>
          <a:stretch/>
        </p:blipFill>
        <p:spPr bwMode="auto">
          <a:xfrm rot="16200000">
            <a:off x="3447633" y="1182044"/>
            <a:ext cx="1965961" cy="156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751" t="8817" b="3818"/>
          <a:stretch>
            <a:fillRect/>
          </a:stretch>
        </p:blipFill>
        <p:spPr bwMode="auto">
          <a:xfrm>
            <a:off x="1691680" y="1556610"/>
            <a:ext cx="5796136" cy="388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6E3A85-9FF0-4024-9C1A-733FB6FB9BDB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l-GR" smtClean="0"/>
          </a:p>
        </p:txBody>
      </p:sp>
      <p:sp>
        <p:nvSpPr>
          <p:cNvPr id="4" name="2 - Ορθογώνιο"/>
          <p:cNvSpPr>
            <a:spLocks noChangeArrowheads="1"/>
          </p:cNvSpPr>
          <p:nvPr/>
        </p:nvSpPr>
        <p:spPr bwMode="auto">
          <a:xfrm>
            <a:off x="179388" y="332656"/>
            <a:ext cx="871309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Αγωγιμότητα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διαλυμάτων</a:t>
            </a:r>
            <a:endParaRPr lang="el-GR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40A2BD3-775A-4B75-A5C5-3E190470DCDE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45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15816" y="2060848"/>
            <a:ext cx="561816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7284" name="4 - Ορθογώνιο"/>
          <p:cNvSpPr>
            <a:spLocks noChangeArrowheads="1"/>
          </p:cNvSpPr>
          <p:nvPr/>
        </p:nvSpPr>
        <p:spPr bwMode="auto">
          <a:xfrm>
            <a:off x="251520" y="476672"/>
            <a:ext cx="511256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άσκηση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μέρος Α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270758" y="4411349"/>
            <a:ext cx="57354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Χημική αντίδραση- Χημική εξίσωση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2 - Ορθογώνιο"/>
          <p:cNvSpPr>
            <a:spLocks noChangeArrowheads="1"/>
          </p:cNvSpPr>
          <p:nvPr/>
        </p:nvSpPr>
        <p:spPr bwMode="auto">
          <a:xfrm>
            <a:off x="3275856" y="5805264"/>
            <a:ext cx="561662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φωτόδεντρο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77751" y="1753741"/>
            <a:ext cx="5618162" cy="17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45937" y="1753741"/>
            <a:ext cx="5618162" cy="17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Καταβύθιση </a:t>
            </a: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χλωριούχου αργύρου </a:t>
            </a: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από νερό</a:t>
            </a:r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4293096"/>
            <a:ext cx="8678198" cy="2088232"/>
          </a:xfrm>
        </p:spPr>
        <p:txBody>
          <a:bodyPr>
            <a:norm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4 δοκιμαστικούς σωλήνες ρίχνουμε αλατόνερο, νερό βρύσης, εμφιαλωμένο νερό και απιονισμένο νερό αντίστοιχα.</a:t>
            </a: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καθένα από τους δοκιμαστικούς σωλήνες </a:t>
            </a:r>
          </a:p>
          <a:p>
            <a:pPr marL="0" indent="0" algn="ctr"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προσθέτουμε 2-3 σταγόνες νιτρικού αργύρου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AgNO</a:t>
            </a:r>
            <a:r>
              <a:rPr lang="en-US" sz="20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Σημειώνουμε τις παρατηρήσεις μας.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  <p:graphicFrame>
        <p:nvGraphicFramePr>
          <p:cNvPr id="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646175"/>
              </p:ext>
            </p:extLst>
          </p:nvPr>
        </p:nvGraphicFramePr>
        <p:xfrm>
          <a:off x="251520" y="1340768"/>
          <a:ext cx="8678198" cy="2389757"/>
        </p:xfrm>
        <a:graphic>
          <a:graphicData uri="http://schemas.openxmlformats.org/drawingml/2006/table">
            <a:tbl>
              <a:tblPr/>
              <a:tblGrid>
                <a:gridCol w="2983445"/>
                <a:gridCol w="5694753"/>
              </a:tblGrid>
              <a:tr h="564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Ουσίες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Όργανα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8571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Διάλυμα </a:t>
                      </a:r>
                      <a:r>
                        <a:rPr lang="en-US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AgNO</a:t>
                      </a:r>
                      <a:r>
                        <a:rPr lang="en-US" sz="2000" baseline="-25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endParaRPr lang="el-GR" sz="2000" baseline="-25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 δοκιμαστικοί σωλήνες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79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Διάλυμα</a:t>
                      </a:r>
                      <a:r>
                        <a:rPr lang="el-G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200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NaCl</a:t>
                      </a:r>
                      <a:endParaRPr lang="el-GR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Στήριγμα δοκιμαστικών σωλήνων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666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Εμφιαλωμένο</a:t>
                      </a:r>
                      <a:r>
                        <a:rPr lang="el-G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νερό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Υαλογράφος ή αυτοκόλλητες ετικέτες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Απιονισμένο</a:t>
                      </a:r>
                      <a:r>
                        <a:rPr lang="el-GR" sz="2000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νερό</a:t>
                      </a:r>
                      <a:endParaRPr lang="el-GR" sz="200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Ορθογώνιο 1"/>
          <p:cNvSpPr/>
          <p:nvPr/>
        </p:nvSpPr>
        <p:spPr>
          <a:xfrm>
            <a:off x="251520" y="332656"/>
            <a:ext cx="864096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Καταβύθιση </a:t>
            </a: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χλωριούχου </a:t>
            </a: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αργύρου </a:t>
            </a: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νιτρικό άργυρο</a:t>
            </a:r>
          </a:p>
          <a:p>
            <a:pPr algn="ctr"/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Ανίχνευση χλωρίου στο </a:t>
            </a:r>
            <a:r>
              <a:rPr 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νερό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  <p:pic>
        <p:nvPicPr>
          <p:cNvPr id="130050" name="Picture 2" descr="D:\Έγγραφα τοπικού δίσκου D\Αρχείο ΕΚΦΕ\2016-2017\παρουσιάσεις\Χημεία Β Γυμνασίου\φωτογραφίες\DSC0688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9795" r="17176"/>
          <a:stretch/>
        </p:blipFill>
        <p:spPr bwMode="auto">
          <a:xfrm>
            <a:off x="971600" y="692696"/>
            <a:ext cx="7272808" cy="5481227"/>
          </a:xfrm>
          <a:prstGeom prst="rect">
            <a:avLst/>
          </a:prstGeom>
          <a:noFill/>
        </p:spPr>
      </p:pic>
      <p:sp>
        <p:nvSpPr>
          <p:cNvPr id="5" name="6 - Ορθογώνιο"/>
          <p:cNvSpPr>
            <a:spLocks noChangeArrowheads="1"/>
          </p:cNvSpPr>
          <p:nvPr/>
        </p:nvSpPr>
        <p:spPr bwMode="auto">
          <a:xfrm rot="15993543">
            <a:off x="2840059" y="1684554"/>
            <a:ext cx="18449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διάλυμα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NaCl</a:t>
            </a:r>
            <a:endParaRPr lang="el-G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6 - Ορθογώνιο"/>
          <p:cNvSpPr>
            <a:spLocks noChangeArrowheads="1"/>
          </p:cNvSpPr>
          <p:nvPr/>
        </p:nvSpPr>
        <p:spPr bwMode="auto">
          <a:xfrm rot="16200000">
            <a:off x="4276072" y="1636836"/>
            <a:ext cx="1712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 βρύσης</a:t>
            </a:r>
            <a:endParaRPr lang="el-GR" sz="2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6 - Ορθογώνιο"/>
          <p:cNvSpPr>
            <a:spLocks noChangeArrowheads="1"/>
          </p:cNvSpPr>
          <p:nvPr/>
        </p:nvSpPr>
        <p:spPr bwMode="auto">
          <a:xfrm rot="16200000">
            <a:off x="5213561" y="1851335"/>
            <a:ext cx="2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εμφιαλωμένο νερό</a:t>
            </a:r>
            <a:endParaRPr lang="el-GR" sz="2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6 - Ορθογώνιο"/>
          <p:cNvSpPr>
            <a:spLocks noChangeArrowheads="1"/>
          </p:cNvSpPr>
          <p:nvPr/>
        </p:nvSpPr>
        <p:spPr bwMode="auto">
          <a:xfrm rot="16370571">
            <a:off x="6464831" y="1969972"/>
            <a:ext cx="26500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απιονισμένο νερό</a:t>
            </a:r>
            <a:endParaRPr lang="el-GR" sz="2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40A2BD3-775A-4B75-A5C5-3E190470DCDE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48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15816" y="2060848"/>
            <a:ext cx="561816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7284" name="4 - Ορθογώνιο"/>
          <p:cNvSpPr>
            <a:spLocks noChangeArrowheads="1"/>
          </p:cNvSpPr>
          <p:nvPr/>
        </p:nvSpPr>
        <p:spPr bwMode="auto">
          <a:xfrm>
            <a:off x="244973" y="768377"/>
            <a:ext cx="50765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άσκηση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μέρος Β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427460" y="4750401"/>
            <a:ext cx="579113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Χημική αντίδραση- Χημική εξίσωση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2 - Ορθογώνιο"/>
          <p:cNvSpPr>
            <a:spLocks noChangeArrowheads="1"/>
          </p:cNvSpPr>
          <p:nvPr/>
        </p:nvSpPr>
        <p:spPr bwMode="auto">
          <a:xfrm>
            <a:off x="3119393" y="5805264"/>
            <a:ext cx="561816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φωτόδεντρο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95613" y="2286000"/>
            <a:ext cx="561816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19393" y="2213249"/>
            <a:ext cx="5618162" cy="132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Καύσεις υδρογονανθράκων</a:t>
            </a:r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251520" y="214290"/>
            <a:ext cx="8640960" cy="5232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προπανίου- βουτανίου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1922" name="Picture 2" descr="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425" y="908720"/>
            <a:ext cx="5808895" cy="3888432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251520" y="5003511"/>
            <a:ext cx="8640960" cy="156966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Οι καύσεις του φυσικού αερίου 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(CH</a:t>
            </a:r>
            <a:r>
              <a:rPr lang="el-GR" sz="24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</a:t>
            </a:r>
          </a:p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του υγραερίου 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(C</a:t>
            </a:r>
            <a:r>
              <a:rPr lang="el-GR" sz="24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l-GR" sz="24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και C</a:t>
            </a:r>
            <a:r>
              <a:rPr lang="el-GR" sz="24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l-GR" sz="24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δίνουν πολύ καθαρές φλόγες, </a:t>
            </a:r>
          </a:p>
          <a:p>
            <a:pPr algn="ctr"/>
            <a:r>
              <a:rPr lang="el-GR" sz="24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εφόσον γίνονται τέλεια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(με περίσσεια αέρα).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13523" t="9053" r="14438" b="6153"/>
          <a:stretch/>
        </p:blipFill>
        <p:spPr bwMode="auto">
          <a:xfrm rot="5400000">
            <a:off x="881588" y="998732"/>
            <a:ext cx="3420383" cy="46805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51520" y="260648"/>
            <a:ext cx="8640960" cy="5000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Πείραμα Α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51520" y="5733256"/>
            <a:ext cx="4680520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Τι βλέπουμε μέσα στο χώμα;</a:t>
            </a:r>
            <a:endParaRPr lang="el-GR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251520" y="260648"/>
            <a:ext cx="848827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βουτανίου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2" descr="D:\Έγγραφα τοπικού δίσκου D\Αρχείο ΕΚΦΕ\2016-2017\παρουσιάσεις\Χημεία Β Γυμνασίου\φωτογραφίες2\DSC06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992" y="1677790"/>
            <a:ext cx="3840000" cy="360040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251520" y="6150114"/>
            <a:ext cx="848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βουτανίου C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μέσα σε σαπουνόνερο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l-GR" sz="20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3250" name="Picture 2" descr="D:\Έγγραφα τοπικού δίσκου D\Αρχείο ΕΚΦΕ\2016-2017\παρουσιάσεις\Χημεία Β Γυμνασίου\φωτογραφίες2\DSC06952.JPG"/>
          <p:cNvPicPr>
            <a:picLocks noChangeAspect="1" noChangeArrowheads="1"/>
          </p:cNvPicPr>
          <p:nvPr/>
        </p:nvPicPr>
        <p:blipFill rotWithShape="1">
          <a:blip r:embed="rId3" cstate="print"/>
          <a:srcRect l="18978" r="8816"/>
          <a:stretch/>
        </p:blipFill>
        <p:spPr bwMode="auto">
          <a:xfrm>
            <a:off x="5004048" y="1052736"/>
            <a:ext cx="3735746" cy="48505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Έγγραφα τοπικού δίσκου D\Αρχείο ΕΚΦΕ\2016-2017\παρουσιάσεις\Χημεία Β Γυμνασίου\φωτογραφίες2\DSC06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20508"/>
            <a:ext cx="2736304" cy="2052228"/>
          </a:xfrm>
          <a:prstGeom prst="rect">
            <a:avLst/>
          </a:prstGeom>
          <a:noFill/>
        </p:spPr>
      </p:pic>
      <p:pic>
        <p:nvPicPr>
          <p:cNvPr id="54275" name="Picture 3" descr="D:\Έγγραφα τοπικού δίσκου D\Αρχείο ΕΚΦΕ\2016-2017\παρουσιάσεις\Χημεία Β Γυμνασίου\φωτογραφίες2\DSC06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861328"/>
            <a:ext cx="3360000" cy="2520000"/>
          </a:xfrm>
          <a:prstGeom prst="rect">
            <a:avLst/>
          </a:prstGeom>
          <a:noFill/>
        </p:spPr>
      </p:pic>
      <p:pic>
        <p:nvPicPr>
          <p:cNvPr id="54276" name="Picture 4" descr="D:\Έγγραφα τοπικού δίσκου D\Αρχείο ΕΚΦΕ\2016-2017\παρουσιάσεις\Χημεία Β Γυμνασίου\φωτογραφίες2\DSC06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3360000" cy="2520000"/>
          </a:xfrm>
          <a:prstGeom prst="rect">
            <a:avLst/>
          </a:prstGeom>
          <a:noFill/>
        </p:spPr>
      </p:pic>
      <p:sp>
        <p:nvSpPr>
          <p:cNvPr id="6" name="2 - Ορθογώνιο"/>
          <p:cNvSpPr>
            <a:spLocks noChangeArrowheads="1"/>
          </p:cNvSpPr>
          <p:nvPr/>
        </p:nvSpPr>
        <p:spPr bwMode="auto">
          <a:xfrm>
            <a:off x="251520" y="260648"/>
            <a:ext cx="864096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Απανθράκωση Ζάχαρης 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961553"/>
              </p:ext>
            </p:extLst>
          </p:nvPr>
        </p:nvGraphicFramePr>
        <p:xfrm>
          <a:off x="3419475" y="1970088"/>
          <a:ext cx="49688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Εξίσωση" r:id="rId6" imgW="2197080" imgH="253800" progId="Equation.3">
                  <p:embed/>
                </p:oleObj>
              </mc:Choice>
              <mc:Fallback>
                <p:oleObj name="Εξίσωση" r:id="rId6" imgW="2197080" imgH="253800" progId="Equation.3">
                  <p:embed/>
                  <p:pic>
                    <p:nvPicPr>
                      <p:cNvPr id="0" name="Αντικείμενο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970088"/>
                        <a:ext cx="4968875" cy="488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1MSDCF\DSC069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5" r="16347"/>
          <a:stretch/>
        </p:blipFill>
        <p:spPr bwMode="auto">
          <a:xfrm>
            <a:off x="271866" y="3605582"/>
            <a:ext cx="2403987" cy="27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MSDCF\DSC069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11"/>
          <a:stretch/>
        </p:blipFill>
        <p:spPr bwMode="auto">
          <a:xfrm>
            <a:off x="245402" y="1484784"/>
            <a:ext cx="2383997" cy="14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DCIM\101MSDCF\DSC069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12040" r="12673" b="10683"/>
          <a:stretch/>
        </p:blipFill>
        <p:spPr bwMode="auto">
          <a:xfrm>
            <a:off x="2915816" y="3605582"/>
            <a:ext cx="3293786" cy="27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251520" y="260648"/>
            <a:ext cx="864096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Απανθράκωση Ζάχαρης με 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982190"/>
              </p:ext>
            </p:extLst>
          </p:nvPr>
        </p:nvGraphicFramePr>
        <p:xfrm>
          <a:off x="3131840" y="1970607"/>
          <a:ext cx="55435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Εξίσωση" r:id="rId9" imgW="2450880" imgH="253800" progId="Equation.3">
                  <p:embed/>
                </p:oleObj>
              </mc:Choice>
              <mc:Fallback>
                <p:oleObj name="Εξίσωση" r:id="rId9" imgW="2450880" imgH="253800" progId="Equation.3">
                  <p:embed/>
                  <p:pic>
                    <p:nvPicPr>
                      <p:cNvPr id="0" name="Αντικείμενο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970607"/>
                        <a:ext cx="5543550" cy="488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3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40A2BD3-775A-4B75-A5C5-3E190470DCDE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53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58294" y="1556792"/>
            <a:ext cx="5618162" cy="244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Διαπίστωση της ύπαρξης υδρατμών, οξυγόνου και διοξειδίου του άνθρακα στην ατμόσφαιρα</a:t>
            </a:r>
          </a:p>
        </p:txBody>
      </p:sp>
      <p:sp>
        <p:nvSpPr>
          <p:cNvPr id="97284" name="4 - Ορθογώνιο"/>
          <p:cNvSpPr>
            <a:spLocks noChangeArrowheads="1"/>
          </p:cNvSpPr>
          <p:nvPr/>
        </p:nvSpPr>
        <p:spPr bwMode="auto">
          <a:xfrm>
            <a:off x="133628" y="548680"/>
            <a:ext cx="55905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άσκηση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μέρος Α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3058294" y="5661248"/>
            <a:ext cx="5762178" cy="528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latin typeface="Trebuchet MS" pitchFamily="34" charset="0"/>
              </a:rPr>
              <a:t>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εκτός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2 - Ορθογώνιο"/>
          <p:cNvSpPr>
            <a:spLocks noChangeArrowheads="1"/>
          </p:cNvSpPr>
          <p:nvPr/>
        </p:nvSpPr>
        <p:spPr bwMode="auto">
          <a:xfrm>
            <a:off x="395536" y="4699753"/>
            <a:ext cx="676875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Σύσταση του ατμοσφαιρικού αέρα</a:t>
            </a: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Ο</a:t>
            </a:r>
            <a:r>
              <a:rPr lang="en-US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Αποτέλεσμα εικόνας για cold so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6580" y="803879"/>
            <a:ext cx="3919916" cy="4767222"/>
          </a:xfrm>
          <a:prstGeom prst="rect">
            <a:avLst/>
          </a:prstGeom>
          <a:noFill/>
        </p:spPr>
      </p:pic>
      <p:sp>
        <p:nvSpPr>
          <p:cNvPr id="99330" name="Rectangle 2"/>
          <p:cNvSpPr>
            <a:spLocks noGrp="1"/>
          </p:cNvSpPr>
          <p:nvPr>
            <p:ph type="title"/>
          </p:nvPr>
        </p:nvSpPr>
        <p:spPr bwMode="auto">
          <a:xfrm>
            <a:off x="298759" y="188500"/>
            <a:ext cx="8584505" cy="504056"/>
          </a:xfrm>
          <a:solidFill>
            <a:schemeClr val="accent2">
              <a:lumMod val="75000"/>
            </a:schemeClr>
          </a:solidFill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l-GR" sz="2400" cap="none" dirty="0" smtClean="0">
                <a:ln>
                  <a:noFill/>
                </a:ln>
                <a:solidFill>
                  <a:schemeClr val="bg1"/>
                </a:solidFill>
                <a:latin typeface="Arial Unicode MS" pitchFamily="34" charset="-128"/>
              </a:rPr>
              <a:t>Διαπίστωση ύπαρξης υδρατμών στην ατμόσφαιρα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xfrm>
            <a:off x="155575" y="5620696"/>
            <a:ext cx="8735151" cy="866773"/>
          </a:xfrm>
          <a:ln w="38100">
            <a:solidFill>
              <a:srgbClr val="0070C0"/>
            </a:solidFill>
          </a:ln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Οι υδρατμοί που υπάρχουν στην ατμόσφαιρα (υγρασία)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υγροποιούνται όταν έρθουν σε επαφή με ψυχρά αντικείμενα.</a:t>
            </a:r>
          </a:p>
        </p:txBody>
      </p:sp>
      <p:sp>
        <p:nvSpPr>
          <p:cNvPr id="83972" name="AutoShape 4" descr="Αποτέλεσμα εικόνας για cold so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3974" name="AutoShape 6" descr="Αποτέλεσμα εικόνας για cold so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3975" name="Picture 7" descr="C:\Users\Admin\Pictures\κατάλογο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86" y="1749091"/>
            <a:ext cx="4733474" cy="34081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93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19114" r="13676"/>
          <a:stretch/>
        </p:blipFill>
        <p:spPr bwMode="auto">
          <a:xfrm>
            <a:off x="4555904" y="1077717"/>
            <a:ext cx="4352241" cy="486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Rectangle 3"/>
          <p:cNvSpPr>
            <a:spLocks noGrp="1" noChangeArrowheads="1"/>
          </p:cNvSpPr>
          <p:nvPr>
            <p:ph idx="1"/>
          </p:nvPr>
        </p:nvSpPr>
        <p:spPr>
          <a:xfrm>
            <a:off x="271936" y="1844824"/>
            <a:ext cx="3724000" cy="2520279"/>
          </a:xfrm>
        </p:spPr>
        <p:txBody>
          <a:bodyPr>
            <a:normAutofit/>
          </a:bodyPr>
          <a:lstStyle/>
          <a:p>
            <a:pPr marL="199707" indent="0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Βάζουμε σε ένα ποτήρι </a:t>
            </a:r>
          </a:p>
          <a:p>
            <a:pPr marL="199707" indent="0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νερό και παγάκια.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indent="-74613" eaLnBrk="1" hangingPunct="1">
              <a:lnSpc>
                <a:spcPct val="90000"/>
              </a:lnSpc>
            </a:pPr>
            <a:endParaRPr lang="el-GR" sz="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99707" indent="0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Σκουπίζουμε το εξωτερικό </a:t>
            </a:r>
          </a:p>
          <a:p>
            <a:pPr marL="199707" indent="0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του ποτηριού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indent="-74613" eaLnBrk="1" hangingPunct="1">
              <a:lnSpc>
                <a:spcPct val="90000"/>
              </a:lnSpc>
            </a:pPr>
            <a:endParaRPr lang="el-GR" sz="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99707" indent="0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Καλύπτουμε το ποτήρι </a:t>
            </a:r>
          </a:p>
          <a:p>
            <a:pPr marL="199707" indent="0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χαρτόνι ή μεμβράνη.</a:t>
            </a:r>
          </a:p>
        </p:txBody>
      </p:sp>
      <p:sp>
        <p:nvSpPr>
          <p:cNvPr id="95235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D5F6EA-D489-48B1-B8F6-36739E8EF1F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l-GR" smtClean="0"/>
          </a:p>
        </p:txBody>
      </p:sp>
      <p:sp>
        <p:nvSpPr>
          <p:cNvPr id="100357" name="Rectangle 3"/>
          <p:cNvSpPr>
            <a:spLocks noChangeArrowheads="1"/>
          </p:cNvSpPr>
          <p:nvPr/>
        </p:nvSpPr>
        <p:spPr bwMode="auto">
          <a:xfrm>
            <a:off x="2339280" y="5084564"/>
            <a:ext cx="6553200" cy="79270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Παρατήρηση</a:t>
            </a:r>
            <a:r>
              <a:rPr lang="el-GR" sz="20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Μετά από λίγο το εξωτερικό του ποτηριού υγραίνεται.</a:t>
            </a:r>
          </a:p>
        </p:txBody>
      </p:sp>
      <p:sp>
        <p:nvSpPr>
          <p:cNvPr id="100358" name="Rectangle 3"/>
          <p:cNvSpPr>
            <a:spLocks noChangeArrowheads="1"/>
          </p:cNvSpPr>
          <p:nvPr/>
        </p:nvSpPr>
        <p:spPr bwMode="auto">
          <a:xfrm>
            <a:off x="199358" y="224630"/>
            <a:ext cx="8713092" cy="44694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Συμπύκνωση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υδρατμών</a:t>
            </a:r>
          </a:p>
        </p:txBody>
      </p:sp>
      <p:sp>
        <p:nvSpPr>
          <p:cNvPr id="100359" name="Rectangle 8"/>
          <p:cNvSpPr>
            <a:spLocks noChangeArrowheads="1"/>
          </p:cNvSpPr>
          <p:nvPr/>
        </p:nvSpPr>
        <p:spPr bwMode="auto">
          <a:xfrm>
            <a:off x="199359" y="6151947"/>
            <a:ext cx="8708786" cy="37623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dirty="0">
                <a:latin typeface="Arial Unicode MS" pitchFamily="34" charset="-128"/>
              </a:rPr>
              <a:t>Ποιο αέριο είναι αυτό που υγροποιήθηκε;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/>
      <p:bldP spid="100357" grpId="0" animBg="1"/>
      <p:bldP spid="10035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 bwMode="auto">
          <a:xfrm>
            <a:off x="251520" y="260648"/>
            <a:ext cx="8640960" cy="576064"/>
          </a:xfrm>
          <a:solidFill>
            <a:schemeClr val="accent2">
              <a:lumMod val="75000"/>
            </a:schemeClr>
          </a:solidFill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l-GR" sz="2400" cap="none" dirty="0" smtClean="0">
                <a:ln>
                  <a:noFill/>
                </a:ln>
                <a:solidFill>
                  <a:schemeClr val="bg1"/>
                </a:solidFill>
                <a:latin typeface="Arial Unicode MS" pitchFamily="34" charset="-128"/>
              </a:rPr>
              <a:t>Διαπίστωση ύπαρξης οξυγόνου στην ατμόσφαιρα</a:t>
            </a:r>
          </a:p>
        </p:txBody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251520" y="1772816"/>
            <a:ext cx="6048672" cy="2016224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Το οξυγόνο είναι αέριο απαραίτητο για την καύση.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Προκειμένου να υπάρχει φλόγα,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όταν για παράδειγμα καίγεται ένα κερί,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χρειάζεται το οξυγόνο της ατμόσφαιρας,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το οποίο καταναλώνεται κατά την καύση.</a:t>
            </a:r>
            <a:endParaRPr lang="en-US" sz="2000" dirty="0" smtClean="0">
              <a:latin typeface="Arial Unicode MS" pitchFamily="34" charset="-128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51520" y="5157192"/>
            <a:ext cx="8640960" cy="1080120"/>
          </a:xfrm>
          <a:prstGeom prst="rect">
            <a:avLst/>
          </a:prstGeom>
          <a:ln w="38100">
            <a:solidFill>
              <a:schemeClr val="accent6"/>
            </a:solidFill>
          </a:ln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Εάν πραγματοποιηθεί η καύση μέσα σε δοχείο </a:t>
            </a:r>
          </a:p>
          <a:p>
            <a:pPr algn="ctr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με περιορισμένη ποσότητα οξυγόνου, </a:t>
            </a:r>
          </a:p>
          <a:p>
            <a:pPr algn="ctr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</a:rPr>
              <a:t>τότε η φλόγα θα σβήσει όταν καταναλωθεί όλη αυτή η ποσότητα. </a:t>
            </a:r>
          </a:p>
        </p:txBody>
      </p:sp>
      <p:pic>
        <p:nvPicPr>
          <p:cNvPr id="1028" name="Picture 4" descr="Αποτέλεσμα εικόνας για φλογα κεριου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66" y="1268760"/>
            <a:ext cx="2286000" cy="3024336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230717" y="1916832"/>
            <a:ext cx="8661763" cy="1512168"/>
          </a:xfrm>
        </p:spPr>
        <p:txBody>
          <a:bodyPr/>
          <a:lstStyle/>
          <a:p>
            <a:pPr marL="199707" indent="0" algn="ctr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ένα ποτήρι ζέσης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βάζουμε ένα κερί και το ανάβουμε.</a:t>
            </a:r>
          </a:p>
          <a:p>
            <a:pPr indent="-74613" algn="ctr" eaLnBrk="1" hangingPunct="1">
              <a:lnSpc>
                <a:spcPct val="90000"/>
              </a:lnSpc>
            </a:pP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99707" indent="0" algn="ctr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ένα δεύτερο ποτήρι ζέσης </a:t>
            </a:r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βάζουμε ένα κερί, </a:t>
            </a:r>
          </a:p>
          <a:p>
            <a:pPr marL="199707" indent="0" algn="ctr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ανάβουμε και το σκεπάζουμε με μια ύαλο ωρολογίου</a:t>
            </a:r>
          </a:p>
          <a:p>
            <a:pPr indent="-74613" eaLnBrk="1" hangingPunct="1">
              <a:lnSpc>
                <a:spcPct val="90000"/>
              </a:lnSpc>
              <a:buFont typeface="Wingdings 2" pitchFamily="18" charset="2"/>
              <a:buNone/>
            </a:pP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6259" name="5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0A053-00EB-4A45-8AE9-F0A01DD03037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l-GR" smtClean="0"/>
          </a:p>
        </p:txBody>
      </p:sp>
      <p:sp>
        <p:nvSpPr>
          <p:cNvPr id="102405" name="Rectangle 3"/>
          <p:cNvSpPr>
            <a:spLocks noChangeArrowheads="1"/>
          </p:cNvSpPr>
          <p:nvPr/>
        </p:nvSpPr>
        <p:spPr bwMode="auto">
          <a:xfrm>
            <a:off x="179388" y="160338"/>
            <a:ext cx="8713092" cy="62942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το Ο</a:t>
            </a:r>
            <a:r>
              <a:rPr lang="el-GR" sz="2400" b="1" baseline="-25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102406" name="Rectangle 3"/>
          <p:cNvSpPr>
            <a:spLocks noChangeArrowheads="1"/>
          </p:cNvSpPr>
          <p:nvPr/>
        </p:nvSpPr>
        <p:spPr bwMode="auto">
          <a:xfrm>
            <a:off x="155575" y="3933056"/>
            <a:ext cx="8661763" cy="98107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Παρατήρηση</a:t>
            </a:r>
            <a:r>
              <a:rPr lang="el-GR" sz="20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κερί στο δεύτερο ποτήρι Β έσβησε</a:t>
            </a:r>
          </a:p>
        </p:txBody>
      </p:sp>
      <p:sp>
        <p:nvSpPr>
          <p:cNvPr id="102407" name="Rectangle 3"/>
          <p:cNvSpPr>
            <a:spLocks noChangeArrowheads="1"/>
          </p:cNvSpPr>
          <p:nvPr/>
        </p:nvSpPr>
        <p:spPr bwMode="auto">
          <a:xfrm>
            <a:off x="323850" y="5589588"/>
            <a:ext cx="611981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endParaRPr lang="el-GR" sz="2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endParaRPr lang="el-GR" sz="20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408" name="Rectangle 9"/>
          <p:cNvSpPr>
            <a:spLocks noChangeArrowheads="1"/>
          </p:cNvSpPr>
          <p:nvPr/>
        </p:nvSpPr>
        <p:spPr bwMode="auto">
          <a:xfrm>
            <a:off x="201092" y="5229200"/>
            <a:ext cx="8616246" cy="107721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endParaRPr lang="el-GR" sz="2000" dirty="0" smtClean="0">
              <a:latin typeface="Arial Unicode MS" pitchFamily="34" charset="-128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b="1" dirty="0" smtClean="0">
                <a:latin typeface="Arial Unicode MS" pitchFamily="34" charset="-128"/>
              </a:rPr>
              <a:t>Ποιο </a:t>
            </a:r>
            <a:r>
              <a:rPr lang="el-GR" sz="2000" b="1" dirty="0">
                <a:latin typeface="Arial Unicode MS" pitchFamily="34" charset="-128"/>
              </a:rPr>
              <a:t>αέριο είναι αυτό που τελείωσε στο δεύτερο ποτήρι Β</a:t>
            </a:r>
            <a:r>
              <a:rPr lang="el-GR" sz="2000" b="1" dirty="0" smtClean="0">
                <a:latin typeface="Arial Unicode MS" pitchFamily="34" charset="-128"/>
              </a:rPr>
              <a:t>;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endParaRPr lang="el-GR" sz="2000" dirty="0">
              <a:latin typeface="Arial Unicode MS" pitchFamily="34" charset="-128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30717" y="1268760"/>
            <a:ext cx="183800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b="1" u="sng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Πείραμα Α</a:t>
            </a:r>
            <a:endParaRPr lang="el-GR" sz="2000" b="1" u="sng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898" name="AutoShape 2" descr="Αποτέλεσμα εικόνας για candle in a gla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/>
      <p:bldP spid="102406" grpId="0" animBg="1"/>
      <p:bldP spid="10240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0" y="438673"/>
            <a:ext cx="4427984" cy="2500900"/>
          </a:xfrm>
        </p:spPr>
        <p:txBody>
          <a:bodyPr/>
          <a:lstStyle/>
          <a:p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ένα πιάτο βάζουμε νερό και το χρωματίζουμε με χρώμα ζαχαροπλαστικής</a:t>
            </a:r>
          </a:p>
          <a:p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Τοποθετούμε το </a:t>
            </a:r>
            <a:r>
              <a:rPr lang="el-GR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ρεσό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πάνω στο πιάτο και στο χρωματισμένο νερό</a:t>
            </a:r>
          </a:p>
          <a:p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Ανάβουμε το κερί και το σκεπάζουμε με το ποτήρι ζέσης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  <p:graphicFrame>
        <p:nvGraphicFramePr>
          <p:cNvPr id="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547174"/>
              </p:ext>
            </p:extLst>
          </p:nvPr>
        </p:nvGraphicFramePr>
        <p:xfrm>
          <a:off x="285720" y="688706"/>
          <a:ext cx="4204832" cy="2179192"/>
        </p:xfrm>
        <a:graphic>
          <a:graphicData uri="http://schemas.openxmlformats.org/drawingml/2006/table">
            <a:tbl>
              <a:tblPr/>
              <a:tblGrid>
                <a:gridCol w="4204832"/>
              </a:tblGrid>
              <a:tr h="490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Υλικά που απαιτούνται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8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Κερί (</a:t>
                      </a:r>
                      <a:r>
                        <a:rPr kumimoji="0" lang="el-G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ρεσό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Χρώμα ζαχαροπλαστικής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Ποτήρι ζέσης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Πιάτο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5720" y="188640"/>
            <a:ext cx="192882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b="1" u="sng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Πείραμα Β</a:t>
            </a:r>
            <a:endParaRPr lang="el-GR" sz="2000" b="1" u="sng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5720" y="6372036"/>
            <a:ext cx="8534752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b="1" dirty="0">
                <a:latin typeface="Arial Unicode MS" pitchFamily="34" charset="-128"/>
              </a:rPr>
              <a:t>Ποιο αέριο είναι αυτό που </a:t>
            </a:r>
            <a:r>
              <a:rPr lang="el-GR" sz="2000" b="1" dirty="0" smtClean="0">
                <a:latin typeface="Arial Unicode MS" pitchFamily="34" charset="-128"/>
              </a:rPr>
              <a:t>καταναλώθηκε μέσα στο ποτήρι;</a:t>
            </a:r>
            <a:endParaRPr lang="el-GR" sz="2000" b="1" dirty="0">
              <a:latin typeface="Arial Unicode MS" pitchFamily="34" charset="-128"/>
            </a:endParaRPr>
          </a:p>
        </p:txBody>
      </p:sp>
      <p:pic>
        <p:nvPicPr>
          <p:cNvPr id="48130" name="Picture 2" descr="D:\Έγγραφα τοπικού δίσκου D\Αρχείο ΕΚΦΕ\2016-2017\παρουσιάσεις\Χημεία Β Γυμνασίου\φωτογραφίες3\DSC06930.JPG"/>
          <p:cNvPicPr>
            <a:picLocks noChangeAspect="1" noChangeArrowheads="1"/>
          </p:cNvPicPr>
          <p:nvPr/>
        </p:nvPicPr>
        <p:blipFill rotWithShape="1">
          <a:blip r:embed="rId2" cstate="print"/>
          <a:srcRect l="17571" t="42297" r="9488"/>
          <a:stretch/>
        </p:blipFill>
        <p:spPr bwMode="auto">
          <a:xfrm>
            <a:off x="2699792" y="4668964"/>
            <a:ext cx="2643389" cy="1568348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5720" y="3068960"/>
            <a:ext cx="4267376" cy="136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Παρατήρηση</a:t>
            </a:r>
            <a:r>
              <a:rPr lang="el-GR" sz="20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κερί σβήνει και ταυτόχρονα </a:t>
            </a:r>
          </a:p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χρωματισμένο νερό </a:t>
            </a:r>
          </a:p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εισέρχεται στο ποτήρι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8132" name="Picture 4" descr="D:\Έγγραφα τοπικού δίσκου D\Αρχείο ΕΚΦΕ\2016-2017\παρουσιάσεις\Χημεία Β Γυμνασίου\φωτογραφίες3\DSC06931.JPG"/>
          <p:cNvPicPr>
            <a:picLocks noChangeAspect="1" noChangeArrowheads="1"/>
          </p:cNvPicPr>
          <p:nvPr/>
        </p:nvPicPr>
        <p:blipFill rotWithShape="1">
          <a:blip r:embed="rId3" cstate="print"/>
          <a:srcRect l="21549" r="15307"/>
          <a:stretch/>
        </p:blipFill>
        <p:spPr bwMode="auto">
          <a:xfrm>
            <a:off x="5076056" y="2898364"/>
            <a:ext cx="2736304" cy="33389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D:\Έγγραφα τοπικού δίσκου D\Αρχείο ΕΚΦΕ\2016-2017\παρουσιάσεις\Χημεία Β Γυμνασίου\φωτογραφίες3\DSC06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19807"/>
            <a:ext cx="5688632" cy="2861321"/>
          </a:xfrm>
          <a:prstGeom prst="rect">
            <a:avLst/>
          </a:prstGeom>
          <a:noFill/>
        </p:spPr>
      </p:pic>
      <p:sp>
        <p:nvSpPr>
          <p:cNvPr id="158722" name="Rectangle 2"/>
          <p:cNvSpPr>
            <a:spLocks noGrp="1"/>
          </p:cNvSpPr>
          <p:nvPr>
            <p:ph type="title"/>
          </p:nvPr>
        </p:nvSpPr>
        <p:spPr bwMode="auto">
          <a:xfrm>
            <a:off x="182724" y="116632"/>
            <a:ext cx="8712968" cy="503833"/>
          </a:xfrm>
          <a:solidFill>
            <a:schemeClr val="accent2">
              <a:lumMod val="75000"/>
            </a:schemeClr>
          </a:solidFill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l-GR" sz="2400" cap="none" dirty="0" smtClean="0">
                <a:ln>
                  <a:noFill/>
                </a:ln>
                <a:solidFill>
                  <a:schemeClr val="bg1"/>
                </a:solidFill>
                <a:latin typeface="Arial Unicode MS" pitchFamily="34" charset="-128"/>
              </a:rPr>
              <a:t>Διαπίστωση ύπαρξης διοξειδίου του άνθρακα στην ατμόσφαιρα</a:t>
            </a:r>
          </a:p>
        </p:txBody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>
          <a:xfrm>
            <a:off x="231696" y="4878014"/>
            <a:ext cx="8736240" cy="1728192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l-GR" sz="2000" dirty="0" smtClean="0">
                <a:latin typeface="Arial Unicode MS" pitchFamily="34" charset="-128"/>
              </a:rPr>
              <a:t>Εάν αφήσουμε ένα βαμβάκι εμποτισμένο με δείκτη </a:t>
            </a:r>
          </a:p>
          <a:p>
            <a:pPr marL="0" indent="0" algn="ctr" eaLnBrk="1" hangingPunct="1">
              <a:buNone/>
            </a:pPr>
            <a:r>
              <a:rPr lang="el-GR" sz="2000" dirty="0" smtClean="0">
                <a:latin typeface="Arial Unicode MS" pitchFamily="34" charset="-128"/>
              </a:rPr>
              <a:t>μπλε της </a:t>
            </a:r>
            <a:r>
              <a:rPr lang="el-GR" sz="2000" dirty="0" err="1" smtClean="0">
                <a:latin typeface="Arial Unicode MS" pitchFamily="34" charset="-128"/>
              </a:rPr>
              <a:t>βρωμοθυμόλης</a:t>
            </a:r>
            <a:r>
              <a:rPr lang="el-GR" sz="2000" dirty="0" smtClean="0">
                <a:latin typeface="Arial Unicode MS" pitchFamily="34" charset="-128"/>
              </a:rPr>
              <a:t>, μπορούμε να διαπιστώσουμε την επομένη μέρα </a:t>
            </a:r>
          </a:p>
          <a:p>
            <a:pPr marL="0" indent="0" algn="ctr" eaLnBrk="1" hangingPunct="1">
              <a:buNone/>
            </a:pPr>
            <a:r>
              <a:rPr lang="el-GR" sz="2000" dirty="0" smtClean="0">
                <a:latin typeface="Arial Unicode MS" pitchFamily="34" charset="-128"/>
              </a:rPr>
              <a:t>την ύπαρξη του διαλυμένου διοξειδίου του άνθρακα </a:t>
            </a:r>
          </a:p>
          <a:p>
            <a:pPr marL="0" indent="0" algn="ctr" eaLnBrk="1" hangingPunct="1">
              <a:buNone/>
            </a:pPr>
            <a:r>
              <a:rPr lang="el-GR" sz="2000" dirty="0" smtClean="0">
                <a:latin typeface="Arial Unicode MS" pitchFamily="34" charset="-128"/>
              </a:rPr>
              <a:t>από την αλλαγή χρώματος του δείκτη.</a:t>
            </a:r>
          </a:p>
        </p:txBody>
      </p:sp>
      <p:pic>
        <p:nvPicPr>
          <p:cNvPr id="47106" name="Picture 2" descr="D:\Έγγραφα τοπικού δίσκου D\Αρχείο ΕΚΦΕ\2016-2017\παρουσιάσεις\Χημεία Β Γυμνασίου\φωτογραφίες3\DSC06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839200" y="-6629400"/>
            <a:ext cx="3840000" cy="2880000"/>
          </a:xfrm>
          <a:prstGeom prst="rect">
            <a:avLst/>
          </a:prstGeom>
          <a:noFill/>
        </p:spPr>
      </p:pic>
      <p:pic>
        <p:nvPicPr>
          <p:cNvPr id="47107" name="Picture 3" descr="D:\Έγγραφα τοπικού δίσκου D\Αρχείο ΕΚΦΕ\2016-2017\παρουσιάσεις\Χημεία Β Γυμνασίου\φωτογραφίες3\DSC06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839200" y="-6629400"/>
            <a:ext cx="2520000" cy="189000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4312" y="658687"/>
            <a:ext cx="201622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u="sng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Πείραμα Α</a:t>
            </a:r>
            <a:endParaRPr lang="el-GR" sz="2400" b="1" u="sng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>
          <a:xfrm>
            <a:off x="251520" y="836712"/>
            <a:ext cx="8640960" cy="73907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l-GR" sz="2000" dirty="0" smtClean="0">
                <a:latin typeface="Arial Unicode MS" pitchFamily="34" charset="-128"/>
              </a:rPr>
              <a:t>Το διοξείδιο του άνθρακα είναι αέριο </a:t>
            </a:r>
          </a:p>
          <a:p>
            <a:pPr marL="0" indent="0" algn="ctr">
              <a:buFont typeface="Wingdings 2"/>
              <a:buNone/>
            </a:pPr>
            <a:r>
              <a:rPr lang="el-GR" sz="2000" dirty="0" smtClean="0">
                <a:latin typeface="Arial Unicode MS" pitchFamily="34" charset="-128"/>
              </a:rPr>
              <a:t>το οποίο όταν διαλυθεί στο νερό δίνει όξινο διάλυμα.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5" name="3 - TextBox"/>
          <p:cNvSpPr txBox="1">
            <a:spLocks noChangeArrowheads="1"/>
          </p:cNvSpPr>
          <p:nvPr/>
        </p:nvSpPr>
        <p:spPr bwMode="auto">
          <a:xfrm>
            <a:off x="251521" y="5543806"/>
            <a:ext cx="4495346" cy="83099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Πού οφείλεται η εμφάνιση </a:t>
            </a:r>
          </a:p>
          <a:p>
            <a:pPr algn="ctr"/>
            <a:r>
              <a:rPr lang="el-GR" sz="2400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αυτών των σταγόνων;</a:t>
            </a:r>
            <a:endParaRPr lang="el-GR" sz="2400" dirty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 bwMode="auto">
          <a:xfrm>
            <a:off x="251520" y="1052736"/>
            <a:ext cx="86067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Στην κάψα πορσελάνης βάζουμε λίγο χώμα και θερμαίνουμε στο λύχνο.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Παρατηρούμε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ότι εμφανίζονται σταγόνες νερού 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στην εσωτερική επιφάνεια του υάλου.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53504"/>
            <a:ext cx="4495346" cy="267569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251520" y="260648"/>
            <a:ext cx="8640960" cy="5000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Πείραμα </a:t>
            </a:r>
            <a:r>
              <a:rPr lang="el-GR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34030" t="16166" r="31379" b="50080"/>
          <a:stretch/>
        </p:blipFill>
        <p:spPr bwMode="auto">
          <a:xfrm>
            <a:off x="5023698" y="4115697"/>
            <a:ext cx="3834582" cy="222700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  <p:sp>
        <p:nvSpPr>
          <p:cNvPr id="5" name="Rectangle 3"/>
          <p:cNvSpPr txBox="1">
            <a:spLocks noGrp="1"/>
          </p:cNvSpPr>
          <p:nvPr>
            <p:ph idx="1"/>
          </p:nvPr>
        </p:nvSpPr>
        <p:spPr bwMode="auto">
          <a:xfrm>
            <a:off x="323528" y="1268760"/>
            <a:ext cx="85351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Το διοξείδιο του άνθρακα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αντιδρά με το ασβεστόνερο και δίνει λευκό ίζημα:</a:t>
            </a:r>
          </a:p>
          <a:p>
            <a:pPr marL="273050" marR="0" lvl="0" indent="-27305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None/>
              <a:tabLst/>
              <a:defRPr/>
            </a:pPr>
            <a:r>
              <a:rPr lang="en-US" sz="2000" b="1" dirty="0" smtClean="0">
                <a:latin typeface="Arial Unicode MS" pitchFamily="34" charset="-128"/>
              </a:rPr>
              <a:t>CO</a:t>
            </a:r>
            <a:r>
              <a:rPr lang="en-US" sz="2000" b="1" baseline="-25000" dirty="0" smtClean="0">
                <a:latin typeface="Arial Unicode MS" pitchFamily="34" charset="-128"/>
              </a:rPr>
              <a:t>2 </a:t>
            </a:r>
            <a:r>
              <a:rPr lang="en-US" sz="2000" b="1" dirty="0" smtClean="0">
                <a:latin typeface="Arial Unicode MS" pitchFamily="34" charset="-128"/>
              </a:rPr>
              <a:t>+ Ca(OH)</a:t>
            </a:r>
            <a:r>
              <a:rPr lang="en-US" sz="2000" b="1" baseline="-25000" dirty="0" smtClean="0">
                <a:latin typeface="Arial Unicode MS" pitchFamily="34" charset="-128"/>
              </a:rPr>
              <a:t>2 </a:t>
            </a:r>
            <a:r>
              <a:rPr lang="en-US" sz="2000" b="1" dirty="0" smtClean="0">
                <a:latin typeface="Arial Unicode MS" pitchFamily="34" charset="-128"/>
              </a:rPr>
              <a:t>  → CaCO</a:t>
            </a:r>
            <a:r>
              <a:rPr lang="en-US" sz="2000" b="1" baseline="-25000" dirty="0" smtClean="0">
                <a:latin typeface="Arial Unicode MS" pitchFamily="34" charset="-128"/>
              </a:rPr>
              <a:t>3</a:t>
            </a:r>
            <a:r>
              <a:rPr lang="en-US" sz="2000" b="1" dirty="0" smtClean="0">
                <a:latin typeface="Arial Unicode MS" pitchFamily="34" charset="-128"/>
              </a:rPr>
              <a:t> ↓</a:t>
            </a:r>
            <a:r>
              <a:rPr lang="en-US" sz="2000" b="1" baseline="-25000" dirty="0" smtClean="0">
                <a:latin typeface="Arial Unicode MS" pitchFamily="34" charset="-128"/>
              </a:rPr>
              <a:t> </a:t>
            </a:r>
            <a:r>
              <a:rPr lang="en-US" sz="2000" b="1" dirty="0" smtClean="0">
                <a:latin typeface="Arial Unicode MS" pitchFamily="34" charset="-128"/>
              </a:rPr>
              <a:t> + H</a:t>
            </a:r>
            <a:r>
              <a:rPr lang="en-US" sz="2000" b="1" baseline="-25000" dirty="0" smtClean="0">
                <a:latin typeface="Arial Unicode MS" pitchFamily="34" charset="-128"/>
              </a:rPr>
              <a:t>2</a:t>
            </a:r>
            <a:r>
              <a:rPr lang="en-US" sz="2000" b="1" dirty="0" smtClean="0">
                <a:latin typeface="Arial Unicode MS" pitchFamily="34" charset="-128"/>
              </a:rPr>
              <a:t>O</a:t>
            </a:r>
            <a:endParaRPr kumimoji="0" lang="el-GR" sz="2000" b="1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504" y="836712"/>
            <a:ext cx="201622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u="sng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Πείραμα Β</a:t>
            </a:r>
            <a:endParaRPr lang="el-GR" sz="2400" b="1" u="sng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9154" name="Picture 2" descr="D:\Έγγραφα τοπικού δίσκου D\Αρχείο ΕΚΦΕ\2016-2017\παρουσιάσεις\Χημεία Β Γυμνασίου\φωτογραφίες3\DSC06926.JPG"/>
          <p:cNvPicPr>
            <a:picLocks noChangeAspect="1" noChangeArrowheads="1"/>
          </p:cNvPicPr>
          <p:nvPr/>
        </p:nvPicPr>
        <p:blipFill rotWithShape="1">
          <a:blip r:embed="rId2" cstate="print"/>
          <a:srcRect l="33476" t="11575" r="24390" b="17812"/>
          <a:stretch/>
        </p:blipFill>
        <p:spPr bwMode="auto">
          <a:xfrm>
            <a:off x="303538" y="2708920"/>
            <a:ext cx="2577966" cy="3240360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182724" y="116632"/>
            <a:ext cx="8712968" cy="503833"/>
          </a:xfrm>
          <a:solidFill>
            <a:schemeClr val="accent2">
              <a:lumMod val="75000"/>
            </a:schemeClr>
          </a:solidFill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l-GR" sz="2400" cap="none" dirty="0" smtClean="0">
                <a:ln>
                  <a:noFill/>
                </a:ln>
                <a:solidFill>
                  <a:schemeClr val="bg1"/>
                </a:solidFill>
                <a:latin typeface="Arial Unicode MS" pitchFamily="34" charset="-128"/>
              </a:rPr>
              <a:t>Διαπίστωση ύπαρξης διοξειδίου του άνθρακα στην ατμόσφαιρα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3131840" y="3140968"/>
            <a:ext cx="5760640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73050" indent="-273050" algn="ctr" fontAlgn="base">
              <a:spcAft>
                <a:spcPct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Arial Unicode MS" pitchFamily="34" charset="-128"/>
              </a:rPr>
              <a:t>Εάν αφήσουμε ένα ποτήρι με ασβεστόνερο </a:t>
            </a:r>
          </a:p>
          <a:p>
            <a:pPr marL="273050" indent="-273050" algn="ctr" fontAlgn="base">
              <a:spcAft>
                <a:spcPct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Arial Unicode MS" pitchFamily="34" charset="-128"/>
              </a:rPr>
              <a:t>για μερικές μέρες, </a:t>
            </a:r>
          </a:p>
          <a:p>
            <a:pPr marL="273050" indent="-273050" algn="ctr" fontAlgn="base">
              <a:spcAft>
                <a:spcPct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Arial Unicode MS" pitchFamily="34" charset="-128"/>
              </a:rPr>
              <a:t>τότε στην επιφάνειά του θα σχηματιστεί </a:t>
            </a:r>
          </a:p>
          <a:p>
            <a:pPr marL="273050" indent="-273050" algn="ctr" fontAlgn="base">
              <a:spcAft>
                <a:spcPct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Arial Unicode MS" pitchFamily="34" charset="-128"/>
              </a:rPr>
              <a:t>μια λευκή κρούστα </a:t>
            </a:r>
          </a:p>
          <a:p>
            <a:pPr marL="273050" indent="-273050" algn="ctr" fontAlgn="base">
              <a:spcAft>
                <a:spcPct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Arial Unicode MS" pitchFamily="34" charset="-128"/>
              </a:rPr>
              <a:t>(λευκό ίζημα ανθρακικού ασβεστίου </a:t>
            </a:r>
            <a:r>
              <a:rPr lang="en-US" sz="2000" dirty="0" smtClean="0">
                <a:latin typeface="Arial Unicode MS" pitchFamily="34" charset="-128"/>
              </a:rPr>
              <a:t>CaCO</a:t>
            </a:r>
            <a:r>
              <a:rPr lang="en-US" sz="2000" baseline="-25000" dirty="0" smtClean="0">
                <a:latin typeface="Arial Unicode MS" pitchFamily="34" charset="-128"/>
              </a:rPr>
              <a:t>3</a:t>
            </a:r>
            <a:r>
              <a:rPr lang="el-GR" sz="2000" dirty="0" smtClean="0">
                <a:latin typeface="Arial Unicode MS" pitchFamily="34" charset="-128"/>
              </a:rPr>
              <a:t>)</a:t>
            </a:r>
            <a:endParaRPr lang="en-US" sz="2000" dirty="0" smtClean="0">
              <a:latin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40A2BD3-775A-4B75-A5C5-3E190470DCDE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61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43211" y="1844824"/>
            <a:ext cx="6049267" cy="244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Παρασκευή οξυγόνου </a:t>
            </a:r>
          </a:p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διάσπαση του υπεροξειδίου του υδρογόνου και ανίχνευσή του</a:t>
            </a:r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7284" name="4 - Ορθογώνιο"/>
          <p:cNvSpPr>
            <a:spLocks noChangeArrowheads="1"/>
          </p:cNvSpPr>
          <p:nvPr/>
        </p:nvSpPr>
        <p:spPr bwMode="auto">
          <a:xfrm>
            <a:off x="148242" y="548680"/>
            <a:ext cx="521584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sz="24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άσκηση </a:t>
            </a:r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μέρος Β</a:t>
            </a:r>
            <a:endParaRPr lang="el-GR" sz="24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3059832" y="5661248"/>
            <a:ext cx="586814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Trebuchet MS" pitchFamily="34" charset="0"/>
              </a:rPr>
              <a:t>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</a:t>
            </a:r>
            <a:r>
              <a:rPr lang="el-GR" sz="2800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άσκηση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2963158" cy="634082"/>
          </a:xfrm>
          <a:solidFill>
            <a:schemeClr val="tx2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ΟΡΓΑΝΑ ΚΑΙ ΥΛΙΚΑ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3068960"/>
            <a:ext cx="6048350" cy="3240087"/>
          </a:xfrm>
          <a:ln w="38100">
            <a:solidFill>
              <a:srgbClr val="FFC000"/>
            </a:solidFill>
          </a:ln>
        </p:spPr>
        <p:txBody>
          <a:bodyPr/>
          <a:lstStyle/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Δοκιμαστικός σωλήνας (</a:t>
            </a:r>
            <a:r>
              <a:rPr lang="el-GR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ευρύστομος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Στήριγμα δοκιμαστικών σωλήνων</a:t>
            </a: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Σπαθίδα (σπάτουλα ή μικρό κουταλάκι)</a:t>
            </a: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Αναπτήρας</a:t>
            </a: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Παρασχίδα ξύλου (καλαμάκι για σουβλάκι) 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Διάλυμα υπεροξειδίου του υδρογόνου 12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%v/v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Πυρολουσίτης (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MnO</a:t>
            </a:r>
            <a:r>
              <a:rPr lang="en-US" sz="20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ή υπερμαγγανικό κάλιο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Μια φέτα πατάτα</a:t>
            </a:r>
          </a:p>
        </p:txBody>
      </p:sp>
      <p:sp>
        <p:nvSpPr>
          <p:cNvPr id="100355" name="3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EF4EF-EA7F-45F2-A066-13D6EBB65D00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l-GR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AutoShap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40960" cy="720080"/>
          </a:xfrm>
          <a:solidFill>
            <a:schemeClr val="tx2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ΔΙΑΣΠΑΣΗ ΥΠΕΡΟΞΕΙΔΙΟΥ ΤΟΥ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ΥΔΡΟΓΟΝΟΥ  Η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400" baseline="-25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3933056"/>
            <a:ext cx="8712968" cy="2448272"/>
          </a:xfrm>
          <a:ln w="38100">
            <a:solidFill>
              <a:srgbClr val="FFC000"/>
            </a:solidFill>
          </a:ln>
        </p:spPr>
        <p:txBody>
          <a:bodyPr>
            <a:normAutofit lnSpcReduction="10000"/>
          </a:bodyPr>
          <a:lstStyle/>
          <a:p>
            <a:pPr eaLnBrk="1" hangingPunct="1"/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 διάσπαση επιτυγχάνεται γρηγορότερα παρουσία καταλυτών</a:t>
            </a:r>
          </a:p>
          <a:p>
            <a:pPr eaLnBrk="1" hangingPunct="1"/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Ρίχνουμε λίγο υπεροξείδιο του υδρογόνου στην πατάτα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και παρατηρούμε τη διάσπαση λόγω της καταλάσης, ενός ένζυμου που περιέχεται στη φρέσκια πατάτα. 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1379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D65E33-D4A7-45B6-9108-91A86C08A4E3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l-GR" smtClean="0"/>
          </a:p>
        </p:txBody>
      </p:sp>
      <p:pic>
        <p:nvPicPr>
          <p:cNvPr id="108549" name="Picture 4" descr="DSC04360"/>
          <p:cNvPicPr>
            <a:picLocks noChangeAspect="1" noChangeArrowheads="1"/>
          </p:cNvPicPr>
          <p:nvPr/>
        </p:nvPicPr>
        <p:blipFill>
          <a:blip r:embed="rId2" cstate="print"/>
          <a:srcRect l="5263" r="7018" b="15807"/>
          <a:stretch>
            <a:fillRect/>
          </a:stretch>
        </p:blipFill>
        <p:spPr bwMode="auto">
          <a:xfrm>
            <a:off x="285720" y="1285860"/>
            <a:ext cx="3244845" cy="228715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08550" name="AutoShape 2"/>
          <p:cNvSpPr txBox="1">
            <a:spLocks noChangeArrowheads="1"/>
          </p:cNvSpPr>
          <p:nvPr/>
        </p:nvSpPr>
        <p:spPr bwMode="auto">
          <a:xfrm>
            <a:off x="3707904" y="1844824"/>
            <a:ext cx="5184576" cy="108108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H</a:t>
            </a:r>
            <a:r>
              <a:rPr lang="en-US" sz="2400" b="1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en-US" sz="2400" b="1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 3" pitchFamily="18" charset="2"/>
              </a:rPr>
              <a:t> 2 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 sz="2400" b="1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Ο</a:t>
            </a:r>
            <a:r>
              <a:rPr lang="el-GR" sz="24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↑ </a:t>
            </a:r>
            <a:endParaRPr lang="en-US" sz="2400" b="1" baseline="-25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Grp="1" noChangeArrowheads="1"/>
          </p:cNvSpPr>
          <p:nvPr>
            <p:ph type="title"/>
          </p:nvPr>
        </p:nvSpPr>
        <p:spPr>
          <a:xfrm>
            <a:off x="214282" y="357166"/>
            <a:ext cx="8678198" cy="720080"/>
          </a:xfrm>
          <a:solidFill>
            <a:schemeClr val="tx2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ΔΙΑΣΠΑΣΗ ΥΠΕΡΟΞΕΙΔΙΟΥ ΤΟΥ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ΥΔΡΟΓΟΝΟΥ  Η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400" baseline="-25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2915816" y="2702650"/>
            <a:ext cx="5963554" cy="3155242"/>
          </a:xfrm>
          <a:ln w="38100">
            <a:solidFill>
              <a:srgbClr val="FFC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Βάζουμε σε δοκιμαστικό σωλήνα περίπου 5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ml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υπεροξειδίου του υδρογόνου και τοποθετούμε το δοκιμαστικό σωλήνα στο στήριγμα</a:t>
            </a:r>
          </a:p>
          <a:p>
            <a:pPr eaLnBrk="1" hangingPunct="1">
              <a:lnSpc>
                <a:spcPct val="90000"/>
              </a:lnSpc>
            </a:pP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Προσθέτουμε με τη βοήθεια της </a:t>
            </a:r>
            <a:r>
              <a:rPr lang="el-GR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σπαθίδας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μικρή ποσότητα πυρολουσίτη</a:t>
            </a:r>
          </a:p>
          <a:p>
            <a:pPr eaLnBrk="1" hangingPunct="1">
              <a:lnSpc>
                <a:spcPct val="90000"/>
              </a:lnSpc>
            </a:pPr>
            <a:endParaRPr lang="el-GR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Καταγράφουμε τις παρατηρήσεις μας</a:t>
            </a:r>
          </a:p>
        </p:txBody>
      </p:sp>
      <p:sp>
        <p:nvSpPr>
          <p:cNvPr id="102403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19999C-8BEA-411F-ACBD-97F0723053E4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l-GR" smtClean="0"/>
          </a:p>
        </p:txBody>
      </p:sp>
      <p:pic>
        <p:nvPicPr>
          <p:cNvPr id="109573" name="Picture 5" descr="DSC04659"/>
          <p:cNvPicPr>
            <a:picLocks noChangeAspect="1" noChangeArrowheads="1"/>
          </p:cNvPicPr>
          <p:nvPr/>
        </p:nvPicPr>
        <p:blipFill>
          <a:blip r:embed="rId2" cstate="print">
            <a:lum bright="30000" contrast="34000"/>
          </a:blip>
          <a:srcRect/>
          <a:stretch>
            <a:fillRect/>
          </a:stretch>
        </p:blipFill>
        <p:spPr bwMode="auto">
          <a:xfrm>
            <a:off x="214282" y="1785926"/>
            <a:ext cx="2370137" cy="407196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4547" t="11042" r="34255" b="27254"/>
          <a:stretch/>
        </p:blipFill>
        <p:spPr bwMode="auto">
          <a:xfrm>
            <a:off x="251520" y="1173480"/>
            <a:ext cx="2713327" cy="40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0" name="AutoShap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40960" cy="576064"/>
          </a:xfrm>
          <a:solidFill>
            <a:schemeClr val="tx2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ΑΝΙΧΝΕΥΣΗ ΟΞΥΓΟΝΟΥ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31840" y="3501008"/>
            <a:ext cx="5760640" cy="3024906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Καίμε με τον αναπτήρα το ένα άκρο της παρασχίδας του ξύλου</a:t>
            </a: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Όταν εμφανιστεί φλόγα, σβήνουμε τη φωτιά, έτσι ώστε να παραμείνει η καύτρα</a:t>
            </a: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Πλησιάζουμε την καύτρα μέσα στο δοκιμαστικό σωλήνα, στο μίγμα που αναβράζει</a:t>
            </a:r>
          </a:p>
          <a:p>
            <a:pPr eaLnBrk="1" hangingPunct="1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Καταγράφουμε τις παρατηρήσεις μας</a:t>
            </a:r>
          </a:p>
        </p:txBody>
      </p:sp>
      <p:pic>
        <p:nvPicPr>
          <p:cNvPr id="237577" name="οξυζενε.wmv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131840" y="1173480"/>
            <a:ext cx="2741613" cy="205581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757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30D2A-3349-42A6-9DEC-E03A058170B5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  <p:pic>
        <p:nvPicPr>
          <p:cNvPr id="55298" name="Picture 2" descr="Αποτέλεσμα εικόνας για τζιν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840760" cy="68407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340A2BD3-775A-4B75-A5C5-3E190470DCDE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67</a:t>
            </a:fld>
            <a:endParaRPr lang="el-GR" sz="110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43213" y="2133600"/>
            <a:ext cx="561816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διαφόρων ουσιών - Ανίχνευση του διοξειδίου του άνθρακα με σβήσιμο κεριού</a:t>
            </a:r>
            <a:endParaRPr lang="el-GR" sz="36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7284" name="4 - Ορθογώνιο"/>
          <p:cNvSpPr>
            <a:spLocks noChangeArrowheads="1"/>
          </p:cNvSpPr>
          <p:nvPr/>
        </p:nvSpPr>
        <p:spPr bwMode="auto">
          <a:xfrm>
            <a:off x="179512" y="2636838"/>
            <a:ext cx="22319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</a:t>
            </a:r>
            <a:r>
              <a:rPr lang="el-GR" sz="2000" b="1" baseline="30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άσκηση </a:t>
            </a: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μέρος Γ</a:t>
            </a:r>
            <a:endParaRPr lang="el-GR" sz="2000" b="1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2 - Ορθογώνιο"/>
          <p:cNvSpPr>
            <a:spLocks noChangeArrowheads="1"/>
          </p:cNvSpPr>
          <p:nvPr/>
        </p:nvSpPr>
        <p:spPr bwMode="auto">
          <a:xfrm>
            <a:off x="3563888" y="5661248"/>
            <a:ext cx="496813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800" dirty="0" smtClean="0">
                <a:latin typeface="Trebuchet MS" pitchFamily="34" charset="0"/>
              </a:rPr>
              <a:t>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εκτός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 bwMode="auto">
          <a:xfrm>
            <a:off x="251520" y="5517232"/>
            <a:ext cx="8640960" cy="87391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Είναι δυνατό να ανιχνεύσουμε το διοξείδιο του άνθρακα </a:t>
            </a:r>
          </a:p>
          <a:p>
            <a:pPr marR="0" lvl="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που παράγεται κατά την καύση.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διαφόρων ουσιών- Ανίχνευση 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C:\Users\georg_000\Documents\Kaimanu_Logo_Flames_Final_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167608" cy="524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9393" y="4019314"/>
            <a:ext cx="8640960" cy="1281894"/>
          </a:xfrm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Εάν η καύση πραγματοποιηθεί μέσα σε κλειστό δοχείο, </a:t>
            </a:r>
          </a:p>
          <a:p>
            <a:pPr marL="0" indent="0" algn="ctr">
              <a:buNone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τότε το οξυγόνο θα καταναλωθεί  </a:t>
            </a:r>
          </a:p>
          <a:p>
            <a:pPr marL="0" indent="0" algn="ctr">
              <a:buNone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και ταυτόχρονα θα παραχθεί διοξείδιο του άνθρακα και υδρατμοί.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  <p:graphicFrame>
        <p:nvGraphicFramePr>
          <p:cNvPr id="8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309926"/>
              </p:ext>
            </p:extLst>
          </p:nvPr>
        </p:nvGraphicFramePr>
        <p:xfrm>
          <a:off x="251520" y="1719543"/>
          <a:ext cx="4010784" cy="3537322"/>
        </p:xfrm>
        <a:graphic>
          <a:graphicData uri="http://schemas.openxmlformats.org/drawingml/2006/table">
            <a:tbl>
              <a:tblPr/>
              <a:tblGrid>
                <a:gridCol w="4010784"/>
              </a:tblGrid>
              <a:tr h="631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Υλικά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5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Κωνική φιάλη κενού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Πώμα - ελαστικός σωλήνας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Ποτήρι ζέσης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Βαμβάκι εμποτισμένο με οινόπνευμα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5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Διάλυμα μπλε της </a:t>
                      </a:r>
                      <a:r>
                        <a:rPr kumimoji="0" lang="el-G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βρωμοθυμόλης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8 - Ορθογώνιο"/>
          <p:cNvSpPr/>
          <p:nvPr/>
        </p:nvSpPr>
        <p:spPr>
          <a:xfrm>
            <a:off x="4283968" y="5674022"/>
            <a:ext cx="4751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μπλε της </a:t>
            </a:r>
            <a:r>
              <a:rPr lang="el-GR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βρωμοθυμόλης</a:t>
            </a:r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el-GR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σε όξινο, ουδέτερο και βασικό περιβάλλον, από αριστερά προς τα δεξιά</a:t>
            </a:r>
            <a:endParaRPr lang="el-GR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διαφόρων ουσιών- Ανίχνευση 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4572000" y="1196752"/>
            <a:ext cx="4320480" cy="4477270"/>
            <a:chOff x="4572000" y="1196752"/>
            <a:chExt cx="4320480" cy="4477270"/>
          </a:xfrm>
        </p:grpSpPr>
        <p:pic>
          <p:nvPicPr>
            <p:cNvPr id="60418" name="Picture 2" descr="https://upload.wikimedia.org/wikipedia/commons/thumb/7/7d/Bromothymol_blue_colors.jpg/250px-Bromothymol_blue_color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1196752"/>
              <a:ext cx="4320480" cy="4477270"/>
            </a:xfrm>
            <a:prstGeom prst="rect">
              <a:avLst/>
            </a:prstGeom>
            <a:noFill/>
          </p:spPr>
        </p:pic>
        <p:sp>
          <p:nvSpPr>
            <p:cNvPr id="2" name="Ορθογώνιο 1"/>
            <p:cNvSpPr/>
            <p:nvPr/>
          </p:nvSpPr>
          <p:spPr>
            <a:xfrm rot="16200000">
              <a:off x="6594658" y="2662416"/>
              <a:ext cx="24673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Βασικό </a:t>
              </a:r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περιβάλλον</a:t>
              </a:r>
            </a:p>
          </p:txBody>
        </p:sp>
        <p:sp>
          <p:nvSpPr>
            <p:cNvPr id="10" name="Ορθογώνιο 9"/>
            <p:cNvSpPr/>
            <p:nvPr/>
          </p:nvSpPr>
          <p:spPr>
            <a:xfrm rot="16200000">
              <a:off x="5295789" y="2662416"/>
              <a:ext cx="28729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Ουδέτερο </a:t>
              </a:r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περιβάλλον</a:t>
              </a:r>
            </a:p>
          </p:txBody>
        </p:sp>
        <p:sp>
          <p:nvSpPr>
            <p:cNvPr id="11" name="Ορθογώνιο 10"/>
            <p:cNvSpPr/>
            <p:nvPr/>
          </p:nvSpPr>
          <p:spPr>
            <a:xfrm rot="16200000">
              <a:off x="4446564" y="2706499"/>
              <a:ext cx="237917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Όξινο </a:t>
              </a:r>
              <a:r>
                <a:rPr 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περιβάλλον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494523" y="6621209"/>
            <a:ext cx="588336" cy="228600"/>
          </a:xfrm>
        </p:spPr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 bwMode="auto">
          <a:xfrm>
            <a:off x="251520" y="3645024"/>
            <a:ext cx="50063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Φωτίζουμε το χώμα με μία λάμπα και τοποθετούμε κάτω από το χωνί ένα ποτήρι ζέσης με οινόπνευμα.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972497"/>
            <a:ext cx="3454314" cy="4320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2 - Θέση περιεχομένου"/>
          <p:cNvSpPr txBox="1">
            <a:spLocks/>
          </p:cNvSpPr>
          <p:nvPr/>
        </p:nvSpPr>
        <p:spPr>
          <a:xfrm>
            <a:off x="251520" y="260648"/>
            <a:ext cx="8640960" cy="5000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Πείραμα </a:t>
            </a:r>
            <a:r>
              <a:rPr lang="el-GR" sz="2400" b="1" noProof="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 bwMode="auto">
          <a:xfrm>
            <a:off x="251520" y="5498683"/>
            <a:ext cx="8640960" cy="109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Μετά από μερικές μέρες παρατηρούμε ότι μέσα στο ποτήρι έχουν πέσει μικρά ζωύφια.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2 - Θέση περιεχομένου"/>
          <p:cNvSpPr txBox="1">
            <a:spLocks/>
          </p:cNvSpPr>
          <p:nvPr/>
        </p:nvSpPr>
        <p:spPr bwMode="auto">
          <a:xfrm>
            <a:off x="251520" y="2167973"/>
            <a:ext cx="50063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Βάζουμε λίγο χώμα μέσα σε γάζα και το τοποθετούμε σε ένα χωνί.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 bwMode="auto">
          <a:xfrm>
            <a:off x="251520" y="1196752"/>
            <a:ext cx="86409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Τοποθετούμε το εμποτισμένο βαμβάκι με οινόπνευμα στην κωνική φιάλη</a:t>
            </a:r>
          </a:p>
          <a:p>
            <a:pPr marL="273050" marR="0" lvl="0" indent="-27305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Βυθίζουμε τον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ελαστικό σωλήνα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μέσα σε ποτήρι ζέσης </a:t>
            </a:r>
          </a:p>
          <a:p>
            <a:pPr marR="0" lvl="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δείκτη μπλε της 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βρωμοθυμόλης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97373" y="2943816"/>
            <a:ext cx="5754948" cy="260487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διαφόρων ουσιών- Ανίχνευση 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 bwMode="auto">
          <a:xfrm>
            <a:off x="254367" y="6021288"/>
            <a:ext cx="8640960" cy="392909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Ανάβουμε το οινόπνευμα και αμέσως σφραγίζουμε την κωνική φιάλη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91680" y="3068960"/>
            <a:ext cx="5760640" cy="331236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1052736"/>
            <a:ext cx="864096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0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l-GR" sz="20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Συμπέρασμα:</a:t>
            </a:r>
          </a:p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Κατά την καύση καταναλώθηκε το οξυγόνο μέσα στην κωνική </a:t>
            </a:r>
          </a:p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απορροφήθηκε το διάλυμα του δείκτη. </a:t>
            </a:r>
          </a:p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δείκτης άλλαξε χρώμα ανιχνεύοντας το όξινο διοξείδιο του άνθρακα.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Καύση διαφόρων ουσιών- Ανίχνευση 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A7EF5-E994-4877-90BB-35FA0502A329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  <p:grpSp>
        <p:nvGrpSpPr>
          <p:cNvPr id="12" name="Ομάδα 11"/>
          <p:cNvGrpSpPr/>
          <p:nvPr/>
        </p:nvGrpSpPr>
        <p:grpSpPr>
          <a:xfrm>
            <a:off x="4742806" y="4500570"/>
            <a:ext cx="3357586" cy="2214554"/>
            <a:chOff x="2500298" y="4500570"/>
            <a:chExt cx="3357586" cy="2214554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00298" y="4500570"/>
              <a:ext cx="3357586" cy="2214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- Ορθογώνιο"/>
            <p:cNvSpPr/>
            <p:nvPr/>
          </p:nvSpPr>
          <p:spPr>
            <a:xfrm>
              <a:off x="5214942" y="4743402"/>
              <a:ext cx="35719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000" dirty="0" smtClean="0">
                  <a:solidFill>
                    <a:srgbClr val="370CD6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</a:t>
              </a:r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3571868" y="5143512"/>
              <a:ext cx="1643074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</a:t>
              </a:r>
              <a:r>
                <a:rPr lang="en-US" sz="2800" b="1" baseline="-25000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en-US" sz="3600" b="1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⇉</a:t>
              </a:r>
              <a:endParaRPr lang="en-US" sz="3600" b="1" baseline="-25000" dirty="0" smtClean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Ομάδα 2"/>
          <p:cNvGrpSpPr/>
          <p:nvPr/>
        </p:nvGrpSpPr>
        <p:grpSpPr>
          <a:xfrm>
            <a:off x="1253654" y="285728"/>
            <a:ext cx="3240000" cy="4000528"/>
            <a:chOff x="357158" y="285728"/>
            <a:chExt cx="3240000" cy="4000528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285728"/>
              <a:ext cx="3240000" cy="4000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7 - Ορθογώνιο"/>
            <p:cNvSpPr/>
            <p:nvPr/>
          </p:nvSpPr>
          <p:spPr>
            <a:xfrm>
              <a:off x="2786050" y="885750"/>
              <a:ext cx="35719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000" dirty="0" smtClean="0">
                  <a:solidFill>
                    <a:srgbClr val="370CD6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1</a:t>
              </a:r>
            </a:p>
          </p:txBody>
        </p:sp>
        <p:sp>
          <p:nvSpPr>
            <p:cNvPr id="10" name="9 - Ορθογώνιο"/>
            <p:cNvSpPr/>
            <p:nvPr/>
          </p:nvSpPr>
          <p:spPr>
            <a:xfrm>
              <a:off x="1500166" y="2494637"/>
              <a:ext cx="1643074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</a:t>
              </a:r>
              <a:r>
                <a:rPr lang="en-US" sz="2800" b="1" baseline="-25000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en-US" sz="3600" b="1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⇉</a:t>
              </a:r>
              <a:endParaRPr lang="en-US" sz="3600" b="1" baseline="-25000" dirty="0" smtClean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4748416" y="260648"/>
            <a:ext cx="3351976" cy="4000528"/>
            <a:chOff x="4500562" y="260648"/>
            <a:chExt cx="3135952" cy="4000528"/>
          </a:xfrm>
        </p:grpSpPr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260648"/>
              <a:ext cx="3135952" cy="4000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- Ορθογώνιο"/>
            <p:cNvSpPr/>
            <p:nvPr/>
          </p:nvSpPr>
          <p:spPr>
            <a:xfrm>
              <a:off x="6942604" y="861832"/>
              <a:ext cx="35719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2000" dirty="0" smtClean="0">
                  <a:solidFill>
                    <a:srgbClr val="370CD6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11" name="10 - Ορθογώνιο"/>
            <p:cNvSpPr/>
            <p:nvPr/>
          </p:nvSpPr>
          <p:spPr>
            <a:xfrm>
              <a:off x="5715008" y="2428868"/>
              <a:ext cx="1643074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</a:t>
              </a:r>
              <a:r>
                <a:rPr lang="en-US" sz="2800" b="1" baseline="-25000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en-US" sz="3600" b="1" dirty="0" smtClean="0">
                  <a:solidFill>
                    <a:srgbClr val="00B0F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⇉</a:t>
              </a:r>
              <a:endParaRPr lang="en-US" sz="3600" b="1" baseline="-25000" dirty="0" smtClean="0">
                <a:solidFill>
                  <a:srgbClr val="00B0F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Παραγωγή και ανίχνευση 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με σβήσιμο του κεριού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8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674789"/>
              </p:ext>
            </p:extLst>
          </p:nvPr>
        </p:nvGraphicFramePr>
        <p:xfrm>
          <a:off x="899592" y="2132856"/>
          <a:ext cx="3493622" cy="3961462"/>
        </p:xfrm>
        <a:graphic>
          <a:graphicData uri="http://schemas.openxmlformats.org/drawingml/2006/table">
            <a:tbl>
              <a:tblPr/>
              <a:tblGrid>
                <a:gridCol w="3493622"/>
              </a:tblGrid>
              <a:tr h="8572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Υλικά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που απαιτούνται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8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Κωνική φιάλη κενού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Διαχωριστική χοάνη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Ποτήρι ζέσης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Πώμα -ελαστικός σωλήνας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Μαγειρική σόδα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(NaHCO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Οξύ (ξύδι)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Κερί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980728"/>
            <a:ext cx="3384376" cy="397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124744"/>
            <a:ext cx="5040560" cy="3672408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Ρίχνουμε στην κωνική </a:t>
            </a:r>
          </a:p>
          <a:p>
            <a:pPr marL="0" indent="0"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δύο κουταλιές σόδα και γεμίζουμε </a:t>
            </a:r>
          </a:p>
          <a:p>
            <a:pPr marL="0" indent="0"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τη χοάνη με ξύδι </a:t>
            </a:r>
          </a:p>
          <a:p>
            <a:pPr marL="0" indent="0"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(με τη στρόφιγγα κλειστή)</a:t>
            </a:r>
          </a:p>
          <a:p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Τοποθετούμε τη χοάνη πάνω </a:t>
            </a:r>
          </a:p>
          <a:p>
            <a:pPr marL="0" indent="0"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από την κωνική φιάλη 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κι ανοίγουμε τη στρόφιγγα, </a:t>
            </a:r>
          </a:p>
          <a:p>
            <a:pPr marL="0" indent="0"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οπότε αντιδρά το ξύδι με τη σόδα</a:t>
            </a:r>
          </a:p>
          <a:p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Πραγματοποιείται η εξής αντίδραση:</a:t>
            </a:r>
            <a:endParaRPr lang="el-GR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  <p:sp>
        <p:nvSpPr>
          <p:cNvPr id="7" name="2 - Θέση περιεχομένου"/>
          <p:cNvSpPr txBox="1">
            <a:spLocks/>
          </p:cNvSpPr>
          <p:nvPr/>
        </p:nvSpPr>
        <p:spPr bwMode="auto">
          <a:xfrm>
            <a:off x="886294" y="5139837"/>
            <a:ext cx="7358114" cy="500066"/>
          </a:xfrm>
          <a:prstGeom prst="rect">
            <a:avLst/>
          </a:prstGeom>
          <a:noFill/>
          <a:ln w="9525">
            <a:solidFill>
              <a:srgbClr val="370CD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CH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COOH → CH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COONa +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+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kumimoji="0" lang="el-G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↑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l-G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kumimoji="0" lang="el-GR" sz="2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2 - Θέση περιεχομένου"/>
          <p:cNvSpPr txBox="1">
            <a:spLocks/>
          </p:cNvSpPr>
          <p:nvPr/>
        </p:nvSpPr>
        <p:spPr bwMode="auto">
          <a:xfrm>
            <a:off x="1000100" y="5929330"/>
            <a:ext cx="67151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el-GR" sz="2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kumimoji="0" lang="en-US" sz="2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kumimoji="0" lang="el-GR" sz="2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86294" y="5953840"/>
            <a:ext cx="7358114" cy="571504"/>
          </a:xfrm>
          <a:prstGeom prst="rect">
            <a:avLst/>
          </a:prstGeom>
          <a:noFill/>
          <a:ln w="9525">
            <a:solidFill>
              <a:srgbClr val="370CD6"/>
            </a:solidFill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Σόδα + ξύδι → άλας + νερό + διοξείδιο του άνθρακα		 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Παραγωγή και ανίχνευση 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με σβήσιμο του κεριού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980728"/>
            <a:ext cx="3384376" cy="397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 bwMode="auto">
          <a:xfrm>
            <a:off x="539552" y="2680037"/>
            <a:ext cx="4281496" cy="106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αέριο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0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που παράγεται </a:t>
            </a:r>
          </a:p>
          <a:p>
            <a:pPr marR="0" lvl="0" algn="just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συλλέγεται στο ποτήρι ζέσης</a:t>
            </a:r>
          </a:p>
          <a:p>
            <a:pPr marL="273050" marR="0" lvl="0" indent="-27305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Παραγωγή και ανίχνευση 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με σβήσιμο του κεριού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980728"/>
            <a:ext cx="3384376" cy="397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2 - Θέση περιεχομένου"/>
          <p:cNvSpPr txBox="1">
            <a:spLocks/>
          </p:cNvSpPr>
          <p:nvPr/>
        </p:nvSpPr>
        <p:spPr bwMode="auto">
          <a:xfrm>
            <a:off x="886294" y="5139837"/>
            <a:ext cx="7358114" cy="500066"/>
          </a:xfrm>
          <a:prstGeom prst="rect">
            <a:avLst/>
          </a:prstGeom>
          <a:noFill/>
          <a:ln w="9525">
            <a:solidFill>
              <a:srgbClr val="370CD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CH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COOH → CH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COONa +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+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kumimoji="0" lang="el-G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↑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l-G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kumimoji="0" lang="el-GR" sz="2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2 - Θέση περιεχομένου"/>
          <p:cNvSpPr txBox="1">
            <a:spLocks/>
          </p:cNvSpPr>
          <p:nvPr/>
        </p:nvSpPr>
        <p:spPr bwMode="auto">
          <a:xfrm>
            <a:off x="1000100" y="5929330"/>
            <a:ext cx="67151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el-GR" sz="2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kumimoji="0" lang="en-US" sz="2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kumimoji="0" lang="el-GR" sz="2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86294" y="5953840"/>
            <a:ext cx="7358114" cy="571504"/>
          </a:xfrm>
          <a:prstGeom prst="rect">
            <a:avLst/>
          </a:prstGeom>
          <a:noFill/>
          <a:ln w="9525">
            <a:solidFill>
              <a:srgbClr val="370CD6"/>
            </a:solidFill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Σόδα + ξύδι → άλας + νερό + διοξείδιο του άνθρακα		 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9DCA-0FCA-436C-B173-1511D14BFEDA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  <p:sp>
        <p:nvSpPr>
          <p:cNvPr id="6" name="2 - Θέση περιεχομένου"/>
          <p:cNvSpPr txBox="1">
            <a:spLocks/>
          </p:cNvSpPr>
          <p:nvPr/>
        </p:nvSpPr>
        <p:spPr bwMode="auto">
          <a:xfrm>
            <a:off x="683568" y="2780928"/>
            <a:ext cx="475765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Γέρνουμε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το ποτήρι ζέσης </a:t>
            </a:r>
          </a:p>
          <a:p>
            <a:pPr marR="0" lvl="0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με το αόρατο αέριο </a:t>
            </a:r>
          </a:p>
          <a:p>
            <a:pPr marR="0" lvl="0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πάνω από το αναμμένο κερί </a:t>
            </a:r>
          </a:p>
          <a:p>
            <a:pPr marR="0" lvl="0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αυτό σβήνει.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6321" name="Picture 1" descr="C:\Users\Admin\Pictures\σβησιμ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468" y="954073"/>
            <a:ext cx="3237697" cy="3555047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1520" y="285728"/>
            <a:ext cx="8640960" cy="5509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74613"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Παραγωγή και ανίχνευση </a:t>
            </a:r>
            <a:r>
              <a:rPr lang="en-US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lang="en-US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b="1" baseline="-25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με σβήσιμο του κεριού</a:t>
            </a:r>
            <a:endParaRPr lang="el-GR" sz="2400" b="1" baseline="-25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 bwMode="auto">
          <a:xfrm>
            <a:off x="886294" y="5139837"/>
            <a:ext cx="7358114" cy="500066"/>
          </a:xfrm>
          <a:prstGeom prst="rect">
            <a:avLst/>
          </a:prstGeom>
          <a:noFill/>
          <a:ln w="9525">
            <a:solidFill>
              <a:srgbClr val="370CD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CH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COOH → CH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COONa + 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+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</a:t>
            </a:r>
            <a:r>
              <a:rPr kumimoji="0" lang="el-G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↑</a:t>
            </a: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l-GR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kumimoji="0" lang="el-GR" sz="2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2 - Θέση περιεχομένου"/>
          <p:cNvSpPr txBox="1">
            <a:spLocks/>
          </p:cNvSpPr>
          <p:nvPr/>
        </p:nvSpPr>
        <p:spPr bwMode="auto">
          <a:xfrm>
            <a:off x="1000100" y="5929330"/>
            <a:ext cx="67151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tabLst/>
              <a:defRPr/>
            </a:pPr>
            <a:r>
              <a:rPr kumimoji="0" lang="el-GR" sz="2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kumimoji="0" lang="en-US" sz="2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kumimoji="0" lang="el-GR" sz="2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86294" y="5953840"/>
            <a:ext cx="7358114" cy="571504"/>
          </a:xfrm>
          <a:prstGeom prst="rect">
            <a:avLst/>
          </a:prstGeom>
          <a:noFill/>
          <a:ln w="9525">
            <a:solidFill>
              <a:srgbClr val="370CD6"/>
            </a:solidFill>
            <a:miter lim="800000"/>
            <a:headEnd/>
            <a:tailEnd/>
          </a:ln>
        </p:spPr>
        <p:txBody>
          <a:bodyPr/>
          <a:lstStyle/>
          <a:p>
            <a:pPr marL="273050" indent="-74613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el-GR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Σόδα + ξύδι → άλας + νερό + διοξείδιο του άνθρακα		 </a:t>
            </a:r>
            <a:endParaRPr lang="el-G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B7284596-9835-4339-B46E-E6DEB8C0B81A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77</a:t>
            </a:fld>
            <a:endParaRPr lang="el-GR" sz="11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80899" name="4 - Ορθογώνιο"/>
          <p:cNvSpPr>
            <a:spLocks noChangeArrowheads="1"/>
          </p:cNvSpPr>
          <p:nvPr/>
        </p:nvSpPr>
        <p:spPr bwMode="auto">
          <a:xfrm>
            <a:off x="238342" y="1154361"/>
            <a:ext cx="57981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Προτεινόμενη 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Εργαστηριακή άσκηση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2138" y="1412875"/>
            <a:ext cx="54022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l-GR" sz="36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3547269" y="2852936"/>
            <a:ext cx="457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4000" b="1" dirty="0" err="1">
                <a:solidFill>
                  <a:schemeClr val="bg1"/>
                </a:solidFill>
                <a:latin typeface="Arial Unicode MS" pitchFamily="34" charset="-128"/>
              </a:rPr>
              <a:t>Προσομοιώματα</a:t>
            </a:r>
            <a:r>
              <a:rPr lang="el-GR" sz="4000" b="1" dirty="0">
                <a:solidFill>
                  <a:schemeClr val="bg1"/>
                </a:solidFill>
                <a:latin typeface="Arial Unicode MS" pitchFamily="34" charset="-128"/>
              </a:rPr>
              <a:t> μορίων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previews.123rf.com/images/dip/dip1302/dip130200104/18083157-structural-model-of-aspirin-molecule-Stock-Vector-structure-chemistry-dr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333375"/>
            <a:ext cx="6119813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8ED52-D2A3-4A94-B25D-BA3E08DD5AC4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l-GR" smtClean="0"/>
          </a:p>
        </p:txBody>
      </p:sp>
      <p:sp>
        <p:nvSpPr>
          <p:cNvPr id="2" name="TextBox 1"/>
          <p:cNvSpPr txBox="1"/>
          <p:nvPr/>
        </p:nvSpPr>
        <p:spPr>
          <a:xfrm>
            <a:off x="179512" y="5892080"/>
            <a:ext cx="7704856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Συναρμολόγηση </a:t>
            </a:r>
            <a:r>
              <a:rPr lang="el-GR" sz="2400" dirty="0" err="1" smtClean="0"/>
              <a:t>προσομοιωμάτων</a:t>
            </a:r>
            <a:r>
              <a:rPr lang="el-GR" sz="2400" dirty="0" smtClean="0"/>
              <a:t> μορίων </a:t>
            </a:r>
            <a:endParaRPr lang="el-GR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http://cdn.phys.org/newman/csz/news/800/2016/newmodelfor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38512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2" descr="http://c8.alamy.com/comp/AKP3KG/water-molecule-model-AKP3KG.jpg"/>
          <p:cNvPicPr>
            <a:picLocks noChangeAspect="1" noChangeArrowheads="1"/>
          </p:cNvPicPr>
          <p:nvPr/>
        </p:nvPicPr>
        <p:blipFill>
          <a:blip r:embed="rId3" cstate="print"/>
          <a:srcRect b="13478"/>
          <a:stretch>
            <a:fillRect/>
          </a:stretch>
        </p:blipFill>
        <p:spPr bwMode="auto">
          <a:xfrm rot="-8158759">
            <a:off x="4646613" y="866775"/>
            <a:ext cx="3986212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50825" y="303213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b="1">
                <a:solidFill>
                  <a:srgbClr val="CB073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ΥΛΙΚΑ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23850" y="3213100"/>
            <a:ext cx="727233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</a:t>
            </a:r>
            <a:r>
              <a:rPr lang="el-GR" sz="2000" b="1" dirty="0">
                <a:solidFill>
                  <a:srgbClr val="CB073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Εναλλακτικά</a:t>
            </a:r>
          </a:p>
          <a:p>
            <a:pPr>
              <a:buFontTx/>
              <a:buChar char="-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Μπάλες από </a:t>
            </a:r>
            <a:r>
              <a:rPr lang="el-GR" sz="20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φελιζόλ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διαφορετικών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διαστάσεων</a:t>
            </a:r>
          </a:p>
          <a:p>
            <a:pPr>
              <a:buFontTx/>
              <a:buChar char="-"/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Καλαμάκια μπαμπού ή οδοντογλυφίδες</a:t>
            </a:r>
          </a:p>
          <a:p>
            <a:pPr>
              <a:buFontTx/>
              <a:buChar char="-"/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Τέμπερες σε διάφορα χρώματα για να βάψουμε</a:t>
            </a: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τις μπάλες</a:t>
            </a:r>
          </a:p>
          <a:p>
            <a:pPr>
              <a:buFontTx/>
              <a:buChar char="-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Καπάκια από πλαστικά μπουκάλια</a:t>
            </a:r>
          </a:p>
          <a:p>
            <a:pPr>
              <a:buFontTx/>
              <a:buChar char="-"/>
            </a:pP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Καλαμάκια αναψυκτικών</a:t>
            </a:r>
          </a:p>
          <a:p>
            <a:pPr>
              <a:buFontTx/>
              <a:buChar char="-"/>
            </a:pPr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Λαστιχένια σωληνάκια</a:t>
            </a:r>
          </a:p>
        </p:txBody>
      </p:sp>
      <p:sp>
        <p:nvSpPr>
          <p:cNvPr id="78853" name="3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E117D-8FFA-4694-AD08-23A9AA692E19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l-GR" smtClean="0"/>
          </a:p>
        </p:txBody>
      </p:sp>
      <p:sp>
        <p:nvSpPr>
          <p:cNvPr id="82951" name="4 - Ορθογώνιο"/>
          <p:cNvSpPr>
            <a:spLocks noChangeArrowheads="1"/>
          </p:cNvSpPr>
          <p:nvPr/>
        </p:nvSpPr>
        <p:spPr bwMode="auto">
          <a:xfrm>
            <a:off x="250825" y="2535238"/>
            <a:ext cx="8497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Μοριακά Μοντέλα</a:t>
            </a:r>
            <a:endParaRPr lang="el-GR" sz="2400">
              <a:latin typeface="Trebuchet MS" pitchFamily="34" charset="0"/>
            </a:endParaRPr>
          </a:p>
        </p:txBody>
      </p:sp>
      <p:sp>
        <p:nvSpPr>
          <p:cNvPr id="82952" name="Text Box 5"/>
          <p:cNvSpPr txBox="1">
            <a:spLocks noChangeArrowheads="1"/>
          </p:cNvSpPr>
          <p:nvPr/>
        </p:nvSpPr>
        <p:spPr bwMode="auto">
          <a:xfrm>
            <a:off x="323850" y="5876925"/>
            <a:ext cx="6913563" cy="711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ΠΡΟΤΕΙΝΟΥΜΕ </a:t>
            </a:r>
            <a:r>
              <a:rPr lang="el-GR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ΣΤΟΥΣ  ΜΑΘΗΤΕΣ </a:t>
            </a:r>
            <a:endParaRPr lang="en-US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ΝΑ ΦΤΙΑΞΟΥΝ ΤΙΣ ΔΙΚΕΣ ΤΟΥΣ </a:t>
            </a:r>
            <a:r>
              <a:rPr lang="el-GR" sz="20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ΚΑΤΑΣΚΕΥΕΣ</a:t>
            </a:r>
            <a:endParaRPr lang="el-GR" sz="20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- Θέση αριθμού διαφάνειας"/>
          <p:cNvSpPr txBox="1">
            <a:spLocks noGrp="1"/>
          </p:cNvSpPr>
          <p:nvPr/>
        </p:nvSpPr>
        <p:spPr bwMode="auto">
          <a:xfrm>
            <a:off x="7880350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2B2462E7-EEC2-4CED-B66E-74CF23CD15AB}" type="slidenum">
              <a:rPr lang="el-GR" sz="1100">
                <a:solidFill>
                  <a:srgbClr val="FFFFFF"/>
                </a:solidFill>
                <a:latin typeface="Trebuchet MS" pitchFamily="34" charset="0"/>
              </a:rPr>
              <a:pPr algn="r"/>
              <a:t>8</a:t>
            </a:fld>
            <a:endParaRPr lang="el-GR" sz="11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7411" name="4 - Ορθογώνιο"/>
          <p:cNvSpPr>
            <a:spLocks noChangeArrowheads="1"/>
          </p:cNvSpPr>
          <p:nvPr/>
        </p:nvSpPr>
        <p:spPr bwMode="auto">
          <a:xfrm>
            <a:off x="259456" y="548680"/>
            <a:ext cx="424053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l-GR" sz="2400" b="1" baseline="300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l-GR" sz="2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Εργαστηριακή άσκηση</a:t>
            </a:r>
          </a:p>
        </p:txBody>
      </p:sp>
      <p:sp>
        <p:nvSpPr>
          <p:cNvPr id="17412" name="2 - Ορθογώνιο"/>
          <p:cNvSpPr>
            <a:spLocks noChangeArrowheads="1"/>
          </p:cNvSpPr>
          <p:nvPr/>
        </p:nvSpPr>
        <p:spPr bwMode="auto">
          <a:xfrm>
            <a:off x="3131840" y="5661248"/>
            <a:ext cx="5544194" cy="528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l-GR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η</a:t>
            </a:r>
            <a:r>
              <a:rPr lang="en-US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άσκηση εργαστηριακού </a:t>
            </a:r>
            <a:r>
              <a:rPr lang="el-GR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οδηγού</a:t>
            </a:r>
            <a:endParaRPr lang="el-GR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15816" y="1556792"/>
            <a:ext cx="5904656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Εξέταση της δυνατότητας διάλυσης </a:t>
            </a:r>
            <a:b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l-GR" sz="36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ορισμένων υλικών στο νερό</a:t>
            </a:r>
          </a:p>
        </p:txBody>
      </p:sp>
      <p:sp>
        <p:nvSpPr>
          <p:cNvPr id="17414" name="2 - Ορθογώνιο"/>
          <p:cNvSpPr>
            <a:spLocks noChangeArrowheads="1"/>
          </p:cNvSpPr>
          <p:nvPr/>
        </p:nvSpPr>
        <p:spPr bwMode="auto">
          <a:xfrm>
            <a:off x="259456" y="4345940"/>
            <a:ext cx="604879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νερό ως διαλύτης- Μείγματα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https://s3.amazonaws.com/cdn.teachersource.com/images/products/pop/mod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78501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9388" y="3789040"/>
            <a:ext cx="8713092" cy="2952328"/>
          </a:xfrm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Οι σφαίρες παριστάνουν τα άτομα και έχουν διαφορετικά χρώματα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ορισμένο αριθμό οπών. 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Οι οπές είναι σε τέτοιες θέσεις πάνω στην επιφάνεια κάθε σφαίρας,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ώστε ν’ αντιστοιχούν στον προσανατολισμό των ηλεκτρονικών ζευγών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της στοιβάδας σθένους του κεντρικού ατόμου. 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κοντός και παχύς γκρι σύνδεσμος χρησιμεύει για απλούς δεσμούς</a:t>
            </a:r>
          </a:p>
          <a:p>
            <a:pPr algn="ctr" eaLnBrk="1" hangingPunct="1">
              <a:lnSpc>
                <a:spcPct val="90000"/>
              </a:lnSpc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Ο μακρύς και ελαστικός γκρι σύνδεσμος χρησιμεύει για διπλούς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l-GR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και τριπλούς δεσμούς</a:t>
            </a:r>
          </a:p>
        </p:txBody>
      </p:sp>
      <p:sp>
        <p:nvSpPr>
          <p:cNvPr id="79875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B9F148-C4AD-4EE0-86C0-00315D0B66A4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l-GR" smtClean="0"/>
          </a:p>
        </p:txBody>
      </p:sp>
      <p:sp>
        <p:nvSpPr>
          <p:cNvPr id="83973" name="AutoShape 2" descr="Αποτέλεσμα εικόνας για model molecule"/>
          <p:cNvSpPr>
            <a:spLocks noChangeAspect="1" noChangeArrowheads="1"/>
          </p:cNvSpPr>
          <p:nvPr/>
        </p:nvSpPr>
        <p:spPr bwMode="auto">
          <a:xfrm>
            <a:off x="0" y="-674688"/>
            <a:ext cx="6667500" cy="361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Trebuchet MS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37757E-F71A-4C75-B473-299855D9B5DE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l-GR" smtClean="0"/>
          </a:p>
        </p:txBody>
      </p:sp>
      <p:sp>
        <p:nvSpPr>
          <p:cNvPr id="84995" name="5 - Ορθογώνιο"/>
          <p:cNvSpPr>
            <a:spLocks noChangeArrowheads="1"/>
          </p:cNvSpPr>
          <p:nvPr/>
        </p:nvSpPr>
        <p:spPr bwMode="auto">
          <a:xfrm>
            <a:off x="250824" y="260350"/>
            <a:ext cx="8569647" cy="46166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l-GR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ΜΟΡΙΑ ΓΙΑ ΕΞΑΣΚΗΣΗ</a:t>
            </a:r>
          </a:p>
        </p:txBody>
      </p:sp>
      <p:grpSp>
        <p:nvGrpSpPr>
          <p:cNvPr id="2" name="8 - Ομάδα"/>
          <p:cNvGrpSpPr>
            <a:grpSpLocks/>
          </p:cNvGrpSpPr>
          <p:nvPr/>
        </p:nvGrpSpPr>
        <p:grpSpPr bwMode="auto">
          <a:xfrm>
            <a:off x="2339752" y="4592638"/>
            <a:ext cx="3240087" cy="2051050"/>
            <a:chOff x="467544" y="1196752"/>
            <a:chExt cx="2735263" cy="2051050"/>
          </a:xfrm>
        </p:grpSpPr>
        <p:pic>
          <p:nvPicPr>
            <p:cNvPr id="85001" name="Picture 15" descr="DSC04557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14000"/>
            </a:blip>
            <a:srcRect/>
            <a:stretch>
              <a:fillRect/>
            </a:stretch>
          </p:blipFill>
          <p:spPr bwMode="auto">
            <a:xfrm>
              <a:off x="467544" y="1196752"/>
              <a:ext cx="2735263" cy="205105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85002" name="6 - Ορθογώνιο"/>
            <p:cNvSpPr>
              <a:spLocks noChangeArrowheads="1"/>
            </p:cNvSpPr>
            <p:nvPr/>
          </p:nvSpPr>
          <p:spPr bwMode="auto">
            <a:xfrm>
              <a:off x="1067935" y="1268190"/>
              <a:ext cx="1403146" cy="7620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sz="24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l-GR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Χλώριο  </a:t>
              </a:r>
              <a:r>
                <a:rPr lang="en-US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Cl</a:t>
              </a:r>
              <a:r>
                <a:rPr lang="en-US" sz="2000" b="1" baseline="-250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2</a:t>
              </a:r>
              <a:endParaRPr lang="el-GR" sz="2000" b="1" baseline="-25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  <a:p>
              <a:pPr algn="ctr"/>
              <a:r>
                <a:rPr lang="en-US" sz="2000" b="1" baseline="-250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2000" b="1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Cl</a:t>
              </a:r>
              <a:r>
                <a:rPr lang="en-US" sz="2000" b="1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– </a:t>
              </a:r>
              <a:r>
                <a:rPr lang="en-US" sz="2000" b="1" dirty="0" err="1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Cl</a:t>
              </a:r>
              <a:endParaRPr lang="el-GR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9 - Ομάδα"/>
          <p:cNvGrpSpPr>
            <a:grpSpLocks/>
          </p:cNvGrpSpPr>
          <p:nvPr/>
        </p:nvGrpSpPr>
        <p:grpSpPr bwMode="auto">
          <a:xfrm>
            <a:off x="5855022" y="4581525"/>
            <a:ext cx="2965450" cy="2062163"/>
            <a:chOff x="4572000" y="4383106"/>
            <a:chExt cx="2732658" cy="2062293"/>
          </a:xfrm>
        </p:grpSpPr>
        <p:pic>
          <p:nvPicPr>
            <p:cNvPr id="84999" name="Picture 17" descr="DSC04558"/>
            <p:cNvPicPr>
              <a:picLocks noChangeAspect="1" noChangeArrowheads="1"/>
            </p:cNvPicPr>
            <p:nvPr/>
          </p:nvPicPr>
          <p:blipFill>
            <a:blip r:embed="rId4" cstate="print">
              <a:lum bright="14000" contrast="14000"/>
            </a:blip>
            <a:srcRect/>
            <a:stretch>
              <a:fillRect/>
            </a:stretch>
          </p:blipFill>
          <p:spPr bwMode="auto">
            <a:xfrm>
              <a:off x="4572000" y="4383106"/>
              <a:ext cx="2732658" cy="2049493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85000" name="7 - Ορθογώνιο"/>
            <p:cNvSpPr>
              <a:spLocks noChangeArrowheads="1"/>
            </p:cNvSpPr>
            <p:nvPr/>
          </p:nvSpPr>
          <p:spPr bwMode="auto">
            <a:xfrm>
              <a:off x="5775651" y="5623022"/>
              <a:ext cx="1493229" cy="82237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b="1">
                  <a:latin typeface="Trebuchet MS" pitchFamily="34" charset="0"/>
                </a:rPr>
                <a:t> </a:t>
              </a:r>
              <a:r>
                <a:rPr lang="el-GR" sz="2400" b="1">
                  <a:latin typeface="Trebuchet MS" pitchFamily="34" charset="0"/>
                </a:rPr>
                <a:t>Άζωτο </a:t>
              </a:r>
              <a:r>
                <a:rPr lang="en-US" sz="2400" b="1">
                  <a:latin typeface="Trebuchet MS" pitchFamily="34" charset="0"/>
                </a:rPr>
                <a:t>N</a:t>
              </a:r>
              <a:r>
                <a:rPr lang="en-US" sz="2400" b="1" baseline="-25000">
                  <a:latin typeface="Trebuchet MS" pitchFamily="34" charset="0"/>
                </a:rPr>
                <a:t>2 </a:t>
              </a:r>
              <a:endParaRPr lang="el-GR" sz="2400" b="1" baseline="-25000">
                <a:latin typeface="Trebuchet MS" pitchFamily="34" charset="0"/>
              </a:endParaRPr>
            </a:p>
            <a:p>
              <a:pPr algn="ctr"/>
              <a:r>
                <a:rPr lang="en-US" sz="2400" b="1">
                  <a:latin typeface="Trebuchet MS" pitchFamily="34" charset="0"/>
                </a:rPr>
                <a:t>N </a:t>
              </a:r>
              <a:r>
                <a:rPr lang="en-US" sz="2400" b="1">
                  <a:latin typeface="Trebuchet MS" pitchFamily="34" charset="0"/>
                  <a:cs typeface="Arial" charset="0"/>
                </a:rPr>
                <a:t>≡ N</a:t>
              </a:r>
              <a:endParaRPr lang="el-GR" sz="2400">
                <a:latin typeface="Trebuchet MS" pitchFamily="34" charset="0"/>
              </a:endParaRPr>
            </a:p>
          </p:txBody>
        </p:sp>
      </p:grpSp>
      <p:pic>
        <p:nvPicPr>
          <p:cNvPr id="84998" name="Picture 4" descr="http://previewcf.turbosquid.com/Preview/2014/05/24__18_00_00/Molecules.jpgd0121e54-ff82-41b3-895e-b82bac6b4d2cLarg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052513"/>
            <a:ext cx="8569647" cy="33655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 - Ομάδα"/>
          <p:cNvGrpSpPr>
            <a:grpSpLocks/>
          </p:cNvGrpSpPr>
          <p:nvPr/>
        </p:nvGrpSpPr>
        <p:grpSpPr bwMode="auto">
          <a:xfrm>
            <a:off x="323850" y="1556792"/>
            <a:ext cx="4464174" cy="4778900"/>
            <a:chOff x="5652120" y="548680"/>
            <a:chExt cx="3888432" cy="4032448"/>
          </a:xfrm>
        </p:grpSpPr>
        <p:pic>
          <p:nvPicPr>
            <p:cNvPr id="86023" name="Picture 2" descr="http://www.molecularmodelscompany.com/Portals/0/images/products/giant-methane-molecule-larg.jpg"/>
            <p:cNvPicPr>
              <a:picLocks noChangeAspect="1" noChangeArrowheads="1"/>
            </p:cNvPicPr>
            <p:nvPr/>
          </p:nvPicPr>
          <p:blipFill>
            <a:blip r:embed="rId2" cstate="print"/>
            <a:srcRect r="15625"/>
            <a:stretch>
              <a:fillRect/>
            </a:stretch>
          </p:blipFill>
          <p:spPr bwMode="auto">
            <a:xfrm>
              <a:off x="5652120" y="548680"/>
              <a:ext cx="3888432" cy="4032448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86024" name="Text Box 4"/>
            <p:cNvSpPr txBox="1">
              <a:spLocks noChangeArrowheads="1"/>
            </p:cNvSpPr>
            <p:nvPr/>
          </p:nvSpPr>
          <p:spPr bwMode="auto">
            <a:xfrm>
              <a:off x="5796606" y="764366"/>
              <a:ext cx="1798936" cy="958927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800" b="1">
                  <a:solidFill>
                    <a:schemeClr val="bg1"/>
                  </a:solidFill>
                  <a:latin typeface="Trebuchet MS" pitchFamily="34" charset="0"/>
                  <a:cs typeface="Arial" charset="0"/>
                </a:rPr>
                <a:t>Μεθάνιο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  <a:latin typeface="Trebuchet MS" pitchFamily="34" charset="0"/>
                  <a:cs typeface="Arial" charset="0"/>
                </a:rPr>
                <a:t>CH</a:t>
              </a:r>
              <a:r>
                <a:rPr lang="en-US" sz="2800" b="1" baseline="-25000">
                  <a:solidFill>
                    <a:schemeClr val="bg1"/>
                  </a:solidFill>
                  <a:latin typeface="Trebuchet MS" pitchFamily="34" charset="0"/>
                  <a:cs typeface="Arial" charset="0"/>
                </a:rPr>
                <a:t>4</a:t>
              </a:r>
              <a:r>
                <a:rPr lang="en-US" sz="3200" b="1" baseline="-25000">
                  <a:solidFill>
                    <a:schemeClr val="bg1"/>
                  </a:solidFill>
                  <a:latin typeface="Trebuchet MS" pitchFamily="34" charset="0"/>
                  <a:cs typeface="Arial" charset="0"/>
                </a:rPr>
                <a:t> </a:t>
              </a:r>
              <a:endParaRPr lang="en-US" sz="3200" b="1">
                <a:solidFill>
                  <a:schemeClr val="bg1"/>
                </a:solidFill>
                <a:latin typeface="Trebuchet MS" pitchFamily="34" charset="0"/>
                <a:cs typeface="Arial" charset="0"/>
              </a:endParaRPr>
            </a:p>
          </p:txBody>
        </p:sp>
      </p:grpSp>
      <p:pic>
        <p:nvPicPr>
          <p:cNvPr id="86019" name="Picture 13" descr="DSC04561"/>
          <p:cNvPicPr>
            <a:picLocks noChangeAspect="1" noChangeArrowheads="1"/>
          </p:cNvPicPr>
          <p:nvPr/>
        </p:nvPicPr>
        <p:blipFill>
          <a:blip r:embed="rId3" cstate="print">
            <a:lum bright="28000" contrast="10000"/>
          </a:blip>
          <a:srcRect/>
          <a:stretch>
            <a:fillRect/>
          </a:stretch>
        </p:blipFill>
        <p:spPr bwMode="auto">
          <a:xfrm>
            <a:off x="5148064" y="1108075"/>
            <a:ext cx="3599456" cy="224891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6020" name="Picture 14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45024"/>
            <a:ext cx="3588215" cy="269066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1924" name="1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447009-A18E-4766-A2B1-8C80D652300B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l-GR" smtClean="0"/>
          </a:p>
        </p:txBody>
      </p:sp>
      <p:sp>
        <p:nvSpPr>
          <p:cNvPr id="86022" name="5 - Ορθογώνιο"/>
          <p:cNvSpPr>
            <a:spLocks noChangeArrowheads="1"/>
          </p:cNvSpPr>
          <p:nvPr/>
        </p:nvSpPr>
        <p:spPr bwMode="auto">
          <a:xfrm>
            <a:off x="250824" y="260350"/>
            <a:ext cx="8641655" cy="46166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ΜΟΡΙΑ </a:t>
            </a:r>
            <a:r>
              <a:rPr lang="el-GR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ΓΙΑ ΕΞΑΣΚΗΣΗ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2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2CE28-FBE3-4054-9E5B-0A5CC09CFBAE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l-GR" smtClean="0"/>
          </a:p>
        </p:txBody>
      </p:sp>
      <p:grpSp>
        <p:nvGrpSpPr>
          <p:cNvPr id="2" name="5 - Ομάδα"/>
          <p:cNvGrpSpPr>
            <a:grpSpLocks/>
          </p:cNvGrpSpPr>
          <p:nvPr/>
        </p:nvGrpSpPr>
        <p:grpSpPr bwMode="auto">
          <a:xfrm>
            <a:off x="5220072" y="1148859"/>
            <a:ext cx="3024460" cy="4816684"/>
            <a:chOff x="5580113" y="548680"/>
            <a:chExt cx="3112544" cy="3827843"/>
          </a:xfrm>
        </p:grpSpPr>
        <p:pic>
          <p:nvPicPr>
            <p:cNvPr id="87045" name="Picture 2" descr="C:\Documents and Settings\sakis-pc\Επιφάνεια εργασίας\Χημεία Β Γυμνασίου\DSC06806.JPG"/>
            <p:cNvPicPr>
              <a:picLocks noChangeAspect="1" noChangeArrowheads="1"/>
            </p:cNvPicPr>
            <p:nvPr/>
          </p:nvPicPr>
          <p:blipFill>
            <a:blip r:embed="rId2" cstate="print"/>
            <a:srcRect l="7764"/>
            <a:stretch>
              <a:fillRect/>
            </a:stretch>
          </p:blipFill>
          <p:spPr bwMode="auto">
            <a:xfrm rot="5400000">
              <a:off x="5222463" y="906330"/>
              <a:ext cx="3827843" cy="311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6" name="4 - TextBox"/>
            <p:cNvSpPr txBox="1">
              <a:spLocks noChangeArrowheads="1"/>
            </p:cNvSpPr>
            <p:nvPr/>
          </p:nvSpPr>
          <p:spPr bwMode="auto">
            <a:xfrm>
              <a:off x="6543480" y="4019180"/>
              <a:ext cx="1492667" cy="223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b="1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Λάδι Μεσσηνίας </a:t>
              </a:r>
              <a:endParaRPr lang="el-GR" sz="2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87044" name="Picture 3" descr="C:\Documents and Settings\sakis-pc\Επιφάνεια εργασίας\Χημεία Β Γυμνασίου\DSC06808.JPG"/>
          <p:cNvPicPr>
            <a:picLocks noChangeAspect="1" noChangeArrowheads="1"/>
          </p:cNvPicPr>
          <p:nvPr/>
        </p:nvPicPr>
        <p:blipFill>
          <a:blip r:embed="rId3" cstate="print"/>
          <a:srcRect l="36980" t="22237" r="33006" b="29854"/>
          <a:stretch>
            <a:fillRect/>
          </a:stretch>
        </p:blipFill>
        <p:spPr bwMode="auto">
          <a:xfrm>
            <a:off x="906429" y="1140648"/>
            <a:ext cx="3809587" cy="5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- TextBox"/>
          <p:cNvSpPr txBox="1">
            <a:spLocks noChangeArrowheads="1"/>
          </p:cNvSpPr>
          <p:nvPr/>
        </p:nvSpPr>
        <p:spPr bwMode="auto">
          <a:xfrm>
            <a:off x="923729" y="6082663"/>
            <a:ext cx="1138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Διαμάντι</a:t>
            </a:r>
            <a:endParaRPr lang="el-GR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427" y="317847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Κατασκευές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1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DD3F0D-BF0C-4C47-B702-2EAF13B5EC58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l-GR" smtClean="0"/>
          </a:p>
        </p:txBody>
      </p:sp>
      <p:pic>
        <p:nvPicPr>
          <p:cNvPr id="88067" name="Picture 2" descr="C:\Documents and Settings\sakis-pc\Επιφάνεια εργασίας\Χημεία Β Γυμνασίου\DSC06821.JPG"/>
          <p:cNvPicPr>
            <a:picLocks noChangeAspect="1" noChangeArrowheads="1"/>
          </p:cNvPicPr>
          <p:nvPr/>
        </p:nvPicPr>
        <p:blipFill>
          <a:blip r:embed="rId2" cstate="print"/>
          <a:srcRect l="40453" t="16109" r="42232" b="57762"/>
          <a:stretch>
            <a:fillRect/>
          </a:stretch>
        </p:blipFill>
        <p:spPr bwMode="auto">
          <a:xfrm>
            <a:off x="0" y="30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63688" y="568767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Αδάμας 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179393"/>
            <a:ext cx="7452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Ευχαριστούμε για την προσοχή σας</a:t>
            </a:r>
            <a:endParaRPr lang="el-G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- Θέση αριθμού διαφάνειας"/>
          <p:cNvSpPr txBox="1">
            <a:spLocks noGrp="1"/>
          </p:cNvSpPr>
          <p:nvPr/>
        </p:nvSpPr>
        <p:spPr bwMode="auto">
          <a:xfrm>
            <a:off x="6251575" y="6556375"/>
            <a:ext cx="588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/>
            <a:fld id="{EF396140-846E-4060-B057-2F013628FEB0}" type="slidenum">
              <a:rPr lang="el-GR" sz="1100">
                <a:solidFill>
                  <a:schemeClr val="tx2"/>
                </a:solidFill>
                <a:latin typeface="Trebuchet MS" pitchFamily="34" charset="0"/>
              </a:rPr>
              <a:pPr algn="r"/>
              <a:t>9</a:t>
            </a:fld>
            <a:endParaRPr lang="el-GR" sz="1100" dirty="0">
              <a:solidFill>
                <a:schemeClr val="tx2"/>
              </a:solidFill>
              <a:latin typeface="Trebuchet MS" pitchFamily="34" charset="0"/>
            </a:endParaRPr>
          </a:p>
        </p:txBody>
      </p:sp>
      <p:graphicFrame>
        <p:nvGraphicFramePr>
          <p:cNvPr id="11162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9368"/>
              </p:ext>
            </p:extLst>
          </p:nvPr>
        </p:nvGraphicFramePr>
        <p:xfrm>
          <a:off x="287524" y="1412776"/>
          <a:ext cx="8568952" cy="4826190"/>
        </p:xfrm>
        <a:graphic>
          <a:graphicData uri="http://schemas.openxmlformats.org/drawingml/2006/table">
            <a:tbl>
              <a:tblPr/>
              <a:tblGrid>
                <a:gridCol w="2808312"/>
                <a:gridCol w="5760640"/>
              </a:tblGrid>
              <a:tr h="589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Ουσίες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που απαιτούνται</a:t>
                      </a: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Όργανα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που απαιτούνται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Υπερμαγγανικό κάλιο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Μεγάλοι δοκιμαστικοί σωλήνες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Νερό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Στήριγμα δοκιμαστικών σωλήνων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Μελάνι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Γυάλινη ράβδος ή καλαμάκι μπαμπού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Οινόπνευμα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Υαλογράφος ή αυτοκόλλητες ετικέτες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Ακετόνη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Αλάτι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Σόδα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Ζάχαρη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Άμμος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Λάδι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2 - Ορθογώνιο"/>
          <p:cNvSpPr>
            <a:spLocks noChangeArrowheads="1"/>
          </p:cNvSpPr>
          <p:nvPr/>
        </p:nvSpPr>
        <p:spPr bwMode="auto">
          <a:xfrm>
            <a:off x="251520" y="332656"/>
            <a:ext cx="8640960" cy="52322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Το νερό ως διαλύτης- Μείγματα</a:t>
            </a:r>
          </a:p>
        </p:txBody>
      </p:sp>
      <p:pic>
        <p:nvPicPr>
          <p:cNvPr id="2050" name="Picture 2" descr="Αποτέλεσμα εικόνας για το νερο ως διαλυτη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33056"/>
            <a:ext cx="5040560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φθονία">
  <a:themeElements>
    <a:clrScheme name="Αφθονί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Αφθονί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Αφθονί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1567</TotalTime>
  <Words>2683</Words>
  <Application>Microsoft Office PowerPoint</Application>
  <PresentationFormat>Προβολή στην οθόνη (4:3)</PresentationFormat>
  <Paragraphs>653</Paragraphs>
  <Slides>86</Slides>
  <Notes>3</Notes>
  <HiddenSlides>1</HiddenSlides>
  <MMClips>1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86</vt:i4>
      </vt:variant>
    </vt:vector>
  </HeadingPairs>
  <TitlesOfParts>
    <vt:vector size="88" baseType="lpstr">
      <vt:lpstr>Αφθονία</vt:lpstr>
      <vt:lpstr>Εξίσωση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Διαπίστωση ύπαρξης υδρατμών στην ατμόσφαιρα</vt:lpstr>
      <vt:lpstr>Παρουσίαση του PowerPoint</vt:lpstr>
      <vt:lpstr>Διαπίστωση ύπαρξης οξυγόνου στην ατμόσφαιρα</vt:lpstr>
      <vt:lpstr>Παρουσίαση του PowerPoint</vt:lpstr>
      <vt:lpstr>Παρουσίαση του PowerPoint</vt:lpstr>
      <vt:lpstr>Διαπίστωση ύπαρξης διοξειδίου του άνθρακα στην ατμόσφαιρα</vt:lpstr>
      <vt:lpstr>Διαπίστωση ύπαρξης διοξειδίου του άνθρακα στην ατμόσφαιρα</vt:lpstr>
      <vt:lpstr>Παρουσίαση του PowerPoint</vt:lpstr>
      <vt:lpstr>ΟΡΓΑΝΑ ΚΑΙ ΥΛΙΚΑ</vt:lpstr>
      <vt:lpstr>ΔΙΑΣΠΑΣΗ ΥΠΕΡΟΞΕΙΔΙΟΥ ΤΟΥ ΥΔΡΟΓΟΝΟΥ  Η2Ο2 </vt:lpstr>
      <vt:lpstr>ΔΙΑΣΠΑΣΗ ΥΠΕΡΟΞΕΙΔΙΟΥ ΤΟΥ ΥΔΡΟΓΟΝΟΥ  Η2Ο2 </vt:lpstr>
      <vt:lpstr>ΑΝΙΧΝΕΥΣΗ ΟΞΥΓΟΝΟΥ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Αννα Σωτηροπούλου</dc:creator>
  <cp:lastModifiedBy>george.karounias@gmail.com</cp:lastModifiedBy>
  <cp:revision>129</cp:revision>
  <dcterms:created xsi:type="dcterms:W3CDTF">2016-11-16T09:13:58Z</dcterms:created>
  <dcterms:modified xsi:type="dcterms:W3CDTF">2017-11-08T11:26:35Z</dcterms:modified>
</cp:coreProperties>
</file>