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89" r:id="rId4"/>
    <p:sldId id="297" r:id="rId5"/>
    <p:sldId id="291" r:id="rId6"/>
    <p:sldId id="290" r:id="rId7"/>
    <p:sldId id="273" r:id="rId8"/>
    <p:sldId id="288" r:id="rId9"/>
    <p:sldId id="274" r:id="rId10"/>
    <p:sldId id="295" r:id="rId11"/>
    <p:sldId id="275" r:id="rId12"/>
    <p:sldId id="287" r:id="rId13"/>
    <p:sldId id="299" r:id="rId14"/>
    <p:sldId id="292" r:id="rId15"/>
    <p:sldId id="300" r:id="rId16"/>
    <p:sldId id="305" r:id="rId17"/>
    <p:sldId id="286" r:id="rId18"/>
    <p:sldId id="258" r:id="rId19"/>
    <p:sldId id="259" r:id="rId20"/>
    <p:sldId id="276" r:id="rId21"/>
    <p:sldId id="260" r:id="rId22"/>
    <p:sldId id="261" r:id="rId23"/>
    <p:sldId id="293" r:id="rId24"/>
    <p:sldId id="298" r:id="rId25"/>
    <p:sldId id="309" r:id="rId26"/>
    <p:sldId id="308" r:id="rId27"/>
    <p:sldId id="262" r:id="rId28"/>
    <p:sldId id="263" r:id="rId29"/>
    <p:sldId id="264" r:id="rId30"/>
    <p:sldId id="283" r:id="rId31"/>
    <p:sldId id="282" r:id="rId32"/>
    <p:sldId id="268" r:id="rId33"/>
    <p:sldId id="294" r:id="rId34"/>
    <p:sldId id="284" r:id="rId35"/>
    <p:sldId id="296" r:id="rId36"/>
    <p:sldId id="317" r:id="rId37"/>
    <p:sldId id="301" r:id="rId38"/>
    <p:sldId id="302" r:id="rId39"/>
    <p:sldId id="303" r:id="rId40"/>
    <p:sldId id="304" r:id="rId41"/>
    <p:sldId id="310" r:id="rId42"/>
    <p:sldId id="316" r:id="rId43"/>
    <p:sldId id="318" r:id="rId44"/>
    <p:sldId id="311" r:id="rId45"/>
    <p:sldId id="313" r:id="rId46"/>
    <p:sldId id="312" r:id="rId47"/>
    <p:sldId id="314" r:id="rId48"/>
    <p:sldId id="315"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p:cViewPr varScale="1">
        <p:scale>
          <a:sx n="109" d="100"/>
          <a:sy n="109" d="100"/>
        </p:scale>
        <p:origin x="16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20" name="19 - Θέση υποσέλιδου"/>
          <p:cNvSpPr>
            <a:spLocks noGrp="1"/>
          </p:cNvSpPr>
          <p:nvPr>
            <p:ph type="ftr" sz="quarter" idx="11"/>
          </p:nvPr>
        </p:nvSpPr>
        <p:spPr/>
        <p:txBody>
          <a:bodyPr/>
          <a:lstStyle/>
          <a:p>
            <a:endParaRPr lang="el-GR"/>
          </a:p>
        </p:txBody>
      </p:sp>
      <p:sp>
        <p:nvSpPr>
          <p:cNvPr id="10" name="9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62397717-B9B2-4F11-B430-189DA874C1E9}" type="datetimeFigureOut">
              <a:rPr lang="el-GR" smtClean="0"/>
              <a:pPr/>
              <a:t>12/12/2021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2E1935-481A-4C72-94B8-0A41725AD933}"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2397717-B9B2-4F11-B430-189DA874C1E9}" type="datetimeFigureOut">
              <a:rPr lang="el-GR" smtClean="0"/>
              <a:pPr/>
              <a:t>12/12/2021</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2E1935-481A-4C72-94B8-0A41725AD933}"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d/de/Clasm_Chludov.jp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2800" dirty="0" smtClean="0"/>
              <a:t>ΜΕΤΑΒΑΤΙΚΗ ΕΠΟΧΗ ΓΙΑ ΒΥΖΑΝΤΙΟ</a:t>
            </a:r>
            <a:br>
              <a:rPr lang="el-GR" sz="2800" dirty="0" smtClean="0"/>
            </a:br>
            <a:endParaRPr lang="el-GR" sz="2800" dirty="0"/>
          </a:p>
        </p:txBody>
      </p:sp>
      <p:sp>
        <p:nvSpPr>
          <p:cNvPr id="3" name="2 - Υπότιτλος"/>
          <p:cNvSpPr>
            <a:spLocks noGrp="1"/>
          </p:cNvSpPr>
          <p:nvPr>
            <p:ph type="subTitle" idx="1"/>
          </p:nvPr>
        </p:nvSpPr>
        <p:spPr>
          <a:xfrm>
            <a:off x="1432560" y="2420888"/>
            <a:ext cx="7406640" cy="3365566"/>
          </a:xfrm>
        </p:spPr>
        <p:txBody>
          <a:bodyPr>
            <a:normAutofit lnSpcReduction="10000"/>
          </a:bodyPr>
          <a:lstStyle/>
          <a:p>
            <a:pPr lvl="2"/>
            <a:r>
              <a:rPr lang="el-GR" sz="5200" b="1" dirty="0" smtClean="0"/>
              <a:t>ΕΙΚΟΝΟΜΑΧΙΑ</a:t>
            </a:r>
          </a:p>
          <a:p>
            <a:endParaRPr lang="el-GR" dirty="0" smtClean="0"/>
          </a:p>
          <a:p>
            <a:r>
              <a:rPr lang="el-GR" dirty="0" smtClean="0"/>
              <a:t>                                       (αρχές 8</a:t>
            </a:r>
            <a:r>
              <a:rPr lang="el-GR" baseline="30000" dirty="0" smtClean="0"/>
              <a:t>ου</a:t>
            </a:r>
            <a:r>
              <a:rPr lang="el-GR" dirty="0" smtClean="0"/>
              <a:t> – μέσα 9</a:t>
            </a:r>
            <a:r>
              <a:rPr lang="el-GR" baseline="30000" dirty="0" smtClean="0"/>
              <a:t>ου</a:t>
            </a:r>
            <a:r>
              <a:rPr lang="el-GR" dirty="0" smtClean="0"/>
              <a:t>  αιώνα)</a:t>
            </a:r>
            <a:endParaRPr lang="en-US" dirty="0" smtClean="0"/>
          </a:p>
          <a:p>
            <a:endParaRPr lang="en-US" dirty="0" smtClean="0"/>
          </a:p>
          <a:p>
            <a:endParaRPr lang="en-US" dirty="0" smtClean="0"/>
          </a:p>
          <a:p>
            <a:endParaRPr lang="en-US" dirty="0" smtClean="0"/>
          </a:p>
          <a:p>
            <a:r>
              <a:rPr lang="el-GR" sz="1600" b="1" dirty="0" smtClean="0">
                <a:latin typeface="Arial" pitchFamily="34" charset="0"/>
                <a:cs typeface="Arial" pitchFamily="34" charset="0"/>
              </a:rPr>
              <a:t>                                                                       ΙΩΑΝΝΑ ΟΡΦΑΝΟΥΔΑΚΗ</a:t>
            </a:r>
            <a:endParaRPr lang="el-GR"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2"/>
          </p:nvPr>
        </p:nvSpPr>
        <p:spPr>
          <a:xfrm>
            <a:off x="457200" y="1124744"/>
            <a:ext cx="3810000" cy="980720"/>
          </a:xfrm>
        </p:spPr>
        <p:txBody>
          <a:bodyPr>
            <a:normAutofit/>
          </a:bodyPr>
          <a:lstStyle/>
          <a:p>
            <a:r>
              <a:rPr lang="el-GR" sz="2400" b="1" i="1" dirty="0" smtClean="0"/>
              <a:t>Λέων Γ΄ ο  </a:t>
            </a:r>
            <a:r>
              <a:rPr lang="el-GR" sz="2400" b="1" i="1" dirty="0" err="1" smtClean="0"/>
              <a:t>Ίσαυρος</a:t>
            </a:r>
            <a:r>
              <a:rPr lang="el-GR" sz="2400" b="1" i="1" dirty="0" smtClean="0"/>
              <a:t>  &amp; Κωνσταντίνος ο Ε΄</a:t>
            </a:r>
            <a:endParaRPr lang="el-GR" sz="2400" b="1" dirty="0" smtClean="0"/>
          </a:p>
          <a:p>
            <a:endParaRPr lang="el-GR" dirty="0"/>
          </a:p>
        </p:txBody>
      </p:sp>
      <p:pic>
        <p:nvPicPr>
          <p:cNvPr id="7" name="6 - Θέση περιεχομένου" descr="Solidus-Leo_III_and_Constantine_V-sb1504.jpg"/>
          <p:cNvPicPr>
            <a:picLocks noGrp="1" noChangeAspect="1"/>
          </p:cNvPicPr>
          <p:nvPr>
            <p:ph sz="half" idx="1"/>
          </p:nvPr>
        </p:nvPicPr>
        <p:blipFill>
          <a:blip r:embed="rId2" cstate="print"/>
          <a:stretch>
            <a:fillRect/>
          </a:stretch>
        </p:blipFill>
        <p:spPr>
          <a:xfrm>
            <a:off x="723900" y="2224881"/>
            <a:ext cx="7620000" cy="3810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78098"/>
          </a:xfrm>
        </p:spPr>
        <p:txBody>
          <a:bodyPr>
            <a:normAutofit/>
          </a:bodyPr>
          <a:lstStyle/>
          <a:p>
            <a:r>
              <a:rPr lang="el-GR" sz="3200" dirty="0" smtClean="0"/>
              <a:t>  2</a:t>
            </a:r>
            <a:r>
              <a:rPr lang="el-GR" sz="3200" baseline="30000" dirty="0" smtClean="0"/>
              <a:t>η</a:t>
            </a:r>
            <a:r>
              <a:rPr lang="el-GR" sz="3200" dirty="0" smtClean="0"/>
              <a:t>  ΑΙΤΙΑ:</a:t>
            </a:r>
            <a:endParaRPr lang="el-GR" sz="3200" dirty="0"/>
          </a:p>
        </p:txBody>
      </p:sp>
      <p:sp>
        <p:nvSpPr>
          <p:cNvPr id="3" name="2 - Θέση περιεχομένου"/>
          <p:cNvSpPr>
            <a:spLocks noGrp="1"/>
          </p:cNvSpPr>
          <p:nvPr>
            <p:ph idx="1"/>
          </p:nvPr>
        </p:nvSpPr>
        <p:spPr>
          <a:xfrm>
            <a:off x="1435608" y="1052736"/>
            <a:ext cx="7208358" cy="5195664"/>
          </a:xfrm>
        </p:spPr>
        <p:txBody>
          <a:bodyPr/>
          <a:lstStyle/>
          <a:p>
            <a:r>
              <a:rPr lang="el-GR" u="sng" dirty="0" smtClean="0"/>
              <a:t>Οι </a:t>
            </a:r>
            <a:r>
              <a:rPr lang="el-GR" u="sng" dirty="0" err="1" smtClean="0"/>
              <a:t>Ίσαυροι</a:t>
            </a:r>
            <a:r>
              <a:rPr lang="el-GR" u="sng" dirty="0" smtClean="0"/>
              <a:t> ήθελαν να ευνοήσουν τους αγρότες της </a:t>
            </a:r>
            <a:r>
              <a:rPr lang="el-GR" u="sng" dirty="0" err="1" smtClean="0"/>
              <a:t>Μ.Ασίας</a:t>
            </a:r>
            <a:r>
              <a:rPr lang="el-GR" u="sng" dirty="0" smtClean="0"/>
              <a:t> </a:t>
            </a:r>
            <a:r>
              <a:rPr lang="el-GR" dirty="0" smtClean="0"/>
              <a:t>που σήκωναν το μεγαλύτερο βάρος της άμυνας κατά των Αράβων.</a:t>
            </a:r>
          </a:p>
          <a:p>
            <a:r>
              <a:rPr lang="el-GR" u="sng" dirty="0" smtClean="0"/>
              <a:t>και  οι αγρότες ήταν επηρεασμένοι </a:t>
            </a:r>
            <a:r>
              <a:rPr lang="el-GR" u="sng" dirty="0" err="1" smtClean="0"/>
              <a:t>απ’τις</a:t>
            </a:r>
            <a:r>
              <a:rPr lang="el-GR" u="sng" dirty="0" smtClean="0"/>
              <a:t> ανεικονικές αντιλήψεις του Ισλάμ</a:t>
            </a:r>
            <a:r>
              <a:rPr lang="el-GR" dirty="0" smtClean="0"/>
              <a:t>, καθώς η </a:t>
            </a:r>
            <a:r>
              <a:rPr lang="el-GR" dirty="0" err="1" smtClean="0"/>
              <a:t>Μ.Ασία</a:t>
            </a:r>
            <a:r>
              <a:rPr lang="el-GR" dirty="0" smtClean="0"/>
              <a:t> συνόρευε με περιοχές που είχαν κατακτήσει οι Άραβες. </a:t>
            </a:r>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582594"/>
          </a:xfrm>
        </p:spPr>
        <p:txBody>
          <a:bodyPr>
            <a:normAutofit/>
          </a:bodyPr>
          <a:lstStyle/>
          <a:p>
            <a:r>
              <a:rPr lang="el-GR" sz="3200" dirty="0" smtClean="0"/>
              <a:t> 3</a:t>
            </a:r>
            <a:r>
              <a:rPr lang="el-GR" sz="3200" baseline="30000" dirty="0" smtClean="0"/>
              <a:t>η</a:t>
            </a:r>
            <a:r>
              <a:rPr lang="el-GR" sz="3200" dirty="0" smtClean="0"/>
              <a:t>     ΑΙΤΙΑ:</a:t>
            </a:r>
            <a:endParaRPr lang="el-GR" sz="3200" dirty="0"/>
          </a:p>
        </p:txBody>
      </p:sp>
      <p:sp>
        <p:nvSpPr>
          <p:cNvPr id="3" name="2 - Θέση περιεχομένου"/>
          <p:cNvSpPr>
            <a:spLocks noGrp="1"/>
          </p:cNvSpPr>
          <p:nvPr>
            <p:ph idx="1"/>
          </p:nvPr>
        </p:nvSpPr>
        <p:spPr>
          <a:xfrm>
            <a:off x="1435608" y="857232"/>
            <a:ext cx="7351234" cy="2000264"/>
          </a:xfrm>
        </p:spPr>
        <p:txBody>
          <a:bodyPr>
            <a:normAutofit/>
          </a:bodyPr>
          <a:lstStyle/>
          <a:p>
            <a:pPr algn="ctr"/>
            <a:r>
              <a:rPr lang="el-GR" sz="2800" b="1" dirty="0" smtClean="0"/>
              <a:t>Δεισιδαιμονίες και υπερβολές </a:t>
            </a:r>
            <a:r>
              <a:rPr lang="el-GR" sz="2800" dirty="0" smtClean="0"/>
              <a:t>που είχαν εκδηλωθεί γύρω </a:t>
            </a:r>
            <a:r>
              <a:rPr lang="el-GR" sz="2800" dirty="0" err="1" smtClean="0"/>
              <a:t>απ’τη</a:t>
            </a:r>
            <a:r>
              <a:rPr lang="el-GR" sz="2800" dirty="0" smtClean="0"/>
              <a:t> λατρεία των εικόνων.</a:t>
            </a:r>
            <a:r>
              <a:rPr lang="el-GR" sz="2800" b="1" i="1" dirty="0" smtClean="0"/>
              <a:t> </a:t>
            </a:r>
          </a:p>
          <a:p>
            <a:endParaRPr lang="el-GR" sz="2800" dirty="0" smtClean="0"/>
          </a:p>
          <a:p>
            <a:endParaRPr lang="el-GR" sz="2800" dirty="0" smtClean="0"/>
          </a:p>
          <a:p>
            <a:pPr>
              <a:buNone/>
            </a:pPr>
            <a:endParaRPr lang="el-GR" sz="2800" dirty="0"/>
          </a:p>
        </p:txBody>
      </p:sp>
      <p:pic>
        <p:nvPicPr>
          <p:cNvPr id="4" name="Picture 2" descr="C:\Documents and Settings\mike\Τα έγγραφά μου\Οι εικόνες μου\12.jpg"/>
          <p:cNvPicPr>
            <a:picLocks noChangeAspect="1" noChangeArrowheads="1"/>
          </p:cNvPicPr>
          <p:nvPr/>
        </p:nvPicPr>
        <p:blipFill>
          <a:blip r:embed="rId2"/>
          <a:srcRect/>
          <a:stretch>
            <a:fillRect/>
          </a:stretch>
        </p:blipFill>
        <p:spPr bwMode="auto">
          <a:xfrm>
            <a:off x="2071670" y="2143116"/>
            <a:ext cx="5628824" cy="2856628"/>
          </a:xfrm>
          <a:prstGeom prst="rect">
            <a:avLst/>
          </a:prstGeom>
          <a:noFill/>
        </p:spPr>
      </p:pic>
      <p:sp>
        <p:nvSpPr>
          <p:cNvPr id="5" name="4 - Ορθογώνιο"/>
          <p:cNvSpPr/>
          <p:nvPr/>
        </p:nvSpPr>
        <p:spPr>
          <a:xfrm>
            <a:off x="1714480" y="5072074"/>
            <a:ext cx="6786610" cy="1200329"/>
          </a:xfrm>
          <a:prstGeom prst="rect">
            <a:avLst/>
          </a:prstGeom>
        </p:spPr>
        <p:txBody>
          <a:bodyPr wrap="square">
            <a:spAutoFit/>
          </a:bodyPr>
          <a:lstStyle/>
          <a:p>
            <a:pPr algn="ctr"/>
            <a:r>
              <a:rPr lang="el-GR" b="1" i="1" dirty="0" smtClean="0"/>
              <a:t>Στη μικρογραφία πολεμιστές παρακινούνται από κληρικό να αγγίξουν γονατιστοί ξύλινη θήκη με λείψανα αγίων , για να εμψυχωθούν ξεκινώντας τη μάχη (12</a:t>
            </a:r>
            <a:r>
              <a:rPr lang="el-GR" b="1" i="1" baseline="30000" dirty="0" smtClean="0"/>
              <a:t>ος</a:t>
            </a:r>
            <a:r>
              <a:rPr lang="el-GR" b="1" i="1" dirty="0" smtClean="0"/>
              <a:t> αιώνας , Μαδρίτη,</a:t>
            </a:r>
          </a:p>
          <a:p>
            <a:pPr algn="ctr"/>
            <a:r>
              <a:rPr lang="el-GR" b="1" i="1" dirty="0" smtClean="0"/>
              <a:t>Εθνική Βιβλιοθήκη).</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714356"/>
            <a:ext cx="7279796" cy="2928958"/>
          </a:xfrm>
        </p:spPr>
        <p:txBody>
          <a:bodyPr/>
          <a:lstStyle/>
          <a:p>
            <a:pPr>
              <a:buNone/>
            </a:pPr>
            <a:r>
              <a:rPr lang="el-GR" dirty="0" smtClean="0"/>
              <a:t>   </a:t>
            </a:r>
            <a:r>
              <a:rPr lang="el-GR" sz="2800" dirty="0" smtClean="0"/>
              <a:t>Ο λαός πίστευε ότι οι εικόνες (το χρώμα, το ξύλο) και τα ιερά λείψανα είχαν  θαυματουργές ιδιότητες </a:t>
            </a:r>
            <a:r>
              <a:rPr lang="el-GR" sz="2800" dirty="0" smtClean="0">
                <a:sym typeface="Wingdings" pitchFamily="2" charset="2"/>
              </a:rPr>
              <a:t></a:t>
            </a:r>
          </a:p>
          <a:p>
            <a:pPr>
              <a:buNone/>
            </a:pPr>
            <a:r>
              <a:rPr lang="el-GR" sz="2800" dirty="0" smtClean="0">
                <a:sym typeface="Wingdings" pitchFamily="2" charset="2"/>
              </a:rPr>
              <a:t>    </a:t>
            </a:r>
            <a:r>
              <a:rPr lang="el-GR" sz="2800" dirty="0" err="1" smtClean="0"/>
              <a:t>Γι</a:t>
            </a:r>
            <a:r>
              <a:rPr lang="el-GR" sz="2800" dirty="0" smtClean="0"/>
              <a:t>΄ αυτό το λόγο οι Άραβες διακήρυσσαν ότι οι χριστιανοί  είναι ειδωλολάτρες!</a:t>
            </a:r>
            <a:endParaRPr lang="el-GR" sz="2800" dirty="0"/>
          </a:p>
        </p:txBody>
      </p:sp>
      <p:pic>
        <p:nvPicPr>
          <p:cNvPr id="5" name="4 - Εικόνα" descr="12.jpg"/>
          <p:cNvPicPr>
            <a:picLocks noChangeAspect="1"/>
          </p:cNvPicPr>
          <p:nvPr/>
        </p:nvPicPr>
        <p:blipFill>
          <a:blip r:embed="rId2"/>
          <a:stretch>
            <a:fillRect/>
          </a:stretch>
        </p:blipFill>
        <p:spPr>
          <a:xfrm>
            <a:off x="2714612" y="3714752"/>
            <a:ext cx="4232294" cy="21478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654032"/>
          </a:xfrm>
        </p:spPr>
        <p:txBody>
          <a:bodyPr>
            <a:normAutofit fontScale="90000"/>
          </a:bodyPr>
          <a:lstStyle/>
          <a:p>
            <a:r>
              <a:rPr lang="el-GR" dirty="0" smtClean="0"/>
              <a:t>4</a:t>
            </a:r>
            <a:r>
              <a:rPr lang="el-GR" baseline="30000" dirty="0" smtClean="0"/>
              <a:t>η</a:t>
            </a:r>
            <a:r>
              <a:rPr lang="el-GR" dirty="0" smtClean="0"/>
              <a:t> ΑΙΤΙΑ</a:t>
            </a:r>
            <a:endParaRPr lang="el-GR" dirty="0"/>
          </a:p>
        </p:txBody>
      </p:sp>
      <p:sp>
        <p:nvSpPr>
          <p:cNvPr id="3" name="2 - Θέση περιεχομένου"/>
          <p:cNvSpPr>
            <a:spLocks noGrp="1"/>
          </p:cNvSpPr>
          <p:nvPr>
            <p:ph idx="1"/>
          </p:nvPr>
        </p:nvSpPr>
        <p:spPr>
          <a:xfrm>
            <a:off x="1435608" y="1000108"/>
            <a:ext cx="7498080" cy="5248292"/>
          </a:xfrm>
        </p:spPr>
        <p:txBody>
          <a:bodyPr/>
          <a:lstStyle/>
          <a:p>
            <a:r>
              <a:rPr lang="el-GR" dirty="0" smtClean="0"/>
              <a:t>Οι </a:t>
            </a:r>
            <a:r>
              <a:rPr lang="el-GR" dirty="0" err="1" smtClean="0"/>
              <a:t>Ίσαυροι</a:t>
            </a:r>
            <a:r>
              <a:rPr lang="el-GR" dirty="0" smtClean="0"/>
              <a:t>  επιθυμούσαν   να περιορίσουν την επιρροή των μοναχών.</a:t>
            </a:r>
          </a:p>
          <a:p>
            <a:endParaRPr lang="el-GR" dirty="0"/>
          </a:p>
        </p:txBody>
      </p:sp>
      <p:pic>
        <p:nvPicPr>
          <p:cNvPr id="4098" name="Picture 2" descr="C:\Documents and Settings\mike\Τα έγγραφά μου\Οι εικόνες μου\imagesCADNTB25.jpg"/>
          <p:cNvPicPr>
            <a:picLocks noChangeAspect="1" noChangeArrowheads="1"/>
          </p:cNvPicPr>
          <p:nvPr/>
        </p:nvPicPr>
        <p:blipFill>
          <a:blip r:embed="rId2"/>
          <a:srcRect/>
          <a:stretch>
            <a:fillRect/>
          </a:stretch>
        </p:blipFill>
        <p:spPr bwMode="auto">
          <a:xfrm>
            <a:off x="2143108" y="3214686"/>
            <a:ext cx="2733443" cy="1923535"/>
          </a:xfrm>
          <a:prstGeom prst="rect">
            <a:avLst/>
          </a:prstGeom>
          <a:noFill/>
        </p:spPr>
      </p:pic>
      <p:pic>
        <p:nvPicPr>
          <p:cNvPr id="4099" name="Picture 3" descr="C:\Documents and Settings\mike\Τα έγγραφά μου\Οι εικόνες μου\imagesCAJ2YEUU.jpg"/>
          <p:cNvPicPr>
            <a:picLocks noChangeAspect="1" noChangeArrowheads="1"/>
          </p:cNvPicPr>
          <p:nvPr/>
        </p:nvPicPr>
        <p:blipFill>
          <a:blip r:embed="rId3"/>
          <a:srcRect/>
          <a:stretch>
            <a:fillRect/>
          </a:stretch>
        </p:blipFill>
        <p:spPr bwMode="auto">
          <a:xfrm>
            <a:off x="5929322" y="2571744"/>
            <a:ext cx="2214578" cy="34602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715008" y="571480"/>
            <a:ext cx="3071834" cy="5072098"/>
          </a:xfrm>
        </p:spPr>
        <p:txBody>
          <a:bodyPr/>
          <a:lstStyle/>
          <a:p>
            <a:r>
              <a:rPr lang="el-GR" sz="2300" dirty="0" smtClean="0"/>
              <a:t>Τα μοναστήρια ,επειδή ήταν απαλλαγμένα από φόρους ,ζημίωναν την οικονομία του κράτους.</a:t>
            </a:r>
            <a:br>
              <a:rPr lang="el-GR" sz="2300" dirty="0" smtClean="0"/>
            </a:br>
            <a:r>
              <a:rPr lang="el-GR" sz="2300" dirty="0" smtClean="0"/>
              <a:t/>
            </a:r>
            <a:br>
              <a:rPr lang="el-GR" sz="2300" dirty="0" smtClean="0"/>
            </a:br>
            <a:r>
              <a:rPr lang="el-GR" sz="2300" dirty="0" smtClean="0"/>
              <a:t>Επιπλέον, η επιρροή των μοναχών  πάνω στο λαό στεκόταν εμπόδιο σε κάθε μεταρρυθμιστική  προσπάθεια των αυτοκρατόρων.</a:t>
            </a:r>
            <a:endParaRPr lang="el-GR" sz="2300" dirty="0"/>
          </a:p>
        </p:txBody>
      </p:sp>
      <p:pic>
        <p:nvPicPr>
          <p:cNvPr id="4" name="3 - Θέση περιεχομένου" descr="Sednaya2007.jpg"/>
          <p:cNvPicPr>
            <a:picLocks noGrp="1" noChangeAspect="1"/>
          </p:cNvPicPr>
          <p:nvPr>
            <p:ph type="pic" idx="1"/>
          </p:nvPr>
        </p:nvPicPr>
        <p:blipFill>
          <a:blip r:embed="rId2"/>
          <a:srcRect l="2846" r="2846"/>
          <a:stretch>
            <a:fillRect/>
          </a:stretch>
        </p:blipFill>
        <p:spPr>
          <a:xfrm>
            <a:off x="714348" y="1071546"/>
            <a:ext cx="4599270" cy="3657407"/>
          </a:xfrm>
        </p:spPr>
      </p:pic>
      <p:sp>
        <p:nvSpPr>
          <p:cNvPr id="6" name="5 - Θέση κειμένου"/>
          <p:cNvSpPr>
            <a:spLocks noGrp="1"/>
          </p:cNvSpPr>
          <p:nvPr>
            <p:ph type="body" sz="half" idx="2"/>
          </p:nvPr>
        </p:nvSpPr>
        <p:spPr>
          <a:xfrm>
            <a:off x="838200" y="4800600"/>
            <a:ext cx="4419600" cy="914416"/>
          </a:xfrm>
        </p:spPr>
        <p:txBody>
          <a:bodyPr/>
          <a:lstStyle/>
          <a:p>
            <a:r>
              <a:rPr lang="el-GR" sz="1600" b="1" dirty="0" smtClean="0">
                <a:solidFill>
                  <a:schemeClr val="tx1"/>
                </a:solidFill>
              </a:rPr>
              <a:t>Μονή </a:t>
            </a:r>
            <a:r>
              <a:rPr lang="el-GR" sz="1600" b="1" dirty="0" err="1" smtClean="0">
                <a:solidFill>
                  <a:schemeClr val="tx1"/>
                </a:solidFill>
              </a:rPr>
              <a:t>Σεντνάγια</a:t>
            </a:r>
            <a:r>
              <a:rPr lang="el-GR" sz="1600" b="1" dirty="0" smtClean="0">
                <a:solidFill>
                  <a:schemeClr val="tx1"/>
                </a:solidFill>
              </a:rPr>
              <a:t> :</a:t>
            </a:r>
          </a:p>
          <a:p>
            <a:r>
              <a:rPr lang="el-GR" sz="1600" b="1" dirty="0" smtClean="0">
                <a:solidFill>
                  <a:schemeClr val="tx1"/>
                </a:solidFill>
              </a:rPr>
              <a:t>το σημαντικότερο από τα τρία βυζαντινά μοναστήρια που λειτουργούν ακόμη στη Συρία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2"/>
          </p:nvPr>
        </p:nvSpPr>
        <p:spPr>
          <a:xfrm>
            <a:off x="5220072" y="836712"/>
            <a:ext cx="3657600" cy="4663440"/>
          </a:xfrm>
        </p:spPr>
        <p:txBody>
          <a:bodyPr/>
          <a:lstStyle/>
          <a:p>
            <a:r>
              <a:rPr lang="el-GR" dirty="0" smtClean="0"/>
              <a:t>Οι </a:t>
            </a:r>
            <a:r>
              <a:rPr lang="el-GR" dirty="0" err="1" smtClean="0"/>
              <a:t>Ίσαυροι</a:t>
            </a:r>
            <a:endParaRPr lang="el-GR" dirty="0" smtClean="0"/>
          </a:p>
          <a:p>
            <a:pPr marL="82296" indent="0">
              <a:buNone/>
            </a:pPr>
            <a:r>
              <a:rPr lang="el-GR" dirty="0" smtClean="0"/>
              <a:t>στράφηκαν και εναντίον του μοναχικού βίου, αφού </a:t>
            </a:r>
            <a:r>
              <a:rPr lang="el-GR" b="1" dirty="0" smtClean="0"/>
              <a:t>στερούσε την αυτοκρατορία από έμψυχο δυναμικό</a:t>
            </a:r>
            <a:r>
              <a:rPr lang="el-GR" dirty="0" smtClean="0"/>
              <a:t>, το οποίο ήταν απαραίτητο για την άμυνα του κράτους</a:t>
            </a:r>
            <a:endParaRPr lang="el-GR" dirty="0"/>
          </a:p>
        </p:txBody>
      </p:sp>
      <p:pic>
        <p:nvPicPr>
          <p:cNvPr id="5" name="3 - Θέση περιεχομένου" descr="Sednaya2007.jpg"/>
          <p:cNvPicPr>
            <a:picLocks noGrp="1" noChangeAspect="1"/>
          </p:cNvPicPr>
          <p:nvPr>
            <p:ph sz="half" idx="1"/>
          </p:nvPr>
        </p:nvPicPr>
        <p:blipFill>
          <a:blip r:embed="rId2"/>
          <a:srcRect l="2846" r="2846"/>
          <a:stretch>
            <a:fillRect/>
          </a:stretch>
        </p:blipFill>
        <p:spPr>
          <a:xfrm>
            <a:off x="1331640" y="1354009"/>
            <a:ext cx="3657600" cy="2908766"/>
          </a:xfrm>
        </p:spPr>
      </p:pic>
    </p:spTree>
    <p:extLst>
      <p:ext uri="{BB962C8B-B14F-4D97-AF65-F5344CB8AC3E}">
        <p14:creationId xmlns:p14="http://schemas.microsoft.com/office/powerpoint/2010/main" val="300662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25470"/>
          </a:xfrm>
        </p:spPr>
        <p:txBody>
          <a:bodyPr>
            <a:normAutofit/>
          </a:bodyPr>
          <a:lstStyle/>
          <a:p>
            <a:r>
              <a:rPr lang="el-GR" sz="3200" dirty="0" smtClean="0"/>
              <a:t>  5</a:t>
            </a:r>
            <a:r>
              <a:rPr lang="el-GR" sz="3200" baseline="30000" dirty="0" smtClean="0"/>
              <a:t>η</a:t>
            </a:r>
            <a:r>
              <a:rPr lang="el-GR" sz="3200" dirty="0" smtClean="0"/>
              <a:t>  ΑΙΤΙΑ:</a:t>
            </a:r>
            <a:endParaRPr lang="el-GR" sz="3200" dirty="0"/>
          </a:p>
        </p:txBody>
      </p:sp>
      <p:sp>
        <p:nvSpPr>
          <p:cNvPr id="3" name="2 - Θέση περιεχομένου"/>
          <p:cNvSpPr>
            <a:spLocks noGrp="1"/>
          </p:cNvSpPr>
          <p:nvPr>
            <p:ph idx="1"/>
          </p:nvPr>
        </p:nvSpPr>
        <p:spPr>
          <a:xfrm>
            <a:off x="1435608" y="1142984"/>
            <a:ext cx="7498080" cy="2214578"/>
          </a:xfrm>
        </p:spPr>
        <p:txBody>
          <a:bodyPr>
            <a:normAutofit lnSpcReduction="10000"/>
          </a:bodyPr>
          <a:lstStyle/>
          <a:p>
            <a:r>
              <a:rPr lang="el-GR" sz="2800" dirty="0" smtClean="0"/>
              <a:t>Τέλος, η ιδέα ότι οι </a:t>
            </a:r>
            <a:r>
              <a:rPr lang="el-GR" sz="2800" u="sng" dirty="0" smtClean="0"/>
              <a:t>επιτυχίες των  εχθρών του Βυζαντίου προέρχονταν από τη δίκαιη οργή του Θεού για </a:t>
            </a:r>
            <a:r>
              <a:rPr lang="el-GR" sz="2800" u="sng" dirty="0" err="1" smtClean="0"/>
              <a:t>ό,τι</a:t>
            </a:r>
            <a:r>
              <a:rPr lang="el-GR" sz="2800" u="sng" dirty="0" smtClean="0"/>
              <a:t> συνέβαινε στο χώρο της λατρείας</a:t>
            </a:r>
            <a:r>
              <a:rPr lang="el-GR" sz="2800" dirty="0" smtClean="0"/>
              <a:t>, οδήγησε στην απαγόρευση των εικόνων.</a:t>
            </a:r>
            <a:endParaRPr lang="el-GR" sz="2800" dirty="0"/>
          </a:p>
        </p:txBody>
      </p:sp>
      <p:pic>
        <p:nvPicPr>
          <p:cNvPr id="6" name="5 - Εικόνα" descr="scylitzes-byzantines-and-arabs.jpg"/>
          <p:cNvPicPr>
            <a:picLocks noChangeAspect="1"/>
          </p:cNvPicPr>
          <p:nvPr/>
        </p:nvPicPr>
        <p:blipFill>
          <a:blip r:embed="rId2"/>
          <a:stretch>
            <a:fillRect/>
          </a:stretch>
        </p:blipFill>
        <p:spPr>
          <a:xfrm>
            <a:off x="3428992" y="3000372"/>
            <a:ext cx="5072098" cy="2620397"/>
          </a:xfrm>
          <a:prstGeom prst="rect">
            <a:avLst/>
          </a:prstGeom>
        </p:spPr>
      </p:pic>
      <p:sp>
        <p:nvSpPr>
          <p:cNvPr id="7" name="6 - Στρογγυλεμένο ορθογώνιο"/>
          <p:cNvSpPr/>
          <p:nvPr/>
        </p:nvSpPr>
        <p:spPr>
          <a:xfrm>
            <a:off x="2357422" y="5715016"/>
            <a:ext cx="628654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Σύγκρουση ιππικού των Βυζαντινών και των Αράβων της περιόδου, σε μικρογραφία από το χρονικό του </a:t>
            </a:r>
            <a:r>
              <a:rPr lang="el-GR" dirty="0" err="1" smtClean="0">
                <a:solidFill>
                  <a:schemeClr val="tx1"/>
                </a:solidFill>
              </a:rPr>
              <a:t>Σκυλίτζη</a:t>
            </a:r>
            <a:r>
              <a:rPr lang="el-GR" dirty="0" smtClean="0">
                <a:solidFill>
                  <a:schemeClr val="tx1"/>
                </a:solidFill>
              </a:rPr>
              <a:t>.</a:t>
            </a:r>
            <a:r>
              <a:rPr lang="el-GR" dirty="0" smtClean="0"/>
              <a:t>.</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2064822" cy="725788"/>
          </a:xfrm>
        </p:spPr>
        <p:txBody>
          <a:bodyPr>
            <a:normAutofit/>
          </a:bodyPr>
          <a:lstStyle/>
          <a:p>
            <a:r>
              <a:rPr lang="el-GR" sz="2800" dirty="0" smtClean="0"/>
              <a:t>ΑΦΟΡΜΗ:</a:t>
            </a:r>
            <a:endParaRPr lang="el-GR" sz="2800" dirty="0"/>
          </a:p>
        </p:txBody>
      </p:sp>
      <p:sp>
        <p:nvSpPr>
          <p:cNvPr id="3" name="2 - Θέση περιεχομένου"/>
          <p:cNvSpPr>
            <a:spLocks noGrp="1"/>
          </p:cNvSpPr>
          <p:nvPr>
            <p:ph sz="half" idx="1"/>
          </p:nvPr>
        </p:nvSpPr>
        <p:spPr>
          <a:xfrm>
            <a:off x="1435608" y="1071546"/>
            <a:ext cx="4136524" cy="5115894"/>
          </a:xfrm>
        </p:spPr>
        <p:txBody>
          <a:bodyPr>
            <a:normAutofit fontScale="62500" lnSpcReduction="20000"/>
          </a:bodyPr>
          <a:lstStyle/>
          <a:p>
            <a:pPr>
              <a:buNone/>
            </a:pPr>
            <a:endParaRPr lang="el-GR" i="1" dirty="0" smtClean="0"/>
          </a:p>
          <a:p>
            <a:r>
              <a:rPr lang="el-GR" sz="4500" i="1" dirty="0" smtClean="0"/>
              <a:t>Έ</a:t>
            </a:r>
            <a:r>
              <a:rPr lang="el-GR" sz="4500" dirty="0" smtClean="0"/>
              <a:t>νας ισχυρός καταστροφικός σεισμός που έγινε το 726 </a:t>
            </a:r>
            <a:r>
              <a:rPr lang="el-GR" sz="4500" dirty="0" err="1" smtClean="0"/>
              <a:t>μ.Χ</a:t>
            </a:r>
            <a:r>
              <a:rPr lang="el-GR" sz="4500" dirty="0" smtClean="0"/>
              <a:t>. και είχε επίκεντρο τον θαλάσσιο χώρο μεταξύ Θήρας και </a:t>
            </a:r>
            <a:r>
              <a:rPr lang="el-GR" sz="4500" dirty="0" err="1" smtClean="0"/>
              <a:t>Θηρασιάς</a:t>
            </a:r>
            <a:r>
              <a:rPr lang="el-GR" sz="4500" dirty="0" smtClean="0"/>
              <a:t>. </a:t>
            </a:r>
          </a:p>
          <a:p>
            <a:pPr>
              <a:buNone/>
            </a:pPr>
            <a:endParaRPr lang="el-GR" sz="4500" dirty="0" smtClean="0"/>
          </a:p>
          <a:p>
            <a:r>
              <a:rPr lang="el-GR" sz="4500" dirty="0" smtClean="0"/>
              <a:t>Ο σεισμός ερμηνεύτηκε ως εκδήλωση της θείας οργής εναντίον της λατρείας των εικόνων.</a:t>
            </a:r>
            <a:endParaRPr lang="el-GR" sz="4500" dirty="0"/>
          </a:p>
        </p:txBody>
      </p:sp>
      <p:pic>
        <p:nvPicPr>
          <p:cNvPr id="4" name="3 - Εικόνα" descr="imagesgvebv.jpg"/>
          <p:cNvPicPr>
            <a:picLocks noChangeAspect="1"/>
          </p:cNvPicPr>
          <p:nvPr/>
        </p:nvPicPr>
        <p:blipFill>
          <a:blip r:embed="rId2"/>
          <a:stretch>
            <a:fillRect/>
          </a:stretch>
        </p:blipFill>
        <p:spPr>
          <a:xfrm>
            <a:off x="5929322" y="1142984"/>
            <a:ext cx="2571768" cy="28217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mike\Τα έγγραφά μου\Οι εικόνες μου\Leon_Isavros.jpg"/>
          <p:cNvPicPr>
            <a:picLocks noChangeAspect="1" noChangeArrowheads="1"/>
          </p:cNvPicPr>
          <p:nvPr/>
        </p:nvPicPr>
        <p:blipFill>
          <a:blip r:embed="rId2"/>
          <a:srcRect/>
          <a:stretch>
            <a:fillRect/>
          </a:stretch>
        </p:blipFill>
        <p:spPr bwMode="auto">
          <a:xfrm>
            <a:off x="2500298" y="1285860"/>
            <a:ext cx="1751669" cy="1285884"/>
          </a:xfrm>
          <a:prstGeom prst="rect">
            <a:avLst/>
          </a:prstGeom>
          <a:noFill/>
        </p:spPr>
      </p:pic>
      <p:sp>
        <p:nvSpPr>
          <p:cNvPr id="2" name="1 - Τίτλος"/>
          <p:cNvSpPr>
            <a:spLocks noGrp="1"/>
          </p:cNvSpPr>
          <p:nvPr>
            <p:ph type="title"/>
          </p:nvPr>
        </p:nvSpPr>
        <p:spPr>
          <a:xfrm>
            <a:off x="1435608" y="274638"/>
            <a:ext cx="7498080" cy="922114"/>
          </a:xfrm>
        </p:spPr>
        <p:txBody>
          <a:bodyPr>
            <a:normAutofit/>
          </a:bodyPr>
          <a:lstStyle/>
          <a:p>
            <a:r>
              <a:rPr lang="el-GR" sz="2400" dirty="0" smtClean="0"/>
              <a:t>ΔΥΝΑΣΤΕΙΑ ΙΣΑΥΡΩΝ     -   ΕΝΑΡΞΗ  Α΄ ΦΑΣΗΣ</a:t>
            </a:r>
            <a:br>
              <a:rPr lang="el-GR" sz="2400" dirty="0" smtClean="0"/>
            </a:br>
            <a:endParaRPr lang="el-GR" sz="2400" dirty="0"/>
          </a:p>
        </p:txBody>
      </p:sp>
      <p:sp>
        <p:nvSpPr>
          <p:cNvPr id="3" name="2 - Θέση περιεχομένου"/>
          <p:cNvSpPr>
            <a:spLocks noGrp="1"/>
          </p:cNvSpPr>
          <p:nvPr>
            <p:ph idx="1"/>
          </p:nvPr>
        </p:nvSpPr>
        <p:spPr>
          <a:xfrm>
            <a:off x="1428728" y="2071678"/>
            <a:ext cx="7498080" cy="3232950"/>
          </a:xfrm>
        </p:spPr>
        <p:txBody>
          <a:bodyPr>
            <a:normAutofit lnSpcReduction="10000"/>
          </a:bodyPr>
          <a:lstStyle/>
          <a:p>
            <a:pPr algn="just">
              <a:buNone/>
            </a:pPr>
            <a:r>
              <a:rPr lang="el-GR" dirty="0" smtClean="0"/>
              <a:t>      Ο </a:t>
            </a:r>
            <a:r>
              <a:rPr lang="el-GR" b="1" dirty="0" smtClean="0"/>
              <a:t>Λέων  Γ</a:t>
            </a:r>
            <a:r>
              <a:rPr lang="el-GR" dirty="0" smtClean="0"/>
              <a:t>΄ διέταξε ( μετά από αυτόν τον σεισμό) έναν αξιωματικό του να </a:t>
            </a:r>
            <a:r>
              <a:rPr lang="el-GR" b="1" dirty="0" smtClean="0"/>
              <a:t>απομακρύνει την εικόνα του Χριστού, που ήταν αναρτημένη στη </a:t>
            </a:r>
            <a:r>
              <a:rPr lang="el-GR" b="1" dirty="0" err="1" smtClean="0"/>
              <a:t>Χαλκή</a:t>
            </a:r>
            <a:r>
              <a:rPr lang="el-GR" b="1" dirty="0" smtClean="0"/>
              <a:t> πύλη των ανακτόρων, </a:t>
            </a:r>
            <a:r>
              <a:rPr lang="el-GR" dirty="0" smtClean="0"/>
              <a:t>και να αναρτήσει στη θέση της ένα Σταυρό καθώς και ένα εξάστιχο επίγραμμα. </a:t>
            </a:r>
          </a:p>
          <a:p>
            <a:pPr algn="just">
              <a:buNone/>
            </a:pPr>
            <a:endParaRPr lang="el-GR" dirty="0" smtClean="0"/>
          </a:p>
          <a:p>
            <a:pPr algn="just"/>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2800" dirty="0" smtClean="0">
                <a:solidFill>
                  <a:schemeClr val="accent2">
                    <a:lumMod val="75000"/>
                  </a:schemeClr>
                </a:solidFill>
              </a:rPr>
              <a:t>ΕΡΩΤΗΜΑ:</a:t>
            </a:r>
            <a:endParaRPr lang="el-GR" sz="2800" dirty="0">
              <a:solidFill>
                <a:schemeClr val="accent2">
                  <a:lumMod val="75000"/>
                </a:schemeClr>
              </a:solidFill>
            </a:endParaRPr>
          </a:p>
        </p:txBody>
      </p:sp>
      <p:sp useBgFill="1">
        <p:nvSpPr>
          <p:cNvPr id="6" name="5 - Θέση περιεχομένου"/>
          <p:cNvSpPr>
            <a:spLocks noGrp="1"/>
          </p:cNvSpPr>
          <p:nvPr>
            <p:ph idx="1"/>
          </p:nvPr>
        </p:nvSpPr>
        <p:spPr>
          <a:xfrm>
            <a:off x="1571604" y="1357298"/>
            <a:ext cx="6929486" cy="4572032"/>
          </a:xfrm>
          <a:ln w="28575">
            <a:solidFill>
              <a:schemeClr val="accent5">
                <a:lumMod val="40000"/>
                <a:lumOff val="60000"/>
              </a:schemeClr>
            </a:solidFill>
          </a:ln>
        </p:spPr>
        <p:txBody>
          <a:bodyPr>
            <a:normAutofit fontScale="40000" lnSpcReduction="20000"/>
          </a:bodyPr>
          <a:lstStyle/>
          <a:p>
            <a:pPr>
              <a:buNone/>
            </a:pPr>
            <a:endParaRPr lang="el-GR" dirty="0" smtClean="0"/>
          </a:p>
          <a:p>
            <a:pPr algn="ctr">
              <a:buNone/>
            </a:pPr>
            <a:r>
              <a:rPr lang="el-GR" b="1" dirty="0" smtClean="0"/>
              <a:t>  </a:t>
            </a:r>
            <a:r>
              <a:rPr lang="el-GR" sz="7000" b="1" dirty="0" smtClean="0"/>
              <a:t>Η λατρεία των εικόνων</a:t>
            </a:r>
          </a:p>
          <a:p>
            <a:pPr algn="ctr">
              <a:buNone/>
            </a:pPr>
            <a:r>
              <a:rPr lang="el-GR" sz="7000" b="1" dirty="0" smtClean="0"/>
              <a:t> είναι σύμφωνη </a:t>
            </a:r>
          </a:p>
          <a:p>
            <a:pPr algn="ctr">
              <a:buNone/>
            </a:pPr>
            <a:endParaRPr lang="el-GR" sz="7000" b="1" dirty="0" smtClean="0"/>
          </a:p>
          <a:p>
            <a:pPr algn="ctr">
              <a:buNone/>
            </a:pPr>
            <a:r>
              <a:rPr lang="el-GR" sz="7000" b="1" dirty="0" smtClean="0"/>
              <a:t>   με τις παραδόσεις της ορθοδοξίας </a:t>
            </a:r>
          </a:p>
          <a:p>
            <a:pPr algn="ctr">
              <a:buNone/>
            </a:pPr>
            <a:r>
              <a:rPr lang="el-GR" sz="7000" b="1" dirty="0" smtClean="0"/>
              <a:t>ή  όχι;</a:t>
            </a:r>
            <a:endParaRPr lang="en-US" sz="7000" b="1" dirty="0" smtClean="0"/>
          </a:p>
          <a:p>
            <a:pPr algn="ctr">
              <a:buNone/>
            </a:pPr>
            <a:endParaRPr lang="en-US" sz="7000" b="1" dirty="0" smtClean="0"/>
          </a:p>
          <a:p>
            <a:pPr algn="ctr">
              <a:buNone/>
            </a:pPr>
            <a:endParaRPr lang="en-US" b="1" dirty="0" smtClean="0"/>
          </a:p>
          <a:p>
            <a:pPr algn="ctr">
              <a:buNone/>
            </a:pPr>
            <a:endParaRPr lang="en-US" b="1" dirty="0" smtClean="0"/>
          </a:p>
          <a:p>
            <a:pPr algn="ctr">
              <a:buFont typeface="Wingdings" pitchFamily="2" charset="2"/>
              <a:buChar char="ü"/>
            </a:pPr>
            <a:r>
              <a:rPr lang="el-GR" sz="6000" b="1" dirty="0" smtClean="0"/>
              <a:t>Οι πρώτοι Χριστιανοί δεν είχαν εικόνες ! </a:t>
            </a:r>
            <a:endParaRPr lang="en-US" sz="6000" b="1" dirty="0" smtClean="0"/>
          </a:p>
          <a:p>
            <a:pPr algn="ctr">
              <a:buNone/>
            </a:pPr>
            <a:endParaRPr lang="en-US" b="1" dirty="0" smtClean="0"/>
          </a:p>
          <a:p>
            <a:pPr algn="ctr">
              <a:buNone/>
            </a:pPr>
            <a:endParaRPr lang="el-GR" b="1" dirty="0" smtClean="0"/>
          </a:p>
          <a:p>
            <a:pPr algn="ctr">
              <a:buNone/>
            </a:pPr>
            <a:r>
              <a:rPr lang="el-GR"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κειμένου"/>
          <p:cNvSpPr>
            <a:spLocks noGrp="1"/>
          </p:cNvSpPr>
          <p:nvPr>
            <p:ph type="body" sz="half" idx="3"/>
          </p:nvPr>
        </p:nvSpPr>
        <p:spPr>
          <a:xfrm>
            <a:off x="4786314" y="4500570"/>
            <a:ext cx="4023360" cy="428628"/>
          </a:xfrm>
        </p:spPr>
        <p:txBody>
          <a:bodyPr/>
          <a:lstStyle/>
          <a:p>
            <a:r>
              <a:rPr lang="el-GR" dirty="0" smtClean="0"/>
              <a:t>Αναπαράσταση της </a:t>
            </a:r>
            <a:r>
              <a:rPr lang="el-GR" dirty="0" err="1" smtClean="0"/>
              <a:t>Χαλκής</a:t>
            </a:r>
            <a:r>
              <a:rPr lang="el-GR" dirty="0" smtClean="0"/>
              <a:t> Πύλης</a:t>
            </a:r>
            <a:endParaRPr lang="el-GR" dirty="0"/>
          </a:p>
        </p:txBody>
      </p:sp>
      <p:sp>
        <p:nvSpPr>
          <p:cNvPr id="3" name="2 - Θέση περιεχομένου"/>
          <p:cNvSpPr>
            <a:spLocks noGrp="1"/>
          </p:cNvSpPr>
          <p:nvPr>
            <p:ph sz="quarter" idx="2"/>
          </p:nvPr>
        </p:nvSpPr>
        <p:spPr>
          <a:xfrm>
            <a:off x="457200" y="571480"/>
            <a:ext cx="4023360" cy="5715040"/>
          </a:xfrm>
        </p:spPr>
        <p:txBody>
          <a:bodyPr>
            <a:normAutofit/>
          </a:bodyPr>
          <a:lstStyle/>
          <a:p>
            <a:r>
              <a:rPr lang="el-GR" sz="2600" dirty="0" smtClean="0"/>
              <a:t>Μ’ αυτόν τον τρόπο δοκίμαζε τις διαθέσεις του λαού της πρωτεύουσας προς την </a:t>
            </a:r>
            <a:r>
              <a:rPr lang="el-GR" sz="2600" dirty="0" err="1" smtClean="0"/>
              <a:t>εικονομαχική</a:t>
            </a:r>
            <a:r>
              <a:rPr lang="el-GR" sz="2600" dirty="0" smtClean="0"/>
              <a:t> του πολιτική. </a:t>
            </a:r>
          </a:p>
          <a:p>
            <a:pPr>
              <a:buNone/>
            </a:pPr>
            <a:endParaRPr lang="el-GR" sz="2600" dirty="0" smtClean="0"/>
          </a:p>
          <a:p>
            <a:r>
              <a:rPr lang="el-GR" sz="2600" b="1" dirty="0" smtClean="0"/>
              <a:t>Προκλήθηκε έκρηξη της λαϊκής οργής </a:t>
            </a:r>
            <a:r>
              <a:rPr lang="el-GR" sz="2600" dirty="0" smtClean="0"/>
              <a:t>και το εξαγριωμένο πλήθος σκότωσε τον αυτοκρατορικό απεσταλμένο επί τόπου</a:t>
            </a:r>
            <a:r>
              <a:rPr lang="el-GR" dirty="0" smtClean="0"/>
              <a:t>.</a:t>
            </a:r>
            <a:endParaRPr lang="el-GR" dirty="0"/>
          </a:p>
        </p:txBody>
      </p:sp>
      <p:pic>
        <p:nvPicPr>
          <p:cNvPr id="4" name="3 - Εικόνα" descr="5500146_orig.jpg"/>
          <p:cNvPicPr>
            <a:picLocks noChangeAspect="1"/>
          </p:cNvPicPr>
          <p:nvPr/>
        </p:nvPicPr>
        <p:blipFill>
          <a:blip r:embed="rId2"/>
          <a:stretch>
            <a:fillRect/>
          </a:stretch>
        </p:blipFill>
        <p:spPr>
          <a:xfrm>
            <a:off x="4786314" y="1000108"/>
            <a:ext cx="4000528" cy="33575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476672"/>
            <a:ext cx="7498080" cy="792088"/>
          </a:xfrm>
        </p:spPr>
        <p:txBody>
          <a:bodyPr>
            <a:normAutofit fontScale="90000"/>
          </a:bodyPr>
          <a:lstStyle/>
          <a:p>
            <a:r>
              <a:rPr lang="el-GR" sz="5300" dirty="0" smtClean="0">
                <a:latin typeface="Times New Roman" pitchFamily="18" charset="0"/>
                <a:ea typeface="Batang" pitchFamily="18" charset="-127"/>
                <a:cs typeface="Times New Roman" pitchFamily="18" charset="0"/>
              </a:rPr>
              <a:t>    730 </a:t>
            </a:r>
            <a:r>
              <a:rPr lang="el-GR" sz="5300" dirty="0" err="1" smtClean="0">
                <a:latin typeface="Times New Roman" pitchFamily="18" charset="0"/>
                <a:ea typeface="Batang" pitchFamily="18" charset="-127"/>
                <a:cs typeface="Times New Roman" pitchFamily="18" charset="0"/>
              </a:rPr>
              <a:t>μ.Χ</a:t>
            </a:r>
            <a:r>
              <a:rPr lang="el-GR" sz="5300" dirty="0" smtClean="0">
                <a:latin typeface="Times New Roman" pitchFamily="18" charset="0"/>
                <a:ea typeface="Batang" pitchFamily="18" charset="-127"/>
                <a:cs typeface="Times New Roman" pitchFamily="18" charset="0"/>
              </a:rPr>
              <a:t>. </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1435608" y="1142984"/>
            <a:ext cx="3636458" cy="5105416"/>
          </a:xfrm>
        </p:spPr>
        <p:txBody>
          <a:bodyPr>
            <a:normAutofit fontScale="85000" lnSpcReduction="10000"/>
          </a:bodyPr>
          <a:lstStyle/>
          <a:p>
            <a:pPr algn="just"/>
            <a:r>
              <a:rPr lang="el-GR" dirty="0" smtClean="0"/>
              <a:t>Δημοσιεύτηκε το </a:t>
            </a:r>
            <a:r>
              <a:rPr lang="el-GR" b="1" dirty="0" smtClean="0"/>
              <a:t>διάταγμα </a:t>
            </a:r>
            <a:r>
              <a:rPr lang="el-GR" dirty="0" smtClean="0"/>
              <a:t>του Λέοντα Γ΄ του </a:t>
            </a:r>
            <a:r>
              <a:rPr lang="el-GR" dirty="0" err="1" smtClean="0"/>
              <a:t>Ίσαυρου</a:t>
            </a:r>
            <a:r>
              <a:rPr lang="el-GR" dirty="0" smtClean="0"/>
              <a:t>, σύμφωνα με το οποίο οι εικόνες πρέπει να κρεμιούνται σε ψηλότερα μέρη στις εκκλησίες, ώστε να μη μπορούν οι χριστιανοί να τις προσκυνούν αλλά μόνο να τις βλέπουν.</a:t>
            </a:r>
            <a:endParaRPr lang="el-GR" dirty="0"/>
          </a:p>
        </p:txBody>
      </p:sp>
      <p:pic>
        <p:nvPicPr>
          <p:cNvPr id="8195" name="Picture 3" descr="C:\Documents and Settings\mike\Τα έγγραφά μου\Οι εικόνες μου\images455.jpg"/>
          <p:cNvPicPr>
            <a:picLocks noChangeAspect="1" noChangeArrowheads="1"/>
          </p:cNvPicPr>
          <p:nvPr/>
        </p:nvPicPr>
        <p:blipFill>
          <a:blip r:embed="rId2"/>
          <a:srcRect/>
          <a:stretch>
            <a:fillRect/>
          </a:stretch>
        </p:blipFill>
        <p:spPr bwMode="auto">
          <a:xfrm>
            <a:off x="5786446" y="1214422"/>
            <a:ext cx="2123407" cy="2428892"/>
          </a:xfrm>
          <a:prstGeom prst="rect">
            <a:avLst/>
          </a:prstGeom>
          <a:noFill/>
        </p:spPr>
      </p:pic>
      <p:pic>
        <p:nvPicPr>
          <p:cNvPr id="8196" name="Picture 4" descr="C:\Documents and Settings\mike\Τα έγγραφά μου\Οι εικόνες μου\imagesξξξ.jpg"/>
          <p:cNvPicPr>
            <a:picLocks noChangeAspect="1" noChangeArrowheads="1"/>
          </p:cNvPicPr>
          <p:nvPr/>
        </p:nvPicPr>
        <p:blipFill>
          <a:blip r:embed="rId3"/>
          <a:srcRect/>
          <a:stretch>
            <a:fillRect/>
          </a:stretch>
        </p:blipFill>
        <p:spPr bwMode="auto">
          <a:xfrm>
            <a:off x="5786446" y="3929066"/>
            <a:ext cx="2089562" cy="192882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404664"/>
            <a:ext cx="7498080" cy="864096"/>
          </a:xfrm>
        </p:spPr>
        <p:txBody>
          <a:bodyPr>
            <a:noAutofit/>
          </a:bodyPr>
          <a:lstStyle/>
          <a:p>
            <a:r>
              <a:rPr lang="el-GR" sz="3600" b="1" dirty="0" smtClean="0"/>
              <a:t>ΚΩΝΣΤΑΝΤΙΝΟΣ  Ε΄ </a:t>
            </a:r>
            <a:br>
              <a:rPr lang="el-GR" sz="3600" b="1" dirty="0" smtClean="0"/>
            </a:br>
            <a:endParaRPr lang="el-GR" sz="3600" b="1" dirty="0"/>
          </a:p>
        </p:txBody>
      </p:sp>
      <p:sp>
        <p:nvSpPr>
          <p:cNvPr id="3" name="2 - Θέση περιεχομένου"/>
          <p:cNvSpPr>
            <a:spLocks noGrp="1"/>
          </p:cNvSpPr>
          <p:nvPr>
            <p:ph idx="1"/>
          </p:nvPr>
        </p:nvSpPr>
        <p:spPr>
          <a:xfrm>
            <a:off x="1435608" y="1071546"/>
            <a:ext cx="7498080" cy="1571636"/>
          </a:xfrm>
        </p:spPr>
        <p:txBody>
          <a:bodyPr/>
          <a:lstStyle/>
          <a:p>
            <a:r>
              <a:rPr lang="el-GR" sz="2800" dirty="0" smtClean="0"/>
              <a:t>Η ένταση της διαμάχης εικονομάχων και εικονολατρών </a:t>
            </a:r>
            <a:r>
              <a:rPr lang="el-GR" sz="2800" b="1" dirty="0" smtClean="0"/>
              <a:t>κορυφώθηκε</a:t>
            </a:r>
            <a:r>
              <a:rPr lang="el-GR" sz="2800" dirty="0" smtClean="0"/>
              <a:t> επί της βασιλείας του .</a:t>
            </a:r>
          </a:p>
          <a:p>
            <a:endParaRPr lang="el-GR" dirty="0"/>
          </a:p>
        </p:txBody>
      </p:sp>
      <p:pic>
        <p:nvPicPr>
          <p:cNvPr id="6" name="5 - Εικόνα" descr="kopro-493.jpg"/>
          <p:cNvPicPr>
            <a:picLocks noChangeAspect="1"/>
          </p:cNvPicPr>
          <p:nvPr/>
        </p:nvPicPr>
        <p:blipFill>
          <a:blip r:embed="rId2"/>
          <a:stretch>
            <a:fillRect/>
          </a:stretch>
        </p:blipFill>
        <p:spPr>
          <a:xfrm>
            <a:off x="2071670" y="2500306"/>
            <a:ext cx="6072230" cy="3040631"/>
          </a:xfrm>
          <a:prstGeom prst="rect">
            <a:avLst/>
          </a:prstGeom>
        </p:spPr>
      </p:pic>
      <p:sp>
        <p:nvSpPr>
          <p:cNvPr id="7" name="6 - Στρογγυλεμένο ορθογώνιο"/>
          <p:cNvSpPr/>
          <p:nvPr/>
        </p:nvSpPr>
        <p:spPr>
          <a:xfrm>
            <a:off x="2214546" y="5857892"/>
            <a:ext cx="6143668"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«Ο Κωνσταντίνος Ε΄ διατάσσει τους στρατιώτες του την καταστροφή μοναστηρίου.»</a:t>
            </a:r>
            <a:endParaRPr lang="el-G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428604"/>
            <a:ext cx="7498080" cy="2143140"/>
          </a:xfrm>
        </p:spPr>
        <p:txBody>
          <a:bodyPr>
            <a:noAutofit/>
          </a:bodyPr>
          <a:lstStyle/>
          <a:p>
            <a:pPr algn="ctr"/>
            <a:r>
              <a:rPr lang="el-GR" sz="2500" dirty="0" smtClean="0">
                <a:effectLst/>
              </a:rPr>
              <a:t>Εξαπέλυσε </a:t>
            </a:r>
            <a:r>
              <a:rPr lang="el-GR" sz="2500" b="1" dirty="0" smtClean="0">
                <a:effectLst/>
              </a:rPr>
              <a:t>εκστρατεία τρομοκράτησης των μοναχών και καταστροφής των μονών</a:t>
            </a:r>
            <a:r>
              <a:rPr lang="el-GR" sz="2500" dirty="0" smtClean="0">
                <a:effectLst/>
              </a:rPr>
              <a:t> που ήταν προπύργια εικονολατρίας. Τότε, κλείστηκαν πολλά μοναστήρια, δημεύτηκε η περιουσία τους και μερικά έγιναν στρατόπεδα. </a:t>
            </a:r>
            <a:br>
              <a:rPr lang="el-GR" sz="2500" dirty="0" smtClean="0">
                <a:effectLst/>
              </a:rPr>
            </a:br>
            <a:endParaRPr lang="el-GR" sz="2500" dirty="0">
              <a:effectLst/>
            </a:endParaRPr>
          </a:p>
        </p:txBody>
      </p:sp>
      <p:pic>
        <p:nvPicPr>
          <p:cNvPr id="4" name="Picture 2" descr="C:\Documents and Settings\mike\Τα έγγραφά μου\Οι εικόνες μου\αρχείο λήψης.jpg"/>
          <p:cNvPicPr>
            <a:picLocks noChangeAspect="1" noChangeArrowheads="1"/>
          </p:cNvPicPr>
          <p:nvPr/>
        </p:nvPicPr>
        <p:blipFill>
          <a:blip r:embed="rId2"/>
          <a:srcRect/>
          <a:stretch>
            <a:fillRect/>
          </a:stretch>
        </p:blipFill>
        <p:spPr bwMode="auto">
          <a:xfrm>
            <a:off x="2071670" y="2643182"/>
            <a:ext cx="6000792" cy="331831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428604"/>
            <a:ext cx="7498080" cy="1500198"/>
          </a:xfrm>
        </p:spPr>
        <p:txBody>
          <a:bodyPr>
            <a:normAutofit lnSpcReduction="10000"/>
          </a:bodyPr>
          <a:lstStyle/>
          <a:p>
            <a:pPr algn="ctr">
              <a:buNone/>
            </a:pPr>
            <a:r>
              <a:rPr lang="el-GR" sz="2400" b="1" dirty="0" smtClean="0"/>
              <a:t>     </a:t>
            </a:r>
            <a:r>
              <a:rPr lang="el-GR" sz="2500" b="1" dirty="0" smtClean="0"/>
              <a:t>Οι εικόνες κάηκαν ή καταστράφηκαν και οι οπαδοί τους φυλακίστηκαν, εξορίστηκαν, κακοποιήθηκαν, ακρωτηριάστηκαν ή θανατώθηκαν .</a:t>
            </a:r>
            <a:endParaRPr lang="el-GR" sz="2500" dirty="0"/>
          </a:p>
        </p:txBody>
      </p:sp>
      <p:pic>
        <p:nvPicPr>
          <p:cNvPr id="4" name="Picture 2" descr="C:\Documents and Settings\mike\Τα έγγραφά μου\Οι εικόνες μου\αρχείο λήψης12.jpg"/>
          <p:cNvPicPr>
            <a:picLocks noChangeAspect="1" noChangeArrowheads="1"/>
          </p:cNvPicPr>
          <p:nvPr/>
        </p:nvPicPr>
        <p:blipFill>
          <a:blip r:embed="rId2"/>
          <a:srcRect/>
          <a:stretch>
            <a:fillRect/>
          </a:stretch>
        </p:blipFill>
        <p:spPr bwMode="auto">
          <a:xfrm>
            <a:off x="2285984" y="2143116"/>
            <a:ext cx="5715040" cy="37550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40152" y="3933056"/>
            <a:ext cx="2743200" cy="1981200"/>
          </a:xfrm>
        </p:spPr>
        <p:txBody>
          <a:bodyPr/>
          <a:lstStyle/>
          <a:p>
            <a:r>
              <a:rPr lang="el-GR" dirty="0" smtClean="0"/>
              <a:t>Ο Κωνσταντίνος αποδείχτηκε σκληρός εικονομάχος πλην όμως </a:t>
            </a:r>
            <a:r>
              <a:rPr lang="el-GR" u="sng" dirty="0" smtClean="0"/>
              <a:t>ικανός αυτοκράτορας</a:t>
            </a:r>
            <a:r>
              <a:rPr lang="el-GR" dirty="0" smtClean="0"/>
              <a:t>.</a:t>
            </a:r>
            <a:br>
              <a:rPr lang="el-GR" dirty="0" smtClean="0"/>
            </a:br>
            <a:r>
              <a:rPr lang="el-GR" dirty="0" smtClean="0"/>
              <a:t/>
            </a:r>
            <a:br>
              <a:rPr lang="el-GR" dirty="0" smtClean="0"/>
            </a:br>
            <a:r>
              <a:rPr lang="el-GR" dirty="0" smtClean="0"/>
              <a:t>Οι νίκες του εναντίον των Αράβων και Βουλγάρων διατήρησαν για πολλές δεκαετίες</a:t>
            </a:r>
            <a:br>
              <a:rPr lang="el-GR" dirty="0" smtClean="0"/>
            </a:br>
            <a:r>
              <a:rPr lang="el-GR" dirty="0" smtClean="0"/>
              <a:t>το κύρος και την ισχύ του βυζαντινού κράτους.</a:t>
            </a:r>
            <a:br>
              <a:rPr lang="el-GR" dirty="0" smtClean="0"/>
            </a:br>
            <a:endParaRPr lang="el-GR" dirty="0"/>
          </a:p>
        </p:txBody>
      </p:sp>
      <p:sp>
        <p:nvSpPr>
          <p:cNvPr id="4" name="Θέση κειμένου 3"/>
          <p:cNvSpPr>
            <a:spLocks noGrp="1"/>
          </p:cNvSpPr>
          <p:nvPr>
            <p:ph type="body" sz="half" idx="2"/>
          </p:nvPr>
        </p:nvSpPr>
        <p:spPr/>
        <p:txBody>
          <a:bodyPr/>
          <a:lstStyle/>
          <a:p>
            <a:r>
              <a:rPr lang="el-GR" b="1" dirty="0">
                <a:solidFill>
                  <a:schemeClr val="tx1"/>
                </a:solidFill>
              </a:rPr>
              <a:t>Κωνσταντίνος  Ε΄ ο </a:t>
            </a:r>
            <a:r>
              <a:rPr lang="el-GR" b="1" dirty="0" err="1">
                <a:solidFill>
                  <a:schemeClr val="tx1"/>
                </a:solidFill>
              </a:rPr>
              <a:t>Ίσαυρος</a:t>
            </a:r>
            <a:endParaRPr lang="el-GR" b="1" dirty="0">
              <a:solidFill>
                <a:schemeClr val="tx1"/>
              </a:solidFill>
            </a:endParaRPr>
          </a:p>
          <a:p>
            <a:endParaRPr lang="el-GR" b="1" dirty="0">
              <a:solidFill>
                <a:schemeClr val="tx1"/>
              </a:solidFill>
            </a:endParaRPr>
          </a:p>
        </p:txBody>
      </p:sp>
      <p:pic>
        <p:nvPicPr>
          <p:cNvPr id="2050" name="Picture 2" descr="ΚΩΝΣΤΑΝΤΙΝΟΣ Ε&amp;#39; Ο ΚΟΠΡΩΝΥΜΟΣ (741-775)"/>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9246" b="19246"/>
          <a:stretch>
            <a:fillRect/>
          </a:stretch>
        </p:blipFill>
        <p:spPr bwMode="auto">
          <a:xfrm>
            <a:off x="838200" y="1143003"/>
            <a:ext cx="4525888" cy="351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54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quarter" idx="4"/>
          </p:nvPr>
        </p:nvSpPr>
        <p:spPr>
          <a:xfrm>
            <a:off x="3851920" y="620688"/>
            <a:ext cx="4824536" cy="6048672"/>
          </a:xfrm>
        </p:spPr>
        <p:txBody>
          <a:bodyPr/>
          <a:lstStyle/>
          <a:p>
            <a:r>
              <a:rPr lang="el-GR" dirty="0" smtClean="0"/>
              <a:t>Γι’ αυτό  τον λόγο αργότερα, στις αρχές του 9</a:t>
            </a:r>
            <a:r>
              <a:rPr lang="el-GR" baseline="30000" dirty="0" smtClean="0"/>
              <a:t>ου</a:t>
            </a:r>
            <a:r>
              <a:rPr lang="el-GR" dirty="0" smtClean="0"/>
              <a:t> αιώνα, όταν το Βυζάντιο δοκιμαζόταν από την πίεση των Βουλγάρων, ο λαός συγκεντρώθηκε στον τάφο του και ικέτευε τον νεκρό αυτοκράτορα να αναστηθεί, για να σώσει την αυτοκρατορία από την ταπείνωση!</a:t>
            </a:r>
          </a:p>
          <a:p>
            <a:endParaRPr lang="el-GR" dirty="0"/>
          </a:p>
          <a:p>
            <a:r>
              <a:rPr lang="el-GR" dirty="0" smtClean="0"/>
              <a:t>Οι εικονολάτρες πάντως συγγραφείς  χαρακτήριζαν τον Κωνσταντίνο ’’πολυκέφαλο δράκο’’ και ’’διώκτη της μοναστικής ζωής’’.</a:t>
            </a:r>
            <a:endParaRPr lang="el-GR" dirty="0"/>
          </a:p>
        </p:txBody>
      </p:sp>
      <p:pic>
        <p:nvPicPr>
          <p:cNvPr id="7" name="Picture 2" descr="ΚΩΝΣΤΑΝΤΙΝΟΣ Ε&amp;#39; Ο ΚΟΠΡΩΝΥΜΟΣ (741-77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t="19246" b="19246"/>
          <a:stretch>
            <a:fillRect/>
          </a:stretch>
        </p:blipFill>
        <p:spPr bwMode="auto">
          <a:xfrm>
            <a:off x="592226" y="1700808"/>
            <a:ext cx="325969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59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886896" y="836712"/>
            <a:ext cx="2743200" cy="4878304"/>
          </a:xfrm>
        </p:spPr>
        <p:txBody>
          <a:bodyPr/>
          <a:lstStyle/>
          <a:p>
            <a:r>
              <a:rPr lang="el-GR" dirty="0" smtClean="0"/>
              <a:t>Ο μεγαλύτερος </a:t>
            </a:r>
            <a:r>
              <a:rPr lang="el-GR" u="sng" dirty="0" smtClean="0"/>
              <a:t>θεολόγος</a:t>
            </a:r>
            <a:r>
              <a:rPr lang="el-GR" b="0" dirty="0" smtClean="0"/>
              <a:t> </a:t>
            </a:r>
            <a:r>
              <a:rPr lang="el-GR" dirty="0" smtClean="0"/>
              <a:t>της εποχής του που υπερασπίστηκε την υπόθεση των </a:t>
            </a:r>
            <a:r>
              <a:rPr lang="el-GR" u="sng" dirty="0" smtClean="0"/>
              <a:t>εικονολατρών.</a:t>
            </a:r>
            <a:br>
              <a:rPr lang="el-GR" u="sng" dirty="0" smtClean="0"/>
            </a:br>
            <a:r>
              <a:rPr lang="el-GR" u="sng" dirty="0" smtClean="0"/>
              <a:t/>
            </a:r>
            <a:br>
              <a:rPr lang="el-GR" u="sng" dirty="0" smtClean="0"/>
            </a:br>
            <a:r>
              <a:rPr lang="el-GR" u="sng" dirty="0" smtClean="0"/>
              <a:t/>
            </a:r>
            <a:br>
              <a:rPr lang="el-GR" u="sng" dirty="0" smtClean="0"/>
            </a:br>
            <a:r>
              <a:rPr lang="el-GR" u="sng" dirty="0" smtClean="0"/>
              <a:t>Δίδασκε ότι οι εικόνες είναι τα βιβλία των αγραμμάτων.</a:t>
            </a:r>
            <a:r>
              <a:rPr lang="el-GR" dirty="0" smtClean="0"/>
              <a:t/>
            </a:r>
            <a:br>
              <a:rPr lang="el-GR" dirty="0" smtClean="0"/>
            </a:br>
            <a:r>
              <a:rPr lang="el-GR" dirty="0" smtClean="0"/>
              <a:t> </a:t>
            </a:r>
            <a:endParaRPr lang="el-GR" dirty="0"/>
          </a:p>
        </p:txBody>
      </p:sp>
      <p:pic>
        <p:nvPicPr>
          <p:cNvPr id="8" name="7 - Θέση εικόνας" descr="John-of-Damascus_01.jpg"/>
          <p:cNvPicPr>
            <a:picLocks noGrp="1" noChangeAspect="1"/>
          </p:cNvPicPr>
          <p:nvPr>
            <p:ph type="pic" idx="1"/>
          </p:nvPr>
        </p:nvPicPr>
        <p:blipFill>
          <a:blip r:embed="rId2" cstate="print"/>
          <a:srcRect t="20675" b="20675"/>
          <a:stretch>
            <a:fillRect/>
          </a:stretch>
        </p:blipFill>
        <p:spPr>
          <a:xfrm>
            <a:off x="683568" y="620688"/>
            <a:ext cx="4680520" cy="4104456"/>
          </a:xfrm>
        </p:spPr>
      </p:pic>
      <p:sp>
        <p:nvSpPr>
          <p:cNvPr id="6" name="5 - Θέση κειμένου"/>
          <p:cNvSpPr>
            <a:spLocks noGrp="1"/>
          </p:cNvSpPr>
          <p:nvPr>
            <p:ph type="body" sz="half" idx="2"/>
          </p:nvPr>
        </p:nvSpPr>
        <p:spPr/>
        <p:txBody>
          <a:bodyPr>
            <a:normAutofit/>
          </a:bodyPr>
          <a:lstStyle/>
          <a:p>
            <a:r>
              <a:rPr lang="el-GR" sz="2400" b="1" dirty="0" smtClean="0"/>
              <a:t>ΙΩΑΝΝΗΣ   ΔΑΜΑΣΚΗΝΟΣ</a:t>
            </a:r>
            <a:endParaRPr lang="el-G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850106"/>
          </a:xfrm>
        </p:spPr>
        <p:txBody>
          <a:bodyPr>
            <a:normAutofit/>
          </a:bodyPr>
          <a:lstStyle/>
          <a:p>
            <a:r>
              <a:rPr lang="el-GR" sz="3200" b="1" dirty="0" smtClean="0"/>
              <a:t>ΤΕΡΜΑΤΙΣΜΟΣ   Α΄ ΦΑΣΗΣ   (787)</a:t>
            </a:r>
            <a:endParaRPr lang="el-GR" sz="3200" b="1" dirty="0"/>
          </a:p>
        </p:txBody>
      </p:sp>
      <p:sp>
        <p:nvSpPr>
          <p:cNvPr id="3" name="2 - Θέση περιεχομένου"/>
          <p:cNvSpPr>
            <a:spLocks noGrp="1"/>
          </p:cNvSpPr>
          <p:nvPr>
            <p:ph idx="1"/>
          </p:nvPr>
        </p:nvSpPr>
        <p:spPr>
          <a:xfrm>
            <a:off x="1435608" y="1268760"/>
            <a:ext cx="3636458" cy="4979640"/>
          </a:xfrm>
        </p:spPr>
        <p:txBody>
          <a:bodyPr>
            <a:normAutofit lnSpcReduction="10000"/>
          </a:bodyPr>
          <a:lstStyle/>
          <a:p>
            <a:r>
              <a:rPr lang="el-GR" dirty="0" smtClean="0"/>
              <a:t>Η </a:t>
            </a:r>
            <a:r>
              <a:rPr lang="el-GR" b="1" dirty="0" smtClean="0"/>
              <a:t>Ζ΄ Οικουμενική Σύνοδος </a:t>
            </a:r>
            <a:r>
              <a:rPr lang="el-GR" dirty="0" smtClean="0"/>
              <a:t>, η οποία συγκλήθηκε </a:t>
            </a:r>
            <a:r>
              <a:rPr lang="el-GR" dirty="0" err="1" smtClean="0"/>
              <a:t>απ’την</a:t>
            </a:r>
            <a:r>
              <a:rPr lang="el-GR" dirty="0" smtClean="0"/>
              <a:t> </a:t>
            </a:r>
            <a:r>
              <a:rPr lang="el-GR" b="1" dirty="0" smtClean="0"/>
              <a:t>Ειρήνη την Αθηναία</a:t>
            </a:r>
            <a:r>
              <a:rPr lang="en-US" b="1" dirty="0" smtClean="0"/>
              <a:t> </a:t>
            </a:r>
            <a:r>
              <a:rPr lang="el-GR" dirty="0" smtClean="0"/>
              <a:t>στη Νίκαια, αποκατέστησε πανηγυρικά τις εικόνες .</a:t>
            </a:r>
          </a:p>
          <a:p>
            <a:endParaRPr lang="el-GR" dirty="0" smtClean="0"/>
          </a:p>
        </p:txBody>
      </p:sp>
      <p:pic>
        <p:nvPicPr>
          <p:cNvPr id="4" name="7 - Θέση περιεχομένου" descr="220px-Irina_(_Pala_d'Oro).jpg"/>
          <p:cNvPicPr>
            <a:picLocks noChangeAspect="1"/>
          </p:cNvPicPr>
          <p:nvPr/>
        </p:nvPicPr>
        <p:blipFill>
          <a:blip r:embed="rId2" cstate="print"/>
          <a:stretch>
            <a:fillRect/>
          </a:stretch>
        </p:blipFill>
        <p:spPr>
          <a:xfrm>
            <a:off x="4932040" y="1324285"/>
            <a:ext cx="1736742" cy="1963273"/>
          </a:xfrm>
          <a:prstGeom prst="rect">
            <a:avLst/>
          </a:prstGeom>
        </p:spPr>
      </p:pic>
      <p:pic>
        <p:nvPicPr>
          <p:cNvPr id="5" name="7 - Θέση εικόνας" descr="300px-Solidus-Irene-sb1599.jpg"/>
          <p:cNvPicPr>
            <a:picLocks noChangeAspect="1"/>
          </p:cNvPicPr>
          <p:nvPr/>
        </p:nvPicPr>
        <p:blipFill>
          <a:blip r:embed="rId3" cstate="print"/>
          <a:srcRect l="17097" r="17097"/>
          <a:stretch>
            <a:fillRect/>
          </a:stretch>
        </p:blipFill>
        <p:spPr>
          <a:xfrm>
            <a:off x="7020272" y="1412776"/>
            <a:ext cx="1664734" cy="1498261"/>
          </a:xfrm>
          <a:prstGeom prst="rect">
            <a:avLst/>
          </a:prstGeom>
        </p:spPr>
      </p:pic>
      <p:pic>
        <p:nvPicPr>
          <p:cNvPr id="1026" name="Picture 2" descr="ΚΩΝΣΤΑΝΤΙΝΟΣ ΣΤ' ΚΑΙ ΕΙΡΗΝΗ (780-7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717032"/>
            <a:ext cx="2448272" cy="2437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886896" y="1066800"/>
            <a:ext cx="2743200" cy="3719522"/>
          </a:xfrm>
        </p:spPr>
        <p:txBody>
          <a:bodyPr>
            <a:normAutofit fontScale="90000"/>
          </a:bodyPr>
          <a:lstStyle/>
          <a:p>
            <a:r>
              <a:rPr lang="el-GR" sz="2400" i="1" dirty="0" smtClean="0"/>
              <a:t>  </a:t>
            </a:r>
            <a:r>
              <a:rPr lang="el-GR" sz="2800" dirty="0" smtClean="0"/>
              <a:t>Στη Σύνοδο τονίστηκε ότι </a:t>
            </a:r>
            <a:r>
              <a:rPr lang="el-GR" sz="2800" u="sng" dirty="0" smtClean="0"/>
              <a:t>η προσκύνηση δεν αποδίδεται στην εικόνα άλλα στο εικονιζόμενο ιερό πρόσωπο . </a:t>
            </a:r>
            <a:br>
              <a:rPr lang="el-GR" sz="2800" u="sng" dirty="0" smtClean="0"/>
            </a:br>
            <a:r>
              <a:rPr lang="el-GR" sz="2400" dirty="0" smtClean="0"/>
              <a:t/>
            </a:r>
            <a:br>
              <a:rPr lang="el-GR" sz="2400" dirty="0" smtClean="0"/>
            </a:br>
            <a:endParaRPr lang="el-GR" sz="2400" dirty="0"/>
          </a:p>
        </p:txBody>
      </p:sp>
      <p:pic>
        <p:nvPicPr>
          <p:cNvPr id="7" name="6 - Θέση περιεχομένου"/>
          <p:cNvPicPr>
            <a:picLocks noGrp="1"/>
          </p:cNvPicPr>
          <p:nvPr>
            <p:ph type="pic" idx="1"/>
          </p:nvPr>
        </p:nvPicPr>
        <p:blipFill>
          <a:blip r:embed="rId2" cstate="print"/>
          <a:srcRect t="18365" b="18365"/>
          <a:stretch>
            <a:fillRect/>
          </a:stretch>
        </p:blipFill>
        <p:spPr bwMode="auto">
          <a:xfrm>
            <a:off x="1000100" y="1357298"/>
            <a:ext cx="414340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435608" y="642918"/>
            <a:ext cx="7498080" cy="5605482"/>
          </a:xfrm>
        </p:spPr>
        <p:txBody>
          <a:bodyPr>
            <a:normAutofit/>
          </a:bodyPr>
          <a:lstStyle/>
          <a:p>
            <a:pPr algn="just">
              <a:buNone/>
            </a:pPr>
            <a:r>
              <a:rPr lang="el-GR" sz="2800" dirty="0" smtClean="0"/>
              <a:t>Στο Βυζάντιο υπήρχαν δύο αντίπαλες παρατάξεις </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 </a:t>
            </a:r>
          </a:p>
          <a:p>
            <a:pPr>
              <a:buNone/>
            </a:pPr>
            <a:r>
              <a:rPr lang="el-GR" dirty="0" smtClean="0"/>
              <a:t>         </a:t>
            </a:r>
          </a:p>
          <a:p>
            <a:pPr>
              <a:buNone/>
            </a:pPr>
            <a:endParaRPr lang="el-GR" dirty="0"/>
          </a:p>
        </p:txBody>
      </p:sp>
      <p:cxnSp>
        <p:nvCxnSpPr>
          <p:cNvPr id="7" name="6 - Ευθύγραμμο βέλος σύνδεσης"/>
          <p:cNvCxnSpPr/>
          <p:nvPr/>
        </p:nvCxnSpPr>
        <p:spPr>
          <a:xfrm rot="5400000">
            <a:off x="3500430" y="1714488"/>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4071934" y="1643050"/>
            <a:ext cx="114300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2000232" y="2357430"/>
            <a:ext cx="2000264"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εικονόφιλοι</a:t>
            </a:r>
            <a:r>
              <a:rPr lang="el-GR" sz="2800" dirty="0" smtClean="0"/>
              <a:t> </a:t>
            </a:r>
            <a:endParaRPr lang="el-GR" sz="2800" dirty="0"/>
          </a:p>
        </p:txBody>
      </p:sp>
      <p:sp>
        <p:nvSpPr>
          <p:cNvPr id="20" name="19 - Ορθογώνιο"/>
          <p:cNvSpPr/>
          <p:nvPr/>
        </p:nvSpPr>
        <p:spPr>
          <a:xfrm>
            <a:off x="5357818" y="1714488"/>
            <a:ext cx="2714644" cy="14287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Εικονομάχοι</a:t>
            </a:r>
            <a:r>
              <a:rPr lang="en-US" sz="2800" dirty="0" smtClean="0">
                <a:solidFill>
                  <a:schemeClr val="tx1"/>
                </a:solidFill>
              </a:rPr>
              <a:t>  </a:t>
            </a:r>
            <a:r>
              <a:rPr lang="el-GR" sz="2800" dirty="0" smtClean="0">
                <a:solidFill>
                  <a:schemeClr val="tx1"/>
                </a:solidFill>
              </a:rPr>
              <a:t> </a:t>
            </a:r>
          </a:p>
          <a:p>
            <a:pPr algn="ctr"/>
            <a:r>
              <a:rPr lang="en-US" sz="2800" dirty="0" smtClean="0">
                <a:solidFill>
                  <a:schemeClr val="tx1"/>
                </a:solidFill>
              </a:rPr>
              <a:t>(</a:t>
            </a:r>
            <a:r>
              <a:rPr lang="el-GR" sz="2800" dirty="0" smtClean="0">
                <a:solidFill>
                  <a:schemeClr val="tx1"/>
                </a:solidFill>
              </a:rPr>
              <a:t>εικονοκλάστες</a:t>
            </a:r>
            <a:r>
              <a:rPr lang="en-US" sz="2800" dirty="0" smtClean="0">
                <a:solidFill>
                  <a:schemeClr val="tx1"/>
                </a:solidFill>
              </a:rPr>
              <a:t>)</a:t>
            </a:r>
            <a:r>
              <a:rPr lang="el-GR" sz="2800" dirty="0" smtClean="0">
                <a:solidFill>
                  <a:schemeClr val="tx1"/>
                </a:solidFill>
              </a:rPr>
              <a:t> </a:t>
            </a:r>
            <a:endParaRPr lang="el-GR" sz="2800" dirty="0">
              <a:solidFill>
                <a:schemeClr val="tx1"/>
              </a:solidFill>
            </a:endParaRPr>
          </a:p>
        </p:txBody>
      </p:sp>
      <p:pic>
        <p:nvPicPr>
          <p:cNvPr id="3074" name="Picture 2" descr="C:\Documents and Settings\mike\Τα έγγραφά μου\Οι εικόνες μου\t3p2sm.jpg"/>
          <p:cNvPicPr>
            <a:picLocks noChangeAspect="1" noChangeArrowheads="1"/>
          </p:cNvPicPr>
          <p:nvPr/>
        </p:nvPicPr>
        <p:blipFill>
          <a:blip r:embed="rId2"/>
          <a:srcRect/>
          <a:stretch>
            <a:fillRect/>
          </a:stretch>
        </p:blipFill>
        <p:spPr bwMode="auto">
          <a:xfrm>
            <a:off x="5572132" y="3500438"/>
            <a:ext cx="2527300" cy="1905000"/>
          </a:xfrm>
          <a:prstGeom prst="rect">
            <a:avLst/>
          </a:prstGeom>
          <a:noFill/>
        </p:spPr>
      </p:pic>
      <p:pic>
        <p:nvPicPr>
          <p:cNvPr id="3075" name="Picture 3" descr="C:\Documents and Settings\mike\Τα έγγραφά μου\Οι εικόνες μου\t5p1sm.jpg"/>
          <p:cNvPicPr>
            <a:picLocks noChangeAspect="1" noChangeArrowheads="1"/>
          </p:cNvPicPr>
          <p:nvPr/>
        </p:nvPicPr>
        <p:blipFill>
          <a:blip r:embed="rId3"/>
          <a:srcRect/>
          <a:stretch>
            <a:fillRect/>
          </a:stretch>
        </p:blipFill>
        <p:spPr bwMode="auto">
          <a:xfrm>
            <a:off x="2500298" y="3429000"/>
            <a:ext cx="1546488" cy="2386010"/>
          </a:xfrm>
          <a:prstGeom prst="rect">
            <a:avLst/>
          </a:prstGeom>
          <a:noFill/>
        </p:spPr>
      </p:pic>
    </p:spTree>
  </p:cSld>
  <p:clrMapOvr>
    <a:masterClrMapping/>
  </p:clrMapOvr>
  <p:transition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4294967295"/>
          </p:nvPr>
        </p:nvSpPr>
        <p:spPr>
          <a:xfrm>
            <a:off x="1644650" y="1447800"/>
            <a:ext cx="7499350" cy="4800600"/>
          </a:xfrm>
        </p:spPr>
        <p:txBody>
          <a:bodyPr/>
          <a:lstStyle/>
          <a:p>
            <a:r>
              <a:rPr lang="el-GR" dirty="0" smtClean="0"/>
              <a:t>     </a:t>
            </a:r>
            <a:r>
              <a:rPr lang="el-GR" sz="2800" b="1" dirty="0" smtClean="0">
                <a:latin typeface="Arial" pitchFamily="34" charset="0"/>
                <a:cs typeface="Arial" pitchFamily="34" charset="0"/>
              </a:rPr>
              <a:t>Β΄ ΠΕΡΙΟΔΟΣ ΕΙΚΟΝΟΜΑΧΙΑΣ</a:t>
            </a:r>
          </a:p>
          <a:p>
            <a:endParaRPr lang="el-GR" b="1" dirty="0" smtClean="0"/>
          </a:p>
          <a:p>
            <a:pPr>
              <a:buNone/>
            </a:pPr>
            <a:r>
              <a:rPr lang="el-GR" b="1" dirty="0" smtClean="0"/>
              <a:t>                   (815- 843 </a:t>
            </a:r>
            <a:r>
              <a:rPr lang="el-GR" b="1" dirty="0" err="1" smtClean="0"/>
              <a:t>μ.Χ</a:t>
            </a:r>
            <a:r>
              <a:rPr lang="el-GR" b="1" dirty="0" smtClean="0"/>
              <a:t>.)</a:t>
            </a:r>
            <a:endParaRPr lang="el-G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smtClean="0"/>
              <a:t/>
            </a:r>
            <a:br>
              <a:rPr lang="el-GR" sz="2800" b="1" dirty="0" smtClean="0"/>
            </a:br>
            <a:r>
              <a:rPr lang="el-GR" sz="2800" b="1" dirty="0" smtClean="0"/>
              <a:t>ΔΥΝΑΣΤΕΙΑ ΑΜΟΡΙΟΥ </a:t>
            </a:r>
            <a:br>
              <a:rPr lang="el-GR" sz="2800" b="1" dirty="0" smtClean="0"/>
            </a:br>
            <a:endParaRPr lang="el-GR" sz="2800" b="1" dirty="0"/>
          </a:p>
        </p:txBody>
      </p:sp>
      <p:sp>
        <p:nvSpPr>
          <p:cNvPr id="5" name="4 - Θέση περιεχομένου"/>
          <p:cNvSpPr>
            <a:spLocks noGrp="1"/>
          </p:cNvSpPr>
          <p:nvPr>
            <p:ph idx="1"/>
          </p:nvPr>
        </p:nvSpPr>
        <p:spPr>
          <a:xfrm>
            <a:off x="1435608" y="1571612"/>
            <a:ext cx="3422144" cy="4429156"/>
          </a:xfrm>
        </p:spPr>
        <p:txBody>
          <a:bodyPr>
            <a:normAutofit/>
          </a:bodyPr>
          <a:lstStyle/>
          <a:p>
            <a:r>
              <a:rPr lang="el-GR" dirty="0" smtClean="0"/>
              <a:t>Ο </a:t>
            </a:r>
            <a:r>
              <a:rPr lang="el-GR" b="1" dirty="0" smtClean="0"/>
              <a:t>Λέων </a:t>
            </a:r>
            <a:r>
              <a:rPr lang="el-GR" b="1" dirty="0" err="1" smtClean="0"/>
              <a:t>Ε΄ο</a:t>
            </a:r>
            <a:r>
              <a:rPr lang="el-GR" b="1" dirty="0" smtClean="0"/>
              <a:t> Αρμένιος</a:t>
            </a:r>
          </a:p>
          <a:p>
            <a:pPr>
              <a:buNone/>
            </a:pPr>
            <a:r>
              <a:rPr lang="el-GR" dirty="0" smtClean="0"/>
              <a:t>  απέδωσε στην εικονολατρία τις ήττες των Βυζαντινών στα πεδία των μαχών.</a:t>
            </a:r>
          </a:p>
          <a:p>
            <a:pPr>
              <a:buNone/>
            </a:pPr>
            <a:endParaRPr lang="el-GR" dirty="0" smtClean="0"/>
          </a:p>
        </p:txBody>
      </p:sp>
      <p:pic>
        <p:nvPicPr>
          <p:cNvPr id="6" name="Picture 2" descr="C:\Documents and Settings\mike\Τα έγγραφά μου\Οι εικόνες μου\813_ΛΕ~1.JPG"/>
          <p:cNvPicPr>
            <a:picLocks noChangeAspect="1" noChangeArrowheads="1"/>
          </p:cNvPicPr>
          <p:nvPr/>
        </p:nvPicPr>
        <p:blipFill>
          <a:blip r:embed="rId2" cstate="print"/>
          <a:srcRect/>
          <a:stretch>
            <a:fillRect/>
          </a:stretch>
        </p:blipFill>
        <p:spPr bwMode="auto">
          <a:xfrm>
            <a:off x="5072066" y="1571612"/>
            <a:ext cx="3000396" cy="37308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ΤΕΡΜΑΤΙΣΜΟΣ Β΄ ΦΑΣΗΣ</a:t>
            </a:r>
            <a:endParaRPr lang="el-GR" sz="2800" b="1" dirty="0"/>
          </a:p>
        </p:txBody>
      </p:sp>
      <p:sp>
        <p:nvSpPr>
          <p:cNvPr id="3" name="2 - Θέση περιεχομένου"/>
          <p:cNvSpPr>
            <a:spLocks noGrp="1"/>
          </p:cNvSpPr>
          <p:nvPr>
            <p:ph idx="1"/>
          </p:nvPr>
        </p:nvSpPr>
        <p:spPr>
          <a:xfrm>
            <a:off x="1435608" y="1447800"/>
            <a:ext cx="6708292" cy="2266952"/>
          </a:xfrm>
        </p:spPr>
        <p:txBody>
          <a:bodyPr/>
          <a:lstStyle/>
          <a:p>
            <a:r>
              <a:rPr lang="el-GR" dirty="0" smtClean="0"/>
              <a:t>Η </a:t>
            </a:r>
            <a:r>
              <a:rPr lang="el-GR" b="1" dirty="0" smtClean="0"/>
              <a:t>Θεοδώρα</a:t>
            </a:r>
            <a:r>
              <a:rPr lang="el-GR" dirty="0" smtClean="0"/>
              <a:t> (σύζυγος Θεόφιλου και μητέρα του Μιχαήλ Γ΄)</a:t>
            </a:r>
          </a:p>
          <a:p>
            <a:pPr>
              <a:buNone/>
            </a:pPr>
            <a:r>
              <a:rPr lang="el-GR" dirty="0" smtClean="0"/>
              <a:t>  συγκάλεσε  </a:t>
            </a:r>
            <a:r>
              <a:rPr lang="el-GR" b="1" dirty="0" smtClean="0"/>
              <a:t>Σύνοδο </a:t>
            </a:r>
            <a:r>
              <a:rPr lang="el-GR" dirty="0" smtClean="0"/>
              <a:t>το</a:t>
            </a:r>
            <a:r>
              <a:rPr lang="el-GR" b="1" dirty="0" smtClean="0"/>
              <a:t> 843 </a:t>
            </a:r>
            <a:r>
              <a:rPr lang="el-GR" dirty="0" smtClean="0"/>
              <a:t>στην Κων/</a:t>
            </a:r>
            <a:r>
              <a:rPr lang="el-GR" dirty="0" err="1" smtClean="0"/>
              <a:t>πολη </a:t>
            </a:r>
            <a:r>
              <a:rPr lang="el-GR" dirty="0" smtClean="0"/>
              <a:t>,</a:t>
            </a:r>
          </a:p>
        </p:txBody>
      </p:sp>
      <p:pic>
        <p:nvPicPr>
          <p:cNvPr id="5122" name="Picture 2" descr="C:\Documents and Settings\mike\Τα έγγραφά μου\Οι εικόνες μου\theofilos-398.jpg"/>
          <p:cNvPicPr>
            <a:picLocks noChangeAspect="1" noChangeArrowheads="1"/>
          </p:cNvPicPr>
          <p:nvPr/>
        </p:nvPicPr>
        <p:blipFill>
          <a:blip r:embed="rId2"/>
          <a:srcRect/>
          <a:stretch>
            <a:fillRect/>
          </a:stretch>
        </p:blipFill>
        <p:spPr bwMode="auto">
          <a:xfrm>
            <a:off x="4429124" y="3571876"/>
            <a:ext cx="4219578" cy="2820120"/>
          </a:xfrm>
          <a:prstGeom prst="rect">
            <a:avLst/>
          </a:prstGeom>
          <a:noFill/>
        </p:spPr>
      </p:pic>
      <p:sp>
        <p:nvSpPr>
          <p:cNvPr id="5" name="4 - Ορθογώνιο"/>
          <p:cNvSpPr/>
          <p:nvPr/>
        </p:nvSpPr>
        <p:spPr>
          <a:xfrm>
            <a:off x="1142976" y="4786321"/>
            <a:ext cx="3429024" cy="1754326"/>
          </a:xfrm>
          <a:prstGeom prst="rect">
            <a:avLst/>
          </a:prstGeom>
        </p:spPr>
        <p:txBody>
          <a:bodyPr wrap="square">
            <a:spAutoFit/>
          </a:bodyPr>
          <a:lstStyle/>
          <a:p>
            <a:pPr algn="ctr"/>
            <a:r>
              <a:rPr lang="el-GR" i="1" dirty="0" smtClean="0"/>
              <a:t>Η Θεοδώρα ανακηρύχθηκε  Αγία και </a:t>
            </a:r>
            <a:r>
              <a:rPr lang="en-US" i="1" dirty="0" smtClean="0"/>
              <a:t> </a:t>
            </a:r>
            <a:r>
              <a:rPr lang="el-GR" i="1" dirty="0" smtClean="0"/>
              <a:t>γιορτάζεται στις </a:t>
            </a:r>
            <a:r>
              <a:rPr lang="en-US" i="1" dirty="0" smtClean="0"/>
              <a:t> </a:t>
            </a:r>
            <a:r>
              <a:rPr lang="el-GR" i="1" dirty="0" smtClean="0"/>
              <a:t>11 Φεβρουαρίου. (Μικρογραφία ,Ρώμη, </a:t>
            </a:r>
            <a:r>
              <a:rPr lang="el-GR" i="1" dirty="0" err="1" smtClean="0"/>
              <a:t>Βατικανή</a:t>
            </a:r>
            <a:r>
              <a:rPr lang="el-GR" i="1" dirty="0" smtClean="0"/>
              <a:t> Βιβλιοθήκη).</a:t>
            </a:r>
            <a:endParaRPr lang="el-GR" dirty="0" smtClean="0"/>
          </a:p>
          <a:p>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928670"/>
            <a:ext cx="3279268" cy="4357718"/>
          </a:xfrm>
        </p:spPr>
        <p:txBody>
          <a:bodyPr>
            <a:normAutofit/>
          </a:bodyPr>
          <a:lstStyle/>
          <a:p>
            <a:r>
              <a:rPr lang="el-GR" dirty="0" smtClean="0"/>
              <a:t> η Σύνοδος προχώρησε στην </a:t>
            </a:r>
            <a:r>
              <a:rPr lang="el-GR" b="1" dirty="0" smtClean="0"/>
              <a:t>οριστική</a:t>
            </a:r>
            <a:r>
              <a:rPr lang="el-GR" dirty="0" smtClean="0"/>
              <a:t> και πανηγυρική αποκατάσταση και </a:t>
            </a:r>
            <a:r>
              <a:rPr lang="el-GR" b="1" dirty="0" smtClean="0"/>
              <a:t>αναστήλωση των εικόνων.</a:t>
            </a:r>
            <a:endParaRPr lang="el-GR" dirty="0"/>
          </a:p>
        </p:txBody>
      </p:sp>
      <p:pic>
        <p:nvPicPr>
          <p:cNvPr id="4" name="3 - Θέση περιεχομένου"/>
          <p:cNvPicPr>
            <a:picLocks/>
          </p:cNvPicPr>
          <p:nvPr/>
        </p:nvPicPr>
        <p:blipFill>
          <a:blip r:embed="rId2" cstate="print"/>
          <a:srcRect/>
          <a:stretch>
            <a:fillRect/>
          </a:stretch>
        </p:blipFill>
        <p:spPr bwMode="auto">
          <a:xfrm>
            <a:off x="5000628" y="857232"/>
            <a:ext cx="323865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 </a:t>
            </a:r>
            <a:r>
              <a:rPr lang="el-GR" sz="3600" dirty="0" smtClean="0"/>
              <a:t>Η   ΚΥΡΙΑΚΗ ΤΗΣ ΟΡΘΟΔΟΞΙΑΣ</a:t>
            </a:r>
            <a:endParaRPr lang="el-GR" sz="3600" dirty="0"/>
          </a:p>
        </p:txBody>
      </p:sp>
      <p:sp>
        <p:nvSpPr>
          <p:cNvPr id="6" name="5 - Θέση περιεχομένου"/>
          <p:cNvSpPr>
            <a:spLocks noGrp="1"/>
          </p:cNvSpPr>
          <p:nvPr>
            <p:ph sz="half" idx="2"/>
          </p:nvPr>
        </p:nvSpPr>
        <p:spPr>
          <a:xfrm>
            <a:off x="5072066" y="1523999"/>
            <a:ext cx="3861622" cy="4643431"/>
          </a:xfrm>
        </p:spPr>
        <p:txBody>
          <a:bodyPr>
            <a:normAutofit fontScale="92500" lnSpcReduction="10000"/>
          </a:bodyPr>
          <a:lstStyle/>
          <a:p>
            <a:pPr algn="ctr">
              <a:buNone/>
            </a:pPr>
            <a:r>
              <a:rPr lang="el-GR" dirty="0" smtClean="0"/>
              <a:t>αποτελεί ιδιαίτερη </a:t>
            </a:r>
            <a:endParaRPr lang="en-US" dirty="0" smtClean="0"/>
          </a:p>
          <a:p>
            <a:pPr algn="ctr">
              <a:buNone/>
            </a:pPr>
            <a:r>
              <a:rPr lang="el-GR" dirty="0" smtClean="0"/>
              <a:t>χριστιανική θριαμβική εορτή, σε ανάμνηση της οριστικής αναστήλωσης των ιερών εικόνων.</a:t>
            </a:r>
          </a:p>
          <a:p>
            <a:pPr algn="ctr">
              <a:buNone/>
            </a:pPr>
            <a:r>
              <a:rPr lang="el-GR" dirty="0"/>
              <a:t> </a:t>
            </a:r>
            <a:endParaRPr lang="el-GR" dirty="0" smtClean="0"/>
          </a:p>
          <a:p>
            <a:pPr algn="ctr">
              <a:buNone/>
            </a:pPr>
            <a:r>
              <a:rPr lang="el-GR" dirty="0" smtClean="0"/>
              <a:t>Γίνεται </a:t>
            </a:r>
            <a:r>
              <a:rPr lang="el-GR" dirty="0"/>
              <a:t>λιτάνευση των εικόνων στους ναούς, ενώ και οι πιστοί φέρνουν μαζί εικόνες από τα σπίτια τους. </a:t>
            </a:r>
          </a:p>
        </p:txBody>
      </p:sp>
      <p:pic>
        <p:nvPicPr>
          <p:cNvPr id="6146" name="Picture 2" descr="C:\Documents and Settings\mike\Τα έγγραφά μου\Οι εικόνες μου\_1_~1.JPG"/>
          <p:cNvPicPr>
            <a:picLocks noChangeAspect="1" noChangeArrowheads="1"/>
          </p:cNvPicPr>
          <p:nvPr/>
        </p:nvPicPr>
        <p:blipFill>
          <a:blip r:embed="rId2"/>
          <a:srcRect/>
          <a:stretch>
            <a:fillRect/>
          </a:stretch>
        </p:blipFill>
        <p:spPr bwMode="auto">
          <a:xfrm>
            <a:off x="1500166" y="1490551"/>
            <a:ext cx="3643338" cy="46768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16778"/>
            <a:ext cx="5472122" cy="1162050"/>
          </a:xfrm>
        </p:spPr>
        <p:txBody>
          <a:bodyPr/>
          <a:lstStyle/>
          <a:p>
            <a:r>
              <a:rPr lang="el-GR" sz="3200" dirty="0" err="1" smtClean="0"/>
              <a:t>κυριακη</a:t>
            </a:r>
            <a:r>
              <a:rPr lang="el-GR" sz="3200" dirty="0" smtClean="0"/>
              <a:t> της </a:t>
            </a:r>
            <a:r>
              <a:rPr lang="el-GR" sz="3200" dirty="0" err="1" smtClean="0"/>
              <a:t>ορθοδοξιασ</a:t>
            </a:r>
            <a:r>
              <a:rPr lang="el-GR" sz="3200" dirty="0" smtClean="0"/>
              <a:t/>
            </a:r>
            <a:br>
              <a:rPr lang="el-GR" sz="3200" dirty="0" smtClean="0"/>
            </a:br>
            <a:r>
              <a:rPr lang="el-GR" dirty="0" smtClean="0"/>
              <a:t/>
            </a:r>
            <a:br>
              <a:rPr lang="el-GR" dirty="0" smtClean="0"/>
            </a:br>
            <a:endParaRPr lang="el-GR" dirty="0"/>
          </a:p>
        </p:txBody>
      </p:sp>
      <p:sp>
        <p:nvSpPr>
          <p:cNvPr id="6" name="5 - Θέση κειμένου"/>
          <p:cNvSpPr>
            <a:spLocks noGrp="1"/>
          </p:cNvSpPr>
          <p:nvPr>
            <p:ph type="body" idx="2"/>
          </p:nvPr>
        </p:nvSpPr>
        <p:spPr>
          <a:xfrm>
            <a:off x="457200" y="1406964"/>
            <a:ext cx="3471858" cy="698500"/>
          </a:xfrm>
        </p:spPr>
        <p:txBody>
          <a:bodyPr>
            <a:noAutofit/>
          </a:bodyPr>
          <a:lstStyle/>
          <a:p>
            <a:r>
              <a:rPr lang="el-GR" sz="2800" b="1" dirty="0" smtClean="0"/>
              <a:t>Λέγεται </a:t>
            </a:r>
            <a:r>
              <a:rPr lang="el-GR" sz="2800" b="1" dirty="0"/>
              <a:t>η</a:t>
            </a:r>
            <a:r>
              <a:rPr lang="el-GR" sz="2800" b="1" dirty="0" smtClean="0"/>
              <a:t> </a:t>
            </a:r>
            <a:r>
              <a:rPr lang="el-GR" sz="2800" b="1" dirty="0" smtClean="0"/>
              <a:t>πρώτη Κυριακή των Νηστειών </a:t>
            </a:r>
            <a:r>
              <a:rPr lang="el-GR" sz="2800" dirty="0" smtClean="0"/>
              <a:t>,δηλαδή ,η </a:t>
            </a:r>
            <a:r>
              <a:rPr lang="el-GR" sz="2800" dirty="0" smtClean="0"/>
              <a:t>πρώτη Κυριακή της  Μεγάλης Σαρακοστής</a:t>
            </a:r>
            <a:endParaRPr lang="el-GR" sz="2800" dirty="0"/>
          </a:p>
        </p:txBody>
      </p:sp>
      <p:pic>
        <p:nvPicPr>
          <p:cNvPr id="4" name="Picture 3" descr="C:\Documents and Settings\mike\Τα έγγραφά μου\Οι εικόνες μου\icon-of-the-triumph-of-orthodoxy.jpg"/>
          <p:cNvPicPr>
            <a:picLocks noGrp="1" noChangeAspect="1" noChangeArrowheads="1"/>
          </p:cNvPicPr>
          <p:nvPr>
            <p:ph sz="half" idx="1"/>
          </p:nvPr>
        </p:nvPicPr>
        <p:blipFill>
          <a:blip r:embed="rId2"/>
          <a:stretch>
            <a:fillRect/>
          </a:stretch>
        </p:blipFill>
        <p:spPr bwMode="auto">
          <a:xfrm>
            <a:off x="4000496" y="1428736"/>
            <a:ext cx="3786214" cy="461652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886896" y="1066800"/>
            <a:ext cx="2743200" cy="5602560"/>
          </a:xfrm>
        </p:spPr>
        <p:txBody>
          <a:bodyPr/>
          <a:lstStyle/>
          <a:p>
            <a:r>
              <a:rPr lang="el-GR" sz="2000" b="0" dirty="0"/>
              <a:t>Η περίπτωση της Θεοδώρας αποδεικνύει ότι ο ρόλος της αυτοκράτειρας δεν περιοριζόταν μόνο στο να </a:t>
            </a:r>
            <a:r>
              <a:rPr lang="el-GR" b="0" dirty="0"/>
              <a:t>δέχεται τις βασιλικές τιμές και να ασκεί τα συζυγικά της </a:t>
            </a:r>
            <a:r>
              <a:rPr lang="el-GR" sz="2000" b="0" dirty="0"/>
              <a:t>καθήκοντα, ούτε ήταν ρόλος διακοσμητικός. Αντίθετα, μπορούσε να αναλάβει σημαντικές πρωτοβουλίες και να ασκήσει χρέη συμβούλου του αυτοκράτορα συζύγου της. </a:t>
            </a:r>
            <a:r>
              <a:rPr lang="el-GR" sz="2000" b="0" dirty="0" smtClean="0"/>
              <a:t>Το </a:t>
            </a:r>
            <a:r>
              <a:rPr lang="el-GR" sz="2000" b="0" dirty="0"/>
              <a:t>πιο γνωστό παράδειγμα είναι η άλλη Θεοδώρα, η σύζυγος του Ιουστινιανού</a:t>
            </a:r>
            <a:endParaRPr lang="el-GR" sz="2000" dirty="0"/>
          </a:p>
        </p:txBody>
      </p:sp>
      <p:sp>
        <p:nvSpPr>
          <p:cNvPr id="6" name="Θέση κειμένου 5"/>
          <p:cNvSpPr>
            <a:spLocks noGrp="1"/>
          </p:cNvSpPr>
          <p:nvPr>
            <p:ph type="body" sz="half" idx="2"/>
          </p:nvPr>
        </p:nvSpPr>
        <p:spPr>
          <a:xfrm>
            <a:off x="838200" y="4800600"/>
            <a:ext cx="4419600" cy="788640"/>
          </a:xfrm>
        </p:spPr>
        <p:txBody>
          <a:bodyPr>
            <a:normAutofit/>
          </a:bodyPr>
          <a:lstStyle/>
          <a:p>
            <a:pPr algn="ctr"/>
            <a:r>
              <a:rPr lang="el-GR" b="1" dirty="0"/>
              <a:t>Θεοδώρα, η αυτοκράτειρα που αναστήλωσε τις εικόνες</a:t>
            </a:r>
          </a:p>
          <a:p>
            <a:r>
              <a:rPr lang="en-US" sz="1100" dirty="0"/>
              <a:t>http://www.iart.gr/theodora-aftokratira-pou-anastilose-tis-ikones/</a:t>
            </a:r>
            <a:endParaRPr lang="el-GR" sz="1100" dirty="0"/>
          </a:p>
        </p:txBody>
      </p:sp>
      <p:pic>
        <p:nvPicPr>
          <p:cNvPr id="2050" name="Picture 2" descr="Θεοδώρα, η αυτοκράτειρα που αναστήλωσε τις εικόνες | iAR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003" r="150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0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ΣΗΜΑΣΙΑ ΤΗΣ ΗΤΤΑΣ ΤΩΝ ΕΙΚΟΝΟΚΛΑΣΤΩΝ </a:t>
            </a:r>
            <a:endParaRPr lang="el-GR" sz="2800" dirty="0"/>
          </a:p>
        </p:txBody>
      </p:sp>
      <p:sp>
        <p:nvSpPr>
          <p:cNvPr id="3" name="2 - Θέση περιεχομένου"/>
          <p:cNvSpPr>
            <a:spLocks noGrp="1"/>
          </p:cNvSpPr>
          <p:nvPr>
            <p:ph idx="1"/>
          </p:nvPr>
        </p:nvSpPr>
        <p:spPr/>
        <p:txBody>
          <a:bodyPr/>
          <a:lstStyle/>
          <a:p>
            <a:pPr lvl="0"/>
            <a:r>
              <a:rPr lang="el-GR" sz="2800" dirty="0" smtClean="0"/>
              <a:t>Τερματίστηκαν οι θρησκευτικές διαμάχες.</a:t>
            </a:r>
          </a:p>
          <a:p>
            <a:pPr lvl="0"/>
            <a:r>
              <a:rPr lang="el-GR" sz="2800" dirty="0" smtClean="0"/>
              <a:t>Περιορίστηκαν οι υπερβολές στη λατρεία.</a:t>
            </a:r>
          </a:p>
          <a:p>
            <a:pPr lvl="0">
              <a:buNone/>
            </a:pPr>
            <a:endParaRPr lang="el-GR" sz="2800" dirty="0" smtClean="0"/>
          </a:p>
          <a:p>
            <a:pPr lvl="0"/>
            <a:r>
              <a:rPr lang="el-GR" sz="2800" dirty="0" smtClean="0"/>
              <a:t>Εγκαινιάστηκε  μια γόνιμη συνεργασία του Κράτους και Εκκλησίας.</a:t>
            </a:r>
          </a:p>
          <a:p>
            <a:r>
              <a:rPr lang="el-GR" sz="2800" dirty="0" smtClean="0"/>
              <a:t>Τα μοναστήρια άρχισαν να ακμάζουν (πολλαπλασιάστηκαν και πλούτισαν) </a:t>
            </a:r>
            <a:r>
              <a:rPr lang="en-US" sz="2800" dirty="0" smtClean="0"/>
              <a:t>&amp;</a:t>
            </a:r>
          </a:p>
          <a:p>
            <a:r>
              <a:rPr lang="el-GR" sz="2800" dirty="0" smtClean="0"/>
              <a:t>Η εκκλησία αφοσιώθηκε στο ιεραποστολικό της έργο.</a:t>
            </a:r>
          </a:p>
          <a:p>
            <a:endParaRPr lang="el-G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5929322" y="357166"/>
            <a:ext cx="2743200" cy="5072098"/>
          </a:xfrm>
        </p:spPr>
        <p:txBody>
          <a:bodyPr>
            <a:normAutofit/>
          </a:bodyPr>
          <a:lstStyle/>
          <a:p>
            <a:pPr lvl="0"/>
            <a:r>
              <a:rPr lang="el-GR" sz="2800" dirty="0" smtClean="0"/>
              <a:t>Η ελληνική πνευματική παράδοση </a:t>
            </a:r>
            <a:r>
              <a:rPr lang="el-GR" sz="2800" b="0" dirty="0" smtClean="0"/>
              <a:t>που ευνοούσε την απόδοση της θείας μορφής , </a:t>
            </a:r>
            <a:r>
              <a:rPr lang="el-GR" sz="2800" dirty="0" smtClean="0"/>
              <a:t>νίκησε την ασιατική, </a:t>
            </a:r>
            <a:r>
              <a:rPr lang="el-GR" sz="2800" b="0" dirty="0" smtClean="0"/>
              <a:t>που ήταν ανεικονική.</a:t>
            </a:r>
            <a:r>
              <a:rPr lang="el-GR" sz="2800" dirty="0" smtClean="0"/>
              <a:t/>
            </a:r>
            <a:br>
              <a:rPr lang="el-GR" sz="2800" dirty="0" smtClean="0"/>
            </a:br>
            <a:endParaRPr lang="el-GR" sz="2800" dirty="0"/>
          </a:p>
        </p:txBody>
      </p:sp>
      <p:pic>
        <p:nvPicPr>
          <p:cNvPr id="9" name="8 - Θέση εικόνας" descr="1.jpg"/>
          <p:cNvPicPr>
            <a:picLocks noGrp="1" noChangeAspect="1"/>
          </p:cNvPicPr>
          <p:nvPr>
            <p:ph type="pic" idx="1"/>
          </p:nvPr>
        </p:nvPicPr>
        <p:blipFill>
          <a:blip r:embed="rId2"/>
          <a:srcRect t="27323" b="27323"/>
          <a:stretch>
            <a:fillRect/>
          </a:stretch>
        </p:blipFill>
        <p:spPr>
          <a:xfrm>
            <a:off x="571472" y="714356"/>
            <a:ext cx="4929222" cy="4228930"/>
          </a:xfrm>
        </p:spPr>
      </p:pic>
      <p:sp>
        <p:nvSpPr>
          <p:cNvPr id="5" name="4 - Θέση περιεχομένου"/>
          <p:cNvSpPr>
            <a:spLocks noGrp="1"/>
          </p:cNvSpPr>
          <p:nvPr>
            <p:ph type="body" sz="half" idx="2"/>
          </p:nvPr>
        </p:nvSpPr>
        <p:spPr>
          <a:xfrm>
            <a:off x="838200" y="4929198"/>
            <a:ext cx="4519618" cy="857256"/>
          </a:xfrm>
        </p:spPr>
        <p:txBody>
          <a:bodyPr>
            <a:normAutofit/>
          </a:bodyPr>
          <a:lstStyle/>
          <a:p>
            <a:r>
              <a:rPr lang="el-GR" sz="1800" b="1" dirty="0" smtClean="0"/>
              <a:t>Η μοναδική βυζαντινή εικόνα της Παναγίας </a:t>
            </a:r>
            <a:r>
              <a:rPr lang="el-GR" sz="1800" b="1" dirty="0" err="1" smtClean="0"/>
              <a:t>Αγιοσορίτισσας</a:t>
            </a:r>
            <a:r>
              <a:rPr lang="el-GR" sz="1800" b="1" dirty="0" smtClean="0"/>
              <a:t>. (Κωνσταντινούπολη ,7ος αιώνας)</a:t>
            </a:r>
            <a:endParaRPr lang="el-GR" sz="1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r>
              <a:rPr lang="el-GR" sz="3600" b="1" dirty="0" smtClean="0"/>
              <a:t>ΣΥΝΕΠΕΙΕΣ ΕΙΚΟΝΟΜΑΧΙΑΣ</a:t>
            </a:r>
            <a:br>
              <a:rPr lang="el-GR" sz="3600" b="1" dirty="0" smtClean="0"/>
            </a:br>
            <a:r>
              <a:rPr lang="el-GR" sz="3200" b="1" dirty="0" smtClean="0"/>
              <a:t>ΕΞΩΤΕΡΙΚΗ ΠΟΛΙΤΙΚΗ</a:t>
            </a:r>
            <a:endParaRPr lang="el-GR" sz="3200" dirty="0"/>
          </a:p>
        </p:txBody>
      </p:sp>
      <p:sp>
        <p:nvSpPr>
          <p:cNvPr id="3" name="2 - Θέση περιεχομένου"/>
          <p:cNvSpPr>
            <a:spLocks noGrp="1"/>
          </p:cNvSpPr>
          <p:nvPr>
            <p:ph sz="quarter" idx="2"/>
          </p:nvPr>
        </p:nvSpPr>
        <p:spPr>
          <a:xfrm>
            <a:off x="428596" y="285728"/>
            <a:ext cx="3543296" cy="4584094"/>
          </a:xfrm>
        </p:spPr>
        <p:txBody>
          <a:bodyPr>
            <a:normAutofit lnSpcReduction="10000"/>
          </a:bodyPr>
          <a:lstStyle/>
          <a:p>
            <a:pPr lvl="0">
              <a:buNone/>
            </a:pPr>
            <a:r>
              <a:rPr lang="el-GR" sz="2900" dirty="0" smtClean="0"/>
              <a:t>    Η εκκλησία της Ρώμης αναζήτησε στήριξη  στους Φράγκους ηγεμόνες και απομακρύνθηκε από το Βυζάντιο, δυσαρεστημένη απ’ τους εικονομάχους αυτοκράτορες.</a:t>
            </a:r>
          </a:p>
          <a:p>
            <a:endParaRPr lang="el-GR" dirty="0"/>
          </a:p>
        </p:txBody>
      </p:sp>
      <p:sp>
        <p:nvSpPr>
          <p:cNvPr id="8" name="7 - Θέση περιεχομένου"/>
          <p:cNvSpPr>
            <a:spLocks noGrp="1"/>
          </p:cNvSpPr>
          <p:nvPr>
            <p:ph sz="quarter" idx="4"/>
          </p:nvPr>
        </p:nvSpPr>
        <p:spPr/>
        <p:txBody>
          <a:bodyPr/>
          <a:lstStyle/>
          <a:p>
            <a:endParaRPr lang="el-GR" dirty="0"/>
          </a:p>
        </p:txBody>
      </p:sp>
      <p:pic>
        <p:nvPicPr>
          <p:cNvPr id="5" name="4 - Εικόνα" descr="img92.jpg"/>
          <p:cNvPicPr>
            <a:picLocks noChangeAspect="1"/>
          </p:cNvPicPr>
          <p:nvPr/>
        </p:nvPicPr>
        <p:blipFill>
          <a:blip r:embed="rId2"/>
          <a:stretch>
            <a:fillRect/>
          </a:stretch>
        </p:blipFill>
        <p:spPr>
          <a:xfrm>
            <a:off x="4286248" y="428604"/>
            <a:ext cx="4572032" cy="4643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3433770"/>
          </a:xfrm>
        </p:spPr>
        <p:txBody>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Ο Χριστός Παντοκράτωρ, τμήμα από βυζαντινό ψηφιδωτό της Δέησης στην Αγία Σοφία της Κωνσταντινούπολης, 1261</a:t>
            </a:r>
            <a:br>
              <a:rPr lang="el-GR" dirty="0" smtClean="0"/>
            </a:br>
            <a:endParaRPr lang="el-GR" dirty="0"/>
          </a:p>
        </p:txBody>
      </p:sp>
      <p:pic>
        <p:nvPicPr>
          <p:cNvPr id="5" name="4 - Θέση εικόνας" descr="260px-Christ_Pantocrator_Deesis_mosaic_Hagia_Sophia.jpg"/>
          <p:cNvPicPr>
            <a:picLocks noGrp="1" noChangeAspect="1"/>
          </p:cNvPicPr>
          <p:nvPr>
            <p:ph type="pic" idx="1"/>
          </p:nvPr>
        </p:nvPicPr>
        <p:blipFill>
          <a:blip r:embed="rId2"/>
          <a:srcRect t="18672" b="18672"/>
          <a:stretch>
            <a:fillRect/>
          </a:stretch>
        </p:blipFill>
        <p:spPr>
          <a:xfrm>
            <a:off x="714348" y="1000108"/>
            <a:ext cx="4643470" cy="4728566"/>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108803"/>
            <a:ext cx="7498080" cy="1143000"/>
          </a:xfrm>
        </p:spPr>
        <p:txBody>
          <a:bodyPr>
            <a:normAutofit/>
          </a:bodyPr>
          <a:lstStyle/>
          <a:p>
            <a:r>
              <a:rPr lang="el-GR" sz="2800" b="1" dirty="0" smtClean="0"/>
              <a:t>ΣΥΝΕΠΕΙΕΣ  ΣΤΙΣ ΤΕΧΝΕΣ &amp;ΣΤΑ  ΓΡΑΜΜΑΤΑ </a:t>
            </a:r>
            <a:endParaRPr lang="el-GR" sz="2800" b="1" dirty="0"/>
          </a:p>
        </p:txBody>
      </p:sp>
      <p:sp>
        <p:nvSpPr>
          <p:cNvPr id="3" name="2 - Θέση περιεχομένου"/>
          <p:cNvSpPr>
            <a:spLocks noGrp="1"/>
          </p:cNvSpPr>
          <p:nvPr>
            <p:ph idx="1"/>
          </p:nvPr>
        </p:nvSpPr>
        <p:spPr>
          <a:xfrm>
            <a:off x="1547664" y="1279361"/>
            <a:ext cx="3784464" cy="4810286"/>
          </a:xfrm>
        </p:spPr>
        <p:txBody>
          <a:bodyPr>
            <a:normAutofit/>
          </a:bodyPr>
          <a:lstStyle/>
          <a:p>
            <a:pPr lvl="0"/>
            <a:r>
              <a:rPr lang="el-GR" sz="2400" dirty="0" smtClean="0"/>
              <a:t>Καταστράφηκαν πολλές εικόνες  και άλλα έργα τέχνης. Τότε οι </a:t>
            </a:r>
            <a:r>
              <a:rPr lang="el-GR" sz="2400" dirty="0"/>
              <a:t>εκκλησίες </a:t>
            </a:r>
            <a:r>
              <a:rPr lang="el-GR" sz="2400" dirty="0" smtClean="0"/>
              <a:t>διακοσμήθηκαν </a:t>
            </a:r>
            <a:r>
              <a:rPr lang="el-GR" sz="2400" dirty="0"/>
              <a:t>με ζώα, φυτά και διακοσμητικά μοτίβα.</a:t>
            </a:r>
            <a:endParaRPr lang="el-GR" sz="2400" dirty="0" smtClean="0"/>
          </a:p>
          <a:p>
            <a:pPr lvl="0"/>
            <a:r>
              <a:rPr lang="el-GR" sz="2400" dirty="0" smtClean="0"/>
              <a:t>Περιορίστηκε η ενασχόληση με τα γράμματα.</a:t>
            </a:r>
          </a:p>
          <a:p>
            <a:pPr lvl="0"/>
            <a:r>
              <a:rPr lang="el-GR" sz="2400" dirty="0" smtClean="0"/>
              <a:t>Καταστράφηκαν κείμενα εικονομάχων (μετά το 843). </a:t>
            </a:r>
          </a:p>
          <a:p>
            <a:endParaRPr lang="el-GR" dirty="0"/>
          </a:p>
        </p:txBody>
      </p:sp>
      <p:pic>
        <p:nvPicPr>
          <p:cNvPr id="5" name="4 - Εικόνα" descr="iconoclasm.jpg"/>
          <p:cNvPicPr>
            <a:picLocks noChangeAspect="1"/>
          </p:cNvPicPr>
          <p:nvPr/>
        </p:nvPicPr>
        <p:blipFill>
          <a:blip r:embed="rId2"/>
          <a:stretch>
            <a:fillRect/>
          </a:stretch>
        </p:blipFill>
        <p:spPr>
          <a:xfrm>
            <a:off x="5940152" y="1381573"/>
            <a:ext cx="1800200" cy="1828774"/>
          </a:xfrm>
          <a:prstGeom prst="rect">
            <a:avLst/>
          </a:prstGeom>
        </p:spPr>
      </p:pic>
      <p:pic>
        <p:nvPicPr>
          <p:cNvPr id="1028" name="Picture 4" descr="Στυλιζαρισμένα εικονομαχικά μοτίβα από εκκλησία της Καππαδοκ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336996"/>
            <a:ext cx="2088232" cy="2378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          Επιχειρήματα </a:t>
            </a:r>
            <a:r>
              <a:rPr lang="el-GR" sz="3200" b="1" dirty="0"/>
              <a:t>των εικονομάχων</a:t>
            </a:r>
            <a:br>
              <a:rPr lang="el-GR" sz="3200" b="1" dirty="0"/>
            </a:br>
            <a:endParaRPr lang="el-GR" sz="3200" dirty="0"/>
          </a:p>
        </p:txBody>
      </p:sp>
      <p:sp>
        <p:nvSpPr>
          <p:cNvPr id="3" name="Θέση περιεχομένου 2"/>
          <p:cNvSpPr>
            <a:spLocks noGrp="1"/>
          </p:cNvSpPr>
          <p:nvPr>
            <p:ph idx="1"/>
          </p:nvPr>
        </p:nvSpPr>
        <p:spPr/>
        <p:txBody>
          <a:bodyPr>
            <a:normAutofit fontScale="85000" lnSpcReduction="10000"/>
          </a:bodyPr>
          <a:lstStyle/>
          <a:p>
            <a:pPr marL="82296" indent="0" algn="just">
              <a:buNone/>
            </a:pPr>
            <a:r>
              <a:rPr lang="el-GR" dirty="0" smtClean="0"/>
              <a:t>    Οι </a:t>
            </a:r>
            <a:r>
              <a:rPr lang="el-GR" dirty="0"/>
              <a:t>εικόνες αναπληρώνουν τα είδωλα και άρα αυτοί που τις προσκυνούν είναι ειδωλολάτρες [...]. Όμως δεν πρέπει να προσκυνούμε κατασκευάσματα των ανθρώπινων χεριών και κάθε είδους ομοίωμα [...]. Πληροφόρησέ με ποιος μας κληροδότησε αυτή την παράδοση, δηλαδή να σεβόμαστε και να προσκυνούμε κατασκευάσματα χεριών, ενώ ο Θεός απαγορεύει την προσκύνηση, και εγώ θα συμφωνήσω ότι αυτό είναι νόμος του Θεού.</a:t>
            </a:r>
          </a:p>
          <a:p>
            <a:pPr marL="82296" indent="0">
              <a:buNone/>
            </a:pPr>
            <a:r>
              <a:rPr lang="el-GR" b="1" dirty="0"/>
              <a:t>Από επιστολή του Λέοντος Γ΄ στον πάπα Γρηγόριο Β΄, </a:t>
            </a:r>
            <a:r>
              <a:rPr lang="el-GR" b="1" dirty="0" err="1"/>
              <a:t>Travaux</a:t>
            </a:r>
            <a:r>
              <a:rPr lang="el-GR" b="1" dirty="0"/>
              <a:t> </a:t>
            </a:r>
            <a:r>
              <a:rPr lang="el-GR" b="1" dirty="0" err="1"/>
              <a:t>et</a:t>
            </a:r>
            <a:r>
              <a:rPr lang="el-GR" b="1" dirty="0"/>
              <a:t> </a:t>
            </a:r>
            <a:r>
              <a:rPr lang="el-GR" b="1" dirty="0" err="1"/>
              <a:t>memoires</a:t>
            </a:r>
            <a:r>
              <a:rPr lang="el-GR" b="1" dirty="0"/>
              <a:t> 3 (1968) 279.</a:t>
            </a:r>
          </a:p>
          <a:p>
            <a:endParaRPr lang="el-GR" dirty="0"/>
          </a:p>
        </p:txBody>
      </p:sp>
    </p:spTree>
    <p:extLst>
      <p:ext uri="{BB962C8B-B14F-4D97-AF65-F5344CB8AC3E}">
        <p14:creationId xmlns:p14="http://schemas.microsoft.com/office/powerpoint/2010/main" val="2666337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dirty="0"/>
              <a:t>Τρίτη εντολή του μωσαϊκού νόμου</a:t>
            </a:r>
          </a:p>
        </p:txBody>
      </p:sp>
      <p:sp>
        <p:nvSpPr>
          <p:cNvPr id="3" name="Θέση περιεχομένου 2"/>
          <p:cNvSpPr>
            <a:spLocks noGrp="1"/>
          </p:cNvSpPr>
          <p:nvPr>
            <p:ph idx="1"/>
          </p:nvPr>
        </p:nvSpPr>
        <p:spPr/>
        <p:txBody>
          <a:bodyPr>
            <a:normAutofit fontScale="85000" lnSpcReduction="20000"/>
          </a:bodyPr>
          <a:lstStyle/>
          <a:p>
            <a:pPr marL="82296" indent="0">
              <a:buNone/>
            </a:pPr>
            <a:r>
              <a:rPr lang="el-GR" dirty="0"/>
              <a:t> </a:t>
            </a:r>
            <a:r>
              <a:rPr lang="el-GR" dirty="0" smtClean="0"/>
              <a:t>Και </a:t>
            </a:r>
            <a:r>
              <a:rPr lang="el-GR" dirty="0"/>
              <a:t>ελάλησε τότε ο κύριος όλους τους λόγους τούτους  </a:t>
            </a:r>
            <a:r>
              <a:rPr lang="el-GR" dirty="0" smtClean="0"/>
              <a:t>λέγων</a:t>
            </a:r>
            <a:r>
              <a:rPr lang="el-GR" dirty="0"/>
              <a:t>.</a:t>
            </a:r>
          </a:p>
          <a:p>
            <a:pPr marL="82296" indent="0">
              <a:buNone/>
            </a:pPr>
            <a:r>
              <a:rPr lang="el-GR" dirty="0"/>
              <a:t>1. Εγώ είμαι Κύριος ο Θεός [...]</a:t>
            </a:r>
          </a:p>
          <a:p>
            <a:pPr marL="82296" indent="0">
              <a:buNone/>
            </a:pPr>
            <a:r>
              <a:rPr lang="el-GR" dirty="0"/>
              <a:t>2. </a:t>
            </a:r>
            <a:r>
              <a:rPr lang="el-GR" dirty="0" smtClean="0"/>
              <a:t>Δε </a:t>
            </a:r>
            <a:r>
              <a:rPr lang="el-GR" dirty="0"/>
              <a:t>θα υπάρχουν δια σε άλλοι θεοί πλην </a:t>
            </a:r>
            <a:r>
              <a:rPr lang="el-GR" dirty="0" smtClean="0"/>
              <a:t>εμού […]</a:t>
            </a:r>
            <a:endParaRPr lang="el-GR" dirty="0"/>
          </a:p>
          <a:p>
            <a:pPr marL="82296" indent="0">
              <a:buNone/>
            </a:pPr>
            <a:r>
              <a:rPr lang="el-GR" dirty="0"/>
              <a:t>3. </a:t>
            </a:r>
            <a:r>
              <a:rPr lang="el-GR" u="sng" dirty="0" smtClean="0"/>
              <a:t>Δε </a:t>
            </a:r>
            <a:r>
              <a:rPr lang="el-GR" u="sng" dirty="0"/>
              <a:t>θα κατασκευάσεις ποτέ για τον εαυτό σου είδωλο ούτε εικόνα </a:t>
            </a:r>
            <a:r>
              <a:rPr lang="el-GR" dirty="0"/>
              <a:t>από όσα υπάρχουν στον </a:t>
            </a:r>
            <a:r>
              <a:rPr lang="el-GR" dirty="0" err="1"/>
              <a:t>ουρανόν</a:t>
            </a:r>
            <a:r>
              <a:rPr lang="el-GR" dirty="0"/>
              <a:t> άνω, όσα εις την </a:t>
            </a:r>
            <a:r>
              <a:rPr lang="el-GR" dirty="0" err="1"/>
              <a:t>γην</a:t>
            </a:r>
            <a:r>
              <a:rPr lang="el-GR" dirty="0"/>
              <a:t> κάτω και όσα εις τα ύδατα κάτω από την γη.</a:t>
            </a:r>
          </a:p>
          <a:p>
            <a:pPr marL="82296" indent="0">
              <a:buNone/>
            </a:pPr>
            <a:r>
              <a:rPr lang="el-GR" dirty="0"/>
              <a:t>4. </a:t>
            </a:r>
            <a:r>
              <a:rPr lang="el-GR" u="sng" dirty="0" smtClean="0"/>
              <a:t>Δε </a:t>
            </a:r>
            <a:r>
              <a:rPr lang="el-GR" u="sng" dirty="0"/>
              <a:t>θα προσκυνήσεις αυτά ούτε θα τα λατρέψεις </a:t>
            </a:r>
            <a:r>
              <a:rPr lang="el-GR" dirty="0"/>
              <a:t>διότι εγώ είμαι Κύριος ο Θεός σου ,θεός ζηλότυπος ο οποίος επιβάλλει </a:t>
            </a:r>
            <a:r>
              <a:rPr lang="el-GR" dirty="0" smtClean="0"/>
              <a:t>τιμωρίας [...]</a:t>
            </a:r>
            <a:endParaRPr lang="el-GR" dirty="0"/>
          </a:p>
        </p:txBody>
      </p:sp>
    </p:spTree>
    <p:extLst>
      <p:ext uri="{BB962C8B-B14F-4D97-AF65-F5344CB8AC3E}">
        <p14:creationId xmlns:p14="http://schemas.microsoft.com/office/powerpoint/2010/main" val="1010965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800" dirty="0" smtClean="0"/>
              <a:t>ΕΙΚΟΝΟΜΑΧΟΙ                                                        ΕΙΚΟΝΟΛΑΤΡΕΣ</a:t>
            </a:r>
            <a:br>
              <a:rPr lang="el-GR" sz="1800" dirty="0" smtClean="0"/>
            </a:br>
            <a:r>
              <a:rPr lang="el-GR" sz="1800" dirty="0"/>
              <a:t>Λ</a:t>
            </a:r>
            <a:r>
              <a:rPr lang="el-GR" sz="1800" dirty="0" smtClean="0"/>
              <a:t>ΟΓΟΣ                                                                          ΑΝΤΙΛΟΓΟΣ</a:t>
            </a:r>
            <a:endParaRPr lang="el-GR" sz="1800" dirty="0"/>
          </a:p>
        </p:txBody>
      </p:sp>
      <p:sp>
        <p:nvSpPr>
          <p:cNvPr id="3" name="Θέση περιεχομένου 2"/>
          <p:cNvSpPr>
            <a:spLocks noGrp="1"/>
          </p:cNvSpPr>
          <p:nvPr>
            <p:ph sz="half" idx="1"/>
          </p:nvPr>
        </p:nvSpPr>
        <p:spPr>
          <a:xfrm>
            <a:off x="5093208" y="1389827"/>
            <a:ext cx="3657600" cy="4663440"/>
          </a:xfrm>
        </p:spPr>
        <p:txBody>
          <a:bodyPr>
            <a:normAutofit lnSpcReduction="10000"/>
          </a:bodyPr>
          <a:lstStyle/>
          <a:p>
            <a:pPr marL="82296" indent="0">
              <a:buNone/>
            </a:pPr>
            <a:r>
              <a:rPr lang="el-GR" dirty="0"/>
              <a:t>Ο</a:t>
            </a:r>
            <a:r>
              <a:rPr lang="el-GR" dirty="0" smtClean="0"/>
              <a:t> </a:t>
            </a:r>
            <a:r>
              <a:rPr lang="el-GR" dirty="0"/>
              <a:t>Χριστός υπήρξε ταυτόχρονα τέλειος Θεός και άνθρωπος (υπαρκτό πρόσωπο), η απεικόνιση του προσώπου Του δεν αποτελεί είδωλο. Οι εικόνες θα θεωρούνταν είδωλα εάν απεικόνιζαν πρόσωπα ανύπαρκτα.</a:t>
            </a:r>
          </a:p>
        </p:txBody>
      </p:sp>
      <p:sp>
        <p:nvSpPr>
          <p:cNvPr id="4" name="Θέση περιεχομένου 3"/>
          <p:cNvSpPr>
            <a:spLocks noGrp="1"/>
          </p:cNvSpPr>
          <p:nvPr>
            <p:ph sz="half" idx="2"/>
          </p:nvPr>
        </p:nvSpPr>
        <p:spPr>
          <a:xfrm>
            <a:off x="1187624" y="1389827"/>
            <a:ext cx="3657600" cy="4663440"/>
          </a:xfrm>
        </p:spPr>
        <p:txBody>
          <a:bodyPr>
            <a:normAutofit lnSpcReduction="10000"/>
          </a:bodyPr>
          <a:lstStyle/>
          <a:p>
            <a:pPr marL="82296" indent="0">
              <a:buNone/>
            </a:pPr>
            <a:r>
              <a:rPr lang="el-GR" dirty="0"/>
              <a:t>«</a:t>
            </a:r>
            <a:r>
              <a:rPr lang="el-GR" dirty="0" err="1"/>
              <a:t>οὐ</a:t>
            </a:r>
            <a:r>
              <a:rPr lang="el-GR" dirty="0"/>
              <a:t> ποιήσεις </a:t>
            </a:r>
            <a:r>
              <a:rPr lang="el-GR" dirty="0" err="1"/>
              <a:t>σεαυτῷ</a:t>
            </a:r>
            <a:r>
              <a:rPr lang="el-GR" dirty="0"/>
              <a:t> </a:t>
            </a:r>
            <a:r>
              <a:rPr lang="el-GR" dirty="0" err="1"/>
              <a:t>εἴδωλον</a:t>
            </a:r>
            <a:r>
              <a:rPr lang="el-GR" dirty="0"/>
              <a:t>, </a:t>
            </a:r>
            <a:r>
              <a:rPr lang="el-GR" dirty="0" err="1"/>
              <a:t>οὐδὲ</a:t>
            </a:r>
            <a:r>
              <a:rPr lang="el-GR" dirty="0"/>
              <a:t> παντός </a:t>
            </a:r>
            <a:r>
              <a:rPr lang="el-GR" dirty="0" err="1"/>
              <a:t>ὁμοίωμα</a:t>
            </a:r>
            <a:r>
              <a:rPr lang="el-GR" dirty="0"/>
              <a:t>, </a:t>
            </a:r>
            <a:r>
              <a:rPr lang="el-GR" dirty="0" err="1"/>
              <a:t>ὅσα</a:t>
            </a:r>
            <a:r>
              <a:rPr lang="el-GR" dirty="0"/>
              <a:t> </a:t>
            </a:r>
            <a:r>
              <a:rPr lang="el-GR" dirty="0" err="1"/>
              <a:t>ἐν</a:t>
            </a:r>
            <a:r>
              <a:rPr lang="el-GR" dirty="0"/>
              <a:t> </a:t>
            </a:r>
            <a:r>
              <a:rPr lang="el-GR" dirty="0" err="1"/>
              <a:t>τῷ</a:t>
            </a:r>
            <a:r>
              <a:rPr lang="el-GR" dirty="0"/>
              <a:t> </a:t>
            </a:r>
            <a:r>
              <a:rPr lang="el-GR" dirty="0" err="1"/>
              <a:t>οὐρανῷ</a:t>
            </a:r>
            <a:r>
              <a:rPr lang="el-GR" dirty="0"/>
              <a:t> </a:t>
            </a:r>
            <a:r>
              <a:rPr lang="el-GR" dirty="0" err="1"/>
              <a:t>ἄνω</a:t>
            </a:r>
            <a:r>
              <a:rPr lang="el-GR" dirty="0"/>
              <a:t> </a:t>
            </a:r>
            <a:r>
              <a:rPr lang="el-GR" dirty="0" err="1"/>
              <a:t>καὶ</a:t>
            </a:r>
            <a:r>
              <a:rPr lang="el-GR" dirty="0"/>
              <a:t> </a:t>
            </a:r>
            <a:r>
              <a:rPr lang="el-GR" dirty="0" err="1"/>
              <a:t>ὅσα</a:t>
            </a:r>
            <a:r>
              <a:rPr lang="el-GR" dirty="0"/>
              <a:t> </a:t>
            </a:r>
            <a:r>
              <a:rPr lang="el-GR" dirty="0" err="1"/>
              <a:t>ἐν</a:t>
            </a:r>
            <a:r>
              <a:rPr lang="el-GR" dirty="0"/>
              <a:t> </a:t>
            </a:r>
            <a:r>
              <a:rPr lang="el-GR" dirty="0" err="1"/>
              <a:t>τῇ</a:t>
            </a:r>
            <a:r>
              <a:rPr lang="el-GR" dirty="0"/>
              <a:t> </a:t>
            </a:r>
            <a:r>
              <a:rPr lang="el-GR" dirty="0" err="1"/>
              <a:t>γῇ</a:t>
            </a:r>
            <a:r>
              <a:rPr lang="el-GR" dirty="0"/>
              <a:t> κάτω </a:t>
            </a:r>
            <a:r>
              <a:rPr lang="el-GR" dirty="0" err="1"/>
              <a:t>καὶ</a:t>
            </a:r>
            <a:r>
              <a:rPr lang="el-GR" dirty="0"/>
              <a:t> </a:t>
            </a:r>
            <a:r>
              <a:rPr lang="el-GR" dirty="0" err="1"/>
              <a:t>ὅσα</a:t>
            </a:r>
            <a:r>
              <a:rPr lang="el-GR" dirty="0"/>
              <a:t> </a:t>
            </a:r>
            <a:r>
              <a:rPr lang="el-GR" dirty="0" err="1"/>
              <a:t>ἐν</a:t>
            </a:r>
            <a:r>
              <a:rPr lang="el-GR" dirty="0"/>
              <a:t> </a:t>
            </a:r>
            <a:r>
              <a:rPr lang="el-GR" dirty="0" err="1"/>
              <a:t>τοῖς</a:t>
            </a:r>
            <a:r>
              <a:rPr lang="el-GR" dirty="0"/>
              <a:t> </a:t>
            </a:r>
            <a:r>
              <a:rPr lang="el-GR" dirty="0" err="1"/>
              <a:t>ὕδασιν</a:t>
            </a:r>
            <a:r>
              <a:rPr lang="el-GR" dirty="0"/>
              <a:t> </a:t>
            </a:r>
            <a:r>
              <a:rPr lang="el-GR" dirty="0" err="1"/>
              <a:t>ὑποκάτω</a:t>
            </a:r>
            <a:r>
              <a:rPr lang="el-GR" dirty="0"/>
              <a:t> </a:t>
            </a:r>
            <a:r>
              <a:rPr lang="el-GR" dirty="0" err="1"/>
              <a:t>τῆς</a:t>
            </a:r>
            <a:r>
              <a:rPr lang="el-GR" dirty="0"/>
              <a:t> </a:t>
            </a:r>
            <a:r>
              <a:rPr lang="el-GR" dirty="0" err="1"/>
              <a:t>γῆς</a:t>
            </a:r>
            <a:r>
              <a:rPr lang="el-GR" dirty="0"/>
              <a:t>. </a:t>
            </a:r>
            <a:r>
              <a:rPr lang="el-GR" dirty="0" err="1"/>
              <a:t>Οὐ</a:t>
            </a:r>
            <a:r>
              <a:rPr lang="el-GR" dirty="0"/>
              <a:t> προσκυνήσεις </a:t>
            </a:r>
            <a:r>
              <a:rPr lang="el-GR" dirty="0" err="1"/>
              <a:t>αὐτοῖς</a:t>
            </a:r>
            <a:r>
              <a:rPr lang="el-GR" dirty="0"/>
              <a:t>, </a:t>
            </a:r>
            <a:r>
              <a:rPr lang="el-GR" dirty="0" err="1"/>
              <a:t>οὐδέ</a:t>
            </a:r>
            <a:r>
              <a:rPr lang="el-GR" dirty="0"/>
              <a:t> </a:t>
            </a:r>
            <a:r>
              <a:rPr lang="el-GR" dirty="0" err="1"/>
              <a:t>μὴ</a:t>
            </a:r>
            <a:r>
              <a:rPr lang="el-GR" dirty="0"/>
              <a:t> </a:t>
            </a:r>
            <a:r>
              <a:rPr lang="el-GR" dirty="0" err="1"/>
              <a:t>λατρεύσῃς</a:t>
            </a:r>
            <a:r>
              <a:rPr lang="el-GR" dirty="0"/>
              <a:t> </a:t>
            </a:r>
            <a:r>
              <a:rPr lang="el-GR" dirty="0" err="1"/>
              <a:t>αὐτοῖς</a:t>
            </a:r>
            <a:r>
              <a:rPr lang="el-GR" dirty="0"/>
              <a:t>.»</a:t>
            </a:r>
          </a:p>
        </p:txBody>
      </p:sp>
    </p:spTree>
    <p:extLst>
      <p:ext uri="{BB962C8B-B14F-4D97-AF65-F5344CB8AC3E}">
        <p14:creationId xmlns:p14="http://schemas.microsoft.com/office/powerpoint/2010/main" val="4124928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dirty="0" smtClean="0"/>
              <a:t>Ανάλυση πηγής</a:t>
            </a:r>
            <a:endParaRPr lang="el-GR" sz="2800" dirty="0"/>
          </a:p>
        </p:txBody>
      </p:sp>
      <p:sp>
        <p:nvSpPr>
          <p:cNvPr id="3" name="Θέση περιεχομένου 2"/>
          <p:cNvSpPr>
            <a:spLocks noGrp="1"/>
          </p:cNvSpPr>
          <p:nvPr>
            <p:ph idx="1"/>
          </p:nvPr>
        </p:nvSpPr>
        <p:spPr/>
        <p:txBody>
          <a:bodyPr>
            <a:normAutofit fontScale="85000" lnSpcReduction="20000"/>
          </a:bodyPr>
          <a:lstStyle/>
          <a:p>
            <a:pPr algn="just"/>
            <a:r>
              <a:rPr lang="el-GR" b="1" dirty="0"/>
              <a:t>Στην επιστολή του προς τον Πάπα Γρηγόριο Β  , ο Λέων Γ καταδικάζει την προσκύνηση των εικόνων</a:t>
            </a:r>
            <a:r>
              <a:rPr lang="el-GR" dirty="0"/>
              <a:t>.* </a:t>
            </a:r>
            <a:r>
              <a:rPr lang="el-GR" u="sng" dirty="0"/>
              <a:t>Το πρώτο του επιχείρημα</a:t>
            </a:r>
            <a:r>
              <a:rPr lang="el-GR" dirty="0"/>
              <a:t> </a:t>
            </a:r>
            <a:r>
              <a:rPr lang="el-GR" dirty="0" smtClean="0"/>
              <a:t>,</a:t>
            </a:r>
            <a:r>
              <a:rPr lang="el-GR" u="sng" dirty="0" smtClean="0"/>
              <a:t>όπως χαρακτηριστικά αναφέρει </a:t>
            </a:r>
            <a:r>
              <a:rPr lang="el-GR" dirty="0" smtClean="0"/>
              <a:t>είναι  </a:t>
            </a:r>
            <a:r>
              <a:rPr lang="el-GR" dirty="0"/>
              <a:t>ότι οι εικόνες είναι </a:t>
            </a:r>
            <a:r>
              <a:rPr lang="el-GR" dirty="0" smtClean="0"/>
              <a:t>είδωλα, αναπληρώνουν </a:t>
            </a:r>
            <a:r>
              <a:rPr lang="el-GR" dirty="0"/>
              <a:t>είδωλα. Συνεπώς  η προσκύνησή τους είναι εκδήλωση ειδωλολατρική και όχι χριστιανική. </a:t>
            </a:r>
            <a:r>
              <a:rPr lang="el-GR" u="sng" dirty="0"/>
              <a:t>Στη συνέχεια,  τονίζει</a:t>
            </a:r>
            <a:r>
              <a:rPr lang="el-GR" dirty="0"/>
              <a:t> ότι οι εικόνες είναι έργα ανθρώπων, κατασκευάσματα χεριών. </a:t>
            </a:r>
            <a:r>
              <a:rPr lang="el-GR" u="sng" dirty="0"/>
              <a:t>Τέλος, αναρωτιέται</a:t>
            </a:r>
            <a:r>
              <a:rPr lang="el-GR" dirty="0"/>
              <a:t> αν υπάρχει κάποια πηγή στην οποία να ανατρέξει ο εικονολάτρης για να στηρίξει την πράξη του, αφού ο Θεός απαγορεύει την προσκύνηση.</a:t>
            </a:r>
          </a:p>
          <a:p>
            <a:endParaRPr lang="el-GR" dirty="0"/>
          </a:p>
        </p:txBody>
      </p:sp>
    </p:spTree>
    <p:extLst>
      <p:ext uri="{BB962C8B-B14F-4D97-AF65-F5344CB8AC3E}">
        <p14:creationId xmlns:p14="http://schemas.microsoft.com/office/powerpoint/2010/main" val="3772198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404664"/>
            <a:ext cx="6059016" cy="1008112"/>
          </a:xfrm>
        </p:spPr>
        <p:txBody>
          <a:bodyPr>
            <a:normAutofit/>
          </a:bodyPr>
          <a:lstStyle/>
          <a:p>
            <a:pPr algn="ctr"/>
            <a:r>
              <a:rPr lang="el-GR" dirty="0" smtClean="0"/>
              <a:t>Τι </a:t>
            </a:r>
            <a:r>
              <a:rPr lang="el-GR" dirty="0" err="1" smtClean="0"/>
              <a:t>προσεχουμε</a:t>
            </a:r>
            <a:r>
              <a:rPr lang="el-GR" dirty="0" smtClean="0"/>
              <a:t> στην  </a:t>
            </a:r>
            <a:r>
              <a:rPr lang="el-GR" dirty="0" err="1" smtClean="0"/>
              <a:t>απαντηση</a:t>
            </a:r>
            <a:r>
              <a:rPr lang="el-GR" dirty="0" smtClean="0"/>
              <a:t> μας,</a:t>
            </a:r>
            <a:br>
              <a:rPr lang="el-GR" dirty="0" smtClean="0"/>
            </a:br>
            <a:r>
              <a:rPr lang="el-GR" dirty="0"/>
              <a:t/>
            </a:r>
            <a:br>
              <a:rPr lang="el-GR" dirty="0"/>
            </a:br>
            <a:r>
              <a:rPr lang="el-GR" dirty="0" smtClean="0"/>
              <a:t> στην </a:t>
            </a:r>
            <a:r>
              <a:rPr lang="el-GR" dirty="0" err="1" smtClean="0"/>
              <a:t>αναλυση</a:t>
            </a:r>
            <a:r>
              <a:rPr lang="el-GR" dirty="0" smtClean="0"/>
              <a:t> </a:t>
            </a:r>
            <a:r>
              <a:rPr lang="el-GR" dirty="0" err="1" smtClean="0"/>
              <a:t>ενος</a:t>
            </a:r>
            <a:r>
              <a:rPr lang="el-GR" dirty="0" smtClean="0"/>
              <a:t> </a:t>
            </a:r>
            <a:r>
              <a:rPr lang="el-GR" dirty="0" err="1" smtClean="0"/>
              <a:t>παραθεματοσ</a:t>
            </a:r>
            <a:endParaRPr lang="el-GR" dirty="0"/>
          </a:p>
        </p:txBody>
      </p:sp>
      <p:sp>
        <p:nvSpPr>
          <p:cNvPr id="4" name="Θέση περιεχομένου 3"/>
          <p:cNvSpPr>
            <a:spLocks noGrp="1"/>
          </p:cNvSpPr>
          <p:nvPr>
            <p:ph sz="half" idx="1"/>
          </p:nvPr>
        </p:nvSpPr>
        <p:spPr>
          <a:xfrm>
            <a:off x="457200" y="1772816"/>
            <a:ext cx="8153400" cy="4353347"/>
          </a:xfrm>
        </p:spPr>
        <p:txBody>
          <a:bodyPr>
            <a:normAutofit fontScale="85000" lnSpcReduction="10000"/>
          </a:bodyPr>
          <a:lstStyle/>
          <a:p>
            <a:r>
              <a:rPr lang="el-GR" dirty="0"/>
              <a:t>Προσέχουμε εκτός από το περιεχόμενο,  τη δομή και τη συνοχή της απάντησής μας. Στη θεματική περίοδο α) </a:t>
            </a:r>
            <a:r>
              <a:rPr lang="el-GR" b="1" dirty="0"/>
              <a:t>πρέπει να φανεί ότι τις πληροφορίες τις αντλούμε από κάποια πηγή</a:t>
            </a:r>
            <a:r>
              <a:rPr lang="el-GR" dirty="0"/>
              <a:t> </a:t>
            </a:r>
            <a:r>
              <a:rPr lang="el-GR" dirty="0" smtClean="0"/>
              <a:t>(’’Σύμφωνα </a:t>
            </a:r>
            <a:r>
              <a:rPr lang="el-GR" dirty="0"/>
              <a:t>με το παράθεμα’’ ή ακόμα καλύτερα να αναφερθούμε στον συγγραφέα και στο έργο του πχ. στη 2</a:t>
            </a:r>
            <a:r>
              <a:rPr lang="el-GR" baseline="30000" dirty="0"/>
              <a:t>η</a:t>
            </a:r>
            <a:r>
              <a:rPr lang="el-GR" dirty="0"/>
              <a:t> πηγή : Ιωάννης Δαμασκηνός «Περί εικόνων») και φυσικά β) </a:t>
            </a:r>
            <a:r>
              <a:rPr lang="el-GR" b="1" dirty="0"/>
              <a:t>να δώσουμε  το θέμα</a:t>
            </a:r>
            <a:r>
              <a:rPr lang="el-GR" dirty="0"/>
              <a:t>. </a:t>
            </a:r>
            <a:endParaRPr lang="el-GR" dirty="0" smtClean="0"/>
          </a:p>
          <a:p>
            <a:pPr algn="just"/>
            <a:r>
              <a:rPr lang="el-GR" dirty="0" smtClean="0"/>
              <a:t>Δεν </a:t>
            </a:r>
            <a:r>
              <a:rPr lang="el-GR" dirty="0"/>
              <a:t>ξεχνάμε, επίσης,  να δώσουμε το </a:t>
            </a:r>
            <a:r>
              <a:rPr lang="el-GR" b="1" dirty="0"/>
              <a:t>πληροφοριακό ύφος</a:t>
            </a:r>
            <a:r>
              <a:rPr lang="el-GR" dirty="0"/>
              <a:t> που χρειάζεται και να </a:t>
            </a:r>
            <a:r>
              <a:rPr lang="el-GR" dirty="0" smtClean="0"/>
              <a:t>χρησιμοποιήσουμε  </a:t>
            </a:r>
            <a:r>
              <a:rPr lang="el-GR" b="1" dirty="0" smtClean="0"/>
              <a:t>συνδετικές </a:t>
            </a:r>
            <a:r>
              <a:rPr lang="el-GR" b="1" dirty="0"/>
              <a:t>λέξεις</a:t>
            </a:r>
            <a:r>
              <a:rPr lang="el-GR" dirty="0"/>
              <a:t>.</a:t>
            </a:r>
          </a:p>
          <a:p>
            <a:endParaRPr lang="el-GR" dirty="0"/>
          </a:p>
        </p:txBody>
      </p:sp>
    </p:spTree>
    <p:extLst>
      <p:ext uri="{BB962C8B-B14F-4D97-AF65-F5344CB8AC3E}">
        <p14:creationId xmlns:p14="http://schemas.microsoft.com/office/powerpoint/2010/main" val="2354643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638"/>
            <a:ext cx="7498080" cy="778098"/>
          </a:xfrm>
        </p:spPr>
        <p:txBody>
          <a:bodyPr>
            <a:normAutofit fontScale="90000"/>
          </a:bodyPr>
          <a:lstStyle/>
          <a:p>
            <a:pPr algn="ctr"/>
            <a:r>
              <a:rPr lang="el-GR" sz="3200" b="1" dirty="0"/>
              <a:t>Επιχειρήματα των εικονολατρών</a:t>
            </a:r>
            <a:br>
              <a:rPr lang="el-GR" sz="3200" b="1" dirty="0"/>
            </a:br>
            <a:endParaRPr lang="el-GR" sz="3200" dirty="0"/>
          </a:p>
        </p:txBody>
      </p:sp>
      <p:sp>
        <p:nvSpPr>
          <p:cNvPr id="3" name="Θέση περιεχομένου 2"/>
          <p:cNvSpPr>
            <a:spLocks noGrp="1"/>
          </p:cNvSpPr>
          <p:nvPr>
            <p:ph idx="1"/>
          </p:nvPr>
        </p:nvSpPr>
        <p:spPr>
          <a:xfrm>
            <a:off x="1435608" y="908720"/>
            <a:ext cx="7498080" cy="5339680"/>
          </a:xfrm>
        </p:spPr>
        <p:txBody>
          <a:bodyPr>
            <a:normAutofit fontScale="62500" lnSpcReduction="20000"/>
          </a:bodyPr>
          <a:lstStyle/>
          <a:p>
            <a:pPr marL="82296" indent="0" algn="just">
              <a:buNone/>
            </a:pPr>
            <a:r>
              <a:rPr lang="el-GR" sz="3700" dirty="0" smtClean="0"/>
              <a:t>      Εφόσον </a:t>
            </a:r>
            <a:r>
              <a:rPr lang="el-GR" sz="3700" dirty="0"/>
              <a:t>προσκυνώ και σέβομαι το σταυρό και τη λόγχη, τον κάλαμο και τον σπόγγο, με τα οποία οι </a:t>
            </a:r>
            <a:r>
              <a:rPr lang="el-GR" sz="3700" dirty="0" err="1"/>
              <a:t>θεοκτόνοι</a:t>
            </a:r>
            <a:r>
              <a:rPr lang="el-GR" sz="3700" dirty="0"/>
              <a:t> Ιουδαίοι </a:t>
            </a:r>
            <a:r>
              <a:rPr lang="el-GR" sz="3700" dirty="0" err="1"/>
              <a:t>προσέβαλαν</a:t>
            </a:r>
            <a:r>
              <a:rPr lang="el-GR" sz="3700" dirty="0"/>
              <a:t> και σκότωσαν τον Κύριό μου, γιατί όλα αυτά στάθηκαν όργανα του έργου της σωτηρίας των ανθρώπων, πώς να μην προσκυνήσω και τις εικόνες που κατασκευάζουν οι πιστοί με αγαθή προαίρεση και με σκοπό τη δοξολογία και την ανάμνηση των παθημάτων του Χριστού; Και εφόσον προσκυνώ την εικόνα του σταυρού που κατασκευάζεται από οποιοδήποτε υλικό, πώς να μην προσκυνήσω την εικόνα του Χριστού που κατέστησε σωτήριο τον σταυρό; Ότι δεν προσκυνώ την ύλη είναι φανερό, διότι, αν καταστραφεί το </a:t>
            </a:r>
            <a:r>
              <a:rPr lang="el-GR" sz="3700" dirty="0" err="1"/>
              <a:t>εκτύπωμα</a:t>
            </a:r>
            <a:r>
              <a:rPr lang="el-GR" sz="3700" dirty="0"/>
              <a:t> ενός σταυρού που είναι κατασκευασμένος από ξύλο, παραδίδω το ξύλο στη φωτιά. Το ίδιο συμβαίνει και με το ξύλο των εικονισμάτων, όταν αυτά καταστραφούν.</a:t>
            </a:r>
          </a:p>
          <a:p>
            <a:pPr marL="82296" indent="0">
              <a:buNone/>
            </a:pPr>
            <a:endParaRPr lang="el-GR" b="1" dirty="0" smtClean="0"/>
          </a:p>
          <a:p>
            <a:pPr marL="82296" indent="0">
              <a:buNone/>
            </a:pPr>
            <a:r>
              <a:rPr lang="el-GR" b="1" dirty="0" smtClean="0"/>
              <a:t>Ιωάννης </a:t>
            </a:r>
            <a:r>
              <a:rPr lang="el-GR" b="1" dirty="0"/>
              <a:t>Δαμασκηνός, Περί εικόνων, Λόγος δεύτερος, κεφ. 19, </a:t>
            </a:r>
            <a:r>
              <a:rPr lang="el-GR" b="1" dirty="0" err="1"/>
              <a:t>Migne</a:t>
            </a:r>
            <a:r>
              <a:rPr lang="el-GR" b="1" dirty="0"/>
              <a:t>, </a:t>
            </a:r>
            <a:r>
              <a:rPr lang="el-GR" b="1" dirty="0" err="1"/>
              <a:t>Patrologia</a:t>
            </a:r>
            <a:r>
              <a:rPr lang="el-GR" b="1" dirty="0"/>
              <a:t> </a:t>
            </a:r>
            <a:r>
              <a:rPr lang="el-GR" b="1" dirty="0" err="1"/>
              <a:t>Graeca</a:t>
            </a:r>
            <a:r>
              <a:rPr lang="el-GR" b="1" dirty="0"/>
              <a:t>, τ. 94, στήλη 1305.</a:t>
            </a:r>
          </a:p>
          <a:p>
            <a:endParaRPr lang="el-GR" dirty="0"/>
          </a:p>
        </p:txBody>
      </p:sp>
    </p:spTree>
    <p:extLst>
      <p:ext uri="{BB962C8B-B14F-4D97-AF65-F5344CB8AC3E}">
        <p14:creationId xmlns:p14="http://schemas.microsoft.com/office/powerpoint/2010/main" val="3485632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404664"/>
            <a:ext cx="7498080" cy="850106"/>
          </a:xfrm>
        </p:spPr>
        <p:txBody>
          <a:bodyPr>
            <a:normAutofit fontScale="90000"/>
          </a:bodyPr>
          <a:lstStyle/>
          <a:p>
            <a:pPr algn="ctr"/>
            <a:r>
              <a:rPr lang="el-GR" sz="2800" b="1" dirty="0"/>
              <a:t>Απόψεις Λέοντος Ε΄ για την εικονολατρία</a:t>
            </a:r>
            <a:br>
              <a:rPr lang="el-GR" sz="2800" b="1" dirty="0"/>
            </a:br>
            <a:endParaRPr lang="el-GR" sz="2800" dirty="0"/>
          </a:p>
        </p:txBody>
      </p:sp>
      <p:sp>
        <p:nvSpPr>
          <p:cNvPr id="3" name="Θέση περιεχομένου 2"/>
          <p:cNvSpPr>
            <a:spLocks noGrp="1"/>
          </p:cNvSpPr>
          <p:nvPr>
            <p:ph idx="1"/>
          </p:nvPr>
        </p:nvSpPr>
        <p:spPr>
          <a:xfrm>
            <a:off x="1435608" y="1254770"/>
            <a:ext cx="7498080" cy="4993630"/>
          </a:xfrm>
        </p:spPr>
        <p:txBody>
          <a:bodyPr>
            <a:normAutofit fontScale="77500" lnSpcReduction="20000"/>
          </a:bodyPr>
          <a:lstStyle/>
          <a:p>
            <a:pPr marL="82296" indent="0" algn="just">
              <a:buNone/>
            </a:pPr>
            <a:r>
              <a:rPr lang="el-GR" dirty="0" smtClean="0"/>
              <a:t>      Γιατί </a:t>
            </a:r>
            <a:r>
              <a:rPr lang="el-GR" dirty="0"/>
              <a:t>οι Χριστιανοί παθαίνουν ήττες από τους εθνικούς; Επειδή λατρεύονται οι εικόνες [...]! Γι' αυτό σκοπεύω να τις καταστρέψω. [...] Οι αυτοκράτορες που δέχτηκαν και λάτρεψαν τις εικόνες πέθαναν στην εξορία ή στη μάχη. Αυτοί όμως που δεν τις λάτρεψαν πέθαναν στο κρεβάτι τους και </a:t>
            </a:r>
            <a:r>
              <a:rPr lang="el-GR" dirty="0" err="1"/>
              <a:t>τάφηκαν</a:t>
            </a:r>
            <a:r>
              <a:rPr lang="el-GR" dirty="0"/>
              <a:t> με τιμές στους αυτοκρατορικούς τάφους κοντά στο ναό των Αγ. Αποστόλων. Εγώ επιθυμώ να μιμηθώ τη δεύτερη κατηγορία και να τις καταστρέψω, για να μακροημερεύσω και εγώ και ο γιος νου και η δυναστεία μας να βασιλεύσει ως την 4η και 5η γενιά</a:t>
            </a:r>
            <a:r>
              <a:rPr lang="el-GR" dirty="0" smtClean="0"/>
              <a:t>.</a:t>
            </a:r>
          </a:p>
          <a:p>
            <a:pPr marL="82296" indent="0" algn="just">
              <a:buNone/>
            </a:pPr>
            <a:endParaRPr lang="el-GR" dirty="0"/>
          </a:p>
          <a:p>
            <a:pPr marL="82296" indent="0">
              <a:buNone/>
            </a:pPr>
            <a:endParaRPr lang="el-GR" b="1" dirty="0" smtClean="0"/>
          </a:p>
          <a:p>
            <a:pPr marL="82296" indent="0" algn="ctr">
              <a:buNone/>
            </a:pPr>
            <a:r>
              <a:rPr lang="el-GR" b="1" dirty="0" err="1" smtClean="0"/>
              <a:t>Scriptor</a:t>
            </a:r>
            <a:r>
              <a:rPr lang="el-GR" b="1" dirty="0" smtClean="0"/>
              <a:t> </a:t>
            </a:r>
            <a:r>
              <a:rPr lang="el-GR" b="1" dirty="0" err="1"/>
              <a:t>incertus</a:t>
            </a:r>
            <a:r>
              <a:rPr lang="el-GR" b="1" dirty="0"/>
              <a:t> de </a:t>
            </a:r>
            <a:r>
              <a:rPr lang="el-GR" b="1" dirty="0" err="1"/>
              <a:t>Leone</a:t>
            </a:r>
            <a:r>
              <a:rPr lang="el-GR" b="1" dirty="0"/>
              <a:t> </a:t>
            </a:r>
            <a:r>
              <a:rPr lang="el-GR" b="1" dirty="0" err="1"/>
              <a:t>Bardae</a:t>
            </a:r>
            <a:r>
              <a:rPr lang="el-GR" b="1" dirty="0"/>
              <a:t> </a:t>
            </a:r>
            <a:r>
              <a:rPr lang="el-GR" b="1" dirty="0" err="1"/>
              <a:t>filio</a:t>
            </a:r>
            <a:r>
              <a:rPr lang="el-GR" b="1" dirty="0"/>
              <a:t>, </a:t>
            </a:r>
            <a:r>
              <a:rPr lang="el-GR" b="1" dirty="0" err="1"/>
              <a:t>έκδ</a:t>
            </a:r>
            <a:r>
              <a:rPr lang="el-GR" b="1" dirty="0"/>
              <a:t>. I. </a:t>
            </a:r>
            <a:r>
              <a:rPr lang="el-GR" b="1" dirty="0" err="1"/>
              <a:t>Bekker</a:t>
            </a:r>
            <a:r>
              <a:rPr lang="el-GR" b="1" dirty="0"/>
              <a:t>, </a:t>
            </a:r>
            <a:r>
              <a:rPr lang="el-GR" b="1" dirty="0" err="1"/>
              <a:t>Bonn</a:t>
            </a:r>
            <a:r>
              <a:rPr lang="el-GR" b="1" dirty="0"/>
              <a:t> 1842, 349.</a:t>
            </a:r>
          </a:p>
          <a:p>
            <a:endParaRPr lang="el-GR" dirty="0"/>
          </a:p>
        </p:txBody>
      </p:sp>
    </p:spTree>
    <p:extLst>
      <p:ext uri="{BB962C8B-B14F-4D97-AF65-F5344CB8AC3E}">
        <p14:creationId xmlns:p14="http://schemas.microsoft.com/office/powerpoint/2010/main" val="834825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Θεματική περίοδος στην 3</a:t>
            </a:r>
            <a:r>
              <a:rPr lang="el-GR" sz="3200" baseline="30000" dirty="0" smtClean="0"/>
              <a:t>η</a:t>
            </a:r>
            <a:r>
              <a:rPr lang="el-GR" sz="3200" dirty="0" smtClean="0"/>
              <a:t> πηγή</a:t>
            </a:r>
            <a:endParaRPr lang="el-GR" sz="3200" dirty="0"/>
          </a:p>
        </p:txBody>
      </p:sp>
      <p:sp>
        <p:nvSpPr>
          <p:cNvPr id="3" name="Θέση περιεχομένου 2"/>
          <p:cNvSpPr>
            <a:spLocks noGrp="1"/>
          </p:cNvSpPr>
          <p:nvPr>
            <p:ph idx="1"/>
          </p:nvPr>
        </p:nvSpPr>
        <p:spPr/>
        <p:txBody>
          <a:bodyPr/>
          <a:lstStyle/>
          <a:p>
            <a:pPr marL="82296" indent="0" algn="just">
              <a:buNone/>
            </a:pPr>
            <a:r>
              <a:rPr lang="el-GR" b="1" dirty="0" smtClean="0"/>
              <a:t>    Στο </a:t>
            </a:r>
            <a:r>
              <a:rPr lang="el-GR" b="1" dirty="0"/>
              <a:t>παράθεμα «Απόψεις Λέοντος Ε΄ για την εικονολατρία» ο αυτοκράτορας Λέων Γ΄ εκθέτει τους λόγους για τους οποίους απαγορεύει τις εικόνες</a:t>
            </a:r>
            <a:r>
              <a:rPr lang="el-GR" b="1" dirty="0" smtClean="0"/>
              <a:t>.</a:t>
            </a:r>
            <a:r>
              <a:rPr lang="el-GR" dirty="0" smtClean="0"/>
              <a:t> </a:t>
            </a:r>
          </a:p>
          <a:p>
            <a:pPr marL="82296" indent="0" algn="just">
              <a:buNone/>
            </a:pPr>
            <a:endParaRPr lang="el-GR" dirty="0" smtClean="0"/>
          </a:p>
          <a:p>
            <a:pPr marL="82296" indent="0" algn="just">
              <a:buNone/>
            </a:pPr>
            <a:r>
              <a:rPr lang="el-GR" dirty="0" smtClean="0"/>
              <a:t>Μετάβαση στις λεπτομέρειες:  </a:t>
            </a:r>
            <a:r>
              <a:rPr lang="el-GR" b="1" u="sng" dirty="0" smtClean="0"/>
              <a:t>Συγκεκριμένα </a:t>
            </a:r>
            <a:r>
              <a:rPr lang="el-GR" dirty="0"/>
              <a:t>(ή Ειδικότερα ή Αρχικά)</a:t>
            </a:r>
            <a:r>
              <a:rPr lang="el-GR" u="sng" dirty="0"/>
              <a:t> </a:t>
            </a:r>
            <a:r>
              <a:rPr lang="el-GR" b="1" u="sng" dirty="0"/>
              <a:t>αναφέρει </a:t>
            </a:r>
            <a:r>
              <a:rPr lang="el-GR" dirty="0"/>
              <a:t>(υποστηρίζει )…</a:t>
            </a:r>
          </a:p>
          <a:p>
            <a:pPr algn="just"/>
            <a:endParaRPr lang="el-GR" dirty="0"/>
          </a:p>
        </p:txBody>
      </p:sp>
    </p:spTree>
    <p:extLst>
      <p:ext uri="{BB962C8B-B14F-4D97-AF65-F5344CB8AC3E}">
        <p14:creationId xmlns:p14="http://schemas.microsoft.com/office/powerpoint/2010/main" val="293452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2400" dirty="0" smtClean="0"/>
              <a:t>Παράδειγμα εικονοκλαστικής διακόσμησης: ένας απλός σταυρός</a:t>
            </a:r>
            <a:br>
              <a:rPr lang="el-GR" sz="2400" dirty="0" smtClean="0"/>
            </a:br>
            <a:endParaRPr lang="el-GR" sz="2400" dirty="0"/>
          </a:p>
        </p:txBody>
      </p:sp>
      <p:pic>
        <p:nvPicPr>
          <p:cNvPr id="7" name="6 - Θέση εικόνας" descr="220px-Irenekirken.jpg"/>
          <p:cNvPicPr>
            <a:picLocks noGrp="1" noChangeAspect="1"/>
          </p:cNvPicPr>
          <p:nvPr>
            <p:ph type="pic" idx="1"/>
          </p:nvPr>
        </p:nvPicPr>
        <p:blipFill>
          <a:blip r:embed="rId2" cstate="print"/>
          <a:srcRect t="20546" b="20546"/>
          <a:stretch>
            <a:fillRect/>
          </a:stretch>
        </p:blipFill>
        <p:spPr/>
      </p:pic>
      <p:sp>
        <p:nvSpPr>
          <p:cNvPr id="6" name="5 - Θέση κειμένου"/>
          <p:cNvSpPr>
            <a:spLocks noGrp="1"/>
          </p:cNvSpPr>
          <p:nvPr>
            <p:ph type="body" sz="half" idx="2"/>
          </p:nvPr>
        </p:nvSpPr>
        <p:spPr/>
        <p:txBody>
          <a:bodyPr/>
          <a:lstStyle/>
          <a:p>
            <a:endParaRPr lang="el-GR" dirty="0" smtClean="0"/>
          </a:p>
          <a:p>
            <a:r>
              <a:rPr lang="el-GR" sz="2000" b="1" i="1" dirty="0" smtClean="0"/>
              <a:t>Ναός Αγίας Ειρήνης Κων/πολης</a:t>
            </a:r>
            <a:endParaRPr lang="el-G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5886896" y="908720"/>
            <a:ext cx="2743200" cy="3600400"/>
          </a:xfrm>
        </p:spPr>
        <p:txBody>
          <a:bodyPr/>
          <a:lstStyle/>
          <a:p>
            <a:r>
              <a:rPr lang="el-GR" dirty="0" smtClean="0"/>
              <a:t>Εικονομάχοι καλύπτουν την εικόνα του Χριστού με ασβέστη.</a:t>
            </a:r>
            <a:br>
              <a:rPr lang="el-GR" dirty="0" smtClean="0"/>
            </a:br>
            <a:r>
              <a:rPr lang="el-GR" dirty="0" smtClean="0"/>
              <a:t/>
            </a:r>
            <a:br>
              <a:rPr lang="el-GR" dirty="0" smtClean="0"/>
            </a:br>
            <a:r>
              <a:rPr lang="el-GR" dirty="0" smtClean="0"/>
              <a:t> Ψαλτήρι </a:t>
            </a:r>
            <a:r>
              <a:rPr lang="el-GR" dirty="0" err="1" smtClean="0"/>
              <a:t>Χλουντόφ</a:t>
            </a:r>
            <a:r>
              <a:rPr lang="el-GR" dirty="0" smtClean="0"/>
              <a:t> (περί το 830).</a:t>
            </a:r>
            <a:br>
              <a:rPr lang="el-GR" dirty="0" smtClean="0"/>
            </a:br>
            <a:r>
              <a:rPr lang="el-GR" dirty="0" smtClean="0"/>
              <a:t> Μόσχα , Ιστορικό Μουσείο.</a:t>
            </a:r>
            <a:br>
              <a:rPr lang="el-GR" dirty="0" smtClean="0"/>
            </a:br>
            <a:endParaRPr lang="el-GR" dirty="0"/>
          </a:p>
        </p:txBody>
      </p:sp>
      <p:pic>
        <p:nvPicPr>
          <p:cNvPr id="12" name="3 - Θέση περιεχομένου" descr="Αρχείο:Clasm Chludov.jpg">
            <a:hlinkClick r:id="rId2"/>
          </p:cNvPr>
          <p:cNvPicPr>
            <a:picLocks noGrp="1"/>
          </p:cNvPicPr>
          <p:nvPr>
            <p:ph type="pic" idx="1"/>
          </p:nvPr>
        </p:nvPicPr>
        <p:blipFill>
          <a:blip r:embed="rId3" cstate="print"/>
          <a:srcRect t="20261" b="20261"/>
          <a:stretch>
            <a:fillRect/>
          </a:stretch>
        </p:blipFill>
        <p:spPr bwMode="auto">
          <a:xfrm>
            <a:off x="683568" y="980728"/>
            <a:ext cx="4680520" cy="4680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57290" y="1071546"/>
            <a:ext cx="7498080" cy="4214842"/>
          </a:xfrm>
        </p:spPr>
        <p:txBody>
          <a:bodyPr>
            <a:normAutofit/>
          </a:bodyPr>
          <a:lstStyle/>
          <a:p>
            <a:pPr>
              <a:buNone/>
            </a:pPr>
            <a:endParaRPr lang="en-US" sz="4000" b="1" dirty="0" smtClean="0"/>
          </a:p>
          <a:p>
            <a:pPr>
              <a:buNone/>
            </a:pPr>
            <a:endParaRPr lang="en-US" sz="4000" b="1" dirty="0" smtClean="0"/>
          </a:p>
          <a:p>
            <a:pPr>
              <a:buNone/>
            </a:pPr>
            <a:r>
              <a:rPr lang="en-US" sz="3600" b="1" dirty="0" smtClean="0"/>
              <a:t>   </a:t>
            </a:r>
            <a:r>
              <a:rPr lang="el-GR" sz="3600" b="1" dirty="0" smtClean="0"/>
              <a:t>Α’ Περίοδος της Εικονομαχίας</a:t>
            </a:r>
          </a:p>
          <a:p>
            <a:pPr>
              <a:buNone/>
            </a:pPr>
            <a:r>
              <a:rPr lang="el-GR" sz="3600" b="1" dirty="0" smtClean="0"/>
              <a:t>                   </a:t>
            </a:r>
          </a:p>
          <a:p>
            <a:pPr>
              <a:buNone/>
            </a:pPr>
            <a:r>
              <a:rPr lang="el-GR" sz="3600" b="1" dirty="0" smtClean="0"/>
              <a:t>            (726-787</a:t>
            </a:r>
            <a:r>
              <a:rPr lang="en-US" sz="3600" b="1" dirty="0" smtClean="0"/>
              <a:t> </a:t>
            </a:r>
            <a:r>
              <a:rPr lang="el-GR" sz="3600" b="1" dirty="0" err="1" smtClean="0"/>
              <a:t>μ.Χ</a:t>
            </a:r>
            <a:r>
              <a:rPr lang="el-GR" sz="3600" b="1" dirty="0" smtClean="0"/>
              <a:t>.)</a:t>
            </a:r>
          </a:p>
          <a:p>
            <a:endParaRPr lang="el-GR"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14" y="1357298"/>
            <a:ext cx="7429552" cy="2928958"/>
          </a:xfrm>
          <a:solidFill>
            <a:schemeClr val="accent2">
              <a:lumMod val="20000"/>
              <a:lumOff val="80000"/>
            </a:schemeClr>
          </a:solidFill>
          <a:ln>
            <a:solidFill>
              <a:schemeClr val="accent1"/>
            </a:solidFill>
          </a:ln>
        </p:spPr>
        <p:txBody>
          <a:bodyPr/>
          <a:lstStyle/>
          <a:p>
            <a:r>
              <a:rPr lang="el-GR" sz="3200" dirty="0" smtClean="0"/>
              <a:t>Ερώτημα:</a:t>
            </a:r>
            <a:br>
              <a:rPr lang="el-GR" sz="3200" dirty="0" smtClean="0"/>
            </a:br>
            <a:r>
              <a:rPr lang="el-GR" sz="3200" dirty="0" smtClean="0"/>
              <a:t/>
            </a:r>
            <a:br>
              <a:rPr lang="el-GR" sz="3200" dirty="0" smtClean="0"/>
            </a:br>
            <a:r>
              <a:rPr lang="el-GR" sz="3200" dirty="0" smtClean="0"/>
              <a:t>Ποιοι λόγοι οδήγησαν τους </a:t>
            </a:r>
            <a:r>
              <a:rPr lang="el-GR" sz="3200" dirty="0" err="1" smtClean="0"/>
              <a:t>Ίσαυρους</a:t>
            </a:r>
            <a:r>
              <a:rPr lang="el-GR" sz="3200" dirty="0" smtClean="0"/>
              <a:t> στη απαγόρευση των εικόνων</a:t>
            </a:r>
            <a:r>
              <a:rPr lang="el-GR" dirty="0" smtClean="0"/>
              <a:t>;</a:t>
            </a:r>
            <a:endParaRPr lang="el-GR" dirty="0"/>
          </a:p>
        </p:txBody>
      </p:sp>
      <p:pic>
        <p:nvPicPr>
          <p:cNvPr id="2050" name="Picture 2" descr="C:\Documents and Settings\mike\Τα έγγραφά μου\Οι εικόνες μου\imagesCA80X2H3.jpg"/>
          <p:cNvPicPr>
            <a:picLocks noChangeAspect="1" noChangeArrowheads="1"/>
          </p:cNvPicPr>
          <p:nvPr/>
        </p:nvPicPr>
        <p:blipFill>
          <a:blip r:embed="rId2"/>
          <a:srcRect/>
          <a:stretch>
            <a:fillRect/>
          </a:stretch>
        </p:blipFill>
        <p:spPr bwMode="auto">
          <a:xfrm>
            <a:off x="6643702" y="3929066"/>
            <a:ext cx="1793756" cy="155257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78098"/>
          </a:xfrm>
        </p:spPr>
        <p:txBody>
          <a:bodyPr>
            <a:normAutofit/>
          </a:bodyPr>
          <a:lstStyle/>
          <a:p>
            <a:r>
              <a:rPr lang="el-GR" sz="3200" dirty="0" smtClean="0"/>
              <a:t>1</a:t>
            </a:r>
            <a:r>
              <a:rPr lang="el-GR" sz="3200" baseline="30000" dirty="0" smtClean="0"/>
              <a:t>η</a:t>
            </a:r>
            <a:r>
              <a:rPr lang="el-GR" sz="3200" dirty="0" smtClean="0"/>
              <a:t>   ΑΙΤΙΑ:</a:t>
            </a:r>
            <a:endParaRPr lang="el-GR" sz="3200" dirty="0"/>
          </a:p>
        </p:txBody>
      </p:sp>
      <p:sp>
        <p:nvSpPr>
          <p:cNvPr id="3" name="2 - Θέση περιεχομένου"/>
          <p:cNvSpPr>
            <a:spLocks noGrp="1"/>
          </p:cNvSpPr>
          <p:nvPr>
            <p:ph idx="1"/>
          </p:nvPr>
        </p:nvSpPr>
        <p:spPr>
          <a:xfrm>
            <a:off x="1435608" y="836712"/>
            <a:ext cx="7498080" cy="5040560"/>
          </a:xfrm>
        </p:spPr>
        <p:txBody>
          <a:bodyPr>
            <a:normAutofit fontScale="92500"/>
          </a:bodyPr>
          <a:lstStyle/>
          <a:p>
            <a:endParaRPr lang="el-GR" sz="2800" dirty="0" smtClean="0"/>
          </a:p>
          <a:p>
            <a:r>
              <a:rPr lang="el-GR" dirty="0" smtClean="0"/>
              <a:t>Οι πρωτεργάτες της εικονομαχίας, ο Λέων Γ΄ και ο Κωνσταντίνος Ε΄ , </a:t>
            </a:r>
            <a:r>
              <a:rPr lang="el-GR" u="sng" dirty="0" smtClean="0"/>
              <a:t>κατάγονταν</a:t>
            </a:r>
            <a:r>
              <a:rPr lang="el-GR" dirty="0" smtClean="0"/>
              <a:t> από την </a:t>
            </a:r>
            <a:r>
              <a:rPr lang="el-GR" dirty="0" err="1" smtClean="0"/>
              <a:t>Γερμανίκεια</a:t>
            </a:r>
            <a:r>
              <a:rPr lang="el-GR" dirty="0" smtClean="0"/>
              <a:t> της </a:t>
            </a:r>
            <a:r>
              <a:rPr lang="el-GR" b="1" dirty="0" smtClean="0"/>
              <a:t>Β. Συρίας. </a:t>
            </a:r>
          </a:p>
          <a:p>
            <a:pPr>
              <a:buNone/>
            </a:pPr>
            <a:endParaRPr lang="el-GR" b="1" dirty="0" smtClean="0"/>
          </a:p>
          <a:p>
            <a:r>
              <a:rPr lang="el-GR" dirty="0" smtClean="0"/>
              <a:t>Σ’ αυτή την περιοχή </a:t>
            </a:r>
            <a:r>
              <a:rPr lang="el-GR" u="sng" dirty="0" smtClean="0"/>
              <a:t>κυριαρχούσε η ιουδαϊκή και ισλαμική θρησκεία ,που απέρριπτε τη λατρεία των εικόνων ως ειδωλολατρική </a:t>
            </a:r>
            <a:r>
              <a:rPr lang="el-GR" dirty="0" smtClean="0"/>
              <a:t>(=ανεικονικές αντιλήψεις</a:t>
            </a:r>
            <a:r>
              <a:rPr lang="el-GR" sz="2800" dirty="0" smtClean="0"/>
              <a:t>).</a:t>
            </a:r>
            <a:endParaRPr lang="el-G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512</TotalTime>
  <Words>1898</Words>
  <Application>Microsoft Office PowerPoint</Application>
  <PresentationFormat>Προβολή στην οθόνη (4:3)</PresentationFormat>
  <Paragraphs>166</Paragraphs>
  <Slides>48</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48</vt:i4>
      </vt:variant>
    </vt:vector>
  </HeadingPairs>
  <TitlesOfParts>
    <vt:vector size="57" baseType="lpstr">
      <vt:lpstr>Arial</vt:lpstr>
      <vt:lpstr>Batang</vt:lpstr>
      <vt:lpstr>Corbel</vt:lpstr>
      <vt:lpstr>Gill Sans MT</vt:lpstr>
      <vt:lpstr>Times New Roman</vt:lpstr>
      <vt:lpstr>Verdana</vt:lpstr>
      <vt:lpstr>Wingdings</vt:lpstr>
      <vt:lpstr>Wingdings 2</vt:lpstr>
      <vt:lpstr>Ηλιοστάσιο</vt:lpstr>
      <vt:lpstr>ΜΕΤΑΒΑΤΙΚΗ ΕΠΟΧΗ ΓΙΑ ΒΥΖΑΝΤΙΟ </vt:lpstr>
      <vt:lpstr>ΕΡΩΤΗΜΑ:</vt:lpstr>
      <vt:lpstr>Παρουσίαση του PowerPoint</vt:lpstr>
      <vt:lpstr>   Ο Χριστός Παντοκράτωρ, τμήμα από βυζαντινό ψηφιδωτό της Δέησης στην Αγία Σοφία της Κωνσταντινούπολης, 1261 </vt:lpstr>
      <vt:lpstr>Παράδειγμα εικονοκλαστικής διακόσμησης: ένας απλός σταυρός </vt:lpstr>
      <vt:lpstr>Εικονομάχοι καλύπτουν την εικόνα του Χριστού με ασβέστη.   Ψαλτήρι Χλουντόφ (περί το 830).  Μόσχα , Ιστορικό Μουσείο. </vt:lpstr>
      <vt:lpstr>Παρουσίαση του PowerPoint</vt:lpstr>
      <vt:lpstr>Ερώτημα:  Ποιοι λόγοι οδήγησαν τους Ίσαυρους στη απαγόρευση των εικόνων;</vt:lpstr>
      <vt:lpstr>1η   ΑΙΤΙΑ:</vt:lpstr>
      <vt:lpstr>Παρουσίαση του PowerPoint</vt:lpstr>
      <vt:lpstr>  2η  ΑΙΤΙΑ:</vt:lpstr>
      <vt:lpstr> 3η     ΑΙΤΙΑ:</vt:lpstr>
      <vt:lpstr>Παρουσίαση του PowerPoint</vt:lpstr>
      <vt:lpstr>4η ΑΙΤΙΑ</vt:lpstr>
      <vt:lpstr>Τα μοναστήρια ,επειδή ήταν απαλλαγμένα από φόρους ,ζημίωναν την οικονομία του κράτους.  Επιπλέον, η επιρροή των μοναχών  πάνω στο λαό στεκόταν εμπόδιο σε κάθε μεταρρυθμιστική  προσπάθεια των αυτοκρατόρων.</vt:lpstr>
      <vt:lpstr>Παρουσίαση του PowerPoint</vt:lpstr>
      <vt:lpstr>  5η  ΑΙΤΙΑ:</vt:lpstr>
      <vt:lpstr>ΑΦΟΡΜΗ:</vt:lpstr>
      <vt:lpstr>ΔΥΝΑΣΤΕΙΑ ΙΣΑΥΡΩΝ     -   ΕΝΑΡΞΗ  Α΄ ΦΑΣΗΣ </vt:lpstr>
      <vt:lpstr>Παρουσίαση του PowerPoint</vt:lpstr>
      <vt:lpstr>    730 μ.Χ.  </vt:lpstr>
      <vt:lpstr>ΚΩΝΣΤΑΝΤΙΝΟΣ  Ε΄  </vt:lpstr>
      <vt:lpstr>Εξαπέλυσε εκστρατεία τρομοκράτησης των μοναχών και καταστροφής των μονών που ήταν προπύργια εικονολατρίας. Τότε, κλείστηκαν πολλά μοναστήρια, δημεύτηκε η περιουσία τους και μερικά έγιναν στρατόπεδα.  </vt:lpstr>
      <vt:lpstr>Παρουσίαση του PowerPoint</vt:lpstr>
      <vt:lpstr>Ο Κωνσταντίνος αποδείχτηκε σκληρός εικονομάχος πλην όμως ικανός αυτοκράτορας.  Οι νίκες του εναντίον των Αράβων και Βουλγάρων διατήρησαν για πολλές δεκαετίες το κύρος και την ισχύ του βυζαντινού κράτους. </vt:lpstr>
      <vt:lpstr>Παρουσίαση του PowerPoint</vt:lpstr>
      <vt:lpstr>Ο μεγαλύτερος θεολόγος της εποχής του που υπερασπίστηκε την υπόθεση των εικονολατρών.   Δίδασκε ότι οι εικόνες είναι τα βιβλία των αγραμμάτων.  </vt:lpstr>
      <vt:lpstr>ΤΕΡΜΑΤΙΣΜΟΣ   Α΄ ΦΑΣΗΣ   (787)</vt:lpstr>
      <vt:lpstr>  Στη Σύνοδο τονίστηκε ότι η προσκύνηση δεν αποδίδεται στην εικόνα άλλα στο εικονιζόμενο ιερό πρόσωπο .   </vt:lpstr>
      <vt:lpstr>Παρουσίαση του PowerPoint</vt:lpstr>
      <vt:lpstr> ΔΥΝΑΣΤΕΙΑ ΑΜΟΡΙΟΥ  </vt:lpstr>
      <vt:lpstr>ΤΕΡΜΑΤΙΣΜΟΣ Β΄ ΦΑΣΗΣ</vt:lpstr>
      <vt:lpstr>Παρουσίαση του PowerPoint</vt:lpstr>
      <vt:lpstr> Η   ΚΥΡΙΑΚΗ ΤΗΣ ΟΡΘΟΔΟΞΙΑΣ</vt:lpstr>
      <vt:lpstr>κυριακη της ορθοδοξιασ  </vt:lpstr>
      <vt:lpstr>Η περίπτωση της Θεοδώρας αποδεικνύει ότι ο ρόλος της αυτοκράτειρας δεν περιοριζόταν μόνο στο να δέχεται τις βασιλικές τιμές και να ασκεί τα συζυγικά της καθήκοντα, ούτε ήταν ρόλος διακοσμητικός. Αντίθετα, μπορούσε να αναλάβει σημαντικές πρωτοβουλίες και να ασκήσει χρέη συμβούλου του αυτοκράτορα συζύγου της. Το πιο γνωστό παράδειγμα είναι η άλλη Θεοδώρα, η σύζυγος του Ιουστινιανού</vt:lpstr>
      <vt:lpstr>ΣΗΜΑΣΙΑ ΤΗΣ ΗΤΤΑΣ ΤΩΝ ΕΙΚΟΝΟΚΛΑΣΤΩΝ </vt:lpstr>
      <vt:lpstr>Η ελληνική πνευματική παράδοση που ευνοούσε την απόδοση της θείας μορφής , νίκησε την ασιατική, που ήταν ανεικονική. </vt:lpstr>
      <vt:lpstr>ΣΥΝΕΠΕΙΕΣ ΕΙΚΟΝΟΜΑΧΙΑΣ ΕΞΩΤΕΡΙΚΗ ΠΟΛΙΤΙΚΗ</vt:lpstr>
      <vt:lpstr>ΣΥΝΕΠΕΙΕΣ  ΣΤΙΣ ΤΕΧΝΕΣ &amp;ΣΤΑ  ΓΡΑΜΜΑΤΑ </vt:lpstr>
      <vt:lpstr>          Επιχειρήματα των εικονομάχων </vt:lpstr>
      <vt:lpstr>Τρίτη εντολή του μωσαϊκού νόμου</vt:lpstr>
      <vt:lpstr>ΕΙΚΟΝΟΜΑΧΟΙ                                                        ΕΙΚΟΝΟΛΑΤΡΕΣ ΛΟΓΟΣ                                                                          ΑΝΤΙΛΟΓΟΣ</vt:lpstr>
      <vt:lpstr>Ανάλυση πηγής</vt:lpstr>
      <vt:lpstr>Τι προσεχουμε στην  απαντηση μας,   στην αναλυση ενος παραθεματοσ</vt:lpstr>
      <vt:lpstr>Επιχειρήματα των εικονολατρών </vt:lpstr>
      <vt:lpstr>Απόψεις Λέοντος Ε΄ για την εικονολατρία </vt:lpstr>
      <vt:lpstr>Θεματική περίοδος στην 3η πηγή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ΜΕΤΑΒΑΤΙΚΗ ΕΠΟΧΗ</dc:title>
  <dc:creator>Μιχάλης</dc:creator>
  <cp:lastModifiedBy>mike</cp:lastModifiedBy>
  <cp:revision>192</cp:revision>
  <dcterms:created xsi:type="dcterms:W3CDTF">2010-12-24T13:29:01Z</dcterms:created>
  <dcterms:modified xsi:type="dcterms:W3CDTF">2021-12-12T14:00:27Z</dcterms:modified>
</cp:coreProperties>
</file>