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8" r:id="rId3"/>
    <p:sldId id="259" r:id="rId4"/>
    <p:sldId id="260" r:id="rId5"/>
    <p:sldId id="261" r:id="rId6"/>
    <p:sldId id="262" r:id="rId7"/>
    <p:sldId id="275" r:id="rId8"/>
    <p:sldId id="263" r:id="rId9"/>
    <p:sldId id="264" r:id="rId10"/>
    <p:sldId id="268" r:id="rId11"/>
    <p:sldId id="269" r:id="rId12"/>
    <p:sldId id="274" r:id="rId13"/>
    <p:sldId id="266" r:id="rId14"/>
    <p:sldId id="270" r:id="rId15"/>
    <p:sldId id="267"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akwn.ne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ifo.gr/now/culture/231975/protasi-stin-unesco-na-perilifthoyn-ta-arxaia-ellinika-stin-ayli-politistiki-klironomi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titanis.pblogs.gr/gnwrizete-oti-shmera-milame-thn-omhrikh-glwss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094807" y="457200"/>
            <a:ext cx="9285115" cy="4197927"/>
          </a:xfrm>
        </p:spPr>
        <p:txBody>
          <a:bodyPr>
            <a:normAutofit/>
          </a:bodyPr>
          <a:lstStyle/>
          <a:p>
            <a:r>
              <a:rPr lang="el-GR" dirty="0" smtClean="0"/>
              <a:t>Γιατί μαθαίνουμε αρχαία ελληνικά; </a:t>
            </a:r>
            <a:r>
              <a:rPr lang="en-US" dirty="0" smtClean="0"/>
              <a:t/>
            </a:r>
            <a:br>
              <a:rPr lang="en-US" dirty="0" smtClean="0"/>
            </a:br>
            <a:r>
              <a:rPr lang="en-US" dirty="0"/>
              <a:t/>
            </a:r>
            <a:br>
              <a:rPr lang="en-US" dirty="0"/>
            </a:br>
            <a:r>
              <a:rPr lang="el-GR" dirty="0" smtClean="0"/>
              <a:t>     </a:t>
            </a:r>
            <a:r>
              <a:rPr lang="el-GR" sz="2200" dirty="0" smtClean="0"/>
              <a:t>ΟΡΦΑΝΟΥΔΑΚΗ  ΙΩΑΝΝΑ</a:t>
            </a:r>
            <a:endParaRPr lang="el-GR" sz="22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3276" y="3542780"/>
            <a:ext cx="2286000" cy="2000250"/>
          </a:xfrm>
          <a:prstGeom prst="rect">
            <a:avLst/>
          </a:prstGeom>
        </p:spPr>
      </p:pic>
    </p:spTree>
    <p:extLst>
      <p:ext uri="{BB962C8B-B14F-4D97-AF65-F5344CB8AC3E}">
        <p14:creationId xmlns:p14="http://schemas.microsoft.com/office/powerpoint/2010/main" val="3840553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265015" y="895003"/>
            <a:ext cx="8915400" cy="37776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1" i="0" u="none" strike="noStrike" cap="none" normalizeH="0" baseline="0" dirty="0" smtClean="0">
                <a:ln>
                  <a:noFill/>
                </a:ln>
                <a:solidFill>
                  <a:srgbClr val="333333"/>
                </a:solidFill>
                <a:effectLst/>
                <a:latin typeface="inherit"/>
              </a:rPr>
              <a:t>Όποιος είπε ότι τα Αρχαία Ελληνικά είναι µ</a:t>
            </a:r>
            <a:r>
              <a:rPr kumimoji="0" lang="el-GR" altLang="el-GR" sz="1800" b="1" i="0" u="none" strike="noStrike" cap="none" normalizeH="0" baseline="0" dirty="0" err="1" smtClean="0">
                <a:ln>
                  <a:noFill/>
                </a:ln>
                <a:solidFill>
                  <a:srgbClr val="333333"/>
                </a:solidFill>
                <a:effectLst/>
                <a:latin typeface="inherit"/>
              </a:rPr>
              <a:t>ια</a:t>
            </a:r>
            <a:r>
              <a:rPr kumimoji="0" lang="el-GR" altLang="el-GR" sz="1800" b="1" i="0" u="none" strike="noStrike" cap="none" normalizeH="0" baseline="0" dirty="0" smtClean="0">
                <a:ln>
                  <a:noFill/>
                </a:ln>
                <a:solidFill>
                  <a:srgbClr val="333333"/>
                </a:solidFill>
                <a:effectLst/>
                <a:latin typeface="inherit"/>
              </a:rPr>
              <a:t> νεκρή γλώσσα, είναι βέβαιο ότι δεν έχει υπόψη του τον κ. Χουάν </a:t>
            </a:r>
            <a:r>
              <a:rPr kumimoji="0" lang="el-GR" altLang="el-GR" sz="1800" b="1" i="0" u="none" strike="noStrike" cap="none" normalizeH="0" baseline="0" dirty="0" err="1" smtClean="0">
                <a:ln>
                  <a:noFill/>
                </a:ln>
                <a:solidFill>
                  <a:srgbClr val="333333"/>
                </a:solidFill>
                <a:effectLst/>
                <a:latin typeface="inherit"/>
              </a:rPr>
              <a:t>Κόντερχ</a:t>
            </a:r>
            <a:r>
              <a:rPr kumimoji="0" lang="el-GR" altLang="el-GR" sz="1800" b="1" i="0" u="none" strike="noStrike" cap="none" normalizeH="0" baseline="0" dirty="0" smtClean="0">
                <a:ln>
                  <a:noFill/>
                </a:ln>
                <a:solidFill>
                  <a:srgbClr val="333333"/>
                </a:solidFill>
                <a:effectLst/>
                <a:latin typeface="inherit"/>
              </a:rPr>
              <a:t>: τον Ισπανό καθηγητή του </a:t>
            </a:r>
            <a:r>
              <a:rPr kumimoji="0" lang="el-GR" altLang="el-GR" sz="1800" b="1" i="0" u="none" strike="noStrike" cap="none" normalizeH="0" baseline="0" dirty="0" err="1" smtClean="0">
                <a:ln>
                  <a:noFill/>
                </a:ln>
                <a:solidFill>
                  <a:srgbClr val="333333"/>
                </a:solidFill>
                <a:effectLst/>
                <a:latin typeface="inherit"/>
              </a:rPr>
              <a:t>Πανεπιστηµίου</a:t>
            </a:r>
            <a:r>
              <a:rPr kumimoji="0" lang="el-GR" altLang="el-GR" sz="1800" b="1" i="0" u="none" strike="noStrike" cap="none" normalizeH="0" baseline="0" dirty="0" smtClean="0">
                <a:ln>
                  <a:noFill/>
                </a:ln>
                <a:solidFill>
                  <a:srgbClr val="333333"/>
                </a:solidFill>
                <a:effectLst/>
                <a:latin typeface="inherit"/>
              </a:rPr>
              <a:t> </a:t>
            </a:r>
            <a:r>
              <a:rPr kumimoji="0" lang="el-GR" altLang="el-GR" sz="1800" b="1" i="0" u="none" strike="noStrike" cap="none" normalizeH="0" baseline="0" dirty="0" err="1" smtClean="0">
                <a:ln>
                  <a:noFill/>
                </a:ln>
                <a:solidFill>
                  <a:srgbClr val="333333"/>
                </a:solidFill>
                <a:effectLst/>
                <a:latin typeface="inherit"/>
              </a:rPr>
              <a:t>St</a:t>
            </a:r>
            <a:r>
              <a:rPr kumimoji="0" lang="el-GR" altLang="el-GR" sz="1800" b="1" i="0" u="none" strike="noStrike" cap="none" normalizeH="0" baseline="0" dirty="0" smtClean="0">
                <a:ln>
                  <a:noFill/>
                </a:ln>
                <a:solidFill>
                  <a:srgbClr val="333333"/>
                </a:solidFill>
                <a:effectLst/>
                <a:latin typeface="inherit"/>
              </a:rPr>
              <a:t>. </a:t>
            </a:r>
            <a:r>
              <a:rPr kumimoji="0" lang="el-GR" altLang="el-GR" sz="1800" b="1" i="0" u="none" strike="noStrike" cap="none" normalizeH="0" baseline="0" dirty="0" err="1" smtClean="0">
                <a:ln>
                  <a:noFill/>
                </a:ln>
                <a:solidFill>
                  <a:srgbClr val="333333"/>
                </a:solidFill>
                <a:effectLst/>
                <a:latin typeface="inherit"/>
              </a:rPr>
              <a:t>Andrews</a:t>
            </a:r>
            <a:r>
              <a:rPr kumimoji="0" lang="el-GR" altLang="el-GR" sz="1800" b="1" i="0" u="none" strike="noStrike" cap="none" normalizeH="0" baseline="0" dirty="0" smtClean="0">
                <a:ln>
                  <a:noFill/>
                </a:ln>
                <a:solidFill>
                  <a:srgbClr val="333333"/>
                </a:solidFill>
                <a:effectLst/>
                <a:latin typeface="inherit"/>
              </a:rPr>
              <a:t> στη Σκωτία, που </a:t>
            </a:r>
            <a:r>
              <a:rPr kumimoji="0" lang="el-GR" altLang="el-GR" sz="1800" b="1" i="0" u="none" strike="noStrike" cap="none" normalizeH="0" baseline="0" dirty="0" err="1" smtClean="0">
                <a:ln>
                  <a:noFill/>
                </a:ln>
                <a:solidFill>
                  <a:srgbClr val="333333"/>
                </a:solidFill>
                <a:effectLst/>
                <a:latin typeface="inherit"/>
              </a:rPr>
              <a:t>δηµιούργησε</a:t>
            </a:r>
            <a:r>
              <a:rPr kumimoji="0" lang="el-GR" altLang="el-GR" sz="1800" b="1" i="0" u="none" strike="noStrike" cap="none" normalizeH="0" baseline="0" dirty="0" smtClean="0">
                <a:ln>
                  <a:noFill/>
                </a:ln>
                <a:solidFill>
                  <a:srgbClr val="333333"/>
                </a:solidFill>
                <a:effectLst/>
                <a:latin typeface="inherit"/>
              </a:rPr>
              <a:t> ένα </a:t>
            </a:r>
            <a:r>
              <a:rPr kumimoji="0" lang="el-GR" altLang="el-GR" sz="1800" b="1" i="0" u="none" strike="noStrike" cap="none" normalizeH="0" baseline="0" dirty="0" err="1" smtClean="0">
                <a:ln>
                  <a:noFill/>
                </a:ln>
                <a:solidFill>
                  <a:srgbClr val="333333"/>
                </a:solidFill>
                <a:effectLst/>
                <a:latin typeface="inherit"/>
              </a:rPr>
              <a:t>site</a:t>
            </a:r>
            <a:r>
              <a:rPr kumimoji="0" lang="el-GR" altLang="el-GR" sz="1800" b="1" i="0" u="none" strike="noStrike" cap="none" normalizeH="0" baseline="0" dirty="0" smtClean="0">
                <a:ln>
                  <a:noFill/>
                </a:ln>
                <a:solidFill>
                  <a:srgbClr val="333333"/>
                </a:solidFill>
                <a:effectLst/>
                <a:latin typeface="inherit"/>
              </a:rPr>
              <a:t> µε τις διεθνείς ειδήσεις στα Αρχαία Ελληνικά!</a:t>
            </a:r>
            <a:endParaRPr kumimoji="0" lang="el-GR" altLang="el-G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
            </a:r>
            <a:br>
              <a:rPr kumimoji="0" lang="el-GR" altLang="el-GR" sz="1800" b="0" i="0" u="none" strike="noStrike" cap="none" normalizeH="0" baseline="0" dirty="0" smtClean="0">
                <a:ln>
                  <a:noFill/>
                </a:ln>
                <a:solidFill>
                  <a:schemeClr val="tx1"/>
                </a:solidFill>
                <a:effectLst/>
                <a:latin typeface="Arial" panose="020B0604020202020204" pitchFamily="34" charset="0"/>
              </a:rPr>
            </a:b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1" i="0" u="none" strike="noStrike" cap="none" normalizeH="0" baseline="0" dirty="0" smtClean="0">
                <a:ln>
                  <a:noFill/>
                </a:ln>
                <a:solidFill>
                  <a:srgbClr val="333333"/>
                </a:solidFill>
                <a:effectLst/>
                <a:latin typeface="inherit"/>
              </a:rPr>
              <a:t>Στο </a:t>
            </a:r>
            <a:r>
              <a:rPr kumimoji="0" lang="el-GR" altLang="el-GR" sz="1800" b="1" i="0" u="none" strike="noStrike" cap="none" normalizeH="0" baseline="0" dirty="0" err="1" smtClean="0">
                <a:ln>
                  <a:noFill/>
                </a:ln>
                <a:solidFill>
                  <a:srgbClr val="333333"/>
                </a:solidFill>
                <a:effectLst/>
                <a:latin typeface="inherit"/>
              </a:rPr>
              <a:t>site</a:t>
            </a:r>
            <a:r>
              <a:rPr kumimoji="0" lang="el-GR" altLang="el-GR" sz="1800" b="1" i="0" u="none" strike="noStrike" cap="none" normalizeH="0" baseline="0" dirty="0" smtClean="0">
                <a:ln>
                  <a:noFill/>
                </a:ln>
                <a:solidFill>
                  <a:srgbClr val="333333"/>
                </a:solidFill>
                <a:effectLst/>
                <a:latin typeface="inherit"/>
              </a:rPr>
              <a:t> </a:t>
            </a:r>
            <a:r>
              <a:rPr kumimoji="0" lang="el-GR" altLang="el-GR" sz="1800" b="1" i="0" u="none" strike="noStrike" cap="none" normalizeH="0" baseline="0" dirty="0" err="1" smtClean="0">
                <a:ln>
                  <a:noFill/>
                </a:ln>
                <a:solidFill>
                  <a:srgbClr val="0000FF"/>
                </a:solidFill>
                <a:effectLst/>
                <a:latin typeface="inherit"/>
                <a:hlinkClick r:id="rId2"/>
              </a:rPr>
              <a:t>Akropolis</a:t>
            </a:r>
            <a:r>
              <a:rPr kumimoji="0" lang="el-GR" altLang="el-GR" sz="1800" b="1" i="0" u="none" strike="noStrike" cap="none" normalizeH="0" baseline="0" dirty="0" smtClean="0">
                <a:ln>
                  <a:noFill/>
                </a:ln>
                <a:solidFill>
                  <a:srgbClr val="0000FF"/>
                </a:solidFill>
                <a:effectLst/>
                <a:latin typeface="inherit"/>
                <a:hlinkClick r:id="rId2"/>
              </a:rPr>
              <a:t> World </a:t>
            </a:r>
            <a:r>
              <a:rPr kumimoji="0" lang="el-GR" altLang="el-GR" sz="1800" b="1" i="0" u="none" strike="noStrike" cap="none" normalizeH="0" baseline="0" dirty="0" err="1" smtClean="0">
                <a:ln>
                  <a:noFill/>
                </a:ln>
                <a:solidFill>
                  <a:srgbClr val="0000FF"/>
                </a:solidFill>
                <a:effectLst/>
                <a:latin typeface="inherit"/>
                <a:hlinkClick r:id="rId2"/>
              </a:rPr>
              <a:t>News</a:t>
            </a:r>
            <a:r>
              <a:rPr kumimoji="0" lang="el-GR" altLang="el-GR" sz="1800" b="1" i="0" u="none" strike="noStrike" cap="none" normalizeH="0" baseline="0" dirty="0" smtClean="0">
                <a:ln>
                  <a:noFill/>
                </a:ln>
                <a:solidFill>
                  <a:srgbClr val="333333"/>
                </a:solidFill>
                <a:effectLst/>
                <a:latin typeface="inherit"/>
              </a:rPr>
              <a:t> µ</a:t>
            </a:r>
            <a:r>
              <a:rPr kumimoji="0" lang="el-GR" altLang="el-GR" sz="1800" b="1" i="0" u="none" strike="noStrike" cap="none" normalizeH="0" baseline="0" dirty="0" err="1" smtClean="0">
                <a:ln>
                  <a:noFill/>
                </a:ln>
                <a:solidFill>
                  <a:srgbClr val="333333"/>
                </a:solidFill>
                <a:effectLst/>
                <a:latin typeface="inherit"/>
              </a:rPr>
              <a:t>πορεί</a:t>
            </a:r>
            <a:r>
              <a:rPr kumimoji="0" lang="el-GR" altLang="el-GR" sz="1800" b="1" i="0" u="none" strike="noStrike" cap="none" normalizeH="0" baseline="0" dirty="0" smtClean="0">
                <a:ln>
                  <a:noFill/>
                </a:ln>
                <a:solidFill>
                  <a:srgbClr val="333333"/>
                </a:solidFill>
                <a:effectLst/>
                <a:latin typeface="inherit"/>
              </a:rPr>
              <a:t> κανείς να διαβάσει τις εξελίξεις από τον θάνατο του «Μιχαήλ </a:t>
            </a:r>
            <a:r>
              <a:rPr kumimoji="0" lang="el-GR" altLang="el-GR" sz="1800" b="1" i="0" u="none" strike="noStrike" cap="none" normalizeH="0" baseline="0" dirty="0" err="1" smtClean="0">
                <a:ln>
                  <a:noFill/>
                </a:ln>
                <a:solidFill>
                  <a:srgbClr val="333333"/>
                </a:solidFill>
                <a:effectLst/>
                <a:latin typeface="inherit"/>
              </a:rPr>
              <a:t>Ιάξωνος</a:t>
            </a:r>
            <a:r>
              <a:rPr kumimoji="0" lang="el-GR" altLang="el-GR" sz="1800" b="1" i="0" u="none" strike="noStrike" cap="none" normalizeH="0" baseline="0" dirty="0" smtClean="0">
                <a:ln>
                  <a:noFill/>
                </a:ln>
                <a:solidFill>
                  <a:srgbClr val="333333"/>
                </a:solidFill>
                <a:effectLst/>
                <a:latin typeface="inherit"/>
              </a:rPr>
              <a:t>» -του Μάικλ  Τζάκσον µ</a:t>
            </a:r>
            <a:r>
              <a:rPr kumimoji="0" lang="el-GR" altLang="el-GR" sz="1800" b="1" i="0" u="none" strike="noStrike" cap="none" normalizeH="0" baseline="0" dirty="0" err="1" smtClean="0">
                <a:ln>
                  <a:noFill/>
                </a:ln>
                <a:solidFill>
                  <a:srgbClr val="333333"/>
                </a:solidFill>
                <a:effectLst/>
                <a:latin typeface="inherit"/>
              </a:rPr>
              <a:t>έχρι</a:t>
            </a:r>
            <a:r>
              <a:rPr kumimoji="0" lang="el-GR" altLang="el-GR" sz="1800" b="1" i="0" u="none" strike="noStrike" cap="none" normalizeH="0" baseline="0" dirty="0" smtClean="0">
                <a:ln>
                  <a:noFill/>
                </a:ln>
                <a:solidFill>
                  <a:srgbClr val="333333"/>
                </a:solidFill>
                <a:effectLst/>
                <a:latin typeface="inherit"/>
              </a:rPr>
              <a:t> ποδοσφαιρικές ανταποκρίσεις της Μπαρτσελόνα, σε άπταιστη αττική διάλεκτο του 5ου αιώνα π.Χ.</a:t>
            </a:r>
            <a:endParaRPr kumimoji="0" lang="el-GR" altLang="el-G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
            </a:r>
            <a:br>
              <a:rPr kumimoji="0" lang="el-GR" altLang="el-GR" sz="1800" b="0" i="0" u="none" strike="noStrike" cap="none" normalizeH="0" baseline="0" dirty="0" smtClean="0">
                <a:ln>
                  <a:noFill/>
                </a:ln>
                <a:solidFill>
                  <a:schemeClr val="tx1"/>
                </a:solidFill>
                <a:effectLst/>
                <a:latin typeface="Arial" panose="020B0604020202020204" pitchFamily="34" charset="0"/>
              </a:rPr>
            </a:b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7256" y="4087004"/>
            <a:ext cx="2619375" cy="1743075"/>
          </a:xfrm>
          <a:prstGeom prst="rect">
            <a:avLst/>
          </a:prstGeom>
        </p:spPr>
      </p:pic>
    </p:spTree>
    <p:extLst>
      <p:ext uri="{BB962C8B-B14F-4D97-AF65-F5344CB8AC3E}">
        <p14:creationId xmlns:p14="http://schemas.microsoft.com/office/powerpoint/2010/main" val="1104957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Τίτλος 9"/>
          <p:cNvSpPr>
            <a:spLocks noGrp="1"/>
          </p:cNvSpPr>
          <p:nvPr>
            <p:ph type="title"/>
          </p:nvPr>
        </p:nvSpPr>
        <p:spPr>
          <a:xfrm>
            <a:off x="1895303" y="624110"/>
            <a:ext cx="9609310" cy="1280890"/>
          </a:xfrm>
        </p:spPr>
        <p:txBody>
          <a:bodyPr>
            <a:normAutofit fontScale="90000"/>
          </a:bodyPr>
          <a:lstStyle/>
          <a:p>
            <a:pPr lvl="0"/>
            <a:r>
              <a:rPr lang="el-GR" altLang="el-GR" dirty="0" smtClean="0"/>
              <a:t>« </a:t>
            </a:r>
            <a:r>
              <a:rPr lang="el-GR" altLang="el-GR" sz="2700" b="1" dirty="0" err="1" smtClean="0">
                <a:solidFill>
                  <a:schemeClr val="accent2">
                    <a:lumMod val="75000"/>
                  </a:schemeClr>
                </a:solidFill>
              </a:rPr>
              <a:t>Οσο</a:t>
            </a:r>
            <a:r>
              <a:rPr lang="el-GR" altLang="el-GR" sz="2700" b="1" dirty="0" smtClean="0">
                <a:solidFill>
                  <a:schemeClr val="accent2">
                    <a:lumMod val="75000"/>
                  </a:schemeClr>
                </a:solidFill>
              </a:rPr>
              <a:t> </a:t>
            </a:r>
            <a:r>
              <a:rPr lang="el-GR" altLang="el-GR" sz="2700" b="1" dirty="0">
                <a:solidFill>
                  <a:schemeClr val="accent2">
                    <a:lumMod val="75000"/>
                  </a:schemeClr>
                </a:solidFill>
              </a:rPr>
              <a:t>πιο πολύ </a:t>
            </a:r>
            <a:r>
              <a:rPr lang="el-GR" altLang="el-GR" sz="2700" b="1" dirty="0" err="1">
                <a:solidFill>
                  <a:schemeClr val="accent2">
                    <a:lumMod val="75000"/>
                  </a:schemeClr>
                </a:solidFill>
              </a:rPr>
              <a:t>κοιτάζουµε</a:t>
            </a:r>
            <a:r>
              <a:rPr lang="el-GR" altLang="el-GR" sz="2700" b="1" dirty="0">
                <a:solidFill>
                  <a:schemeClr val="accent2">
                    <a:lumMod val="75000"/>
                  </a:schemeClr>
                </a:solidFill>
              </a:rPr>
              <a:t> στο παρελθόν, τόσο πιο ικανοί </a:t>
            </a:r>
            <a:r>
              <a:rPr lang="el-GR" altLang="el-GR" sz="2700" b="1" dirty="0" err="1">
                <a:solidFill>
                  <a:schemeClr val="accent2">
                    <a:lumMod val="75000"/>
                  </a:schemeClr>
                </a:solidFill>
              </a:rPr>
              <a:t>γινόµαστε</a:t>
            </a:r>
            <a:r>
              <a:rPr lang="el-GR" altLang="el-GR" sz="2700" b="1" dirty="0">
                <a:solidFill>
                  <a:schemeClr val="accent2">
                    <a:lumMod val="75000"/>
                  </a:schemeClr>
                </a:solidFill>
              </a:rPr>
              <a:t> να </a:t>
            </a:r>
            <a:r>
              <a:rPr lang="el-GR" altLang="el-GR" sz="2700" b="1" dirty="0" err="1">
                <a:solidFill>
                  <a:schemeClr val="accent2">
                    <a:lumMod val="75000"/>
                  </a:schemeClr>
                </a:solidFill>
              </a:rPr>
              <a:t>κοιτάξουµε</a:t>
            </a:r>
            <a:r>
              <a:rPr lang="el-GR" altLang="el-GR" sz="2700" b="1" dirty="0">
                <a:solidFill>
                  <a:schemeClr val="accent2">
                    <a:lumMod val="75000"/>
                  </a:schemeClr>
                </a:solidFill>
              </a:rPr>
              <a:t> το </a:t>
            </a:r>
            <a:r>
              <a:rPr lang="el-GR" altLang="el-GR" sz="2700" b="1" dirty="0" smtClean="0">
                <a:solidFill>
                  <a:schemeClr val="accent2">
                    <a:lumMod val="75000"/>
                  </a:schemeClr>
                </a:solidFill>
              </a:rPr>
              <a:t>µ</a:t>
            </a:r>
            <a:r>
              <a:rPr lang="el-GR" altLang="el-GR" sz="2700" b="1" dirty="0" err="1" smtClean="0">
                <a:solidFill>
                  <a:schemeClr val="accent2">
                    <a:lumMod val="75000"/>
                  </a:schemeClr>
                </a:solidFill>
              </a:rPr>
              <a:t>έλλον</a:t>
            </a:r>
            <a:r>
              <a:rPr lang="el-GR" altLang="el-GR" sz="2700" b="1" dirty="0" smtClean="0">
                <a:solidFill>
                  <a:schemeClr val="accent2">
                    <a:lumMod val="75000"/>
                  </a:schemeClr>
                </a:solidFill>
              </a:rPr>
              <a:t> </a:t>
            </a:r>
            <a:r>
              <a:rPr lang="el-GR" altLang="el-GR" sz="2700" dirty="0" smtClean="0">
                <a:solidFill>
                  <a:schemeClr val="tx1"/>
                </a:solidFill>
              </a:rPr>
              <a:t>»</a:t>
            </a:r>
            <a:r>
              <a:rPr lang="el-GR" altLang="el-GR" sz="2700" b="1" dirty="0">
                <a:solidFill>
                  <a:schemeClr val="accent2">
                    <a:lumMod val="75000"/>
                  </a:schemeClr>
                </a:solidFill>
              </a:rPr>
              <a:t/>
            </a:r>
            <a:br>
              <a:rPr lang="el-GR" altLang="el-GR" sz="2700" b="1" dirty="0">
                <a:solidFill>
                  <a:schemeClr val="accent2">
                    <a:lumMod val="75000"/>
                  </a:schemeClr>
                </a:solidFill>
              </a:rPr>
            </a:br>
            <a:endParaRPr lang="el-GR" sz="2700" b="1" dirty="0">
              <a:solidFill>
                <a:schemeClr val="accent2">
                  <a:lumMod val="75000"/>
                </a:schemeClr>
              </a:solidFill>
            </a:endParaRPr>
          </a:p>
        </p:txBody>
      </p:sp>
      <p:sp>
        <p:nvSpPr>
          <p:cNvPr id="4" name="Rectangle 1"/>
          <p:cNvSpPr>
            <a:spLocks noGrp="1" noChangeArrowheads="1"/>
          </p:cNvSpPr>
          <p:nvPr>
            <p:ph idx="1"/>
          </p:nvPr>
        </p:nvSpPr>
        <p:spPr>
          <a:xfrm>
            <a:off x="1895303" y="3163687"/>
            <a:ext cx="9351616" cy="2621971"/>
          </a:xfrm>
        </p:spPr>
        <p:txBody>
          <a:bodyPr>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buNone/>
            </a:pPr>
            <a:r>
              <a:rPr lang="el-GR" altLang="el-GR" dirty="0" smtClean="0"/>
              <a:t/>
            </a:r>
            <a:br>
              <a:rPr lang="el-GR" altLang="el-GR" dirty="0" smtClean="0"/>
            </a:br>
            <a:r>
              <a:rPr lang="el-GR" altLang="el-GR" sz="2000" dirty="0" smtClean="0"/>
              <a:t>Το να γνωρίζεις τη γλώσσα ενός </a:t>
            </a:r>
            <a:r>
              <a:rPr lang="el-GR" altLang="el-GR" sz="2000" dirty="0" err="1" smtClean="0"/>
              <a:t>πολιτισµού</a:t>
            </a:r>
            <a:r>
              <a:rPr lang="el-GR" altLang="el-GR" sz="2000" dirty="0" smtClean="0"/>
              <a:t> που έπαιξε τόσο µ</a:t>
            </a:r>
            <a:r>
              <a:rPr lang="el-GR" altLang="el-GR" sz="2000" dirty="0" err="1" smtClean="0"/>
              <a:t>εγάλο</a:t>
            </a:r>
            <a:r>
              <a:rPr lang="el-GR" altLang="el-GR" sz="2000" dirty="0" smtClean="0"/>
              <a:t> ρόλο στη διαδικασία </a:t>
            </a:r>
            <a:r>
              <a:rPr lang="el-GR" altLang="el-GR" sz="2000" dirty="0" err="1" smtClean="0"/>
              <a:t>διαµόρφωσης</a:t>
            </a:r>
            <a:r>
              <a:rPr lang="el-GR" altLang="el-GR" sz="2000" dirty="0" smtClean="0"/>
              <a:t> του σύγχρονου </a:t>
            </a:r>
            <a:r>
              <a:rPr lang="el-GR" altLang="el-GR" sz="2000" dirty="0" err="1" smtClean="0"/>
              <a:t>κόσµου</a:t>
            </a:r>
            <a:r>
              <a:rPr lang="el-GR" altLang="el-GR" sz="2000" dirty="0" smtClean="0"/>
              <a:t> και στην οποία έχουν γραφεί τόσο υπέροχα έργα αρκεί ως </a:t>
            </a:r>
            <a:r>
              <a:rPr lang="el-GR" altLang="el-GR" sz="2000" dirty="0" err="1" smtClean="0"/>
              <a:t>επιχείρηµα</a:t>
            </a:r>
            <a:r>
              <a:rPr lang="el-GR" altLang="el-GR" sz="2000" dirty="0" smtClean="0"/>
              <a:t> για να μάθει κάποιος </a:t>
            </a:r>
            <a:r>
              <a:rPr lang="el-GR" altLang="el-GR" sz="2000" dirty="0"/>
              <a:t>Α</a:t>
            </a:r>
            <a:r>
              <a:rPr lang="el-GR" altLang="el-GR" sz="2000" dirty="0" smtClean="0"/>
              <a:t>ρχαία Ελληνικά. Είναι </a:t>
            </a:r>
            <a:r>
              <a:rPr lang="el-GR" altLang="el-GR" sz="2000" dirty="0" err="1" smtClean="0"/>
              <a:t>ωφέλιµο</a:t>
            </a:r>
            <a:r>
              <a:rPr lang="el-GR" altLang="el-GR" sz="2000" dirty="0" smtClean="0"/>
              <a:t>  να </a:t>
            </a:r>
            <a:r>
              <a:rPr lang="el-GR" altLang="el-GR" sz="2000" dirty="0" err="1" smtClean="0"/>
              <a:t>γνωρίζουµε</a:t>
            </a:r>
            <a:r>
              <a:rPr lang="el-GR" altLang="el-GR" sz="2000" dirty="0" smtClean="0"/>
              <a:t> τις ρίζες του </a:t>
            </a:r>
            <a:r>
              <a:rPr lang="el-GR" altLang="el-GR" sz="2000" dirty="0" err="1" smtClean="0"/>
              <a:t>πολιτισµού</a:t>
            </a:r>
            <a:r>
              <a:rPr lang="el-GR" altLang="el-GR" sz="2000" dirty="0" smtClean="0"/>
              <a:t> µας.</a:t>
            </a:r>
          </a:p>
          <a:p>
            <a:pPr marL="0" lvl="0" indent="0">
              <a:buNone/>
            </a:pPr>
            <a:r>
              <a:rPr lang="el-GR" altLang="el-GR" sz="2400" dirty="0" smtClean="0"/>
              <a:t> </a:t>
            </a:r>
            <a:endParaRPr lang="el-GR" altLang="el-GR" sz="2400" dirty="0"/>
          </a:p>
          <a:p>
            <a:pPr marL="0" lvl="0" indent="0">
              <a:buNone/>
            </a:pPr>
            <a:endParaRPr lang="el-GR" altLang="el-GR" dirty="0" smtClean="0"/>
          </a:p>
        </p:txBody>
      </p:sp>
      <p:pic>
        <p:nvPicPr>
          <p:cNvPr id="11" name="Εικόνα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1643" y="1420092"/>
            <a:ext cx="1228205" cy="1228205"/>
          </a:xfrm>
          <a:prstGeom prst="rect">
            <a:avLst/>
          </a:prstGeom>
        </p:spPr>
      </p:pic>
    </p:spTree>
    <p:extLst>
      <p:ext uri="{BB962C8B-B14F-4D97-AF65-F5344CB8AC3E}">
        <p14:creationId xmlns:p14="http://schemas.microsoft.com/office/powerpoint/2010/main" val="4279137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Αρχαία ελληνικά σαν δεύτερη ξένη γλώσσα στην Ευρώπη…</a:t>
            </a:r>
            <a:endParaRPr lang="el-GR" dirty="0"/>
          </a:p>
        </p:txBody>
      </p:sp>
      <p:sp>
        <p:nvSpPr>
          <p:cNvPr id="3" name="Θέση περιεχομένου 2"/>
          <p:cNvSpPr>
            <a:spLocks noGrp="1"/>
          </p:cNvSpPr>
          <p:nvPr>
            <p:ph idx="1"/>
          </p:nvPr>
        </p:nvSpPr>
        <p:spPr/>
        <p:txBody>
          <a:bodyPr/>
          <a:lstStyle/>
          <a:p>
            <a:r>
              <a:rPr lang="el-GR" dirty="0" err="1"/>
              <a:t>Eντυπωσιακό</a:t>
            </a:r>
            <a:r>
              <a:rPr lang="el-GR" dirty="0"/>
              <a:t> βέβαια είναι το γεγονός πως και σήμερα υπάρχουν λαοί που διακαώς επιθυμούν να μάθουν αρχαία ελληνικά. Χαρακτηριστικό  είναι το παράδειγμα των Γερμανών που δείχνουν την αδυναμία τους σ’ αυτά</a:t>
            </a:r>
            <a:r>
              <a:rPr lang="el-GR" dirty="0" smtClean="0"/>
              <a:t>.</a:t>
            </a:r>
            <a:endParaRPr lang="el-GR" dirty="0"/>
          </a:p>
          <a:p>
            <a:r>
              <a:rPr lang="el-GR" dirty="0" smtClean="0"/>
              <a:t>Διακόσια είναι τα </a:t>
            </a:r>
            <a:r>
              <a:rPr lang="el-GR" dirty="0"/>
              <a:t>σχολεία στη Γερμανία όπου οι μαθητές επέλεξαν σαν δεύτερη γλώσσα εκμάθησης  αντί για την αγγλική ή την γαλλική την αρχαία ελληνική, και μάλιστα τη θεωρούν και πολύ…</a:t>
            </a:r>
            <a:r>
              <a:rPr lang="el-GR" dirty="0" err="1"/>
              <a:t>cool</a:t>
            </a:r>
            <a:r>
              <a:rPr lang="el-GR" dirty="0"/>
              <a:t>!</a:t>
            </a:r>
          </a:p>
          <a:p>
            <a:r>
              <a:rPr lang="el-GR" dirty="0"/>
              <a:t>Ανάμεσα στις απαντήσεις που δόθηκαν από τους μικρούς Γερμανούς στην ερώτηση: «Γιατί επέλεξες τα αρχαία ελληνικά;» ιδιαίτερη συγκίνηση προκάλεσε αυτή του μικρού Κρίστιαν: «Πιστεύω πως τα αρχαία ελληνικά είναι μέρος της σημερινής μας κουλτούρας, η Ελλάδα είναι ο πρόγονος της σημερινής μας κουλτούρας,  της  δημοκρατίας».</a:t>
            </a:r>
          </a:p>
          <a:p>
            <a:endParaRPr lang="el-GR" dirty="0"/>
          </a:p>
        </p:txBody>
      </p:sp>
    </p:spTree>
    <p:extLst>
      <p:ext uri="{BB962C8B-B14F-4D97-AF65-F5344CB8AC3E}">
        <p14:creationId xmlns:p14="http://schemas.microsoft.com/office/powerpoint/2010/main" val="795140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51856" y="366416"/>
            <a:ext cx="8911687" cy="747489"/>
          </a:xfrm>
        </p:spPr>
        <p:txBody>
          <a:bodyPr>
            <a:normAutofit fontScale="90000"/>
          </a:bodyPr>
          <a:lstStyle/>
          <a:p>
            <a:pPr algn="ctr"/>
            <a:r>
              <a:rPr lang="el-GR" sz="1800" b="1" dirty="0"/>
              <a:t>Πρόταση στην </a:t>
            </a:r>
            <a:r>
              <a:rPr lang="el-GR" sz="1800" b="1" dirty="0" smtClean="0"/>
              <a:t>UNESCO</a:t>
            </a:r>
            <a:r>
              <a:rPr lang="en-US" sz="1800" b="1" dirty="0" smtClean="0"/>
              <a:t> </a:t>
            </a:r>
            <a:r>
              <a:rPr lang="el-GR" sz="1800" b="1" dirty="0" smtClean="0"/>
              <a:t>από γαλλική ένωση  </a:t>
            </a:r>
            <a:r>
              <a:rPr lang="el-GR" sz="1800" b="1" dirty="0"/>
              <a:t>να περιληφθούν τα αρχαία ελληνικά στην άυλη πολιτιστική κληρονομιά </a:t>
            </a:r>
            <a:r>
              <a:rPr lang="en-US" sz="1800" b="1" dirty="0" smtClean="0"/>
              <a:t/>
            </a:r>
            <a:br>
              <a:rPr lang="en-US" sz="1800" b="1" dirty="0" smtClean="0"/>
            </a:br>
            <a:endParaRPr lang="el-GR" sz="1800" dirty="0"/>
          </a:p>
        </p:txBody>
      </p:sp>
      <p:sp>
        <p:nvSpPr>
          <p:cNvPr id="3" name="Θέση περιεχομένου 2"/>
          <p:cNvSpPr>
            <a:spLocks noGrp="1"/>
          </p:cNvSpPr>
          <p:nvPr>
            <p:ph idx="1"/>
          </p:nvPr>
        </p:nvSpPr>
        <p:spPr>
          <a:xfrm>
            <a:off x="2202873" y="1172095"/>
            <a:ext cx="9468196" cy="5253643"/>
          </a:xfrm>
        </p:spPr>
        <p:txBody>
          <a:bodyPr>
            <a:normAutofit fontScale="62500" lnSpcReduction="20000"/>
          </a:bodyPr>
          <a:lstStyle/>
          <a:p>
            <a:pPr marL="0" indent="0">
              <a:buNone/>
            </a:pPr>
            <a:r>
              <a:rPr lang="el-GR" dirty="0"/>
              <a:t>«</a:t>
            </a:r>
            <a:r>
              <a:rPr lang="el-GR" sz="2400" b="1" dirty="0"/>
              <a:t>Θεωρήσαμε απαραίτητο να διαφυλάξουμε τη διδασκαλία των λατινικών και των (αρχαίων) ελληνικών, που είναι οι βάσεις της γαλλικής γλώσσας και της ευρωπαϊκής ιστορίας</a:t>
            </a:r>
            <a:r>
              <a:rPr lang="el-GR" sz="2400" dirty="0"/>
              <a:t>», δήλωσε στο Γαλλικό Πρακτορείο ο καθηγητής αρχαιολογίας </a:t>
            </a:r>
            <a:r>
              <a:rPr lang="el-GR" sz="2400" dirty="0" err="1"/>
              <a:t>Βενσάν</a:t>
            </a:r>
            <a:r>
              <a:rPr lang="el-GR" sz="2400" dirty="0"/>
              <a:t> </a:t>
            </a:r>
            <a:r>
              <a:rPr lang="el-GR" sz="2400" dirty="0" err="1"/>
              <a:t>Μερκενμπρέκ</a:t>
            </a:r>
            <a:r>
              <a:rPr lang="el-GR" sz="2400" dirty="0"/>
              <a:t>, ο πρόεδρος της ένωσης Human-</a:t>
            </a:r>
            <a:r>
              <a:rPr lang="el-GR" sz="2400" dirty="0" err="1"/>
              <a:t>Hist</a:t>
            </a:r>
            <a:r>
              <a:rPr lang="el-GR" sz="2400" dirty="0"/>
              <a:t>. </a:t>
            </a:r>
            <a:endParaRPr lang="en-US" sz="2400" dirty="0" smtClean="0"/>
          </a:p>
          <a:p>
            <a:pPr marL="0" indent="0">
              <a:buNone/>
            </a:pPr>
            <a:r>
              <a:rPr lang="el-GR" sz="2400" dirty="0" smtClean="0"/>
              <a:t>Η </a:t>
            </a:r>
            <a:r>
              <a:rPr lang="el-GR" sz="2400" dirty="0"/>
              <a:t>Human-</a:t>
            </a:r>
            <a:r>
              <a:rPr lang="el-GR" sz="2400" dirty="0" err="1"/>
              <a:t>Hist</a:t>
            </a:r>
            <a:r>
              <a:rPr lang="el-GR" sz="2400" dirty="0"/>
              <a:t> υπέβαλε το αίτημα με ένα μανιφέστο που παρουσιάστηκε σήμερα, με την ευκαιρία της έναρξης της «Β΄ Διεθνούς Συνάντησης των αρχαίων γλωσσών», ενός διήμερου συνεδρίου που διεξάγεται στο </a:t>
            </a:r>
            <a:r>
              <a:rPr lang="el-GR" sz="2400" dirty="0" err="1"/>
              <a:t>Οτέν</a:t>
            </a:r>
            <a:r>
              <a:rPr lang="el-GR" sz="2400" dirty="0"/>
              <a:t>.   Στη συνάντηση αυτή συμμετέχουν 80 ερευνητές και πανεπιστημιακοί από τη Γαλλία και άλλες χώρες. Οι συζητήσεις «στρογγυλής τραπέζης» γίνονται στα λατινικά ή τα αρχαία ελληνικά</a:t>
            </a:r>
            <a:r>
              <a:rPr lang="el-GR" sz="2400" dirty="0" smtClean="0"/>
              <a:t>.</a:t>
            </a:r>
            <a:endParaRPr lang="en-US" sz="2400" dirty="0" smtClean="0"/>
          </a:p>
          <a:p>
            <a:pPr marL="0" indent="0">
              <a:buNone/>
            </a:pPr>
            <a:r>
              <a:rPr lang="el-GR" sz="2400" dirty="0" smtClean="0"/>
              <a:t> </a:t>
            </a:r>
            <a:r>
              <a:rPr lang="el-GR" sz="2400" dirty="0"/>
              <a:t>«Είναι επίσης μια ευκαιρία να δείξουμε στο κοινό τη σπουδαιότητα των αρχαίων γλωσσών», πρόσθεσε ο </a:t>
            </a:r>
            <a:r>
              <a:rPr lang="el-GR" sz="2400" dirty="0" err="1"/>
              <a:t>Μερκενμπρέκ</a:t>
            </a:r>
            <a:r>
              <a:rPr lang="el-GR" sz="2400" dirty="0"/>
              <a:t>.   Στο συνέδριο έδωσε το παρών, σήμερα το πρωί, και ο υπουργός Εθνικής Παιδείας Ζαν-Μισέλ </a:t>
            </a:r>
            <a:r>
              <a:rPr lang="el-GR" sz="2400" dirty="0" err="1"/>
              <a:t>Μπλανκέ</a:t>
            </a:r>
            <a:r>
              <a:rPr lang="el-GR" sz="2400" dirty="0"/>
              <a:t> ο οποίος χαρακτήρισε το μανιφέστο της Human-</a:t>
            </a:r>
            <a:r>
              <a:rPr lang="el-GR" sz="2400" dirty="0" err="1"/>
              <a:t>Hist</a:t>
            </a:r>
            <a:r>
              <a:rPr lang="el-GR" sz="2400" dirty="0"/>
              <a:t> «εμβληματικό και ουσιώδες», για την υπεράσπιση των αρχαίων γλωσσών. </a:t>
            </a:r>
            <a:endParaRPr lang="en-US" sz="2400" dirty="0" smtClean="0"/>
          </a:p>
          <a:p>
            <a:pPr marL="0" indent="0">
              <a:buNone/>
            </a:pPr>
            <a:r>
              <a:rPr lang="el-GR" sz="2400" dirty="0"/>
              <a:t>  «Τα ελληνικά και τα λατινικά δεν είναι ούτε απαρχαιωμένες, ούτε ελιτιστικές (γλώσσες) και πρέπει να τις προωθήσουμε», πρόσθεσε ο υπουργός, εκφράζοντας την υποστήριξή του στους διδάσκοντες. </a:t>
            </a:r>
            <a:endParaRPr lang="en-US" sz="2400" dirty="0" smtClean="0"/>
          </a:p>
          <a:p>
            <a:pPr marL="0" indent="0">
              <a:buNone/>
            </a:pPr>
            <a:r>
              <a:rPr lang="el-GR" sz="2400" b="1" dirty="0" smtClean="0"/>
              <a:t>Ένας </a:t>
            </a:r>
            <a:r>
              <a:rPr lang="el-GR" sz="2400" b="1" dirty="0"/>
              <a:t>13χρονος μαθητής που συμμετείχε στις εργασίες του συνεδρίου, ο Αντρέ, δήλωσε ότι έχει πάθος με τις αρχαίες γλώσσες, επειδή τον βοηθούν «να γνωρίζει το παρελθόν, να κατανοεί το παρόν και να εξηγεί το μέλλον». </a:t>
            </a:r>
            <a:endParaRPr lang="en-US" sz="2400" b="1" dirty="0" smtClean="0"/>
          </a:p>
          <a:p>
            <a:pPr marL="0" indent="0">
              <a:buNone/>
            </a:pPr>
            <a:r>
              <a:rPr lang="el-GR" sz="2400" dirty="0" smtClean="0"/>
              <a:t>Η </a:t>
            </a:r>
            <a:r>
              <a:rPr lang="el-GR" sz="2400" dirty="0"/>
              <a:t>παρουσίαση του μανιφέστου στο </a:t>
            </a:r>
            <a:r>
              <a:rPr lang="el-GR" sz="2400" dirty="0" err="1"/>
              <a:t>Οτέν</a:t>
            </a:r>
            <a:r>
              <a:rPr lang="el-GR" sz="2400" dirty="0"/>
              <a:t>, το αρχαίο </a:t>
            </a:r>
            <a:r>
              <a:rPr lang="el-GR" sz="2400" dirty="0" err="1"/>
              <a:t>Augustodunum</a:t>
            </a:r>
            <a:r>
              <a:rPr lang="el-GR" sz="2400" dirty="0"/>
              <a:t>, δεν έγινε τυχαία: τα λατινικά και τα αρχαία ελληνικά διδάσκονται στην πόλη αυτή αδιαλείπτως εδώ και 2.000 χρόνια, όπως εξήγησε ο </a:t>
            </a:r>
            <a:r>
              <a:rPr lang="el-GR" sz="2400" dirty="0" err="1"/>
              <a:t>Μερκενμπρέκ</a:t>
            </a:r>
            <a:r>
              <a:rPr lang="el-GR" sz="2400" dirty="0"/>
              <a:t>.   Το γεγονός αυτό πιστοποιεί η πρόσφατη ανακάλυψη μιας Σχολής Δικαίου και Γραμμάτων (</a:t>
            </a:r>
            <a:r>
              <a:rPr lang="el-GR" sz="2400" dirty="0" err="1"/>
              <a:t>Ecoles</a:t>
            </a:r>
            <a:r>
              <a:rPr lang="el-GR" sz="2400" dirty="0"/>
              <a:t> </a:t>
            </a:r>
            <a:r>
              <a:rPr lang="el-GR" sz="2400" dirty="0" err="1"/>
              <a:t>Meniennes</a:t>
            </a:r>
            <a:r>
              <a:rPr lang="el-GR" sz="2400" dirty="0"/>
              <a:t>) που ιδρύθηκε τον 1ο αιώνα μ.Χ. και θεωρείται «το μεγαλύτερο πανεπιστήμιο της ρωμαϊκής Γαλατίας», όπως σημείωσε ο αρχαιολόγος. </a:t>
            </a:r>
            <a:endParaRPr lang="en-US" sz="2400" dirty="0" smtClean="0"/>
          </a:p>
          <a:p>
            <a:pPr marL="0" indent="0">
              <a:buNone/>
            </a:pPr>
            <a:r>
              <a:rPr lang="el-GR" sz="2400" dirty="0" smtClean="0"/>
              <a:t>Πηγή</a:t>
            </a:r>
            <a:r>
              <a:rPr lang="el-GR" sz="2400" dirty="0"/>
              <a:t>: </a:t>
            </a:r>
            <a:r>
              <a:rPr lang="el-GR" sz="2400" dirty="0">
                <a:hlinkClick r:id="rId2"/>
              </a:rPr>
              <a:t>www.lifo.gr</a:t>
            </a:r>
            <a:endParaRPr lang="el-GR" sz="2400" dirty="0"/>
          </a:p>
        </p:txBody>
      </p:sp>
    </p:spTree>
    <p:extLst>
      <p:ext uri="{BB962C8B-B14F-4D97-AF65-F5344CB8AC3E}">
        <p14:creationId xmlns:p14="http://schemas.microsoft.com/office/powerpoint/2010/main" val="2906098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fontScale="90000"/>
          </a:bodyPr>
          <a:lstStyle/>
          <a:p>
            <a:r>
              <a:rPr lang="el-GR" sz="3100" dirty="0"/>
              <a:t>Γιατί αλήθεια διδάσκουμε τα αρχαία ελληνικά στα </a:t>
            </a:r>
            <a:r>
              <a:rPr lang="el-GR" sz="3100" dirty="0" smtClean="0"/>
              <a:t>παιδιά μας;    </a:t>
            </a:r>
            <a:r>
              <a:rPr lang="el-GR" sz="2200" dirty="0" err="1" smtClean="0"/>
              <a:t>Ι.Θ.Κακριδής</a:t>
            </a:r>
            <a:r>
              <a:rPr lang="el-GR" sz="2200" dirty="0"/>
              <a:t/>
            </a:r>
            <a:br>
              <a:rPr lang="el-GR" sz="2200" dirty="0"/>
            </a:br>
            <a:r>
              <a:rPr lang="el-GR" dirty="0"/>
              <a:t/>
            </a:r>
            <a:br>
              <a:rPr lang="el-GR" dirty="0"/>
            </a:br>
            <a:endParaRPr lang="el-GR" dirty="0"/>
          </a:p>
        </p:txBody>
      </p:sp>
      <p:sp>
        <p:nvSpPr>
          <p:cNvPr id="7" name="Θέση περιεχομένου 6"/>
          <p:cNvSpPr>
            <a:spLocks noGrp="1"/>
          </p:cNvSpPr>
          <p:nvPr>
            <p:ph idx="1"/>
          </p:nvPr>
        </p:nvSpPr>
        <p:spPr/>
        <p:txBody>
          <a:bodyPr/>
          <a:lstStyle/>
          <a:p>
            <a:r>
              <a:rPr lang="el-GR" dirty="0"/>
              <a:t>Τρεις είναι οι κύριοι λόγοι που μας υποχρεώνουν να βοηθήσουμε τα παιδιά μας να επικοινωνήσουν όσο γίνεται περισσότερο με τον αρχαίο κόσμο.</a:t>
            </a:r>
            <a:br>
              <a:rPr lang="el-GR" dirty="0"/>
            </a:br>
            <a:r>
              <a:rPr lang="el-GR" dirty="0"/>
              <a:t/>
            </a:r>
            <a:br>
              <a:rPr lang="el-GR" dirty="0"/>
            </a:br>
            <a:r>
              <a:rPr lang="el-GR" dirty="0"/>
              <a:t>Πρώτα απ’ όλα, </a:t>
            </a:r>
            <a:r>
              <a:rPr lang="el-GR" u="sng" dirty="0"/>
              <a:t>γιατί είμαστε κι εμείς Έλληνες</a:t>
            </a:r>
            <a:r>
              <a:rPr lang="el-GR" dirty="0"/>
              <a:t>. Από τον καιρό του Ομήρου ως σήμερα έχουν περάσει κάπου δυο χιλιάδες εφτακόσια χρόνια</a:t>
            </a:r>
            <a:r>
              <a:rPr lang="el-GR" dirty="0" smtClean="0"/>
              <a:t>. […]</a:t>
            </a:r>
            <a:r>
              <a:rPr lang="el-GR" dirty="0"/>
              <a:t/>
            </a:r>
            <a:br>
              <a:rPr lang="el-GR" dirty="0"/>
            </a:br>
            <a:r>
              <a:rPr lang="el-GR" dirty="0"/>
              <a:t/>
            </a:r>
            <a:br>
              <a:rPr lang="el-GR" dirty="0"/>
            </a:br>
            <a:r>
              <a:rPr lang="el-GR" b="1" dirty="0">
                <a:solidFill>
                  <a:schemeClr val="accent3">
                    <a:lumMod val="50000"/>
                  </a:schemeClr>
                </a:solidFill>
              </a:rPr>
              <a:t>Στον πνευματικό τομέα κανένας λαός δεν μπορεί να προκόψει, αν αγνοεί την ιστορία του, γιατί άγνοια της ιστορίας θα πει άγνοια του ίδιου του ίδιου του εαυτού του. Είμαι Έλληνας, συνειδητός Έλληνας, αυτό θα πει, έχω αφομοιώσει μέσα μου την πνευματική ιστορία των Ελλήνων από τα μυκηναϊκά χρόνια ως σήμερα.</a:t>
            </a:r>
            <a:br>
              <a:rPr lang="el-GR" b="1" dirty="0">
                <a:solidFill>
                  <a:schemeClr val="accent3">
                    <a:lumMod val="50000"/>
                  </a:schemeClr>
                </a:solidFill>
              </a:rPr>
            </a:br>
            <a:endParaRPr lang="el-GR" b="1" dirty="0">
              <a:solidFill>
                <a:schemeClr val="accent3">
                  <a:lumMod val="50000"/>
                </a:schemeClr>
              </a:solidFill>
            </a:endParaRPr>
          </a:p>
        </p:txBody>
      </p:sp>
    </p:spTree>
    <p:extLst>
      <p:ext uri="{BB962C8B-B14F-4D97-AF65-F5344CB8AC3E}">
        <p14:creationId xmlns:p14="http://schemas.microsoft.com/office/powerpoint/2010/main" val="1685473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Θέση περιεχομένου 9"/>
          <p:cNvSpPr>
            <a:spLocks noGrp="1"/>
          </p:cNvSpPr>
          <p:nvPr>
            <p:ph idx="1"/>
          </p:nvPr>
        </p:nvSpPr>
        <p:spPr>
          <a:xfrm>
            <a:off x="1974070" y="1501833"/>
            <a:ext cx="8915400" cy="3777622"/>
          </a:xfrm>
        </p:spPr>
        <p:txBody>
          <a:bodyPr/>
          <a:lstStyle/>
          <a:p>
            <a:r>
              <a:rPr lang="el-GR" dirty="0"/>
              <a:t>Ο δεύτερος λόγος που μας επιβάλλει να γνωρίσουμε την αρχαία πνευματική Ελλάδα είναι ότι </a:t>
            </a:r>
            <a:r>
              <a:rPr lang="el-GR" b="1" dirty="0"/>
              <a:t>είμαστε κι εμείς Ευρωπαίοι</a:t>
            </a:r>
            <a:r>
              <a:rPr lang="el-GR" b="1" dirty="0">
                <a:solidFill>
                  <a:schemeClr val="accent5">
                    <a:lumMod val="75000"/>
                  </a:schemeClr>
                </a:solidFill>
              </a:rPr>
              <a:t>. Ολόκληρος ο Ευρωπαϊκός πολιτισμός στηρίζεται στον αρχαίο Ελληνικό, με συνδετικό κρίκο τον </a:t>
            </a:r>
            <a:r>
              <a:rPr lang="el-GR" b="1" dirty="0" smtClean="0">
                <a:solidFill>
                  <a:schemeClr val="accent5">
                    <a:lumMod val="75000"/>
                  </a:schemeClr>
                </a:solidFill>
              </a:rPr>
              <a:t>ρωμαϊκό. […]</a:t>
            </a:r>
            <a:r>
              <a:rPr lang="el-GR" b="1" dirty="0">
                <a:solidFill>
                  <a:schemeClr val="accent5">
                    <a:lumMod val="75000"/>
                  </a:schemeClr>
                </a:solidFill>
              </a:rPr>
              <a:t> Η ρίζα του πολιτισμού των Ευρωπαίων όλων είναι ο αρχαίος Ελληνικός στοχασμός και η τέχνη</a:t>
            </a:r>
            <a:r>
              <a:rPr lang="el-GR" dirty="0"/>
              <a:t>, γι’ αυτό δεν μπορεί να τα αγνοεί κανείς, αν θέλει να αισθάνεται πως πνευματικά ανήκει στην Ευρώπη.</a:t>
            </a:r>
            <a:br>
              <a:rPr lang="el-GR" dirty="0"/>
            </a:br>
            <a:endParaRPr lang="el-GR" dirty="0"/>
          </a:p>
        </p:txBody>
      </p:sp>
      <p:pic>
        <p:nvPicPr>
          <p:cNvPr id="11" name="Εικόνα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7110" y="3705090"/>
            <a:ext cx="2325485" cy="1250681"/>
          </a:xfrm>
          <a:prstGeom prst="rect">
            <a:avLst/>
          </a:prstGeom>
        </p:spPr>
      </p:pic>
    </p:spTree>
    <p:extLst>
      <p:ext uri="{BB962C8B-B14F-4D97-AF65-F5344CB8AC3E}">
        <p14:creationId xmlns:p14="http://schemas.microsoft.com/office/powerpoint/2010/main" val="1995727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81641" y="895003"/>
            <a:ext cx="8915400" cy="5539047"/>
          </a:xfrm>
        </p:spPr>
        <p:txBody>
          <a:bodyPr>
            <a:normAutofit/>
          </a:bodyPr>
          <a:lstStyle/>
          <a:p>
            <a:r>
              <a:rPr lang="el-GR" dirty="0"/>
              <a:t>Μα ο κυριότερος λόγος που δεν επιτρέπεται οι νέοι μας ν’ αγνοούν την αρχαία Ελλάδα είναι άλλος: </a:t>
            </a:r>
            <a:r>
              <a:rPr lang="el-GR" b="1" dirty="0">
                <a:solidFill>
                  <a:schemeClr val="accent5">
                    <a:lumMod val="75000"/>
                  </a:schemeClr>
                </a:solidFill>
              </a:rPr>
              <a:t>στην Ελλάδα για πρώτη φορά στα χρονικά του κόσμου ανακαλύφτηκε ο άνθρωπος ως αξία αυτόνομη, ο άνθρωπος που θέλει να κρατιέται ελεύθερος από κάθε λογής σκλαβιά, και υλική και πνευματική.</a:t>
            </a:r>
            <a:br>
              <a:rPr lang="el-GR" b="1" dirty="0">
                <a:solidFill>
                  <a:schemeClr val="accent5">
                    <a:lumMod val="75000"/>
                  </a:schemeClr>
                </a:solidFill>
              </a:rPr>
            </a:br>
            <a:r>
              <a:rPr lang="el-GR" dirty="0"/>
              <a:t/>
            </a:r>
            <a:br>
              <a:rPr lang="el-GR" dirty="0"/>
            </a:br>
            <a:r>
              <a:rPr lang="el-GR" dirty="0"/>
              <a:t>Μέσα στους λαούς που περιβάλλουν τον ελληνικό χώρο στα παλιά εκείνα χρόνια υπάρχουν πολλοί με μεγάλο πολιτισμό, πάνω απ’ όλους οι Αιγύπτιοι και οι Πέρσες. Οι λαοί όμως αυτοί ούτε γνωρίζουν ούτε θέλουν τον ελεύθερο άνθρωπο. Το απολυταρχικό τους σύστημα επιβάλλει στα άτομα να σκύβουν αδιαμαρτύρητα το κεφάλι μπροστά στο βασιλέα και στους θρησκευτικούς </a:t>
            </a:r>
            <a:r>
              <a:rPr lang="el-GR" dirty="0" err="1" smtClean="0"/>
              <a:t>αρχηγούς.Η</a:t>
            </a:r>
            <a:r>
              <a:rPr lang="el-GR" dirty="0" smtClean="0"/>
              <a:t> </a:t>
            </a:r>
            <a:r>
              <a:rPr lang="el-GR" dirty="0"/>
              <a:t>ελεύθερη πράξη και η ελεύθερη σκέψη είναι άγνωστα στον </a:t>
            </a:r>
            <a:r>
              <a:rPr lang="el-GR" dirty="0" err="1"/>
              <a:t>εξωελληνικό</a:t>
            </a:r>
            <a:r>
              <a:rPr lang="el-GR" dirty="0"/>
              <a:t> κόσμο. </a:t>
            </a:r>
            <a:r>
              <a:rPr lang="el-GR" dirty="0" smtClean="0"/>
              <a:t>[…]</a:t>
            </a: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9036" y="4581092"/>
            <a:ext cx="2705100" cy="1685925"/>
          </a:xfrm>
          <a:prstGeom prst="rect">
            <a:avLst/>
          </a:prstGeom>
        </p:spPr>
      </p:pic>
    </p:spTree>
    <p:extLst>
      <p:ext uri="{BB962C8B-B14F-4D97-AF65-F5344CB8AC3E}">
        <p14:creationId xmlns:p14="http://schemas.microsoft.com/office/powerpoint/2010/main" val="197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323205" y="1144384"/>
            <a:ext cx="8915400" cy="5156663"/>
          </a:xfrm>
        </p:spPr>
        <p:txBody>
          <a:bodyPr>
            <a:normAutofit fontScale="92500" lnSpcReduction="20000"/>
          </a:bodyPr>
          <a:lstStyle/>
          <a:p>
            <a:r>
              <a:rPr lang="el-GR" b="1" dirty="0" smtClean="0">
                <a:solidFill>
                  <a:schemeClr val="accent2">
                    <a:lumMod val="75000"/>
                  </a:schemeClr>
                </a:solidFill>
              </a:rPr>
              <a:t>Ο </a:t>
            </a:r>
            <a:r>
              <a:rPr lang="el-GR" b="1" dirty="0">
                <a:solidFill>
                  <a:schemeClr val="accent2">
                    <a:lumMod val="75000"/>
                  </a:schemeClr>
                </a:solidFill>
              </a:rPr>
              <a:t>Έλληνας είναι ο πρώτος</a:t>
            </a:r>
            <a:r>
              <a:rPr lang="el-GR" dirty="0"/>
              <a:t>, που ενώ ξέρει πως δεν μπορεί ατιμώρητα να ξεπεράσει τα σύνορα του ανθρώπου και να γίνει θεός, όμως </a:t>
            </a:r>
            <a:r>
              <a:rPr lang="el-GR" b="1" dirty="0">
                <a:solidFill>
                  <a:schemeClr val="accent2">
                    <a:lumMod val="75000"/>
                  </a:schemeClr>
                </a:solidFill>
              </a:rPr>
              <a:t>κατέχεται από μια βαθιά αισιοδοξία για τις ανθρώπινες ικανότητες και είναι γεμάτος αγάπη για τον άνθρωπο</a:t>
            </a:r>
            <a:r>
              <a:rPr lang="el-GR" dirty="0"/>
              <a:t>, που τον πιστεύει ικανό να περάσει τις ατέλειές του και να γίνει αυτό που πρέπει να είναι−ο τέλειος άνθρωπος.</a:t>
            </a:r>
            <a:br>
              <a:rPr lang="el-GR" dirty="0"/>
            </a:br>
            <a:r>
              <a:rPr lang="el-GR" dirty="0"/>
              <a:t/>
            </a:r>
            <a:br>
              <a:rPr lang="el-GR" dirty="0"/>
            </a:br>
            <a:r>
              <a:rPr lang="el-GR" dirty="0"/>
              <a:t>Αυτή η πίστη στον τέλειον άνθρωπο, συνδυασμένη με το βαθύ καλλιτεχνικό αίσθημα που χαρακτηρίζει την ελληνική φυλή, δίνει στον αρχαίον Έλληνα τον πόθο και την ικανότητα να πλάσει πλήθος ιδανικές μορφές σε ό,τι καταπιάνεται με το νου, με τη φαντασία και με το χέρι:</a:t>
            </a:r>
            <a:br>
              <a:rPr lang="el-GR" dirty="0"/>
            </a:br>
            <a:r>
              <a:rPr lang="el-GR" dirty="0" smtClean="0"/>
              <a:t>Στις </a:t>
            </a:r>
            <a:r>
              <a:rPr lang="el-GR" dirty="0"/>
              <a:t>απέριττες μορφές που σχεδιάζουν οι τεχνίτες στα αγγεία της καθημερινής χρήσης, στη μεγάλη ζωγραφική, στην πλαστική του χαλκού και του μαρμάρου, πάνω απ’ όλα στο λόγο τους, και τον πεζό και τον ποιητικό.</a:t>
            </a:r>
            <a:br>
              <a:rPr lang="el-GR" dirty="0"/>
            </a:br>
            <a:r>
              <a:rPr lang="el-GR" dirty="0"/>
              <a:t/>
            </a:r>
            <a:br>
              <a:rPr lang="el-GR" dirty="0"/>
            </a:br>
            <a:r>
              <a:rPr lang="el-GR" dirty="0"/>
              <a:t>Αυτόν τον κόσμο θέλουμε να δώσουμε στα παιδιά μας, για να μορφωθούν για να καλλιεργήσουν τη σκέψη τους </a:t>
            </a:r>
            <a:r>
              <a:rPr lang="el-GR" b="1" dirty="0">
                <a:solidFill>
                  <a:schemeClr val="accent2">
                    <a:lumMod val="75000"/>
                  </a:schemeClr>
                </a:solidFill>
              </a:rPr>
              <a:t>αναλύοντας τη σκέψη των παλιών Ελλήνων για να καλλιεργήσουν το καλλιτεχνικό τους αίσθημα μελετώντας ό,τι ωραίο έπλασε το χέρι και η φαντασία των προγόνων τους για να μπορέσουν κι αυτοί να νιώσουν τον εαυτό τους αισιόδοξο, ελεύθερο και υπεύθυνο για τη μοίρα του ανθρώπου πάνω στη γη </a:t>
            </a:r>
            <a:r>
              <a:rPr lang="el-GR" dirty="0"/>
              <a:t>προπαντός για να φουντώσει μέσα τους ο πόθος για τον τέλειον άνθρωπο.</a:t>
            </a:r>
            <a:br>
              <a:rPr lang="el-GR" dirty="0"/>
            </a:br>
            <a:r>
              <a:rPr lang="el-GR" dirty="0"/>
              <a:t/>
            </a:r>
            <a:br>
              <a:rPr lang="el-GR" dirty="0"/>
            </a:br>
            <a:endParaRPr lang="el-GR" dirty="0"/>
          </a:p>
          <a:p>
            <a:endParaRPr lang="el-GR" dirty="0"/>
          </a:p>
        </p:txBody>
      </p:sp>
    </p:spTree>
    <p:extLst>
      <p:ext uri="{BB962C8B-B14F-4D97-AF65-F5344CB8AC3E}">
        <p14:creationId xmlns:p14="http://schemas.microsoft.com/office/powerpoint/2010/main" val="463886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85798" y="2152995"/>
            <a:ext cx="8869679" cy="3968733"/>
          </a:xfrm>
        </p:spPr>
        <p:txBody>
          <a:bodyPr>
            <a:normAutofit/>
          </a:bodyPr>
          <a:lstStyle/>
          <a:p>
            <a:r>
              <a:rPr lang="el-GR" i="1" dirty="0"/>
              <a:t>Ανήκω σε μια χώρα μικρή. Ένα πέτρινο ακρωτήρι στη Μεσόγειο, που δεν έχει άλλο αγαθό παρά τον αγώνα του λαού του, τη θάλασσα, και το φως του ήλιου. Είναι μικρός ο τόπος μας, αλλά η παράδοσή του είναι τεράστια και το πράγμα που τη χαρακτηρίζει είναι </a:t>
            </a:r>
            <a:r>
              <a:rPr lang="el-GR" b="1" i="1" dirty="0"/>
              <a:t>ότι μας παραδόθηκε χωρίς διακοπή. Η ελληνική γλώσσα δεν έπαψε ποτέ της να μιλιέται. Δέχτηκε τις αλλοιώσεις που δέχεται καθετί ζωντανό, αλλά δεν παρουσιάζει κανένα χάσμα.</a:t>
            </a:r>
            <a:r>
              <a:rPr lang="el-GR" b="1" dirty="0"/>
              <a:t> </a:t>
            </a:r>
            <a:endParaRPr lang="el-GR" dirty="0"/>
          </a:p>
          <a:p>
            <a:pPr marL="0" indent="0">
              <a:buNone/>
            </a:pPr>
            <a:endParaRPr lang="el-GR" sz="1500" dirty="0" smtClean="0"/>
          </a:p>
          <a:p>
            <a:pPr marL="0" indent="0">
              <a:buNone/>
            </a:pPr>
            <a:r>
              <a:rPr lang="el-GR" sz="1500" dirty="0"/>
              <a:t> </a:t>
            </a:r>
            <a:r>
              <a:rPr lang="el-GR" sz="1500" dirty="0" smtClean="0"/>
              <a:t>         (</a:t>
            </a:r>
            <a:r>
              <a:rPr lang="el-GR" sz="1500" dirty="0"/>
              <a:t>απόσπασμα από την ομιλία του Γιώργου Σεφέρη </a:t>
            </a:r>
            <a:r>
              <a:rPr lang="el-GR" sz="1500" dirty="0" smtClean="0"/>
              <a:t>/</a:t>
            </a:r>
          </a:p>
          <a:p>
            <a:pPr marL="0" indent="0">
              <a:buNone/>
            </a:pPr>
            <a:r>
              <a:rPr lang="el-GR" sz="1500" dirty="0"/>
              <a:t> </a:t>
            </a:r>
            <a:r>
              <a:rPr lang="el-GR" sz="1500" dirty="0" smtClean="0"/>
              <a:t>                                              </a:t>
            </a:r>
            <a:r>
              <a:rPr lang="el-GR" sz="1500" dirty="0"/>
              <a:t>Νόμπελ λογοτεχνίας </a:t>
            </a:r>
            <a:r>
              <a:rPr lang="el-GR" sz="1500" dirty="0" smtClean="0"/>
              <a:t>, Στοκχόλμη </a:t>
            </a:r>
            <a:r>
              <a:rPr lang="el-GR" sz="1500" dirty="0"/>
              <a:t>1963)</a:t>
            </a:r>
          </a:p>
          <a:p>
            <a:endParaRPr lang="el-GR" dirty="0"/>
          </a:p>
        </p:txBody>
      </p:sp>
      <p:sp>
        <p:nvSpPr>
          <p:cNvPr id="6" name="Τίτλος 5"/>
          <p:cNvSpPr>
            <a:spLocks noGrp="1"/>
          </p:cNvSpPr>
          <p:nvPr>
            <p:ph type="title"/>
          </p:nvPr>
        </p:nvSpPr>
        <p:spPr>
          <a:xfrm>
            <a:off x="2243790" y="344512"/>
            <a:ext cx="8911687" cy="1487979"/>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pPr>
            <a:r>
              <a:rPr lang="el-GR" sz="1600" b="1" dirty="0" smtClean="0"/>
              <a:t>«Από </a:t>
            </a:r>
            <a:r>
              <a:rPr lang="el-GR" sz="1600" b="1" dirty="0"/>
              <a:t>την εποχή που μίλησε ο Όμηρος ως τα σήμερα, μιλούμε, ανασαίνουμε και τραγουδούμε με την ίδια γλώσσα».   </a:t>
            </a:r>
            <a:r>
              <a:rPr lang="el-GR" sz="1600" dirty="0"/>
              <a:t/>
            </a:r>
            <a:br>
              <a:rPr lang="el-GR" sz="1600" dirty="0"/>
            </a:br>
            <a:r>
              <a:rPr lang="el-GR" sz="1100" b="0" dirty="0" smtClean="0">
                <a:effectLst/>
                <a:ea typeface="Calibri" panose="020F0502020204030204" pitchFamily="34" charset="0"/>
                <a:cs typeface="Times New Roman" panose="02020603050405020304" pitchFamily="18" charset="0"/>
              </a:rPr>
              <a:t> </a:t>
            </a:r>
            <a:endParaRPr lang="el-GR"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l-GR"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100" dirty="0">
              <a:effectLst/>
              <a:ea typeface="Calibri" panose="020F0502020204030204" pitchFamily="34" charset="0"/>
              <a:cs typeface="Times New Roman" panose="02020603050405020304" pitchFamily="18" charset="0"/>
            </a:endParaRPr>
          </a:p>
        </p:txBody>
      </p:sp>
      <p:pic>
        <p:nvPicPr>
          <p:cNvPr id="1026" name="Picture 2" descr="Γιώργος Σεφέρης - Βιογραφία - Σαν Σήμερα .g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4989" y="4207169"/>
            <a:ext cx="2086619" cy="15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696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37113" y="624109"/>
            <a:ext cx="9667499" cy="2243781"/>
          </a:xfrm>
        </p:spPr>
        <p:txBody>
          <a:bodyPr>
            <a:normAutofit fontScale="90000"/>
          </a:bodyPr>
          <a:lstStyle/>
          <a:p>
            <a:r>
              <a:rPr lang="el-GR" b="1" i="1" dirty="0">
                <a:latin typeface="Century" panose="02040604050505020304" pitchFamily="18" charset="0"/>
              </a:rPr>
              <a:t>Η Ελληνική γλώσσα είναι </a:t>
            </a:r>
            <a:r>
              <a:rPr lang="el-GR" b="1" i="1" dirty="0" smtClean="0">
                <a:latin typeface="Century" panose="02040604050505020304" pitchFamily="18" charset="0"/>
              </a:rPr>
              <a:t>ενιαία </a:t>
            </a:r>
            <a:r>
              <a:rPr lang="el-GR" b="1" i="1" dirty="0">
                <a:latin typeface="Century" panose="02040604050505020304" pitchFamily="18" charset="0"/>
              </a:rPr>
              <a:t>και ουσιαστικά αδιαίρετη χρονικά.</a:t>
            </a:r>
            <a:r>
              <a:rPr lang="el-GR" dirty="0">
                <a:latin typeface="Century" panose="02040604050505020304" pitchFamily="18" charset="0"/>
              </a:rPr>
              <a:t/>
            </a:r>
            <a:br>
              <a:rPr lang="el-GR" dirty="0">
                <a:latin typeface="Century" panose="02040604050505020304" pitchFamily="18" charset="0"/>
              </a:rPr>
            </a:br>
            <a:r>
              <a:rPr lang="el-GR" b="1" i="1" dirty="0">
                <a:latin typeface="Century" panose="02040604050505020304" pitchFamily="18" charset="0"/>
              </a:rPr>
              <a:t>Τα αρχαία ελληνικά βοηθούν, λοιπόν, στο να </a:t>
            </a:r>
            <a:r>
              <a:rPr lang="el-GR" b="1" i="1" u="sng" dirty="0">
                <a:latin typeface="Century" panose="02040604050505020304" pitchFamily="18" charset="0"/>
              </a:rPr>
              <a:t>κατανοήσουμε καλύτερα τα νέα ελληνικά</a:t>
            </a:r>
            <a:r>
              <a:rPr lang="el-GR" b="1" i="1" dirty="0">
                <a:latin typeface="Century" panose="02040604050505020304" pitchFamily="18" charset="0"/>
              </a:rPr>
              <a:t>.</a:t>
            </a:r>
            <a:r>
              <a:rPr lang="el-GR" dirty="0">
                <a:latin typeface="Century" panose="02040604050505020304" pitchFamily="18" charset="0"/>
              </a:rPr>
              <a:t/>
            </a:r>
            <a:br>
              <a:rPr lang="el-GR" dirty="0">
                <a:latin typeface="Century" panose="02040604050505020304" pitchFamily="18" charset="0"/>
              </a:rPr>
            </a:br>
            <a:endParaRPr lang="el-GR" dirty="0">
              <a:latin typeface="Century" panose="02040604050505020304" pitchFamily="18" charset="0"/>
            </a:endParaRPr>
          </a:p>
        </p:txBody>
      </p:sp>
      <p:sp>
        <p:nvSpPr>
          <p:cNvPr id="3" name="Θέση περιεχομένου 2"/>
          <p:cNvSpPr>
            <a:spLocks noGrp="1"/>
          </p:cNvSpPr>
          <p:nvPr>
            <p:ph idx="1"/>
          </p:nvPr>
        </p:nvSpPr>
        <p:spPr>
          <a:xfrm>
            <a:off x="2213162" y="3205942"/>
            <a:ext cx="8915400" cy="2230581"/>
          </a:xfrm>
        </p:spPr>
        <p:txBody>
          <a:bodyPr>
            <a:noAutofit/>
          </a:bodyPr>
          <a:lstStyle/>
          <a:p>
            <a:pPr marL="0" indent="0">
              <a:buNone/>
            </a:pPr>
            <a:r>
              <a:rPr lang="el-GR" sz="2000" b="1" dirty="0" smtClean="0"/>
              <a:t>Α) Από </a:t>
            </a:r>
            <a:r>
              <a:rPr lang="el-GR" sz="2000" b="1" dirty="0"/>
              <a:t>την εποχή του Ομήρου μέχρι σήμερα προστέθηκαν στην Ελληνική γλώσσα μόνο ελάχιστες λέξεις. </a:t>
            </a:r>
            <a:endParaRPr lang="el-GR" sz="2000" b="1" dirty="0" smtClean="0"/>
          </a:p>
          <a:p>
            <a:r>
              <a:rPr lang="el-GR" sz="2000" b="1" dirty="0" smtClean="0"/>
              <a:t> </a:t>
            </a:r>
            <a:r>
              <a:rPr lang="el-GR" sz="2000" b="1" dirty="0"/>
              <a:t>Αντίθετα, δημιουργήθηκε μεγάλος αριθμός από σύνθετες λέξεις, </a:t>
            </a:r>
            <a:endParaRPr lang="el-GR" sz="2000" b="1" dirty="0" smtClean="0"/>
          </a:p>
          <a:p>
            <a:pPr marL="0" indent="0">
              <a:buNone/>
            </a:pPr>
            <a:r>
              <a:rPr lang="el-GR" sz="2000" b="1" dirty="0" smtClean="0"/>
              <a:t>τα </a:t>
            </a:r>
            <a:r>
              <a:rPr lang="el-GR" sz="2000" b="1" dirty="0"/>
              <a:t>συστατικά των οποίων συνιστούν πρωτότυπες ή παράγωγες </a:t>
            </a:r>
            <a:r>
              <a:rPr lang="el-GR" sz="2000" b="1" dirty="0" smtClean="0"/>
              <a:t>λέξεις</a:t>
            </a:r>
          </a:p>
          <a:p>
            <a:pPr marL="0" indent="0">
              <a:buNone/>
            </a:pPr>
            <a:r>
              <a:rPr lang="el-GR" sz="2000" b="1" dirty="0" smtClean="0"/>
              <a:t> </a:t>
            </a:r>
            <a:r>
              <a:rPr lang="el-GR" sz="2000" b="1" dirty="0"/>
              <a:t>της αρχαίας ελληνικής</a:t>
            </a:r>
            <a:endParaRPr lang="el-GR" sz="2000" dirty="0"/>
          </a:p>
        </p:txBody>
      </p:sp>
    </p:spTree>
    <p:extLst>
      <p:ext uri="{BB962C8B-B14F-4D97-AF65-F5344CB8AC3E}">
        <p14:creationId xmlns:p14="http://schemas.microsoft.com/office/powerpoint/2010/main" val="1523152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332769"/>
            <a:ext cx="4600355" cy="572923"/>
          </a:xfrm>
        </p:spPr>
        <p:txBody>
          <a:bodyPr>
            <a:normAutofit/>
          </a:bodyPr>
          <a:lstStyle/>
          <a:p>
            <a:r>
              <a:rPr lang="el-GR" sz="1800" dirty="0" smtClean="0"/>
              <a:t>Ας δούμε συγκεκριμένα παραδείγματα</a:t>
            </a:r>
            <a:r>
              <a:rPr lang="el-GR" sz="2000" dirty="0" smtClean="0"/>
              <a:t>:</a:t>
            </a:r>
            <a:endParaRPr lang="el-GR" sz="2000" dirty="0"/>
          </a:p>
        </p:txBody>
      </p:sp>
      <p:sp>
        <p:nvSpPr>
          <p:cNvPr id="3" name="Θέση περιεχομένου 2"/>
          <p:cNvSpPr>
            <a:spLocks noGrp="1"/>
          </p:cNvSpPr>
          <p:nvPr>
            <p:ph idx="1"/>
          </p:nvPr>
        </p:nvSpPr>
        <p:spPr>
          <a:xfrm>
            <a:off x="2243248" y="905692"/>
            <a:ext cx="9152111" cy="5212079"/>
          </a:xfrm>
        </p:spPr>
        <p:txBody>
          <a:bodyPr>
            <a:normAutofit fontScale="85000" lnSpcReduction="20000"/>
          </a:bodyPr>
          <a:lstStyle/>
          <a:p>
            <a:pPr lvl="0"/>
            <a:r>
              <a:rPr lang="el-GR" b="1" dirty="0" err="1"/>
              <a:t>Αλέξω</a:t>
            </a:r>
            <a:r>
              <a:rPr lang="el-GR" b="1" dirty="0"/>
              <a:t> </a:t>
            </a:r>
            <a:r>
              <a:rPr lang="el-GR" dirty="0"/>
              <a:t>στην</a:t>
            </a:r>
            <a:r>
              <a:rPr lang="el-GR" b="1" dirty="0"/>
              <a:t> </a:t>
            </a:r>
            <a:r>
              <a:rPr lang="el-GR" dirty="0"/>
              <a:t>εποχή του Ομήρου σημαίνει εμποδίζω, αποτρέπω. Ποιες σύνθετες λέξεις  χρησιμοποιούμε σήμερα; </a:t>
            </a:r>
            <a:r>
              <a:rPr lang="el-GR" dirty="0" smtClean="0"/>
              <a:t>………………………………………</a:t>
            </a:r>
            <a:endParaRPr lang="el-GR" dirty="0"/>
          </a:p>
          <a:p>
            <a:pPr lvl="0"/>
            <a:r>
              <a:rPr lang="el-GR" dirty="0"/>
              <a:t>Με το επίρρημα</a:t>
            </a:r>
            <a:r>
              <a:rPr lang="el-GR" b="1" dirty="0"/>
              <a:t> τήλε </a:t>
            </a:r>
            <a:r>
              <a:rPr lang="el-GR" dirty="0"/>
              <a:t>στον Όμηρο εννοούσαν ……………, εμείς χρησιμοποιούμε τις λέξεις τηλέφωνο, τηλεόραση</a:t>
            </a:r>
            <a:r>
              <a:rPr lang="el-GR" dirty="0" smtClean="0"/>
              <a:t>.</a:t>
            </a:r>
            <a:endParaRPr lang="el-GR" dirty="0"/>
          </a:p>
          <a:p>
            <a:pPr lvl="0"/>
            <a:r>
              <a:rPr lang="el-GR" b="1" dirty="0" err="1"/>
              <a:t>Φρην</a:t>
            </a:r>
            <a:r>
              <a:rPr lang="el-GR" b="1" dirty="0"/>
              <a:t> </a:t>
            </a:r>
            <a:r>
              <a:rPr lang="el-GR" dirty="0"/>
              <a:t>(γενική: της </a:t>
            </a:r>
            <a:r>
              <a:rPr lang="el-GR" dirty="0" err="1"/>
              <a:t>φρενός</a:t>
            </a:r>
            <a:r>
              <a:rPr lang="el-GR" dirty="0"/>
              <a:t>) </a:t>
            </a:r>
            <a:r>
              <a:rPr lang="el-GR" dirty="0" smtClean="0"/>
              <a:t>σημαίνει </a:t>
            </a:r>
            <a:r>
              <a:rPr lang="el-GR" dirty="0"/>
              <a:t>…………….. Από αυτή τη λέξη προέρχονται το φρενοκομείο ,ο φρενοβλαβής, ο εξωφρενικός.</a:t>
            </a:r>
          </a:p>
          <a:p>
            <a:pPr lvl="0"/>
            <a:r>
              <a:rPr lang="el-GR" b="1" dirty="0" err="1"/>
              <a:t>Δόρπος</a:t>
            </a:r>
            <a:r>
              <a:rPr lang="el-GR" b="1" dirty="0"/>
              <a:t> </a:t>
            </a:r>
            <a:r>
              <a:rPr lang="el-GR" dirty="0"/>
              <a:t>λεγόταν το δείπνο, σήμερα έχουμε τη σύνθετη λέξη ………………..</a:t>
            </a:r>
          </a:p>
          <a:p>
            <a:pPr lvl="0"/>
            <a:r>
              <a:rPr lang="el-GR" b="1" dirty="0"/>
              <a:t>Πόρο </a:t>
            </a:r>
            <a:r>
              <a:rPr lang="el-GR" dirty="0"/>
              <a:t>έλεγαν τη διάβαση, το πέρασμα, σήμερα χρησιμοποιείται η λέξη πορεία. Μήπως τώρα κατανοείτε καλύτερα τη σημασία της λέξης εύπορος και άπορος;</a:t>
            </a:r>
          </a:p>
          <a:p>
            <a:pPr lvl="0"/>
            <a:r>
              <a:rPr lang="el-GR" b="1" dirty="0"/>
              <a:t>Πέδη </a:t>
            </a:r>
            <a:r>
              <a:rPr lang="el-GR" dirty="0"/>
              <a:t>σημαίνει δέσιμο και τώρα λέμε πέδιλο. Επίσης, χρησιμοποιούμε τη λέξη </a:t>
            </a:r>
            <a:r>
              <a:rPr lang="el-GR" dirty="0" err="1"/>
              <a:t>χειρο</a:t>
            </a:r>
            <a:r>
              <a:rPr lang="el-GR" dirty="0" smtClean="0"/>
              <a:t>…… και </a:t>
            </a:r>
            <a:r>
              <a:rPr lang="el-GR" dirty="0" err="1" smtClean="0"/>
              <a:t>ορθο</a:t>
            </a:r>
            <a:r>
              <a:rPr lang="el-GR" dirty="0" smtClean="0"/>
              <a:t>..</a:t>
            </a:r>
            <a:endParaRPr lang="el-GR" dirty="0"/>
          </a:p>
          <a:p>
            <a:pPr lvl="0"/>
            <a:r>
              <a:rPr lang="el-GR" b="1" dirty="0" err="1"/>
              <a:t>Άγχω</a:t>
            </a:r>
            <a:r>
              <a:rPr lang="el-GR" b="1" dirty="0"/>
              <a:t> </a:t>
            </a:r>
            <a:r>
              <a:rPr lang="el-GR" dirty="0"/>
              <a:t>σημαίνει σφίγγω το λαιμό, σήμερα λέμε αγχόνη, άγχος.</a:t>
            </a:r>
          </a:p>
          <a:p>
            <a:pPr lvl="0"/>
            <a:r>
              <a:rPr lang="el-GR" b="1" dirty="0" err="1"/>
              <a:t>Βρύχια</a:t>
            </a:r>
            <a:r>
              <a:rPr lang="el-GR" b="1" dirty="0"/>
              <a:t> στον Όμηρο είναι τα βαθιά νερό. </a:t>
            </a:r>
            <a:r>
              <a:rPr lang="el-GR" dirty="0"/>
              <a:t>Ποια σύνθετη λέξη χρησιμοποιούμε σήμερα; ……………………….</a:t>
            </a:r>
          </a:p>
          <a:p>
            <a:pPr lvl="0"/>
            <a:r>
              <a:rPr lang="el-GR" dirty="0"/>
              <a:t>Πίνω</a:t>
            </a:r>
            <a:r>
              <a:rPr lang="el-GR" b="1" dirty="0"/>
              <a:t> εμφιαλωμένο </a:t>
            </a:r>
            <a:r>
              <a:rPr lang="el-GR" dirty="0"/>
              <a:t>νερό. Τι σημαίνει αυτό; Ποια ομηρική λέξη υπάρχει στην σύνθετη λέξη που χρησιμοποιούμε σήμερα; </a:t>
            </a:r>
            <a:r>
              <a:rPr lang="el-GR" dirty="0" smtClean="0"/>
              <a:t>……………………………………</a:t>
            </a:r>
          </a:p>
          <a:p>
            <a:pPr lvl="0"/>
            <a:r>
              <a:rPr lang="el-GR" b="1" dirty="0" err="1"/>
              <a:t>Πέδον</a:t>
            </a:r>
            <a:r>
              <a:rPr lang="el-GR" dirty="0"/>
              <a:t> στον Όμηρο σημαίνει </a:t>
            </a:r>
            <a:r>
              <a:rPr lang="el-GR" b="1" dirty="0"/>
              <a:t>έδαφος</a:t>
            </a:r>
            <a:r>
              <a:rPr lang="el-GR" dirty="0"/>
              <a:t>, τώρα λέμε </a:t>
            </a:r>
            <a:r>
              <a:rPr lang="el-GR" b="1" dirty="0"/>
              <a:t>στρατόπεδο</a:t>
            </a:r>
            <a:r>
              <a:rPr lang="el-GR" dirty="0"/>
              <a:t>, </a:t>
            </a:r>
            <a:r>
              <a:rPr lang="el-GR" b="1" dirty="0"/>
              <a:t>πεδινός</a:t>
            </a:r>
            <a:r>
              <a:rPr lang="el-GR" dirty="0"/>
              <a:t>.</a:t>
            </a:r>
          </a:p>
          <a:p>
            <a:pPr lvl="0"/>
            <a:r>
              <a:rPr lang="el-GR" dirty="0"/>
              <a:t>Δεν λέμε </a:t>
            </a:r>
            <a:r>
              <a:rPr lang="el-GR" b="1" dirty="0" err="1"/>
              <a:t>κυνώ</a:t>
            </a:r>
            <a:r>
              <a:rPr lang="el-GR" dirty="0"/>
              <a:t> το </a:t>
            </a:r>
            <a:r>
              <a:rPr lang="el-GR" b="1" dirty="0"/>
              <a:t>φιλώ</a:t>
            </a:r>
            <a:r>
              <a:rPr lang="el-GR" dirty="0"/>
              <a:t>, ούτε </a:t>
            </a:r>
            <a:r>
              <a:rPr lang="el-GR" b="1" dirty="0" err="1"/>
              <a:t>κύσα</a:t>
            </a:r>
            <a:r>
              <a:rPr lang="el-GR" dirty="0"/>
              <a:t> το </a:t>
            </a:r>
            <a:r>
              <a:rPr lang="el-GR" b="1" dirty="0" err="1"/>
              <a:t>εφίλησα</a:t>
            </a:r>
            <a:r>
              <a:rPr lang="el-GR" dirty="0"/>
              <a:t>. Λέμε όμως</a:t>
            </a:r>
            <a:r>
              <a:rPr lang="en-US" dirty="0"/>
              <a:t> </a:t>
            </a:r>
            <a:r>
              <a:rPr lang="el-GR" b="1" dirty="0"/>
              <a:t>προσκυνώ</a:t>
            </a:r>
            <a:r>
              <a:rPr lang="en-US" dirty="0"/>
              <a:t> </a:t>
            </a:r>
            <a:r>
              <a:rPr lang="el-GR" dirty="0"/>
              <a:t>το εικόνισμα   (!!! το φιλώ στα </a:t>
            </a:r>
            <a:r>
              <a:rPr lang="el-GR" dirty="0" err="1"/>
              <a:t>σαγγλικά</a:t>
            </a:r>
            <a:r>
              <a:rPr lang="el-GR" dirty="0"/>
              <a:t> λέγεται</a:t>
            </a:r>
            <a:r>
              <a:rPr lang="en-US" dirty="0"/>
              <a:t> </a:t>
            </a:r>
            <a:r>
              <a:rPr lang="en-US" b="1" dirty="0"/>
              <a:t>kiss</a:t>
            </a:r>
            <a:r>
              <a:rPr lang="en-US" dirty="0"/>
              <a:t> </a:t>
            </a:r>
            <a:r>
              <a:rPr lang="el-GR" dirty="0"/>
              <a:t>και στα  γερμανικά</a:t>
            </a:r>
            <a:r>
              <a:rPr lang="en-US" dirty="0"/>
              <a:t> </a:t>
            </a:r>
            <a:r>
              <a:rPr lang="en-US" b="1" dirty="0"/>
              <a:t>k</a:t>
            </a:r>
            <a:r>
              <a:rPr lang="el-GR" b="1" dirty="0"/>
              <a:t>ü</a:t>
            </a:r>
            <a:r>
              <a:rPr lang="en-US" b="1" dirty="0" err="1"/>
              <a:t>ssen</a:t>
            </a:r>
            <a:r>
              <a:rPr lang="el-GR" dirty="0"/>
              <a:t>)</a:t>
            </a:r>
          </a:p>
          <a:p>
            <a:pPr lvl="0"/>
            <a:endParaRPr lang="el-GR" dirty="0"/>
          </a:p>
        </p:txBody>
      </p:sp>
    </p:spTree>
    <p:extLst>
      <p:ext uri="{BB962C8B-B14F-4D97-AF65-F5344CB8AC3E}">
        <p14:creationId xmlns:p14="http://schemas.microsoft.com/office/powerpoint/2010/main" val="4052984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90449" y="615142"/>
            <a:ext cx="8915400" cy="5669279"/>
          </a:xfrm>
        </p:spPr>
        <p:txBody>
          <a:bodyPr>
            <a:normAutofit/>
          </a:bodyPr>
          <a:lstStyle/>
          <a:p>
            <a:pPr marL="0" indent="0" fontAlgn="base">
              <a:buNone/>
            </a:pPr>
            <a:r>
              <a:rPr lang="el-GR" b="1" dirty="0" smtClean="0"/>
              <a:t>Β)Υπάρχουν </a:t>
            </a:r>
            <a:r>
              <a:rPr lang="el-GR" b="1" dirty="0"/>
              <a:t>λέξεις, από τα χρόνια του Ομήρου, που ενώ η πρώτη τους μορφή μεταβλήθηκε</a:t>
            </a:r>
            <a:r>
              <a:rPr lang="el-GR" dirty="0"/>
              <a:t> – η χειρ έγινε χέρι, το ύδωρ νερό, η ναυς έγινε πλοίο,     ο οφθαλμός μάτι </a:t>
            </a:r>
            <a:r>
              <a:rPr lang="el-GR" b="1" dirty="0"/>
              <a:t>στη σύνθεση διατηρήθηκε η πρώτη μορφή της λέξεως</a:t>
            </a:r>
            <a:r>
              <a:rPr lang="el-GR" b="1" dirty="0" smtClean="0"/>
              <a:t>.</a:t>
            </a:r>
          </a:p>
          <a:p>
            <a:pPr marL="0" indent="0" fontAlgn="base">
              <a:buNone/>
            </a:pPr>
            <a:endParaRPr lang="el-GR" dirty="0"/>
          </a:p>
          <a:p>
            <a:pPr lvl="0"/>
            <a:r>
              <a:rPr lang="el-GR" dirty="0"/>
              <a:t>Από τη λέξη </a:t>
            </a:r>
            <a:r>
              <a:rPr lang="el-GR" dirty="0" err="1"/>
              <a:t>χείρ</a:t>
            </a:r>
            <a:r>
              <a:rPr lang="el-GR" dirty="0"/>
              <a:t> έχουμε τις λέξεις :χειρουργός, χειριστής κ.α.</a:t>
            </a:r>
          </a:p>
          <a:p>
            <a:pPr lvl="0"/>
            <a:r>
              <a:rPr lang="el-GR" dirty="0"/>
              <a:t>Από το ύδωρ: </a:t>
            </a:r>
            <a:r>
              <a:rPr lang="el-GR" dirty="0" err="1"/>
              <a:t>ύδρευση,υδραυλικός</a:t>
            </a:r>
            <a:r>
              <a:rPr lang="el-GR" dirty="0"/>
              <a:t>, </a:t>
            </a:r>
            <a:r>
              <a:rPr lang="el-GR" dirty="0" err="1"/>
              <a:t>υδρογόνο,αφυδάτωση,ενυδρείο</a:t>
            </a:r>
            <a:r>
              <a:rPr lang="el-GR" dirty="0"/>
              <a:t> κ.α.</a:t>
            </a:r>
          </a:p>
          <a:p>
            <a:pPr lvl="0"/>
            <a:r>
              <a:rPr lang="el-GR" dirty="0"/>
              <a:t>Από τη λέξη ναυς: </a:t>
            </a:r>
            <a:r>
              <a:rPr lang="el-GR" dirty="0" err="1" smtClean="0"/>
              <a:t>ναυτικός,ναυαγός,ναυτία</a:t>
            </a:r>
            <a:r>
              <a:rPr lang="el-GR" dirty="0" smtClean="0"/>
              <a:t>, </a:t>
            </a:r>
            <a:r>
              <a:rPr lang="el-GR" dirty="0" err="1" smtClean="0"/>
              <a:t>ναυαγωσώστης</a:t>
            </a:r>
            <a:r>
              <a:rPr lang="el-GR" dirty="0" smtClean="0"/>
              <a:t> </a:t>
            </a:r>
            <a:r>
              <a:rPr lang="el-GR" dirty="0"/>
              <a:t>κ.α</a:t>
            </a:r>
            <a:r>
              <a:rPr lang="el-GR" dirty="0" smtClean="0"/>
              <a:t>.</a:t>
            </a:r>
          </a:p>
          <a:p>
            <a:pPr marL="0" indent="0">
              <a:buNone/>
            </a:pPr>
            <a:endParaRPr lang="el-GR" sz="1200" b="1" dirty="0" smtClean="0">
              <a:hlinkClick r:id="rId2"/>
            </a:endParaRPr>
          </a:p>
          <a:p>
            <a:pPr marL="0" indent="0">
              <a:buNone/>
            </a:pPr>
            <a:r>
              <a:rPr lang="el-GR" sz="1200" b="1" dirty="0" smtClean="0">
                <a:hlinkClick r:id="rId2"/>
              </a:rPr>
              <a:t>Πηγή: </a:t>
            </a:r>
            <a:r>
              <a:rPr lang="el-GR" sz="1200" u="sng" dirty="0" smtClean="0">
                <a:hlinkClick r:id="rId2"/>
              </a:rPr>
              <a:t>http://titanis.pblogs.gr/gnwrizete-oti-shmera-milame-thn-omhrikh-glwssa.html</a:t>
            </a:r>
            <a:r>
              <a:rPr lang="el-GR" sz="1200" dirty="0" smtClean="0"/>
              <a:t> </a:t>
            </a:r>
          </a:p>
          <a:p>
            <a:pPr marL="0" indent="0">
              <a:buNone/>
            </a:pPr>
            <a:endParaRPr lang="el-GR" sz="1200" dirty="0"/>
          </a:p>
          <a:p>
            <a:pPr marL="0" indent="0">
              <a:buNone/>
            </a:pPr>
            <a:endParaRPr lang="el-GR" sz="1200" dirty="0"/>
          </a:p>
          <a:p>
            <a:pPr algn="ctr"/>
            <a:r>
              <a:rPr lang="el-GR" sz="1600" dirty="0">
                <a:solidFill>
                  <a:schemeClr val="tx1">
                    <a:lumMod val="95000"/>
                    <a:lumOff val="5000"/>
                  </a:schemeClr>
                </a:solidFill>
              </a:rPr>
              <a:t>Η γνώση </a:t>
            </a:r>
            <a:r>
              <a:rPr lang="el-GR" sz="1600" dirty="0" smtClean="0">
                <a:solidFill>
                  <a:schemeClr val="tx1">
                    <a:lumMod val="95000"/>
                    <a:lumOff val="5000"/>
                  </a:schemeClr>
                </a:solidFill>
              </a:rPr>
              <a:t>,λοιπόν ,της </a:t>
            </a:r>
            <a:r>
              <a:rPr lang="el-GR" sz="1600" dirty="0">
                <a:solidFill>
                  <a:schemeClr val="tx1">
                    <a:lumMod val="95000"/>
                    <a:lumOff val="5000"/>
                  </a:schemeClr>
                </a:solidFill>
              </a:rPr>
              <a:t>αρχαίας ελληνικής προσφέρει πληρέστερη γλωσσική επίγνωση </a:t>
            </a:r>
            <a:endParaRPr lang="el-GR" sz="1600" dirty="0" smtClean="0">
              <a:solidFill>
                <a:schemeClr val="tx1">
                  <a:lumMod val="95000"/>
                  <a:lumOff val="5000"/>
                </a:schemeClr>
              </a:solidFill>
            </a:endParaRPr>
          </a:p>
          <a:p>
            <a:pPr marL="0" indent="0" algn="ctr">
              <a:buNone/>
            </a:pPr>
            <a:r>
              <a:rPr lang="el-GR" sz="1600" dirty="0" smtClean="0">
                <a:solidFill>
                  <a:schemeClr val="tx1">
                    <a:lumMod val="95000"/>
                    <a:lumOff val="5000"/>
                  </a:schemeClr>
                </a:solidFill>
              </a:rPr>
              <a:t>και </a:t>
            </a:r>
            <a:r>
              <a:rPr lang="el-GR" sz="1600" dirty="0">
                <a:solidFill>
                  <a:schemeClr val="tx1">
                    <a:lumMod val="95000"/>
                    <a:lumOff val="5000"/>
                  </a:schemeClr>
                </a:solidFill>
              </a:rPr>
              <a:t>βαθύτερη κατανόηση της γλώσσας μας, της νέας ελληνικής</a:t>
            </a:r>
            <a:r>
              <a:rPr lang="el-GR" sz="1600" dirty="0" smtClean="0">
                <a:solidFill>
                  <a:schemeClr val="tx1">
                    <a:lumMod val="95000"/>
                    <a:lumOff val="5000"/>
                  </a:schemeClr>
                </a:solidFill>
              </a:rPr>
              <a:t>,</a:t>
            </a:r>
          </a:p>
          <a:p>
            <a:pPr marL="0" indent="0" algn="ctr">
              <a:buNone/>
            </a:pPr>
            <a:r>
              <a:rPr lang="el-GR" sz="1600" dirty="0" smtClean="0">
                <a:solidFill>
                  <a:schemeClr val="tx1">
                    <a:lumMod val="95000"/>
                    <a:lumOff val="5000"/>
                  </a:schemeClr>
                </a:solidFill>
              </a:rPr>
              <a:t> </a:t>
            </a:r>
            <a:r>
              <a:rPr lang="el-GR" sz="1600" dirty="0">
                <a:solidFill>
                  <a:schemeClr val="tx1">
                    <a:lumMod val="95000"/>
                    <a:lumOff val="5000"/>
                  </a:schemeClr>
                </a:solidFill>
              </a:rPr>
              <a:t>καθώς μας επιτρέπει να </a:t>
            </a:r>
            <a:r>
              <a:rPr lang="el-GR" sz="1600" u="sng" dirty="0">
                <a:solidFill>
                  <a:schemeClr val="tx1">
                    <a:lumMod val="95000"/>
                    <a:lumOff val="5000"/>
                  </a:schemeClr>
                </a:solidFill>
              </a:rPr>
              <a:t>παρακολουθήσουμε την εσωτερική διεργασία μέσω της οποίας </a:t>
            </a:r>
            <a:endParaRPr lang="el-GR" sz="1600" u="sng" dirty="0" smtClean="0">
              <a:solidFill>
                <a:schemeClr val="tx1">
                  <a:lumMod val="95000"/>
                  <a:lumOff val="5000"/>
                </a:schemeClr>
              </a:solidFill>
            </a:endParaRPr>
          </a:p>
          <a:p>
            <a:pPr marL="0" indent="0" algn="ctr">
              <a:buNone/>
            </a:pPr>
            <a:r>
              <a:rPr lang="el-GR" sz="1600" u="sng" dirty="0" smtClean="0">
                <a:solidFill>
                  <a:schemeClr val="tx1">
                    <a:lumMod val="95000"/>
                    <a:lumOff val="5000"/>
                  </a:schemeClr>
                </a:solidFill>
              </a:rPr>
              <a:t>παράγονται </a:t>
            </a:r>
            <a:r>
              <a:rPr lang="el-GR" sz="1600" u="sng" dirty="0">
                <a:solidFill>
                  <a:schemeClr val="tx1">
                    <a:lumMod val="95000"/>
                    <a:lumOff val="5000"/>
                  </a:schemeClr>
                </a:solidFill>
              </a:rPr>
              <a:t>για παράδειγμα νέες λέξεις </a:t>
            </a:r>
            <a:r>
              <a:rPr lang="el-GR" sz="1600" dirty="0" smtClean="0">
                <a:solidFill>
                  <a:schemeClr val="tx1">
                    <a:lumMod val="95000"/>
                    <a:lumOff val="5000"/>
                  </a:schemeClr>
                </a:solidFill>
              </a:rPr>
              <a:t>(ή -όπως θα δούμε κατά τη διάρκεια των </a:t>
            </a:r>
          </a:p>
          <a:p>
            <a:pPr marL="0" indent="0" algn="ctr">
              <a:buNone/>
            </a:pPr>
            <a:r>
              <a:rPr lang="el-GR" sz="1600" dirty="0" smtClean="0">
                <a:solidFill>
                  <a:schemeClr val="tx1">
                    <a:lumMod val="95000"/>
                    <a:lumOff val="5000"/>
                  </a:schemeClr>
                </a:solidFill>
              </a:rPr>
              <a:t>μαθημάτων- νέες </a:t>
            </a:r>
            <a:r>
              <a:rPr lang="el-GR" sz="1600" dirty="0">
                <a:solidFill>
                  <a:schemeClr val="tx1">
                    <a:lumMod val="95000"/>
                    <a:lumOff val="5000"/>
                  </a:schemeClr>
                </a:solidFill>
              </a:rPr>
              <a:t>σημασίες σε παλιές λέξεις… </a:t>
            </a:r>
            <a:r>
              <a:rPr lang="el-GR" sz="1600" dirty="0" smtClean="0">
                <a:solidFill>
                  <a:schemeClr val="tx1">
                    <a:lumMod val="95000"/>
                    <a:lumOff val="5000"/>
                  </a:schemeClr>
                </a:solidFill>
              </a:rPr>
              <a:t>)</a:t>
            </a:r>
            <a:endParaRPr lang="el-GR" sz="1600" dirty="0">
              <a:solidFill>
                <a:schemeClr val="tx1">
                  <a:lumMod val="95000"/>
                  <a:lumOff val="5000"/>
                </a:schemeClr>
              </a:solidFill>
            </a:endParaRPr>
          </a:p>
          <a:p>
            <a:pPr marL="0" indent="0">
              <a:buNone/>
            </a:pPr>
            <a:endParaRPr lang="el-GR" sz="1600" dirty="0">
              <a:solidFill>
                <a:schemeClr val="tx1">
                  <a:lumMod val="85000"/>
                  <a:lumOff val="15000"/>
                </a:schemeClr>
              </a:solidFill>
            </a:endParaRPr>
          </a:p>
        </p:txBody>
      </p:sp>
      <p:pic>
        <p:nvPicPr>
          <p:cNvPr id="2" name="Εικόνα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1051" y="3161925"/>
            <a:ext cx="1937069" cy="1195130"/>
          </a:xfrm>
          <a:prstGeom prst="rect">
            <a:avLst/>
          </a:prstGeom>
        </p:spPr>
      </p:pic>
    </p:spTree>
    <p:extLst>
      <p:ext uri="{BB962C8B-B14F-4D97-AF65-F5344CB8AC3E}">
        <p14:creationId xmlns:p14="http://schemas.microsoft.com/office/powerpoint/2010/main" val="1703952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405254" y="637308"/>
            <a:ext cx="8915400" cy="5179292"/>
          </a:xfrm>
        </p:spPr>
        <p:txBody>
          <a:bodyPr>
            <a:normAutofit/>
          </a:bodyPr>
          <a:lstStyle/>
          <a:p>
            <a:pPr marL="0" indent="0">
              <a:buNone/>
            </a:pPr>
            <a:r>
              <a:rPr lang="el-GR" b="1" dirty="0" smtClean="0"/>
              <a:t>Γ) ΛΕΞΕΙΣ </a:t>
            </a:r>
            <a:r>
              <a:rPr lang="el-GR" b="1" dirty="0"/>
              <a:t>ΑΓΓΛΙΚΗΣ ΠΟΥ ΠΡΟΕΡΧΟΝΤΑΙ ΑΠΟ ΟΜΗΡΙΚΕΣ ΛΕΞΕΙΣ</a:t>
            </a:r>
            <a:endParaRPr lang="el-GR" dirty="0"/>
          </a:p>
          <a:p>
            <a:pPr marL="0" indent="0">
              <a:buNone/>
            </a:pPr>
            <a:r>
              <a:rPr lang="el-GR" b="1" dirty="0"/>
              <a:t> </a:t>
            </a:r>
            <a:endParaRPr lang="el-GR" dirty="0"/>
          </a:p>
          <a:p>
            <a:r>
              <a:rPr lang="en-US" dirty="0"/>
              <a:t>yes </a:t>
            </a:r>
            <a:r>
              <a:rPr lang="en-US" dirty="0">
                <a:sym typeface="Wingdings" panose="05000000000000000000" pitchFamily="2" charset="2"/>
              </a:rPr>
              <a:t></a:t>
            </a:r>
            <a:r>
              <a:rPr lang="el-GR" dirty="0"/>
              <a:t> παράγεται απ’ το  </a:t>
            </a:r>
            <a:r>
              <a:rPr lang="el-GR" b="1" dirty="0" err="1"/>
              <a:t>γέ</a:t>
            </a:r>
            <a:r>
              <a:rPr lang="el-GR" dirty="0"/>
              <a:t> =βεβαιωτικό μόριο =βέβαια</a:t>
            </a:r>
          </a:p>
          <a:p>
            <a:r>
              <a:rPr lang="en-US" dirty="0"/>
              <a:t>n</a:t>
            </a:r>
            <a:r>
              <a:rPr lang="el-GR" dirty="0" err="1"/>
              <a:t>ο</a:t>
            </a:r>
            <a:r>
              <a:rPr lang="el-GR" dirty="0" err="1">
                <a:sym typeface="Wingdings" panose="05000000000000000000" pitchFamily="2" charset="2"/>
              </a:rPr>
              <a:t></a:t>
            </a:r>
            <a:r>
              <a:rPr lang="el-GR" b="1" dirty="0" err="1"/>
              <a:t>νή</a:t>
            </a:r>
            <a:r>
              <a:rPr lang="el-GR" dirty="0"/>
              <a:t> =αρνητικό μόριο   </a:t>
            </a:r>
            <a:endParaRPr lang="el-GR" dirty="0" smtClean="0"/>
          </a:p>
          <a:p>
            <a:pPr marL="0" indent="0">
              <a:buNone/>
            </a:pPr>
            <a:r>
              <a:rPr lang="el-GR" dirty="0"/>
              <a:t> </a:t>
            </a:r>
            <a:r>
              <a:rPr lang="el-GR" dirty="0" smtClean="0"/>
              <a:t>   </a:t>
            </a:r>
            <a:r>
              <a:rPr lang="el-GR" dirty="0"/>
              <a:t>[δες στα νέα ελληνικά : νήπιο = </a:t>
            </a:r>
            <a:r>
              <a:rPr lang="el-GR" dirty="0" err="1"/>
              <a:t>νη</a:t>
            </a:r>
            <a:r>
              <a:rPr lang="el-GR" dirty="0"/>
              <a:t> + έπος (=λόγος)</a:t>
            </a:r>
          </a:p>
          <a:p>
            <a:pPr marL="0" indent="0">
              <a:buNone/>
            </a:pPr>
            <a:r>
              <a:rPr lang="el-GR" dirty="0" smtClean="0"/>
              <a:t>     Επομένως</a:t>
            </a:r>
            <a:r>
              <a:rPr lang="el-GR" dirty="0"/>
              <a:t>, τι σημαίνει η λέξη νηνεμία; …………………………….</a:t>
            </a:r>
          </a:p>
          <a:p>
            <a:r>
              <a:rPr lang="en-US" dirty="0"/>
              <a:t>after </a:t>
            </a:r>
            <a:r>
              <a:rPr lang="en-US" dirty="0">
                <a:sym typeface="Wingdings" panose="05000000000000000000" pitchFamily="2" charset="2"/>
              </a:rPr>
              <a:t></a:t>
            </a:r>
            <a:r>
              <a:rPr lang="el-GR" dirty="0" err="1"/>
              <a:t>αυτάρ</a:t>
            </a:r>
            <a:r>
              <a:rPr lang="el-GR" dirty="0"/>
              <a:t>= μετά               </a:t>
            </a:r>
          </a:p>
          <a:p>
            <a:r>
              <a:rPr lang="el-GR" dirty="0" smtClean="0"/>
              <a:t> </a:t>
            </a:r>
            <a:r>
              <a:rPr lang="en-US" dirty="0"/>
              <a:t>boss</a:t>
            </a:r>
            <a:r>
              <a:rPr lang="en-US" dirty="0">
                <a:sym typeface="Wingdings" panose="05000000000000000000" pitchFamily="2" charset="2"/>
              </a:rPr>
              <a:t></a:t>
            </a:r>
            <a:r>
              <a:rPr lang="el-GR" dirty="0" err="1"/>
              <a:t>πόσσις</a:t>
            </a:r>
            <a:r>
              <a:rPr lang="el-GR" dirty="0"/>
              <a:t> =κύριος  (</a:t>
            </a:r>
            <a:r>
              <a:rPr lang="el-GR" dirty="0" err="1"/>
              <a:t>πρβλ</a:t>
            </a:r>
            <a:r>
              <a:rPr lang="el-GR" dirty="0"/>
              <a:t>. ν.ε. δεσπότης</a:t>
            </a:r>
            <a:r>
              <a:rPr lang="el-GR" dirty="0" smtClean="0"/>
              <a:t>)]</a:t>
            </a:r>
          </a:p>
          <a:p>
            <a:pPr marL="0" indent="0">
              <a:buNone/>
            </a:pPr>
            <a:endParaRPr lang="el-GR" dirty="0"/>
          </a:p>
          <a:p>
            <a:pPr marL="0" indent="0">
              <a:buNone/>
            </a:pPr>
            <a:endParaRPr lang="el-GR" dirty="0" smtClean="0"/>
          </a:p>
          <a:p>
            <a:pPr marL="0" indent="0">
              <a:buNone/>
            </a:pPr>
            <a:r>
              <a:rPr lang="el-GR" dirty="0" smtClean="0"/>
              <a:t>«</a:t>
            </a:r>
            <a:r>
              <a:rPr lang="el-GR" b="1" i="1" dirty="0">
                <a:solidFill>
                  <a:schemeClr val="accent2">
                    <a:lumMod val="75000"/>
                  </a:schemeClr>
                </a:solidFill>
              </a:rPr>
              <a:t>Όλος ο κόσμος πρέπει να μάθει Ελληνικά, </a:t>
            </a:r>
            <a:r>
              <a:rPr lang="el-GR" b="1" i="1" dirty="0" smtClean="0">
                <a:solidFill>
                  <a:schemeClr val="accent2">
                    <a:lumMod val="75000"/>
                  </a:schemeClr>
                </a:solidFill>
              </a:rPr>
              <a:t>γιατί </a:t>
            </a:r>
            <a:r>
              <a:rPr lang="el-GR" b="1" i="1" dirty="0">
                <a:solidFill>
                  <a:schemeClr val="accent2">
                    <a:lumMod val="75000"/>
                  </a:schemeClr>
                </a:solidFill>
              </a:rPr>
              <a:t>η Ελληνική Γλώσσα μας βοηθάει πρώτα </a:t>
            </a:r>
            <a:r>
              <a:rPr lang="el-GR" b="1" i="1" dirty="0" err="1">
                <a:solidFill>
                  <a:schemeClr val="accent2">
                    <a:lumMod val="75000"/>
                  </a:schemeClr>
                </a:solidFill>
              </a:rPr>
              <a:t>απ’όλα</a:t>
            </a:r>
            <a:r>
              <a:rPr lang="el-GR" b="1" i="1" dirty="0">
                <a:solidFill>
                  <a:schemeClr val="accent2">
                    <a:lumMod val="75000"/>
                  </a:schemeClr>
                </a:solidFill>
              </a:rPr>
              <a:t> να μάθουμε τη δική μας Γλώσσα</a:t>
            </a:r>
            <a:r>
              <a:rPr lang="el-GR" dirty="0" smtClean="0"/>
              <a:t>».                                                                  </a:t>
            </a:r>
          </a:p>
          <a:p>
            <a:pPr marL="0" indent="0">
              <a:buNone/>
            </a:pPr>
            <a:r>
              <a:rPr lang="el-GR" sz="1600" dirty="0" err="1" smtClean="0"/>
              <a:t>Ζακλίν</a:t>
            </a:r>
            <a:r>
              <a:rPr lang="el-GR" sz="1600" dirty="0" smtClean="0"/>
              <a:t> </a:t>
            </a:r>
            <a:r>
              <a:rPr lang="el-GR" sz="1600" dirty="0"/>
              <a:t>ντε </a:t>
            </a:r>
            <a:r>
              <a:rPr lang="el-GR" sz="1600" dirty="0" err="1"/>
              <a:t>Ρομιγύ</a:t>
            </a:r>
            <a:r>
              <a:rPr lang="el-GR" sz="1400" dirty="0" smtClean="0"/>
              <a:t>, Γαλλίδα </a:t>
            </a:r>
            <a:r>
              <a:rPr lang="el-GR" sz="1400" dirty="0"/>
              <a:t>φιλόλογος και Ελληνίστρια</a:t>
            </a:r>
          </a:p>
          <a:p>
            <a:endParaRPr lang="el-GR" dirty="0"/>
          </a:p>
        </p:txBody>
      </p:sp>
    </p:spTree>
    <p:extLst>
      <p:ext uri="{BB962C8B-B14F-4D97-AF65-F5344CB8AC3E}">
        <p14:creationId xmlns:p14="http://schemas.microsoft.com/office/powerpoint/2010/main" val="564883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319252" y="565264"/>
            <a:ext cx="8969432" cy="6151419"/>
          </a:xfrm>
        </p:spPr>
        <p:txBody>
          <a:bodyPr>
            <a:normAutofit lnSpcReduction="10000"/>
          </a:bodyPr>
          <a:lstStyle/>
          <a:p>
            <a:r>
              <a:rPr lang="el-GR" b="1" dirty="0" smtClean="0">
                <a:solidFill>
                  <a:schemeClr val="accent4">
                    <a:lumMod val="75000"/>
                  </a:schemeClr>
                </a:solidFill>
              </a:rPr>
              <a:t>Ο </a:t>
            </a:r>
            <a:r>
              <a:rPr lang="el-GR" b="1" dirty="0">
                <a:solidFill>
                  <a:schemeClr val="accent4">
                    <a:lumMod val="75000"/>
                  </a:schemeClr>
                </a:solidFill>
              </a:rPr>
              <a:t>νους εξασκείται </a:t>
            </a:r>
            <a:r>
              <a:rPr lang="el-GR" b="1" dirty="0" smtClean="0">
                <a:solidFill>
                  <a:schemeClr val="accent4">
                    <a:lumMod val="75000"/>
                  </a:schemeClr>
                </a:solidFill>
              </a:rPr>
              <a:t>,όταν </a:t>
            </a:r>
            <a:r>
              <a:rPr lang="el-GR" b="1" dirty="0">
                <a:solidFill>
                  <a:schemeClr val="accent4">
                    <a:lumMod val="75000"/>
                  </a:schemeClr>
                </a:solidFill>
              </a:rPr>
              <a:t>μεταφράζει και αποκτά σοφία </a:t>
            </a:r>
            <a:r>
              <a:rPr lang="el-GR" b="1" dirty="0" smtClean="0">
                <a:solidFill>
                  <a:schemeClr val="accent4">
                    <a:lumMod val="75000"/>
                  </a:schemeClr>
                </a:solidFill>
              </a:rPr>
              <a:t>,όταν </a:t>
            </a:r>
            <a:r>
              <a:rPr lang="el-GR" b="1" dirty="0">
                <a:solidFill>
                  <a:schemeClr val="accent4">
                    <a:lumMod val="75000"/>
                  </a:schemeClr>
                </a:solidFill>
              </a:rPr>
              <a:t>μαθαίνει τις ρίζες των λέξεων. </a:t>
            </a:r>
            <a:r>
              <a:rPr lang="el-GR" b="1" dirty="0" smtClean="0">
                <a:solidFill>
                  <a:schemeClr val="accent4">
                    <a:lumMod val="75000"/>
                  </a:schemeClr>
                </a:solidFill>
              </a:rPr>
              <a:t>Τα αρχαία ελληνικά μοιάζουν </a:t>
            </a:r>
            <a:r>
              <a:rPr lang="el-GR" b="1" dirty="0">
                <a:solidFill>
                  <a:schemeClr val="accent4">
                    <a:lumMod val="75000"/>
                  </a:schemeClr>
                </a:solidFill>
              </a:rPr>
              <a:t>με τα μαθηματικά, γυμνάζουν το μυαλό του μαθητή και οξύνουν  την κρίση του όσο και η κατανόηση μιας μαθηματικής εξίσωσης.</a:t>
            </a:r>
          </a:p>
          <a:p>
            <a:r>
              <a:rPr lang="el-GR" dirty="0"/>
              <a:t>Σήμερα μελετάμε αρχαία όχι για να μπορούμε </a:t>
            </a:r>
            <a:r>
              <a:rPr lang="el-GR" dirty="0" smtClean="0"/>
              <a:t>απλώς </a:t>
            </a:r>
            <a:r>
              <a:rPr lang="el-GR" dirty="0"/>
              <a:t>να διαβάσουμε ένα κείμενο, αλλά για να εξοικειωθούμε με τη γλώσσα γραφής του. </a:t>
            </a:r>
            <a:r>
              <a:rPr lang="el-GR" b="1" dirty="0">
                <a:solidFill>
                  <a:schemeClr val="tx2">
                    <a:lumMod val="75000"/>
                  </a:schemeClr>
                </a:solidFill>
              </a:rPr>
              <a:t>Γιατί χωρίς τη διαχρονική αίσθηση της ελληνικής γλώσσας, ο Έ</a:t>
            </a:r>
            <a:r>
              <a:rPr lang="el-GR" b="1" dirty="0" smtClean="0">
                <a:solidFill>
                  <a:schemeClr val="tx2">
                    <a:lumMod val="75000"/>
                  </a:schemeClr>
                </a:solidFill>
              </a:rPr>
              <a:t>λληνας </a:t>
            </a:r>
            <a:r>
              <a:rPr lang="el-GR" b="1" dirty="0">
                <a:solidFill>
                  <a:schemeClr val="tx2">
                    <a:lumMod val="75000"/>
                  </a:schemeClr>
                </a:solidFill>
              </a:rPr>
              <a:t>δεν έχει όπλο να μάθει καλύτερα τη σύγχρονη γλώσσα</a:t>
            </a:r>
            <a:r>
              <a:rPr lang="el-GR" b="1" dirty="0" smtClean="0">
                <a:solidFill>
                  <a:schemeClr val="tx2">
                    <a:lumMod val="75000"/>
                  </a:schemeClr>
                </a:solidFill>
              </a:rPr>
              <a:t>. </a:t>
            </a:r>
            <a:r>
              <a:rPr lang="el-GR" dirty="0" smtClean="0">
                <a:solidFill>
                  <a:schemeClr val="tx1"/>
                </a:solidFill>
              </a:rPr>
              <a:t>(*Αντιλαμβανόμαστε ακριβέστερα τις γραμματικές και συντακτικές δομές της </a:t>
            </a:r>
            <a:r>
              <a:rPr lang="el-GR" dirty="0">
                <a:solidFill>
                  <a:schemeClr val="tx1"/>
                </a:solidFill>
              </a:rPr>
              <a:t>ν</a:t>
            </a:r>
            <a:r>
              <a:rPr lang="el-GR" dirty="0" smtClean="0">
                <a:solidFill>
                  <a:schemeClr val="tx1"/>
                </a:solidFill>
              </a:rPr>
              <a:t>έας </a:t>
            </a:r>
            <a:r>
              <a:rPr lang="el-GR" dirty="0">
                <a:solidFill>
                  <a:schemeClr val="tx1"/>
                </a:solidFill>
              </a:rPr>
              <a:t>ε</a:t>
            </a:r>
            <a:r>
              <a:rPr lang="el-GR" dirty="0" smtClean="0">
                <a:solidFill>
                  <a:schemeClr val="tx1"/>
                </a:solidFill>
              </a:rPr>
              <a:t>λληνικής γλώσσας  συγκρίνοντας με εκείνες των αρχαίων ελληνικών)</a:t>
            </a:r>
            <a:endParaRPr lang="el-GR" dirty="0">
              <a:solidFill>
                <a:schemeClr val="tx1"/>
              </a:solidFill>
            </a:endParaRPr>
          </a:p>
          <a:p>
            <a:r>
              <a:rPr lang="el-GR" dirty="0"/>
              <a:t>Όπως είπε  και ο γνωστός γλωσσολόγος- φιλόλογος Γ. </a:t>
            </a:r>
            <a:r>
              <a:rPr lang="el-GR" dirty="0" err="1"/>
              <a:t>Μπαμπινιώτης</a:t>
            </a:r>
            <a:r>
              <a:rPr lang="el-GR" dirty="0"/>
              <a:t> «</a:t>
            </a:r>
            <a:r>
              <a:rPr lang="el-GR" b="1" dirty="0">
                <a:solidFill>
                  <a:schemeClr val="accent2">
                    <a:lumMod val="75000"/>
                  </a:schemeClr>
                </a:solidFill>
              </a:rPr>
              <a:t>Δε μαθαίνω αρχαία για τα αρχαία, αλλά για να έχω μνήμες και αναφορές για έναν καλύτερο ελληνικό λόγο</a:t>
            </a:r>
            <a:r>
              <a:rPr lang="el-GR" dirty="0"/>
              <a:t>. Αν δεν έχω περάσει από παλαιότερες μορφές της ελληνικής γλώσσας και δεν έχω εξοικειωθεί </a:t>
            </a:r>
            <a:r>
              <a:rPr lang="el-GR"/>
              <a:t>με </a:t>
            </a:r>
            <a:r>
              <a:rPr lang="el-GR" smtClean="0"/>
              <a:t>αυτές, </a:t>
            </a:r>
            <a:r>
              <a:rPr lang="el-GR" dirty="0"/>
              <a:t>θα έχω πρόβλημα σε μια απαιτητική επικοινωνία».</a:t>
            </a:r>
          </a:p>
          <a:p>
            <a:pPr algn="just"/>
            <a:r>
              <a:rPr lang="el-GR" b="1" dirty="0">
                <a:solidFill>
                  <a:schemeClr val="accent1">
                    <a:lumMod val="75000"/>
                  </a:schemeClr>
                </a:solidFill>
              </a:rPr>
              <a:t>Τη μητρική μας  γλώσσα πρέπει να ξέρουμε να τη χειριζόμαστε και  να την κατανοούμε κι  όχι απλά να  την </a:t>
            </a:r>
            <a:r>
              <a:rPr lang="el-GR" b="1" dirty="0" smtClean="0">
                <a:solidFill>
                  <a:schemeClr val="accent1">
                    <a:lumMod val="75000"/>
                  </a:schemeClr>
                </a:solidFill>
              </a:rPr>
              <a:t>αναγνωρίζουμε</a:t>
            </a:r>
            <a:r>
              <a:rPr lang="el-GR" dirty="0" smtClean="0"/>
              <a:t>. Διαφορετικά  θα μας φαίνεται σα μια ξένη γλώσσα, την οποία προσπαθούμε να απομνημονεύσουμε.</a:t>
            </a:r>
          </a:p>
          <a:p>
            <a:pPr marL="0" indent="0" algn="just">
              <a:buNone/>
            </a:pPr>
            <a:endParaRPr lang="el-GR" dirty="0" smtClean="0"/>
          </a:p>
          <a:p>
            <a:pPr algn="just"/>
            <a:r>
              <a:rPr lang="el-GR" sz="1400" dirty="0" smtClean="0"/>
              <a:t>Πηγή: </a:t>
            </a:r>
            <a:r>
              <a:rPr lang="en-US" sz="1400" dirty="0" smtClean="0"/>
              <a:t>https</a:t>
            </a:r>
            <a:r>
              <a:rPr lang="en-US" sz="1400" dirty="0"/>
              <a:t>://enavsma.edu.gr/index.php/to-blog-mas/250-arxaia-ellinika-aparaititi-gnosi-i-xasimo-xronou</a:t>
            </a:r>
            <a:endParaRPr lang="el-GR" sz="1400" dirty="0" smtClean="0"/>
          </a:p>
          <a:p>
            <a:endParaRPr lang="el-GR" dirty="0"/>
          </a:p>
        </p:txBody>
      </p:sp>
    </p:spTree>
    <p:extLst>
      <p:ext uri="{BB962C8B-B14F-4D97-AF65-F5344CB8AC3E}">
        <p14:creationId xmlns:p14="http://schemas.microsoft.com/office/powerpoint/2010/main" val="370093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31270" y="449543"/>
            <a:ext cx="9467994" cy="797366"/>
          </a:xfrm>
        </p:spPr>
        <p:txBody>
          <a:bodyPr>
            <a:normAutofit fontScale="90000"/>
          </a:bodyPr>
          <a:lstStyle/>
          <a:p>
            <a:r>
              <a:rPr lang="el-GR" sz="3100" dirty="0"/>
              <a:t>Ένα Ισπανικό τραγούδι με Ελληνικούς στίχους</a:t>
            </a:r>
            <a:r>
              <a:rPr lang="el-GR" dirty="0"/>
              <a:t/>
            </a:r>
            <a:br>
              <a:rPr lang="el-GR" dirty="0"/>
            </a:br>
            <a:endParaRPr lang="el-GR" dirty="0"/>
          </a:p>
        </p:txBody>
      </p:sp>
      <p:sp>
        <p:nvSpPr>
          <p:cNvPr id="3" name="Θέση περιεχομένου 2"/>
          <p:cNvSpPr>
            <a:spLocks noGrp="1"/>
          </p:cNvSpPr>
          <p:nvPr>
            <p:ph idx="1"/>
          </p:nvPr>
        </p:nvSpPr>
        <p:spPr>
          <a:xfrm>
            <a:off x="2431270" y="1429789"/>
            <a:ext cx="8915400" cy="4821779"/>
          </a:xfrm>
        </p:spPr>
        <p:txBody>
          <a:bodyPr>
            <a:normAutofit lnSpcReduction="10000"/>
          </a:bodyPr>
          <a:lstStyle/>
          <a:p>
            <a:r>
              <a:rPr lang="el-GR" dirty="0"/>
              <a:t>Ο Αργεντίνος συνθέτης </a:t>
            </a:r>
            <a:r>
              <a:rPr lang="el-GR" dirty="0" err="1"/>
              <a:t>Daniel</a:t>
            </a:r>
            <a:r>
              <a:rPr lang="el-GR" dirty="0"/>
              <a:t> </a:t>
            </a:r>
            <a:r>
              <a:rPr lang="el-GR" dirty="0" err="1"/>
              <a:t>Armando</a:t>
            </a:r>
            <a:r>
              <a:rPr lang="el-GR" dirty="0"/>
              <a:t>, δήλωσε σε συνέντευξη του, ότι </a:t>
            </a:r>
            <a:r>
              <a:rPr lang="el-GR" dirty="0" smtClean="0"/>
              <a:t> </a:t>
            </a:r>
            <a:r>
              <a:rPr lang="el-GR" dirty="0"/>
              <a:t>εμπνεύστηκε </a:t>
            </a:r>
            <a:r>
              <a:rPr lang="el-GR" dirty="0" smtClean="0"/>
              <a:t>το τραγούδι όταν </a:t>
            </a:r>
            <a:r>
              <a:rPr lang="el-GR" dirty="0"/>
              <a:t>είχε πάει στην Κούβα και εισερχόμενος σε ένα βιβλιοπωλείο είδε ένα βιβλίο με </a:t>
            </a:r>
            <a:r>
              <a:rPr lang="el-GR" dirty="0" smtClean="0"/>
              <a:t>τίτλο «</a:t>
            </a:r>
            <a:r>
              <a:rPr lang="el-GR" b="1" dirty="0" smtClean="0"/>
              <a:t>Οι </a:t>
            </a:r>
            <a:r>
              <a:rPr lang="el-GR" b="1" dirty="0"/>
              <a:t>17,000 Ελληνικές λέξεις στην Ισπανική </a:t>
            </a:r>
            <a:r>
              <a:rPr lang="el-GR" b="1" dirty="0" smtClean="0"/>
              <a:t>γλώσσα»</a:t>
            </a:r>
            <a:r>
              <a:rPr lang="el-GR" dirty="0" smtClean="0"/>
              <a:t>.</a:t>
            </a:r>
          </a:p>
          <a:p>
            <a:pPr marL="0" indent="0">
              <a:buNone/>
            </a:pPr>
            <a:endParaRPr lang="el-GR" dirty="0"/>
          </a:p>
          <a:p>
            <a:r>
              <a:rPr lang="el-GR" dirty="0"/>
              <a:t>«Έζησα δύο χρόνια στην Ισπανία και μπορώ να σας διαβεβαιώσω ότι οι Ελληνικές λέξεις είναι πολύ περισσότερες. Θα μού πείτε, πού το ξέρεις, τις μέτρησες; Δεν χρειάζεται. </a:t>
            </a:r>
            <a:r>
              <a:rPr lang="el-GR" b="1" dirty="0">
                <a:solidFill>
                  <a:schemeClr val="accent1">
                    <a:lumMod val="75000"/>
                  </a:schemeClr>
                </a:solidFill>
              </a:rPr>
              <a:t>Όλες οι λέξεις πού υποδηλώνουν κάποια έννοια επιστημονική, κοινωνιολογική, ανθρωπιστική και όχι μόνο είναι Ελληνικές</a:t>
            </a:r>
            <a:r>
              <a:rPr lang="el-GR" dirty="0"/>
              <a:t>. Αυτό βέβαια συμβαίνει σε όλες τις γλώσσες», είπε</a:t>
            </a:r>
            <a:r>
              <a:rPr lang="el-GR" dirty="0" smtClean="0"/>
              <a:t>.</a:t>
            </a:r>
          </a:p>
          <a:p>
            <a:endParaRPr lang="el-GR" dirty="0"/>
          </a:p>
          <a:p>
            <a:r>
              <a:rPr lang="el-GR" dirty="0" smtClean="0"/>
              <a:t>* </a:t>
            </a:r>
            <a:r>
              <a:rPr lang="el-GR" b="1" dirty="0" smtClean="0">
                <a:solidFill>
                  <a:schemeClr val="accent2">
                    <a:lumMod val="75000"/>
                  </a:schemeClr>
                </a:solidFill>
              </a:rPr>
              <a:t>Η </a:t>
            </a:r>
            <a:r>
              <a:rPr lang="el-GR" b="1" dirty="0">
                <a:solidFill>
                  <a:schemeClr val="accent2">
                    <a:lumMod val="75000"/>
                  </a:schemeClr>
                </a:solidFill>
              </a:rPr>
              <a:t>αγγλική </a:t>
            </a:r>
            <a:r>
              <a:rPr lang="el-GR" b="1" dirty="0" smtClean="0">
                <a:solidFill>
                  <a:schemeClr val="accent2">
                    <a:lumMod val="75000"/>
                  </a:schemeClr>
                </a:solidFill>
              </a:rPr>
              <a:t>γλώσσα </a:t>
            </a:r>
            <a:r>
              <a:rPr lang="el-GR" b="1" dirty="0">
                <a:solidFill>
                  <a:schemeClr val="accent2">
                    <a:lumMod val="75000"/>
                  </a:schemeClr>
                </a:solidFill>
              </a:rPr>
              <a:t>χρησιμοποιεί σήμερα πάνω από </a:t>
            </a:r>
            <a:r>
              <a:rPr lang="el-GR" b="1" dirty="0" smtClean="0">
                <a:solidFill>
                  <a:schemeClr val="accent2">
                    <a:lumMod val="75000"/>
                  </a:schemeClr>
                </a:solidFill>
              </a:rPr>
              <a:t>50.000 ελληνικές </a:t>
            </a:r>
            <a:r>
              <a:rPr lang="el-GR" b="1" dirty="0">
                <a:solidFill>
                  <a:schemeClr val="accent2">
                    <a:lumMod val="75000"/>
                  </a:schemeClr>
                </a:solidFill>
              </a:rPr>
              <a:t>λέξεις</a:t>
            </a:r>
            <a:r>
              <a:rPr lang="el-GR" b="1" dirty="0" smtClean="0">
                <a:solidFill>
                  <a:schemeClr val="accent2">
                    <a:lumMod val="75000"/>
                  </a:schemeClr>
                </a:solidFill>
              </a:rPr>
              <a:t>. Το 30% των αγγλικών λέξεων έχουν ελληνικές ρίζες . Τα ίδια ισχύουν σε μεγαλύτερο και στη </a:t>
            </a:r>
            <a:r>
              <a:rPr lang="el-GR" b="1" dirty="0">
                <a:solidFill>
                  <a:schemeClr val="accent2">
                    <a:lumMod val="75000"/>
                  </a:schemeClr>
                </a:solidFill>
              </a:rPr>
              <a:t>γ</a:t>
            </a:r>
            <a:r>
              <a:rPr lang="el-GR" b="1" dirty="0" smtClean="0">
                <a:solidFill>
                  <a:schemeClr val="accent2">
                    <a:lumMod val="75000"/>
                  </a:schemeClr>
                </a:solidFill>
              </a:rPr>
              <a:t>αλλική γλώσσα.</a:t>
            </a:r>
          </a:p>
          <a:p>
            <a:r>
              <a:rPr lang="el-GR" b="1" dirty="0">
                <a:solidFill>
                  <a:schemeClr val="accent2">
                    <a:lumMod val="75000"/>
                  </a:schemeClr>
                </a:solidFill>
              </a:rPr>
              <a:t>Α</a:t>
            </a:r>
            <a:r>
              <a:rPr lang="el-GR" b="1" dirty="0" smtClean="0">
                <a:solidFill>
                  <a:schemeClr val="accent2">
                    <a:lumMod val="75000"/>
                  </a:schemeClr>
                </a:solidFill>
              </a:rPr>
              <a:t>πό τις 46.000 ορολογίες της ιατρικής επιστήμης οι 24.000 είναι ελληνικές.</a:t>
            </a:r>
            <a:endParaRPr lang="el-GR" b="1" dirty="0" smtClean="0">
              <a:solidFill>
                <a:schemeClr val="accent2">
                  <a:lumMod val="75000"/>
                </a:schemeClr>
              </a:solidFill>
            </a:endParaRPr>
          </a:p>
          <a:p>
            <a:endParaRPr lang="el-GR" b="1" dirty="0">
              <a:solidFill>
                <a:schemeClr val="accent2">
                  <a:lumMod val="75000"/>
                </a:schemeClr>
              </a:solidFill>
            </a:endParaRPr>
          </a:p>
          <a:p>
            <a:endParaRPr lang="el-GR" dirty="0"/>
          </a:p>
        </p:txBody>
      </p:sp>
      <p:pic>
        <p:nvPicPr>
          <p:cNvPr id="1026" name="Picture 2" descr="Daniel Armando - IMD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179" y="1709650"/>
            <a:ext cx="937895" cy="1786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930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13000" y="624110"/>
            <a:ext cx="9320211" cy="823690"/>
          </a:xfrm>
        </p:spPr>
        <p:txBody>
          <a:bodyPr>
            <a:normAutofit/>
          </a:bodyPr>
          <a:lstStyle/>
          <a:p>
            <a:r>
              <a:rPr lang="el-GR" sz="2000" dirty="0">
                <a:latin typeface="Century" panose="02040604050505020304" pitchFamily="18" charset="0"/>
              </a:rPr>
              <a:t>Οι στίχοι του «</a:t>
            </a:r>
            <a:r>
              <a:rPr lang="el-GR" sz="2000" dirty="0" err="1">
                <a:latin typeface="Century" panose="02040604050505020304" pitchFamily="18" charset="0"/>
              </a:rPr>
              <a:t>Mi</a:t>
            </a:r>
            <a:r>
              <a:rPr lang="el-GR" sz="2000" dirty="0">
                <a:latin typeface="Century" panose="02040604050505020304" pitchFamily="18" charset="0"/>
              </a:rPr>
              <a:t> </a:t>
            </a:r>
            <a:r>
              <a:rPr lang="el-GR" sz="2000" dirty="0" err="1">
                <a:latin typeface="Century" panose="02040604050505020304" pitchFamily="18" charset="0"/>
              </a:rPr>
              <a:t>Ultimo</a:t>
            </a:r>
            <a:r>
              <a:rPr lang="el-GR" sz="2000" dirty="0">
                <a:latin typeface="Century" panose="02040604050505020304" pitchFamily="18" charset="0"/>
              </a:rPr>
              <a:t> </a:t>
            </a:r>
            <a:r>
              <a:rPr lang="el-GR" sz="2000" dirty="0" err="1">
                <a:latin typeface="Century" panose="02040604050505020304" pitchFamily="18" charset="0"/>
              </a:rPr>
              <a:t>Tango</a:t>
            </a:r>
            <a:r>
              <a:rPr lang="el-GR" sz="2000" dirty="0">
                <a:latin typeface="Century" panose="02040604050505020304" pitchFamily="18" charset="0"/>
              </a:rPr>
              <a:t> </a:t>
            </a:r>
            <a:r>
              <a:rPr lang="el-GR" sz="2000" dirty="0" err="1">
                <a:latin typeface="Century" panose="02040604050505020304" pitchFamily="18" charset="0"/>
              </a:rPr>
              <a:t>en</a:t>
            </a:r>
            <a:r>
              <a:rPr lang="el-GR" sz="2000" dirty="0">
                <a:latin typeface="Century" panose="02040604050505020304" pitchFamily="18" charset="0"/>
              </a:rPr>
              <a:t> </a:t>
            </a:r>
            <a:r>
              <a:rPr lang="el-GR" sz="2000" dirty="0" err="1">
                <a:latin typeface="Century" panose="02040604050505020304" pitchFamily="18" charset="0"/>
              </a:rPr>
              <a:t>Atenas</a:t>
            </a:r>
            <a:r>
              <a:rPr lang="el-GR" sz="2000" dirty="0">
                <a:latin typeface="Century" panose="02040604050505020304" pitchFamily="18" charset="0"/>
              </a:rPr>
              <a:t>»</a:t>
            </a:r>
          </a:p>
        </p:txBody>
      </p:sp>
      <p:sp>
        <p:nvSpPr>
          <p:cNvPr id="3" name="Θέση περιεχομένου 2"/>
          <p:cNvSpPr>
            <a:spLocks noGrp="1"/>
          </p:cNvSpPr>
          <p:nvPr>
            <p:ph sz="half" idx="1"/>
          </p:nvPr>
        </p:nvSpPr>
        <p:spPr>
          <a:xfrm>
            <a:off x="2479144" y="1371600"/>
            <a:ext cx="5132389" cy="4902200"/>
          </a:xfrm>
        </p:spPr>
        <p:txBody>
          <a:bodyPr>
            <a:normAutofit fontScale="25000" lnSpcReduction="20000"/>
          </a:bodyPr>
          <a:lstStyle/>
          <a:p>
            <a:pPr marL="0" indent="0">
              <a:buNone/>
            </a:pPr>
            <a:r>
              <a:rPr lang="el-GR" u="sng" dirty="0"/>
              <a:t/>
            </a:r>
            <a:br>
              <a:rPr lang="el-GR" u="sng" dirty="0"/>
            </a:br>
            <a:endParaRPr lang="el-GR" dirty="0"/>
          </a:p>
          <a:p>
            <a:pPr marL="0" indent="0">
              <a:buNone/>
            </a:pPr>
            <a:r>
              <a:rPr lang="en-US" sz="6400" b="1" dirty="0" err="1">
                <a:latin typeface="Candara" panose="020E0502030303020204" pitchFamily="34" charset="0"/>
              </a:rPr>
              <a:t>Armonia</a:t>
            </a:r>
            <a:r>
              <a:rPr lang="en-US" sz="6400" b="1" dirty="0">
                <a:latin typeface="Candara" panose="020E0502030303020204" pitchFamily="34" charset="0"/>
              </a:rPr>
              <a:t> </a:t>
            </a:r>
            <a:r>
              <a:rPr lang="en-US" sz="6400" b="1" dirty="0" err="1">
                <a:latin typeface="Candara" panose="020E0502030303020204" pitchFamily="34" charset="0"/>
              </a:rPr>
              <a:t>neurotica</a:t>
            </a:r>
            <a:r>
              <a:rPr lang="en-US" sz="6400" b="1" dirty="0">
                <a:latin typeface="Candara" panose="020E0502030303020204" pitchFamily="34" charset="0"/>
              </a:rPr>
              <a:t> </a:t>
            </a:r>
            <a:r>
              <a:rPr lang="en-US" sz="6400" b="1" dirty="0" err="1">
                <a:latin typeface="Candara" panose="020E0502030303020204" pitchFamily="34" charset="0"/>
              </a:rPr>
              <a:t>en</a:t>
            </a:r>
            <a:r>
              <a:rPr lang="en-US" sz="6400" b="1" dirty="0">
                <a:latin typeface="Candara" panose="020E0502030303020204" pitchFamily="34" charset="0"/>
              </a:rPr>
              <a:t> el microcosm</a:t>
            </a:r>
            <a:r>
              <a:rPr lang="el-GR" sz="6400" b="1" dirty="0">
                <a:latin typeface="Candara" panose="020E0502030303020204" pitchFamily="34" charset="0"/>
              </a:rPr>
              <a:t>ο</a:t>
            </a:r>
            <a:r>
              <a:rPr lang="en-US" sz="6400" b="1" dirty="0">
                <a:latin typeface="Candara" panose="020E0502030303020204" pitchFamily="34" charset="0"/>
              </a:rPr>
              <a:t> de la </a:t>
            </a:r>
            <a:r>
              <a:rPr lang="en-US" sz="6400" b="1" dirty="0" err="1">
                <a:latin typeface="Candara" panose="020E0502030303020204" pitchFamily="34" charset="0"/>
              </a:rPr>
              <a:t>metropoli</a:t>
            </a:r>
            <a:r>
              <a:rPr lang="en-US" sz="6400" b="1" dirty="0">
                <a:latin typeface="Candara" panose="020E0502030303020204" pitchFamily="34" charset="0"/>
              </a:rPr>
              <a:t> </a:t>
            </a:r>
            <a:r>
              <a:rPr lang="en-US" sz="6400" b="1" dirty="0" err="1">
                <a:latin typeface="Candara" panose="020E0502030303020204" pitchFamily="34" charset="0"/>
              </a:rPr>
              <a:t>cultura</a:t>
            </a:r>
            <a:r>
              <a:rPr lang="en-US" sz="6400" b="1" dirty="0">
                <a:latin typeface="Candara" panose="020E0502030303020204" pitchFamily="34" charset="0"/>
              </a:rPr>
              <a:t> </a:t>
            </a:r>
            <a:r>
              <a:rPr lang="en-US" sz="6400" b="1" dirty="0" err="1">
                <a:latin typeface="Candara" panose="020E0502030303020204" pitchFamily="34" charset="0"/>
              </a:rPr>
              <a:t>narcisista</a:t>
            </a:r>
            <a:r>
              <a:rPr lang="en-US" sz="6400" b="1" dirty="0">
                <a:latin typeface="Candara" panose="020E0502030303020204" pitchFamily="34" charset="0"/>
              </a:rPr>
              <a:t> </a:t>
            </a:r>
            <a:r>
              <a:rPr lang="en-US" sz="6400" b="1" dirty="0" err="1">
                <a:latin typeface="Candara" panose="020E0502030303020204" pitchFamily="34" charset="0"/>
              </a:rPr>
              <a:t>en</a:t>
            </a:r>
            <a:r>
              <a:rPr lang="en-US" sz="6400" b="1" dirty="0">
                <a:latin typeface="Candara" panose="020E0502030303020204" pitchFamily="34" charset="0"/>
              </a:rPr>
              <a:t> </a:t>
            </a:r>
            <a:r>
              <a:rPr lang="en-US" sz="6400" b="1" dirty="0" err="1">
                <a:latin typeface="Candara" panose="020E0502030303020204" pitchFamily="34" charset="0"/>
              </a:rPr>
              <a:t>una</a:t>
            </a:r>
            <a:r>
              <a:rPr lang="en-US" sz="6400" b="1" dirty="0">
                <a:latin typeface="Candara" panose="020E0502030303020204" pitchFamily="34" charset="0"/>
              </a:rPr>
              <a:t> </a:t>
            </a:r>
            <a:r>
              <a:rPr lang="en-US" sz="6400" b="1" dirty="0" err="1">
                <a:latin typeface="Candara" panose="020E0502030303020204" pitchFamily="34" charset="0"/>
              </a:rPr>
              <a:t>monarquia</a:t>
            </a:r>
            <a:r>
              <a:rPr lang="en-US" sz="6400" b="1" dirty="0">
                <a:latin typeface="Candara" panose="020E0502030303020204" pitchFamily="34" charset="0"/>
              </a:rPr>
              <a:t> </a:t>
            </a:r>
            <a:r>
              <a:rPr lang="en-US" sz="6400" b="1" dirty="0" err="1">
                <a:latin typeface="Candara" panose="020E0502030303020204" pitchFamily="34" charset="0"/>
              </a:rPr>
              <a:t>dogmatica</a:t>
            </a:r>
            <a:r>
              <a:rPr lang="en-US" sz="6400" b="1" dirty="0">
                <a:latin typeface="Candara" panose="020E0502030303020204" pitchFamily="34" charset="0"/>
              </a:rPr>
              <a:t> </a:t>
            </a:r>
            <a:r>
              <a:rPr lang="en-US" sz="6400" b="1" dirty="0" err="1">
                <a:latin typeface="Candara" panose="020E0502030303020204" pitchFamily="34" charset="0"/>
              </a:rPr>
              <a:t>simfonia</a:t>
            </a:r>
            <a:r>
              <a:rPr lang="en-US" sz="6400" b="1" dirty="0">
                <a:latin typeface="Candara" panose="020E0502030303020204" pitchFamily="34" charset="0"/>
              </a:rPr>
              <a:t> </a:t>
            </a:r>
            <a:r>
              <a:rPr lang="en-US" sz="6400" b="1" dirty="0" err="1">
                <a:latin typeface="Candara" panose="020E0502030303020204" pitchFamily="34" charset="0"/>
              </a:rPr>
              <a:t>cacofonica</a:t>
            </a:r>
            <a:r>
              <a:rPr lang="en-US" sz="6400" b="1" dirty="0">
                <a:latin typeface="Candara" panose="020E0502030303020204" pitchFamily="34" charset="0"/>
              </a:rPr>
              <a:t>, pandemonium </a:t>
            </a:r>
            <a:r>
              <a:rPr lang="en-US" sz="6400" b="1" dirty="0" err="1">
                <a:latin typeface="Candara" panose="020E0502030303020204" pitchFamily="34" charset="0"/>
              </a:rPr>
              <a:t>en</a:t>
            </a:r>
            <a:r>
              <a:rPr lang="en-US" sz="6400" b="1" dirty="0">
                <a:latin typeface="Candara" panose="020E0502030303020204" pitchFamily="34" charset="0"/>
              </a:rPr>
              <a:t> la </a:t>
            </a:r>
            <a:r>
              <a:rPr lang="en-US" sz="6400" b="1" dirty="0" err="1">
                <a:latin typeface="Candara" panose="020E0502030303020204" pitchFamily="34" charset="0"/>
              </a:rPr>
              <a:t>atmosfera</a:t>
            </a:r>
            <a:r>
              <a:rPr lang="en-US" sz="6400" b="1" dirty="0">
                <a:latin typeface="Candara" panose="020E0502030303020204" pitchFamily="34" charset="0"/>
              </a:rPr>
              <a:t> </a:t>
            </a:r>
            <a:r>
              <a:rPr lang="en-US" sz="6400" b="1" dirty="0" err="1">
                <a:latin typeface="Candara" panose="020E0502030303020204" pitchFamily="34" charset="0"/>
              </a:rPr>
              <a:t>melodia</a:t>
            </a:r>
            <a:r>
              <a:rPr lang="en-US" sz="6400" b="1" dirty="0">
                <a:latin typeface="Candara" panose="020E0502030303020204" pitchFamily="34" charset="0"/>
              </a:rPr>
              <a:t> </a:t>
            </a:r>
            <a:r>
              <a:rPr lang="en-US" sz="6400" b="1" dirty="0" err="1">
                <a:latin typeface="Candara" panose="020E0502030303020204" pitchFamily="34" charset="0"/>
              </a:rPr>
              <a:t>simbolo</a:t>
            </a:r>
            <a:r>
              <a:rPr lang="en-US" sz="6400" b="1" dirty="0">
                <a:latin typeface="Candara" panose="020E0502030303020204" pitchFamily="34" charset="0"/>
              </a:rPr>
              <a:t>, melodrama y </a:t>
            </a:r>
            <a:r>
              <a:rPr lang="en-US" sz="6400" b="1" dirty="0" err="1">
                <a:latin typeface="Candara" panose="020E0502030303020204" pitchFamily="34" charset="0"/>
              </a:rPr>
              <a:t>tragedia.Orgasmo</a:t>
            </a:r>
            <a:r>
              <a:rPr lang="en-US" sz="6400" b="1" dirty="0">
                <a:latin typeface="Candara" panose="020E0502030303020204" pitchFamily="34" charset="0"/>
              </a:rPr>
              <a:t> </a:t>
            </a:r>
            <a:r>
              <a:rPr lang="en-US" sz="6400" b="1" dirty="0" err="1">
                <a:latin typeface="Candara" panose="020E0502030303020204" pitchFamily="34" charset="0"/>
              </a:rPr>
              <a:t>ideologico</a:t>
            </a:r>
            <a:r>
              <a:rPr lang="en-US" sz="6400" b="1" dirty="0">
                <a:latin typeface="Candara" panose="020E0502030303020204" pitchFamily="34" charset="0"/>
              </a:rPr>
              <a:t> del barbarism</a:t>
            </a:r>
            <a:r>
              <a:rPr lang="el-GR" sz="6400" b="1" dirty="0">
                <a:latin typeface="Candara" panose="020E0502030303020204" pitchFamily="34" charset="0"/>
              </a:rPr>
              <a:t>ο</a:t>
            </a:r>
            <a:r>
              <a:rPr lang="en-US" sz="6400" b="1" dirty="0">
                <a:latin typeface="Candara" panose="020E0502030303020204" pitchFamily="34" charset="0"/>
              </a:rPr>
              <a:t> a la </a:t>
            </a:r>
            <a:r>
              <a:rPr lang="en-US" sz="6400" b="1" dirty="0" err="1">
                <a:latin typeface="Candara" panose="020E0502030303020204" pitchFamily="34" charset="0"/>
              </a:rPr>
              <a:t>teoria</a:t>
            </a:r>
            <a:r>
              <a:rPr lang="en-US" sz="6400" b="1" dirty="0">
                <a:latin typeface="Candara" panose="020E0502030303020204" pitchFamily="34" charset="0"/>
              </a:rPr>
              <a:t> politico </a:t>
            </a:r>
            <a:r>
              <a:rPr lang="en-US" sz="6400" b="1" dirty="0" err="1">
                <a:latin typeface="Candara" panose="020E0502030303020204" pitchFamily="34" charset="0"/>
              </a:rPr>
              <a:t>dislexico</a:t>
            </a:r>
            <a:r>
              <a:rPr lang="en-US" sz="6400" b="1" dirty="0">
                <a:latin typeface="Candara" panose="020E0502030303020204" pitchFamily="34" charset="0"/>
              </a:rPr>
              <a:t> </a:t>
            </a:r>
            <a:r>
              <a:rPr lang="en-US" sz="6400" b="1" dirty="0" err="1">
                <a:latin typeface="Candara" panose="020E0502030303020204" pitchFamily="34" charset="0"/>
              </a:rPr>
              <a:t>en</a:t>
            </a:r>
            <a:r>
              <a:rPr lang="en-US" sz="6400" b="1" dirty="0">
                <a:latin typeface="Candara" panose="020E0502030303020204" pitchFamily="34" charset="0"/>
              </a:rPr>
              <a:t> </a:t>
            </a:r>
            <a:r>
              <a:rPr lang="en-US" sz="6400" b="1" dirty="0" err="1">
                <a:latin typeface="Candara" panose="020E0502030303020204" pitchFamily="34" charset="0"/>
              </a:rPr>
              <a:t>parodia</a:t>
            </a:r>
            <a:r>
              <a:rPr lang="en-US" sz="6400" b="1" dirty="0">
                <a:latin typeface="Candara" panose="020E0502030303020204" pitchFamily="34" charset="0"/>
              </a:rPr>
              <a:t> </a:t>
            </a:r>
            <a:r>
              <a:rPr lang="en-US" sz="6400" b="1" dirty="0" err="1">
                <a:latin typeface="Candara" panose="020E0502030303020204" pitchFamily="34" charset="0"/>
              </a:rPr>
              <a:t>onirica</a:t>
            </a:r>
            <a:r>
              <a:rPr lang="en-US" sz="6400" b="1" dirty="0">
                <a:latin typeface="Candara" panose="020E0502030303020204" pitchFamily="34" charset="0"/>
              </a:rPr>
              <a:t> </a:t>
            </a:r>
            <a:r>
              <a:rPr lang="en-US" sz="6400" b="1" dirty="0" err="1">
                <a:latin typeface="Candara" panose="020E0502030303020204" pitchFamily="34" charset="0"/>
              </a:rPr>
              <a:t>tirania</a:t>
            </a:r>
            <a:r>
              <a:rPr lang="en-US" sz="6400" b="1" dirty="0">
                <a:latin typeface="Candara" panose="020E0502030303020204" pitchFamily="34" charset="0"/>
              </a:rPr>
              <a:t> </a:t>
            </a:r>
            <a:r>
              <a:rPr lang="en-US" sz="6400" b="1" dirty="0" err="1">
                <a:latin typeface="Candara" panose="020E0502030303020204" pitchFamily="34" charset="0"/>
              </a:rPr>
              <a:t>fantasma</a:t>
            </a:r>
            <a:r>
              <a:rPr lang="en-US" sz="6400" b="1" dirty="0">
                <a:latin typeface="Candara" panose="020E0502030303020204" pitchFamily="34" charset="0"/>
              </a:rPr>
              <a:t>, </a:t>
            </a:r>
            <a:r>
              <a:rPr lang="en-US" sz="6400" b="1" dirty="0" err="1">
                <a:latin typeface="Candara" panose="020E0502030303020204" pitchFamily="34" charset="0"/>
              </a:rPr>
              <a:t>dilema</a:t>
            </a:r>
            <a:r>
              <a:rPr lang="en-US" sz="6400" b="1" dirty="0">
                <a:latin typeface="Candara" panose="020E0502030303020204" pitchFamily="34" charset="0"/>
              </a:rPr>
              <a:t> </a:t>
            </a:r>
            <a:r>
              <a:rPr lang="en-US" sz="6400" b="1" dirty="0" err="1">
                <a:latin typeface="Candara" panose="020E0502030303020204" pitchFamily="34" charset="0"/>
              </a:rPr>
              <a:t>megalomano</a:t>
            </a:r>
            <a:r>
              <a:rPr lang="en-US" sz="6400" b="1" dirty="0">
                <a:latin typeface="Candara" panose="020E0502030303020204" pitchFamily="34" charset="0"/>
              </a:rPr>
              <a:t> de un metabolism</a:t>
            </a:r>
            <a:r>
              <a:rPr lang="el-GR" sz="6400" b="1" dirty="0">
                <a:latin typeface="Candara" panose="020E0502030303020204" pitchFamily="34" charset="0"/>
              </a:rPr>
              <a:t>ο</a:t>
            </a:r>
            <a:r>
              <a:rPr lang="en-US" sz="6400" b="1" dirty="0">
                <a:latin typeface="Candara" panose="020E0502030303020204" pitchFamily="34" charset="0"/>
              </a:rPr>
              <a:t> </a:t>
            </a:r>
            <a:r>
              <a:rPr lang="en-US" sz="6400" b="1" dirty="0" err="1">
                <a:latin typeface="Candara" panose="020E0502030303020204" pitchFamily="34" charset="0"/>
              </a:rPr>
              <a:t>retorico</a:t>
            </a:r>
            <a:r>
              <a:rPr lang="en-US" sz="6400" b="1" dirty="0">
                <a:latin typeface="Candara" panose="020E0502030303020204" pitchFamily="34" charset="0"/>
              </a:rPr>
              <a:t> sin </a:t>
            </a:r>
            <a:r>
              <a:rPr lang="en-US" sz="6400" b="1" dirty="0" err="1">
                <a:latin typeface="Candara" panose="020E0502030303020204" pitchFamily="34" charset="0"/>
              </a:rPr>
              <a:t>tesis</a:t>
            </a:r>
            <a:r>
              <a:rPr lang="en-US" sz="6400" b="1" dirty="0">
                <a:latin typeface="Candara" panose="020E0502030303020204" pitchFamily="34" charset="0"/>
              </a:rPr>
              <a:t> </a:t>
            </a:r>
            <a:r>
              <a:rPr lang="en-US" sz="6400" b="1" dirty="0" err="1">
                <a:latin typeface="Candara" panose="020E0502030303020204" pitchFamily="34" charset="0"/>
              </a:rPr>
              <a:t>ni</a:t>
            </a:r>
            <a:r>
              <a:rPr lang="en-US" sz="6400" b="1" dirty="0">
                <a:latin typeface="Candara" panose="020E0502030303020204" pitchFamily="34" charset="0"/>
              </a:rPr>
              <a:t> </a:t>
            </a:r>
            <a:r>
              <a:rPr lang="en-US" sz="6400" b="1" dirty="0" err="1">
                <a:latin typeface="Candara" panose="020E0502030303020204" pitchFamily="34" charset="0"/>
              </a:rPr>
              <a:t>antitesis</a:t>
            </a:r>
            <a:r>
              <a:rPr lang="en-US" sz="6400" b="1" dirty="0">
                <a:latin typeface="Candara" panose="020E0502030303020204" pitchFamily="34" charset="0"/>
              </a:rPr>
              <a:t>.</a:t>
            </a:r>
            <a:br>
              <a:rPr lang="en-US" sz="6400" b="1" dirty="0">
                <a:latin typeface="Candara" panose="020E0502030303020204" pitchFamily="34" charset="0"/>
              </a:rPr>
            </a:br>
            <a:r>
              <a:rPr lang="en-US" sz="6400" b="1" dirty="0">
                <a:latin typeface="Candara" panose="020E0502030303020204" pitchFamily="34" charset="0"/>
              </a:rPr>
              <a:t/>
            </a:r>
            <a:br>
              <a:rPr lang="en-US" sz="6400" b="1" dirty="0">
                <a:latin typeface="Candara" panose="020E0502030303020204" pitchFamily="34" charset="0"/>
              </a:rPr>
            </a:br>
            <a:r>
              <a:rPr lang="en-US" sz="6400" b="1" dirty="0">
                <a:latin typeface="Candara" panose="020E0502030303020204" pitchFamily="34" charset="0"/>
              </a:rPr>
              <a:t>Este mi ultimo tango </a:t>
            </a:r>
            <a:r>
              <a:rPr lang="en-US" sz="6400" b="1" dirty="0" err="1">
                <a:latin typeface="Candara" panose="020E0502030303020204" pitchFamily="34" charset="0"/>
              </a:rPr>
              <a:t>en</a:t>
            </a:r>
            <a:r>
              <a:rPr lang="en-US" sz="6400" b="1" dirty="0">
                <a:latin typeface="Candara" panose="020E0502030303020204" pitchFamily="34" charset="0"/>
              </a:rPr>
              <a:t> </a:t>
            </a:r>
            <a:r>
              <a:rPr lang="en-US" sz="6400" b="1" dirty="0" err="1">
                <a:latin typeface="Candara" panose="020E0502030303020204" pitchFamily="34" charset="0"/>
              </a:rPr>
              <a:t>Atenas</a:t>
            </a:r>
            <a:r>
              <a:rPr lang="en-US" sz="6400" b="1" dirty="0">
                <a:latin typeface="Candara" panose="020E0502030303020204" pitchFamily="34" charset="0"/>
              </a:rPr>
              <a:t> tango </a:t>
            </a:r>
            <a:r>
              <a:rPr lang="en-US" sz="6400" b="1" dirty="0" err="1">
                <a:latin typeface="Candara" panose="020E0502030303020204" pitchFamily="34" charset="0"/>
              </a:rPr>
              <a:t>lloron</a:t>
            </a:r>
            <a:r>
              <a:rPr lang="en-US" sz="6400" b="1" dirty="0">
                <a:latin typeface="Candara" panose="020E0502030303020204" pitchFamily="34" charset="0"/>
              </a:rPr>
              <a:t>, que </a:t>
            </a:r>
            <a:r>
              <a:rPr lang="en-US" sz="6400" b="1" dirty="0" err="1">
                <a:latin typeface="Candara" panose="020E0502030303020204" pitchFamily="34" charset="0"/>
              </a:rPr>
              <a:t>corre</a:t>
            </a:r>
            <a:r>
              <a:rPr lang="en-US" sz="6400" b="1" dirty="0">
                <a:latin typeface="Candara" panose="020E0502030303020204" pitchFamily="34" charset="0"/>
              </a:rPr>
              <a:t> </a:t>
            </a:r>
            <a:r>
              <a:rPr lang="en-US" sz="6400" b="1" dirty="0" err="1">
                <a:latin typeface="Candara" panose="020E0502030303020204" pitchFamily="34" charset="0"/>
              </a:rPr>
              <a:t>por</a:t>
            </a:r>
            <a:r>
              <a:rPr lang="en-US" sz="6400" b="1" dirty="0">
                <a:latin typeface="Candara" panose="020E0502030303020204" pitchFamily="34" charset="0"/>
              </a:rPr>
              <a:t> </a:t>
            </a:r>
            <a:r>
              <a:rPr lang="en-US" sz="6400" b="1" dirty="0" err="1">
                <a:latin typeface="Candara" panose="020E0502030303020204" pitchFamily="34" charset="0"/>
              </a:rPr>
              <a:t>mis</a:t>
            </a:r>
            <a:r>
              <a:rPr lang="en-US" sz="6400" b="1" dirty="0">
                <a:latin typeface="Candara" panose="020E0502030303020204" pitchFamily="34" charset="0"/>
              </a:rPr>
              <a:t> </a:t>
            </a:r>
            <a:r>
              <a:rPr lang="en-US" sz="6400" b="1" dirty="0" err="1">
                <a:latin typeface="Candara" panose="020E0502030303020204" pitchFamily="34" charset="0"/>
              </a:rPr>
              <a:t>venas</a:t>
            </a:r>
            <a:r>
              <a:rPr lang="en-US" sz="6400" b="1" dirty="0">
                <a:latin typeface="Candara" panose="020E0502030303020204" pitchFamily="34" charset="0"/>
              </a:rPr>
              <a:t>.</a:t>
            </a:r>
            <a:br>
              <a:rPr lang="en-US" sz="6400" b="1" dirty="0">
                <a:latin typeface="Candara" panose="020E0502030303020204" pitchFamily="34" charset="0"/>
              </a:rPr>
            </a:br>
            <a:r>
              <a:rPr lang="en-US" sz="6400" b="1" dirty="0">
                <a:latin typeface="Candara" panose="020E0502030303020204" pitchFamily="34" charset="0"/>
              </a:rPr>
              <a:t/>
            </a:r>
            <a:br>
              <a:rPr lang="en-US" sz="6400" b="1" dirty="0">
                <a:latin typeface="Candara" panose="020E0502030303020204" pitchFamily="34" charset="0"/>
              </a:rPr>
            </a:br>
            <a:r>
              <a:rPr lang="en-US" sz="6400" b="1" dirty="0" err="1">
                <a:latin typeface="Candara" panose="020E0502030303020204" pitchFamily="34" charset="0"/>
              </a:rPr>
              <a:t>Patriota</a:t>
            </a:r>
            <a:r>
              <a:rPr lang="en-US" sz="6400" b="1" dirty="0">
                <a:latin typeface="Candara" panose="020E0502030303020204" pitchFamily="34" charset="0"/>
              </a:rPr>
              <a:t> heroic</a:t>
            </a:r>
            <a:r>
              <a:rPr lang="el-GR" sz="6400" b="1" dirty="0">
                <a:latin typeface="Candara" panose="020E0502030303020204" pitchFamily="34" charset="0"/>
              </a:rPr>
              <a:t>ο</a:t>
            </a:r>
            <a:r>
              <a:rPr lang="en-US" sz="6400" b="1" dirty="0">
                <a:latin typeface="Candara" panose="020E0502030303020204" pitchFamily="34" charset="0"/>
              </a:rPr>
              <a:t>, tragic</a:t>
            </a:r>
            <a:r>
              <a:rPr lang="el-GR" sz="6400" b="1" dirty="0">
                <a:latin typeface="Candara" panose="020E0502030303020204" pitchFamily="34" charset="0"/>
              </a:rPr>
              <a:t>ο</a:t>
            </a:r>
            <a:r>
              <a:rPr lang="en-US" sz="6400" b="1" dirty="0">
                <a:latin typeface="Candara" panose="020E0502030303020204" pitchFamily="34" charset="0"/>
              </a:rPr>
              <a:t>, </a:t>
            </a:r>
            <a:r>
              <a:rPr lang="en-US" sz="6400" b="1" dirty="0" err="1">
                <a:latin typeface="Candara" panose="020E0502030303020204" pitchFamily="34" charset="0"/>
              </a:rPr>
              <a:t>sistematico</a:t>
            </a:r>
            <a:r>
              <a:rPr lang="en-US" sz="6400" b="1" dirty="0">
                <a:latin typeface="Candara" panose="020E0502030303020204" pitchFamily="34" charset="0"/>
              </a:rPr>
              <a:t> </a:t>
            </a:r>
            <a:r>
              <a:rPr lang="en-US" sz="6400" b="1" dirty="0" err="1">
                <a:latin typeface="Candara" panose="020E0502030303020204" pitchFamily="34" charset="0"/>
              </a:rPr>
              <a:t>hipocrecia</a:t>
            </a:r>
            <a:r>
              <a:rPr lang="en-US" sz="6400" b="1" dirty="0">
                <a:latin typeface="Candara" panose="020E0502030303020204" pitchFamily="34" charset="0"/>
              </a:rPr>
              <a:t> </a:t>
            </a:r>
            <a:r>
              <a:rPr lang="en-US" sz="6400" b="1" dirty="0" err="1">
                <a:latin typeface="Candara" panose="020E0502030303020204" pitchFamily="34" charset="0"/>
              </a:rPr>
              <a:t>paranoica</a:t>
            </a:r>
            <a:r>
              <a:rPr lang="en-US" sz="6400" b="1" dirty="0">
                <a:latin typeface="Candara" panose="020E0502030303020204" pitchFamily="34" charset="0"/>
              </a:rPr>
              <a:t> sin </a:t>
            </a:r>
            <a:r>
              <a:rPr lang="en-US" sz="6400" b="1" dirty="0" err="1">
                <a:latin typeface="Candara" panose="020E0502030303020204" pitchFamily="34" charset="0"/>
              </a:rPr>
              <a:t>dialogo</a:t>
            </a:r>
            <a:r>
              <a:rPr lang="en-US" sz="6400" b="1" dirty="0">
                <a:latin typeface="Candara" panose="020E0502030303020204" pitchFamily="34" charset="0"/>
              </a:rPr>
              <a:t> esoteric</a:t>
            </a:r>
            <a:r>
              <a:rPr lang="el-GR" sz="6400" b="1" dirty="0">
                <a:latin typeface="Candara" panose="020E0502030303020204" pitchFamily="34" charset="0"/>
              </a:rPr>
              <a:t>ο</a:t>
            </a:r>
            <a:r>
              <a:rPr lang="en-US" sz="6400" b="1" dirty="0">
                <a:latin typeface="Candara" panose="020E0502030303020204" pitchFamily="34" charset="0"/>
              </a:rPr>
              <a:t> </a:t>
            </a:r>
            <a:r>
              <a:rPr lang="en-US" sz="6400" b="1" dirty="0" err="1">
                <a:latin typeface="Candara" panose="020E0502030303020204" pitchFamily="34" charset="0"/>
              </a:rPr>
              <a:t>teatro</a:t>
            </a:r>
            <a:r>
              <a:rPr lang="en-US" sz="6400" b="1" dirty="0">
                <a:latin typeface="Candara" panose="020E0502030303020204" pitchFamily="34" charset="0"/>
              </a:rPr>
              <a:t> ironic</a:t>
            </a:r>
            <a:r>
              <a:rPr lang="el-GR" sz="6400" b="1" dirty="0">
                <a:latin typeface="Candara" panose="020E0502030303020204" pitchFamily="34" charset="0"/>
              </a:rPr>
              <a:t>ο</a:t>
            </a:r>
            <a:r>
              <a:rPr lang="en-US" sz="6400" b="1" dirty="0">
                <a:latin typeface="Candara" panose="020E0502030303020204" pitchFamily="34" charset="0"/>
              </a:rPr>
              <a:t>, </a:t>
            </a:r>
            <a:r>
              <a:rPr lang="en-US" sz="6400" b="1" dirty="0" err="1">
                <a:latin typeface="Candara" panose="020E0502030303020204" pitchFamily="34" charset="0"/>
              </a:rPr>
              <a:t>sindicato</a:t>
            </a:r>
            <a:r>
              <a:rPr lang="en-US" sz="6400" b="1" dirty="0">
                <a:latin typeface="Candara" panose="020E0502030303020204" pitchFamily="34" charset="0"/>
              </a:rPr>
              <a:t> plastic</a:t>
            </a:r>
            <a:r>
              <a:rPr lang="el-GR" sz="6400" b="1" dirty="0">
                <a:latin typeface="Candara" panose="020E0502030303020204" pitchFamily="34" charset="0"/>
              </a:rPr>
              <a:t>ο</a:t>
            </a:r>
            <a:r>
              <a:rPr lang="en-US" sz="6400" b="1" dirty="0">
                <a:latin typeface="Candara" panose="020E0502030303020204" pitchFamily="34" charset="0"/>
              </a:rPr>
              <a:t> y </a:t>
            </a:r>
            <a:r>
              <a:rPr lang="en-US" sz="6400" b="1" dirty="0" err="1">
                <a:latin typeface="Candara" panose="020E0502030303020204" pitchFamily="34" charset="0"/>
              </a:rPr>
              <a:t>epicentro</a:t>
            </a:r>
            <a:r>
              <a:rPr lang="en-US" sz="6400" b="1" dirty="0">
                <a:latin typeface="Candara" panose="020E0502030303020204" pitchFamily="34" charset="0"/>
              </a:rPr>
              <a:t> de la </a:t>
            </a:r>
            <a:r>
              <a:rPr lang="en-US" sz="6400" b="1" dirty="0" err="1">
                <a:latin typeface="Candara" panose="020E0502030303020204" pitchFamily="34" charset="0"/>
              </a:rPr>
              <a:t>epidemia</a:t>
            </a:r>
            <a:r>
              <a:rPr lang="en-US" sz="6400" b="1" dirty="0">
                <a:latin typeface="Candara" panose="020E0502030303020204" pitchFamily="34" charset="0"/>
              </a:rPr>
              <a:t>, </a:t>
            </a:r>
            <a:r>
              <a:rPr lang="en-US" sz="6400" b="1" dirty="0" err="1">
                <a:latin typeface="Candara" panose="020E0502030303020204" pitchFamily="34" charset="0"/>
              </a:rPr>
              <a:t>una</a:t>
            </a:r>
            <a:r>
              <a:rPr lang="en-US" sz="6400" b="1" dirty="0">
                <a:latin typeface="Candara" panose="020E0502030303020204" pitchFamily="34" charset="0"/>
              </a:rPr>
              <a:t> </a:t>
            </a:r>
            <a:r>
              <a:rPr lang="en-US" sz="6400" b="1" dirty="0" err="1">
                <a:latin typeface="Candara" panose="020E0502030303020204" pitchFamily="34" charset="0"/>
              </a:rPr>
              <a:t>quimera</a:t>
            </a:r>
            <a:r>
              <a:rPr lang="en-US" sz="6400" b="1" dirty="0">
                <a:latin typeface="Candara" panose="020E0502030303020204" pitchFamily="34" charset="0"/>
              </a:rPr>
              <a:t>, </a:t>
            </a:r>
            <a:r>
              <a:rPr lang="en-US" sz="6400" b="1" dirty="0" err="1">
                <a:latin typeface="Candara" panose="020E0502030303020204" pitchFamily="34" charset="0"/>
              </a:rPr>
              <a:t>una</a:t>
            </a:r>
            <a:r>
              <a:rPr lang="en-US" sz="6400" b="1" dirty="0">
                <a:latin typeface="Candara" panose="020E0502030303020204" pitchFamily="34" charset="0"/>
              </a:rPr>
              <a:t> utopia. </a:t>
            </a:r>
            <a:r>
              <a:rPr lang="en-US" sz="6400" b="1" dirty="0" err="1">
                <a:latin typeface="Candara" panose="020E0502030303020204" pitchFamily="34" charset="0"/>
              </a:rPr>
              <a:t>Energia</a:t>
            </a:r>
            <a:r>
              <a:rPr lang="en-US" sz="6400" b="1" dirty="0">
                <a:latin typeface="Candara" panose="020E0502030303020204" pitchFamily="34" charset="0"/>
              </a:rPr>
              <a:t> hyperbole, </a:t>
            </a:r>
            <a:r>
              <a:rPr lang="en-US" sz="6400" b="1" dirty="0" err="1">
                <a:latin typeface="Candara" panose="020E0502030303020204" pitchFamily="34" charset="0"/>
              </a:rPr>
              <a:t>antidot</a:t>
            </a:r>
            <a:r>
              <a:rPr lang="el-GR" sz="6400" b="1" dirty="0">
                <a:latin typeface="Candara" panose="020E0502030303020204" pitchFamily="34" charset="0"/>
              </a:rPr>
              <a:t>ο</a:t>
            </a:r>
            <a:r>
              <a:rPr lang="en-US" sz="6400" b="1" dirty="0">
                <a:latin typeface="Candara" panose="020E0502030303020204" pitchFamily="34" charset="0"/>
              </a:rPr>
              <a:t> democratic</a:t>
            </a:r>
            <a:r>
              <a:rPr lang="el-GR" sz="6400" b="1" dirty="0">
                <a:latin typeface="Candara" panose="020E0502030303020204" pitchFamily="34" charset="0"/>
              </a:rPr>
              <a:t>ο</a:t>
            </a:r>
            <a:r>
              <a:rPr lang="en-US" sz="6400" b="1" dirty="0">
                <a:latin typeface="Candara" panose="020E0502030303020204" pitchFamily="34" charset="0"/>
              </a:rPr>
              <a:t> </a:t>
            </a:r>
            <a:r>
              <a:rPr lang="en-US" sz="6400" b="1" dirty="0" err="1">
                <a:latin typeface="Candara" panose="020E0502030303020204" pitchFamily="34" charset="0"/>
              </a:rPr>
              <a:t>Laberinto</a:t>
            </a:r>
            <a:r>
              <a:rPr lang="en-US" sz="6400" b="1" dirty="0">
                <a:latin typeface="Candara" panose="020E0502030303020204" pitchFamily="34" charset="0"/>
              </a:rPr>
              <a:t> </a:t>
            </a:r>
            <a:r>
              <a:rPr lang="en-US" sz="6400" b="1" dirty="0" err="1">
                <a:latin typeface="Candara" panose="020E0502030303020204" pitchFamily="34" charset="0"/>
              </a:rPr>
              <a:t>critico</a:t>
            </a:r>
            <a:r>
              <a:rPr lang="en-US" sz="6400" b="1" dirty="0">
                <a:latin typeface="Candara" panose="020E0502030303020204" pitchFamily="34" charset="0"/>
              </a:rPr>
              <a:t> sin </a:t>
            </a:r>
            <a:r>
              <a:rPr lang="en-US" sz="6400" b="1" dirty="0" err="1">
                <a:latin typeface="Candara" panose="020E0502030303020204" pitchFamily="34" charset="0"/>
              </a:rPr>
              <a:t>entusiasmo</a:t>
            </a:r>
            <a:r>
              <a:rPr lang="en-US" sz="6400" b="1" dirty="0">
                <a:latin typeface="Candara" panose="020E0502030303020204" pitchFamily="34" charset="0"/>
              </a:rPr>
              <a:t>, sin </a:t>
            </a:r>
            <a:r>
              <a:rPr lang="en-US" sz="6400" b="1" dirty="0" err="1">
                <a:latin typeface="Candara" panose="020E0502030303020204" pitchFamily="34" charset="0"/>
              </a:rPr>
              <a:t>rima</a:t>
            </a:r>
            <a:r>
              <a:rPr lang="en-US" sz="6400" b="1" dirty="0">
                <a:latin typeface="Candara" panose="020E0502030303020204" pitchFamily="34" charset="0"/>
              </a:rPr>
              <a:t> </a:t>
            </a:r>
            <a:r>
              <a:rPr lang="en-US" sz="6400" b="1" dirty="0" err="1">
                <a:latin typeface="Candara" panose="020E0502030303020204" pitchFamily="34" charset="0"/>
              </a:rPr>
              <a:t>musica</a:t>
            </a:r>
            <a:r>
              <a:rPr lang="en-US" sz="6400" b="1" dirty="0">
                <a:latin typeface="Candara" panose="020E0502030303020204" pitchFamily="34" charset="0"/>
              </a:rPr>
              <a:t> </a:t>
            </a:r>
            <a:r>
              <a:rPr lang="en-US" sz="6400" b="1" dirty="0" err="1">
                <a:latin typeface="Candara" panose="020E0502030303020204" pitchFamily="34" charset="0"/>
              </a:rPr>
              <a:t>epidermica</a:t>
            </a:r>
            <a:r>
              <a:rPr lang="en-US" sz="6400" b="1" dirty="0">
                <a:latin typeface="Candara" panose="020E0502030303020204" pitchFamily="34" charset="0"/>
              </a:rPr>
              <a:t> </a:t>
            </a:r>
            <a:r>
              <a:rPr lang="en-US" sz="6400" b="1" dirty="0" err="1">
                <a:latin typeface="Candara" panose="020E0502030303020204" pitchFamily="34" charset="0"/>
              </a:rPr>
              <a:t>en</a:t>
            </a:r>
            <a:r>
              <a:rPr lang="en-US" sz="6400" b="1" dirty="0">
                <a:latin typeface="Candara" panose="020E0502030303020204" pitchFamily="34" charset="0"/>
              </a:rPr>
              <a:t> un </a:t>
            </a:r>
            <a:r>
              <a:rPr lang="en-US" sz="6400" b="1" dirty="0" err="1">
                <a:latin typeface="Candara" panose="020E0502030303020204" pitchFamily="34" charset="0"/>
              </a:rPr>
              <a:t>pentagrama</a:t>
            </a:r>
            <a:r>
              <a:rPr lang="en-US" sz="6400" b="1" dirty="0">
                <a:latin typeface="Candara" panose="020E0502030303020204" pitchFamily="34" charset="0"/>
              </a:rPr>
              <a:t> </a:t>
            </a:r>
            <a:r>
              <a:rPr lang="en-US" sz="6400" b="1" dirty="0" err="1">
                <a:latin typeface="Candara" panose="020E0502030303020204" pitchFamily="34" charset="0"/>
              </a:rPr>
              <a:t>masoquista</a:t>
            </a:r>
            <a:r>
              <a:rPr lang="en-US" sz="6400" b="1" dirty="0">
                <a:latin typeface="Candara" panose="020E0502030303020204" pitchFamily="34" charset="0"/>
              </a:rPr>
              <a:t> y la </a:t>
            </a:r>
            <a:r>
              <a:rPr lang="en-US" sz="6400" b="1" dirty="0" err="1">
                <a:latin typeface="Candara" panose="020E0502030303020204" pitchFamily="34" charset="0"/>
              </a:rPr>
              <a:t>simetria</a:t>
            </a:r>
            <a:r>
              <a:rPr lang="en-US" sz="6400" b="1" dirty="0">
                <a:latin typeface="Candara" panose="020E0502030303020204" pitchFamily="34" charset="0"/>
              </a:rPr>
              <a:t> </a:t>
            </a:r>
            <a:r>
              <a:rPr lang="en-US" sz="6400" b="1" dirty="0" err="1">
                <a:latin typeface="Candara" panose="020E0502030303020204" pitchFamily="34" charset="0"/>
              </a:rPr>
              <a:t>toxica</a:t>
            </a:r>
            <a:r>
              <a:rPr lang="en-US" sz="6400" b="1" dirty="0">
                <a:latin typeface="Candara" panose="020E0502030303020204" pitchFamily="34" charset="0"/>
              </a:rPr>
              <a:t> de un </a:t>
            </a:r>
            <a:r>
              <a:rPr lang="en-US" sz="6400" b="1" dirty="0" err="1">
                <a:latin typeface="Candara" panose="020E0502030303020204" pitchFamily="34" charset="0"/>
              </a:rPr>
              <a:t>epilogo</a:t>
            </a:r>
            <a:r>
              <a:rPr lang="en-US" sz="6400" b="1" dirty="0">
                <a:latin typeface="Candara" panose="020E0502030303020204" pitchFamily="34" charset="0"/>
              </a:rPr>
              <a:t> </a:t>
            </a:r>
            <a:r>
              <a:rPr lang="en-US" sz="6400" b="1" dirty="0" err="1">
                <a:latin typeface="Candara" panose="020E0502030303020204" pitchFamily="34" charset="0"/>
              </a:rPr>
              <a:t>necrologico</a:t>
            </a:r>
            <a:r>
              <a:rPr lang="en-US" sz="6400" b="1" dirty="0">
                <a:latin typeface="Candara" panose="020E0502030303020204" pitchFamily="34" charset="0"/>
              </a:rPr>
              <a:t>.                       </a:t>
            </a:r>
            <a:endParaRPr lang="el-GR" sz="6400" b="1" dirty="0">
              <a:latin typeface="Candara" panose="020E0502030303020204" pitchFamily="34" charset="0"/>
            </a:endParaRPr>
          </a:p>
          <a:p>
            <a:pPr marL="0" indent="0">
              <a:buNone/>
            </a:pPr>
            <a:r>
              <a:rPr lang="en-US" sz="6400" b="1" dirty="0">
                <a:latin typeface="Candara" panose="020E0502030303020204" pitchFamily="34" charset="0"/>
              </a:rPr>
              <a:t>Hay un oasis </a:t>
            </a:r>
            <a:r>
              <a:rPr lang="en-US" sz="6400" b="1" dirty="0" err="1">
                <a:latin typeface="Candara" panose="020E0502030303020204" pitchFamily="34" charset="0"/>
              </a:rPr>
              <a:t>aromatico</a:t>
            </a:r>
            <a:r>
              <a:rPr lang="en-US" sz="6400" b="1" dirty="0">
                <a:latin typeface="Candara" panose="020E0502030303020204" pitchFamily="34" charset="0"/>
              </a:rPr>
              <a:t>, </a:t>
            </a:r>
            <a:r>
              <a:rPr lang="en-US" sz="6400" b="1" dirty="0" err="1">
                <a:latin typeface="Candara" panose="020E0502030303020204" pitchFamily="34" charset="0"/>
              </a:rPr>
              <a:t>paralelo</a:t>
            </a:r>
            <a:r>
              <a:rPr lang="en-US" sz="6400" b="1" dirty="0">
                <a:latin typeface="Candara" panose="020E0502030303020204" pitchFamily="34" charset="0"/>
              </a:rPr>
              <a:t>, </a:t>
            </a:r>
            <a:r>
              <a:rPr lang="en-US" sz="6400" b="1" dirty="0" err="1">
                <a:latin typeface="Candara" panose="020E0502030303020204" pitchFamily="34" charset="0"/>
              </a:rPr>
              <a:t>fisiologico</a:t>
            </a:r>
            <a:r>
              <a:rPr lang="en-US" sz="6400" b="1" dirty="0">
                <a:latin typeface="Candara" panose="020E0502030303020204" pitchFamily="34" charset="0"/>
              </a:rPr>
              <a:t> </a:t>
            </a:r>
            <a:r>
              <a:rPr lang="en-US" sz="6400" b="1" dirty="0" err="1">
                <a:latin typeface="Candara" panose="020E0502030303020204" pitchFamily="34" charset="0"/>
              </a:rPr>
              <a:t>profeta</a:t>
            </a:r>
            <a:r>
              <a:rPr lang="en-US" sz="6400" b="1" dirty="0">
                <a:latin typeface="Candara" panose="020E0502030303020204" pitchFamily="34" charset="0"/>
              </a:rPr>
              <a:t> </a:t>
            </a:r>
            <a:r>
              <a:rPr lang="en-US" sz="6400" b="1" dirty="0" err="1">
                <a:latin typeface="Candara" panose="020E0502030303020204" pitchFamily="34" charset="0"/>
              </a:rPr>
              <a:t>enigmatico</a:t>
            </a:r>
            <a:r>
              <a:rPr lang="en-US" sz="6400" b="1" dirty="0">
                <a:latin typeface="Candara" panose="020E0502030303020204" pitchFamily="34" charset="0"/>
              </a:rPr>
              <a:t>, </a:t>
            </a:r>
            <a:r>
              <a:rPr lang="en-US" sz="6400" b="1" dirty="0" err="1">
                <a:latin typeface="Candara" panose="020E0502030303020204" pitchFamily="34" charset="0"/>
              </a:rPr>
              <a:t>fenomeno</a:t>
            </a:r>
            <a:r>
              <a:rPr lang="en-US" sz="6400" b="1" dirty="0">
                <a:latin typeface="Candara" panose="020E0502030303020204" pitchFamily="34" charset="0"/>
              </a:rPr>
              <a:t> </a:t>
            </a:r>
            <a:r>
              <a:rPr lang="en-US" sz="6400" b="1" dirty="0" err="1">
                <a:latin typeface="Candara" panose="020E0502030303020204" pitchFamily="34" charset="0"/>
              </a:rPr>
              <a:t>cronico</a:t>
            </a:r>
            <a:r>
              <a:rPr lang="en-US" sz="6400" b="1" dirty="0">
                <a:latin typeface="Candara" panose="020E0502030303020204" pitchFamily="34" charset="0"/>
              </a:rPr>
              <a:t> y </a:t>
            </a:r>
            <a:r>
              <a:rPr lang="en-US" sz="6400" b="1" dirty="0" err="1">
                <a:latin typeface="Candara" panose="020E0502030303020204" pitchFamily="34" charset="0"/>
              </a:rPr>
              <a:t>ortodoxo</a:t>
            </a:r>
            <a:r>
              <a:rPr lang="en-US" sz="6400" b="1" dirty="0">
                <a:latin typeface="Candara" panose="020E0502030303020204" pitchFamily="34" charset="0"/>
              </a:rPr>
              <a:t> sin </a:t>
            </a:r>
            <a:r>
              <a:rPr lang="en-US" sz="6400" b="1" dirty="0" err="1">
                <a:latin typeface="Candara" panose="020E0502030303020204" pitchFamily="34" charset="0"/>
              </a:rPr>
              <a:t>racismos</a:t>
            </a:r>
            <a:r>
              <a:rPr lang="en-US" sz="6400" b="1" dirty="0">
                <a:latin typeface="Candara" panose="020E0502030303020204" pitchFamily="34" charset="0"/>
              </a:rPr>
              <a:t> </a:t>
            </a:r>
            <a:r>
              <a:rPr lang="en-US" sz="6400" b="1" dirty="0" err="1">
                <a:latin typeface="Candara" panose="020E0502030303020204" pitchFamily="34" charset="0"/>
              </a:rPr>
              <a:t>ni</a:t>
            </a:r>
            <a:r>
              <a:rPr lang="en-US" sz="6400" b="1" dirty="0">
                <a:latin typeface="Candara" panose="020E0502030303020204" pitchFamily="34" charset="0"/>
              </a:rPr>
              <a:t> </a:t>
            </a:r>
            <a:r>
              <a:rPr lang="en-US" sz="6400" b="1" dirty="0" err="1">
                <a:latin typeface="Candara" panose="020E0502030303020204" pitchFamily="34" charset="0"/>
              </a:rPr>
              <a:t>extremismos</a:t>
            </a:r>
            <a:r>
              <a:rPr lang="en-US" sz="6400" b="1" dirty="0">
                <a:latin typeface="Candara" panose="020E0502030303020204" pitchFamily="34" charset="0"/>
              </a:rPr>
              <a:t>, sin </a:t>
            </a:r>
            <a:r>
              <a:rPr lang="en-US" sz="6400" b="1" dirty="0" err="1">
                <a:latin typeface="Candara" panose="020E0502030303020204" pitchFamily="34" charset="0"/>
              </a:rPr>
              <a:t>tabues</a:t>
            </a:r>
            <a:r>
              <a:rPr lang="en-US" sz="6400" b="1" dirty="0">
                <a:latin typeface="Candara" panose="020E0502030303020204" pitchFamily="34" charset="0"/>
              </a:rPr>
              <a:t> </a:t>
            </a:r>
            <a:r>
              <a:rPr lang="en-US" sz="6400" b="1" dirty="0" err="1">
                <a:latin typeface="Candara" panose="020E0502030303020204" pitchFamily="34" charset="0"/>
              </a:rPr>
              <a:t>etnicos</a:t>
            </a:r>
            <a:r>
              <a:rPr lang="en-US" sz="6400" b="1" dirty="0">
                <a:latin typeface="Candara" panose="020E0502030303020204" pitchFamily="34" charset="0"/>
              </a:rPr>
              <a:t> </a:t>
            </a:r>
            <a:r>
              <a:rPr lang="en-US" sz="6400" b="1" dirty="0" err="1">
                <a:latin typeface="Candara" panose="020E0502030303020204" pitchFamily="34" charset="0"/>
              </a:rPr>
              <a:t>en</a:t>
            </a:r>
            <a:r>
              <a:rPr lang="en-US" sz="6400" b="1" dirty="0">
                <a:latin typeface="Candara" panose="020E0502030303020204" pitchFamily="34" charset="0"/>
              </a:rPr>
              <a:t> </a:t>
            </a:r>
            <a:r>
              <a:rPr lang="en-US" sz="6400" b="1" dirty="0" err="1">
                <a:latin typeface="Candara" panose="020E0502030303020204" pitchFamily="34" charset="0"/>
              </a:rPr>
              <a:t>lirica</a:t>
            </a:r>
            <a:r>
              <a:rPr lang="en-US" sz="6400" b="1" dirty="0">
                <a:latin typeface="Candara" panose="020E0502030303020204" pitchFamily="34" charset="0"/>
              </a:rPr>
              <a:t> </a:t>
            </a:r>
            <a:r>
              <a:rPr lang="en-US" sz="6400" b="1" dirty="0" err="1">
                <a:latin typeface="Candara" panose="020E0502030303020204" pitchFamily="34" charset="0"/>
              </a:rPr>
              <a:t>extasis</a:t>
            </a:r>
            <a:r>
              <a:rPr lang="en-US" sz="6400" b="1" dirty="0">
                <a:latin typeface="Candara" panose="020E0502030303020204" pitchFamily="34" charset="0"/>
              </a:rPr>
              <a:t> </a:t>
            </a:r>
            <a:r>
              <a:rPr lang="en-US" sz="6400" b="1" dirty="0" err="1">
                <a:latin typeface="Candara" panose="020E0502030303020204" pitchFamily="34" charset="0"/>
              </a:rPr>
              <a:t>sus</a:t>
            </a:r>
            <a:r>
              <a:rPr lang="en-US" sz="6400" b="1" dirty="0">
                <a:latin typeface="Candara" panose="020E0502030303020204" pitchFamily="34" charset="0"/>
              </a:rPr>
              <a:t> praxis </a:t>
            </a:r>
            <a:r>
              <a:rPr lang="en-US" sz="6400" b="1" dirty="0" err="1">
                <a:latin typeface="Candara" panose="020E0502030303020204" pitchFamily="34" charset="0"/>
              </a:rPr>
              <a:t>es</a:t>
            </a:r>
            <a:r>
              <a:rPr lang="en-US" sz="6400" b="1" dirty="0">
                <a:latin typeface="Candara" panose="020E0502030303020204" pitchFamily="34" charset="0"/>
              </a:rPr>
              <a:t> el </a:t>
            </a:r>
            <a:r>
              <a:rPr lang="en-US" sz="6400" b="1" dirty="0" err="1">
                <a:latin typeface="Candara" panose="020E0502030303020204" pitchFamily="34" charset="0"/>
              </a:rPr>
              <a:t>melodico</a:t>
            </a:r>
            <a:r>
              <a:rPr lang="en-US" sz="6400" b="1" dirty="0">
                <a:latin typeface="Candara" panose="020E0502030303020204" pitchFamily="34" charset="0"/>
              </a:rPr>
              <a:t> y </a:t>
            </a:r>
            <a:r>
              <a:rPr lang="en-US" sz="6400" b="1" dirty="0" err="1">
                <a:latin typeface="Candara" panose="020E0502030303020204" pitchFamily="34" charset="0"/>
              </a:rPr>
              <a:t>fantastico</a:t>
            </a:r>
            <a:r>
              <a:rPr lang="en-US" sz="6400" b="1" dirty="0">
                <a:latin typeface="Candara" panose="020E0502030303020204" pitchFamily="34" charset="0"/>
              </a:rPr>
              <a:t> </a:t>
            </a:r>
            <a:r>
              <a:rPr lang="en-US" sz="6400" b="1" dirty="0" err="1">
                <a:latin typeface="Candara" panose="020E0502030303020204" pitchFamily="34" charset="0"/>
              </a:rPr>
              <a:t>antropo</a:t>
            </a:r>
            <a:r>
              <a:rPr lang="en-US" sz="6400" b="1" dirty="0">
                <a:latin typeface="Candara" panose="020E0502030303020204" pitchFamily="34" charset="0"/>
              </a:rPr>
              <a:t>.</a:t>
            </a:r>
            <a:br>
              <a:rPr lang="en-US" sz="6400" b="1" dirty="0">
                <a:latin typeface="Candara" panose="020E0502030303020204" pitchFamily="34" charset="0"/>
              </a:rPr>
            </a:br>
            <a:r>
              <a:rPr lang="en-US" sz="6400" b="1" dirty="0">
                <a:latin typeface="Candara" panose="020E0502030303020204" pitchFamily="34" charset="0"/>
              </a:rPr>
              <a:t/>
            </a:r>
            <a:br>
              <a:rPr lang="en-US" sz="6400" b="1" dirty="0">
                <a:latin typeface="Candara" panose="020E0502030303020204" pitchFamily="34" charset="0"/>
              </a:rPr>
            </a:br>
            <a:endParaRPr lang="el-GR" sz="6400" b="1" dirty="0">
              <a:latin typeface="Candara" panose="020E0502030303020204" pitchFamily="34" charset="0"/>
            </a:endParaRPr>
          </a:p>
        </p:txBody>
      </p:sp>
      <p:pic>
        <p:nvPicPr>
          <p:cNvPr id="8" name="Θέση περιεχομένου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259498" y="1834092"/>
            <a:ext cx="2143125" cy="2143125"/>
          </a:xfrm>
        </p:spPr>
      </p:pic>
      <p:sp>
        <p:nvSpPr>
          <p:cNvPr id="5" name="AutoShape 4" descr="Mi Último Tango En Atenas | 2014 - Μικρός Ήρως"/>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6" descr="Mi Último Tango En Atenas | 2014 - Μικρός Ήρως"/>
          <p:cNvSpPr>
            <a:spLocks noChangeAspect="1" noChangeArrowheads="1"/>
          </p:cNvSpPr>
          <p:nvPr/>
        </p:nvSpPr>
        <p:spPr bwMode="auto">
          <a:xfrm>
            <a:off x="209549" y="-314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104429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411</TotalTime>
  <Words>1053</Words>
  <Application>Microsoft Office PowerPoint</Application>
  <PresentationFormat>Ευρεία οθόνη</PresentationFormat>
  <Paragraphs>91</Paragraphs>
  <Slides>17</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17</vt:i4>
      </vt:variant>
    </vt:vector>
  </HeadingPairs>
  <TitlesOfParts>
    <vt:vector size="27" baseType="lpstr">
      <vt:lpstr>Arial</vt:lpstr>
      <vt:lpstr>Calibri</vt:lpstr>
      <vt:lpstr>Candara</vt:lpstr>
      <vt:lpstr>Century</vt:lpstr>
      <vt:lpstr>Century Gothic</vt:lpstr>
      <vt:lpstr>inherit</vt:lpstr>
      <vt:lpstr>Times New Roman</vt:lpstr>
      <vt:lpstr>Wingdings</vt:lpstr>
      <vt:lpstr>Wingdings 3</vt:lpstr>
      <vt:lpstr>Θρόισμα</vt:lpstr>
      <vt:lpstr>Γιατί μαθαίνουμε αρχαία ελληνικά;        ΟΡΦΑΝΟΥΔΑΚΗ  ΙΩΑΝΝΑ</vt:lpstr>
      <vt:lpstr>«Από την εποχή που μίλησε ο Όμηρος ως τα σήμερα, μιλούμε, ανασαίνουμε και τραγουδούμε με την ίδια γλώσσα».       </vt:lpstr>
      <vt:lpstr>Η Ελληνική γλώσσα είναι ενιαία και ουσιαστικά αδιαίρετη χρονικά. Τα αρχαία ελληνικά βοηθούν, λοιπόν, στο να κατανοήσουμε καλύτερα τα νέα ελληνικά. </vt:lpstr>
      <vt:lpstr>Ας δούμε συγκεκριμένα παραδείγματα:</vt:lpstr>
      <vt:lpstr>Παρουσίαση του PowerPoint</vt:lpstr>
      <vt:lpstr>Παρουσίαση του PowerPoint</vt:lpstr>
      <vt:lpstr>Παρουσίαση του PowerPoint</vt:lpstr>
      <vt:lpstr>Ένα Ισπανικό τραγούδι με Ελληνικούς στίχους </vt:lpstr>
      <vt:lpstr>Οι στίχοι του «Mi Ultimo Tango en Atenas»</vt:lpstr>
      <vt:lpstr>Παρουσίαση του PowerPoint</vt:lpstr>
      <vt:lpstr>« Οσο πιο πολύ κοιτάζουµε στο παρελθόν, τόσο πιο ικανοί γινόµαστε να κοιτάξουµε το µέλλον » </vt:lpstr>
      <vt:lpstr>Αρχαία ελληνικά σαν δεύτερη ξένη γλώσσα στην Ευρώπη…</vt:lpstr>
      <vt:lpstr>Πρόταση στην UNESCO από γαλλική ένωση  να περιληφθούν τα αρχαία ελληνικά στην άυλη πολιτιστική κληρονομιά  </vt:lpstr>
      <vt:lpstr>Γιατί αλήθεια διδάσκουμε τα αρχαία ελληνικά στα παιδιά μας;    Ι.Θ.Κακριδής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Γιατί μαθαίνουμε αρχαία ελληνικά; </dc:title>
  <dc:creator>mike</dc:creator>
  <cp:lastModifiedBy>Ioannaorf</cp:lastModifiedBy>
  <cp:revision>111</cp:revision>
  <dcterms:created xsi:type="dcterms:W3CDTF">2020-09-06T11:45:21Z</dcterms:created>
  <dcterms:modified xsi:type="dcterms:W3CDTF">2024-09-13T17:20:24Z</dcterms:modified>
</cp:coreProperties>
</file>