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61" r:id="rId6"/>
    <p:sldId id="262" r:id="rId7"/>
    <p:sldId id="263" r:id="rId8"/>
    <p:sldId id="265" r:id="rId9"/>
    <p:sldId id="266" r:id="rId10"/>
    <p:sldId id="269" r:id="rId11"/>
    <p:sldId id="270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pcBh1Uoo-u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71600" y="1171638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800" b="1" dirty="0" err="1" smtClean="0"/>
              <a:t>Σχηματισμοσ</a:t>
            </a:r>
            <a:r>
              <a:rPr lang="el-GR" sz="4800" b="1" dirty="0" smtClean="0"/>
              <a:t> </a:t>
            </a:r>
            <a:r>
              <a:rPr lang="en-US" sz="4800" b="1" dirty="0" smtClean="0"/>
              <a:t>&amp; </a:t>
            </a:r>
            <a:r>
              <a:rPr lang="el-GR" sz="4800" b="1" dirty="0" err="1" smtClean="0"/>
              <a:t>κλιση</a:t>
            </a:r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err="1" smtClean="0"/>
              <a:t>παρακειμενου</a:t>
            </a:r>
            <a:r>
              <a:rPr lang="el-GR" sz="4800" b="1" dirty="0" smtClean="0"/>
              <a:t> -</a:t>
            </a:r>
            <a:r>
              <a:rPr lang="el-GR" sz="4800" b="1" dirty="0" err="1" smtClean="0"/>
              <a:t>υπερσυντελικου</a:t>
            </a:r>
            <a:endParaRPr lang="el-GR" sz="48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563254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ΑΡΧΑΙΑ ΕΛΛΗΝΙΚΑ</a:t>
            </a:r>
          </a:p>
          <a:p>
            <a:endParaRPr lang="el-GR" b="1" dirty="0"/>
          </a:p>
          <a:p>
            <a:r>
              <a:rPr lang="el-GR" b="1" dirty="0" smtClean="0"/>
              <a:t>                                                                                  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7376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84" y="2243569"/>
            <a:ext cx="2438400" cy="24384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97033" y="1608337"/>
            <a:ext cx="7531330" cy="4368513"/>
          </a:xfrm>
        </p:spPr>
        <p:txBody>
          <a:bodyPr>
            <a:normAutofit lnSpcReduction="10000"/>
          </a:bodyPr>
          <a:lstStyle/>
          <a:p>
            <a:r>
              <a:rPr lang="el-GR" sz="2000" b="1" u="sng" dirty="0" smtClean="0">
                <a:solidFill>
                  <a:schemeClr val="accent2">
                    <a:lumMod val="75000"/>
                  </a:schemeClr>
                </a:solidFill>
              </a:rPr>
              <a:t>Σ</a:t>
            </a:r>
            <a:r>
              <a:rPr lang="el-GR" sz="2000" b="1" u="sng" dirty="0">
                <a:solidFill>
                  <a:schemeClr val="accent2">
                    <a:lumMod val="75000"/>
                  </a:schemeClr>
                </a:solidFill>
              </a:rPr>
              <a:t>ύ</a:t>
            </a:r>
            <a:r>
              <a:rPr lang="el-GR" sz="2000" b="1" u="sng" dirty="0" smtClean="0">
                <a:solidFill>
                  <a:schemeClr val="accent2">
                    <a:lumMod val="75000"/>
                  </a:schemeClr>
                </a:solidFill>
              </a:rPr>
              <a:t>νθετα ρήματα με α΄ συνθετικό πρόθεση</a:t>
            </a:r>
          </a:p>
          <a:p>
            <a:endParaRPr lang="el-G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l-GR" sz="1700" b="1" dirty="0" smtClean="0">
                <a:solidFill>
                  <a:schemeClr val="accent2">
                    <a:lumMod val="75000"/>
                  </a:schemeClr>
                </a:solidFill>
              </a:rPr>
              <a:t>ο αναδιπλασιασμός μπαίνει </a:t>
            </a:r>
            <a:r>
              <a:rPr lang="el-GR" sz="1700" b="1" dirty="0">
                <a:solidFill>
                  <a:schemeClr val="bg2">
                    <a:lumMod val="10000"/>
                  </a:schemeClr>
                </a:solidFill>
              </a:rPr>
              <a:t>α</a:t>
            </a:r>
            <a:r>
              <a:rPr lang="el-GR" sz="1700" b="1" dirty="0" smtClean="0">
                <a:solidFill>
                  <a:schemeClr val="bg2">
                    <a:lumMod val="10000"/>
                  </a:schemeClr>
                </a:solidFill>
              </a:rPr>
              <a:t>νάμεσα</a:t>
            </a:r>
            <a:r>
              <a:rPr lang="el-GR" sz="1700" b="1" dirty="0" smtClean="0">
                <a:solidFill>
                  <a:schemeClr val="accent2">
                    <a:lumMod val="75000"/>
                  </a:schemeClr>
                </a:solidFill>
              </a:rPr>
              <a:t> στην πρόθεση και </a:t>
            </a:r>
            <a:r>
              <a:rPr lang="el-GR" sz="1700" b="1" smtClean="0">
                <a:solidFill>
                  <a:schemeClr val="accent2">
                    <a:lumMod val="75000"/>
                  </a:schemeClr>
                </a:solidFill>
              </a:rPr>
              <a:t>το ρήμα ,</a:t>
            </a:r>
            <a:endParaRPr lang="el-GR" sz="17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ό</a:t>
            </a:r>
            <a:r>
              <a:rPr lang="el-GR" sz="17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πως στον παρατατικό και στον αόριστο)</a:t>
            </a:r>
          </a:p>
          <a:p>
            <a:endParaRPr lang="el-GR" b="1" dirty="0" smtClean="0">
              <a:solidFill>
                <a:schemeClr val="tx1">
                  <a:lumMod val="95000"/>
                  <a:lumOff val="5000"/>
                </a:schemeClr>
              </a:solidFill>
              <a:sym typeface="Wingdings" panose="05000000000000000000" pitchFamily="2" charset="2"/>
            </a:endParaRPr>
          </a:p>
          <a:p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π.χ. Διατρίβω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παρά + τρίβω  παρά+ 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τέτριφα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= 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παρατέτριφα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(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πρκ</a:t>
            </a: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)</a:t>
            </a:r>
            <a:endParaRPr lang="el-GR" b="1" dirty="0" smtClean="0">
              <a:solidFill>
                <a:schemeClr val="tx1">
                  <a:lumMod val="95000"/>
                  <a:lumOff val="5000"/>
                </a:schemeClr>
              </a:solidFill>
              <a:sym typeface="Wingdings" panose="05000000000000000000" pitchFamily="2" charset="2"/>
            </a:endParaRPr>
          </a:p>
          <a:p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παρά + 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ετετρίφειν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= 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παρετετρίφειν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(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υπερσ</a:t>
            </a: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)</a:t>
            </a:r>
            <a:endParaRPr lang="el-G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Καταγράφω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κατά + γράφω  κατά+ 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γέγραφα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=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καταγέγραφα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(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πρκ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)</a:t>
            </a:r>
            <a:endParaRPr lang="el-G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κατά +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εγεγράφειν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=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παρεγεγράφειν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(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υπερσ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endParaRPr lang="el-G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παρασκευάζω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παρά +σκευάζω  παρά + 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εσκεύακα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=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παρεσκεύακα</a:t>
            </a:r>
            <a:endParaRPr lang="el-GR" b="1" dirty="0" smtClean="0">
              <a:solidFill>
                <a:schemeClr val="tx1">
                  <a:lumMod val="95000"/>
                  <a:lumOff val="5000"/>
                </a:schemeClr>
              </a:solidFill>
              <a:sym typeface="Wingdings" panose="05000000000000000000" pitchFamily="2" charset="2"/>
            </a:endParaRPr>
          </a:p>
          <a:p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                                                          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παρα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+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εσκευάκειν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= 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παρεσκευάκειν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endParaRPr lang="el-G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4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95" y="1422717"/>
            <a:ext cx="4438996" cy="4114801"/>
          </a:xfr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20" y="1396537"/>
            <a:ext cx="4435015" cy="4140981"/>
          </a:xfrm>
        </p:spPr>
      </p:pic>
      <p:sp>
        <p:nvSpPr>
          <p:cNvPr id="2" name="Ορθογώνιο 1"/>
          <p:cNvSpPr/>
          <p:nvPr/>
        </p:nvSpPr>
        <p:spPr>
          <a:xfrm>
            <a:off x="5836036" y="5796342"/>
            <a:ext cx="5166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Πηγή: 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www.youtube.com/watch?v=pcBh1Uoo-uU</a:t>
            </a:r>
            <a:endParaRPr lang="el-GR" sz="1400" dirty="0" smtClean="0"/>
          </a:p>
          <a:p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696340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3937461" y="977776"/>
            <a:ext cx="6295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l-G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ΕΞΑΣΚΗΣΗ:</a:t>
            </a: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Να σχηματίσετε το α΄ ενικό πρόσωπο της οριστικής παρακειμένου και </a:t>
            </a:r>
            <a:r>
              <a:rPr lang="el-G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υπερσυντέλικου </a:t>
            </a: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των ρημάτων.</a:t>
            </a:r>
            <a:endParaRPr lang="el-GR" sz="16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909280"/>
              </p:ext>
            </p:extLst>
          </p:nvPr>
        </p:nvGraphicFramePr>
        <p:xfrm>
          <a:off x="3937462" y="1787234"/>
          <a:ext cx="6008347" cy="4481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311">
                  <a:extLst>
                    <a:ext uri="{9D8B030D-6E8A-4147-A177-3AD203B41FA5}">
                      <a16:colId xmlns:a16="http://schemas.microsoft.com/office/drawing/2014/main" val="4043487917"/>
                    </a:ext>
                  </a:extLst>
                </a:gridCol>
                <a:gridCol w="2003018">
                  <a:extLst>
                    <a:ext uri="{9D8B030D-6E8A-4147-A177-3AD203B41FA5}">
                      <a16:colId xmlns:a16="http://schemas.microsoft.com/office/drawing/2014/main" val="217869742"/>
                    </a:ext>
                  </a:extLst>
                </a:gridCol>
                <a:gridCol w="2003018">
                  <a:extLst>
                    <a:ext uri="{9D8B030D-6E8A-4147-A177-3AD203B41FA5}">
                      <a16:colId xmlns:a16="http://schemas.microsoft.com/office/drawing/2014/main" val="1632800381"/>
                    </a:ext>
                  </a:extLst>
                </a:gridCol>
              </a:tblGrid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ΕΝΕΣΤΩΤΑΣ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ΠΡΚ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ΥΠΕΡΣ.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330919920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παύω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 dirty="0">
                          <a:effectLst/>
                        </a:rPr>
                        <a:t> </a:t>
                      </a:r>
                      <a:endParaRPr lang="el-GR" sz="18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2101416483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πιέζω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1098591794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κόπτω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261081698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Ῥίπτω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3084913905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στρατοπεδεύω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2017629545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βλάπτω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3696179482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πράττω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2537604612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νομίζω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2935319663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στασιάζω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613481415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κλητεύω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3692658273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αρπάζω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3267473250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ὀνομάζω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293500603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διδάσκω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>
                          <a:effectLst/>
                        </a:rPr>
                        <a:t> </a:t>
                      </a:r>
                      <a:endParaRPr lang="el-GR" sz="1800" b="1" u="sng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4286604284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 dirty="0">
                          <a:effectLst/>
                        </a:rPr>
                        <a:t>διώκω</a:t>
                      </a:r>
                      <a:endParaRPr lang="el-GR" sz="18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 dirty="0">
                          <a:effectLst/>
                        </a:rPr>
                        <a:t> </a:t>
                      </a:r>
                      <a:endParaRPr lang="el-GR" sz="18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80" marR="68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u="none" strike="noStrike" dirty="0">
                          <a:effectLst/>
                        </a:rPr>
                        <a:t> </a:t>
                      </a:r>
                      <a:endParaRPr lang="el-GR" sz="1800" u="none" strike="noStrike" dirty="0" smtClean="0">
                        <a:effectLst/>
                      </a:endParaRPr>
                    </a:p>
                  </a:txBody>
                  <a:tcPr marL="68080" marR="68080" marT="0" marB="0"/>
                </a:tc>
                <a:extLst>
                  <a:ext uri="{0D108BD9-81ED-4DB2-BD59-A6C34878D82A}">
                    <a16:rowId xmlns:a16="http://schemas.microsoft.com/office/drawing/2014/main" val="1980407314"/>
                  </a:ext>
                </a:extLst>
              </a:tr>
            </a:tbl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4843">
            <a:off x="591247" y="2647764"/>
            <a:ext cx="2746141" cy="130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                                                                                  </a:t>
            </a:r>
            <a:r>
              <a:rPr lang="el-GR" sz="2000" dirty="0" smtClean="0"/>
              <a:t>ΙΩΑΝΝΑ ΟΡΦΑΝΟΥΔΑΚΗ</a:t>
            </a:r>
          </a:p>
          <a:p>
            <a:pPr marL="0" indent="0">
              <a:buNone/>
            </a:pPr>
            <a:r>
              <a:rPr lang="el-GR" sz="1600" dirty="0"/>
              <a:t> </a:t>
            </a:r>
            <a:r>
              <a:rPr lang="el-GR" sz="1600" dirty="0" smtClean="0"/>
              <a:t>                                                                                                                    1</a:t>
            </a:r>
            <a:r>
              <a:rPr lang="el-GR" sz="1600" baseline="30000" dirty="0" smtClean="0"/>
              <a:t>Ο</a:t>
            </a:r>
            <a:r>
              <a:rPr lang="el-GR" sz="1600" dirty="0" smtClean="0"/>
              <a:t> ΓΥΜΝΑΣΙΟ ΡΕΘΥΜΝΟΥ</a:t>
            </a:r>
          </a:p>
          <a:p>
            <a:pPr marL="0" indent="0">
              <a:buNone/>
            </a:pPr>
            <a:r>
              <a:rPr lang="el-GR" sz="1600" dirty="0"/>
              <a:t> </a:t>
            </a:r>
            <a:r>
              <a:rPr lang="el-GR" sz="1600" dirty="0" smtClean="0"/>
              <a:t>                                                                                                                    ΣΧΟΛΙΚΟ ΕΤΟΣ 2019-2020</a:t>
            </a:r>
          </a:p>
        </p:txBody>
      </p:sp>
    </p:spTree>
    <p:extLst>
      <p:ext uri="{BB962C8B-B14F-4D97-AF65-F5344CB8AC3E}">
        <p14:creationId xmlns:p14="http://schemas.microsoft.com/office/powerpoint/2010/main" val="81595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48098" y="1038693"/>
            <a:ext cx="9058102" cy="964675"/>
          </a:xfrm>
        </p:spPr>
        <p:txBody>
          <a:bodyPr>
            <a:normAutofit fontScale="90000"/>
          </a:bodyPr>
          <a:lstStyle/>
          <a:p>
            <a:r>
              <a:rPr lang="el-GR" sz="2400" b="1" dirty="0" smtClean="0"/>
              <a:t> </a:t>
            </a:r>
            <a:r>
              <a:rPr lang="el-GR" sz="2700" b="1" i="1" dirty="0"/>
              <a:t>ΑΝΑΔΙΠΛΑΣΙΑΣΜΟΣ</a:t>
            </a:r>
            <a:r>
              <a:rPr lang="el-GR" sz="2400" b="1" i="1" dirty="0"/>
              <a:t>  </a:t>
            </a:r>
            <a:r>
              <a:rPr lang="en-US" sz="2400" b="1" i="1" dirty="0" smtClean="0"/>
              <a:t>1. </a:t>
            </a:r>
            <a:r>
              <a:rPr lang="el-GR" sz="2400" b="1" dirty="0" err="1" smtClean="0"/>
              <a:t>επαναληψη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αρχικου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συμφωνου</a:t>
            </a:r>
            <a:r>
              <a:rPr lang="el-GR" sz="2400" b="1" dirty="0" smtClean="0"/>
              <a:t> </a:t>
            </a:r>
            <a:r>
              <a:rPr lang="el-GR" sz="2400" b="1" dirty="0"/>
              <a:t>του </a:t>
            </a:r>
            <a:r>
              <a:rPr lang="el-GR" sz="2400" b="1" dirty="0" err="1" smtClean="0"/>
              <a:t>θεματος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μαζι</a:t>
            </a:r>
            <a:r>
              <a:rPr lang="el-GR" sz="2400" b="1" dirty="0" smtClean="0"/>
              <a:t> </a:t>
            </a:r>
            <a:r>
              <a:rPr lang="el-GR" sz="2400" b="1" dirty="0"/>
              <a:t>με ένα ἐ </a:t>
            </a:r>
            <a:r>
              <a:rPr lang="el-GR" sz="2400" dirty="0"/>
              <a:t/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1928554"/>
            <a:ext cx="10820400" cy="42901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 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παίρνουν τα ρήματα που αρχίζουν :</a:t>
            </a:r>
          </a:p>
          <a:p>
            <a:pPr marL="0" indent="0">
              <a:buNone/>
            </a:pPr>
            <a:r>
              <a:rPr lang="el-GR" b="1" dirty="0" smtClean="0"/>
              <a:t>  </a:t>
            </a:r>
            <a:r>
              <a:rPr lang="el-GR" b="1" dirty="0"/>
              <a:t>α) από ένα απλό σύμφωνο (εκτός από ρ)      </a:t>
            </a:r>
            <a:r>
              <a:rPr lang="el-GR" dirty="0"/>
              <a:t>π.χ. </a:t>
            </a:r>
            <a:r>
              <a:rPr lang="el-GR" u="sng" dirty="0" err="1"/>
              <a:t>λ</a:t>
            </a:r>
            <a:r>
              <a:rPr lang="el-GR" dirty="0" err="1"/>
              <a:t>ύω</a:t>
            </a:r>
            <a:r>
              <a:rPr lang="el-GR" dirty="0"/>
              <a:t>→ </a:t>
            </a:r>
            <a:r>
              <a:rPr lang="el-GR" u="sng" dirty="0"/>
              <a:t>λ</a:t>
            </a:r>
            <a:r>
              <a:rPr lang="el-GR" dirty="0"/>
              <a:t> έ </a:t>
            </a:r>
            <a:r>
              <a:rPr lang="el-GR" dirty="0" err="1"/>
              <a:t>λυ</a:t>
            </a:r>
            <a:r>
              <a:rPr lang="el-GR" dirty="0"/>
              <a:t>  κα  </a:t>
            </a:r>
            <a:r>
              <a:rPr lang="el-GR" dirty="0" smtClean="0"/>
              <a:t>, </a:t>
            </a:r>
          </a:p>
          <a:p>
            <a:pPr marL="0" indent="0">
              <a:buNone/>
            </a:pPr>
            <a:r>
              <a:rPr lang="el-GR" dirty="0" smtClean="0"/>
              <a:t>                                            </a:t>
            </a:r>
            <a:r>
              <a:rPr lang="el-GR" u="sng" dirty="0" smtClean="0"/>
              <a:t>τ</a:t>
            </a:r>
            <a:r>
              <a:rPr lang="el-GR" dirty="0" smtClean="0"/>
              <a:t>οξεύω </a:t>
            </a:r>
            <a:r>
              <a:rPr lang="el-GR" dirty="0" smtClean="0">
                <a:sym typeface="Wingdings" panose="05000000000000000000" pitchFamily="2" charset="2"/>
              </a:rPr>
              <a:t> τ ε </a:t>
            </a:r>
            <a:r>
              <a:rPr lang="el-GR" dirty="0" err="1" smtClean="0">
                <a:sym typeface="Wingdings" panose="05000000000000000000" pitchFamily="2" charset="2"/>
              </a:rPr>
              <a:t>τόξευ</a:t>
            </a:r>
            <a:r>
              <a:rPr lang="el-GR" dirty="0" smtClean="0">
                <a:sym typeface="Wingdings" panose="05000000000000000000" pitchFamily="2" charset="2"/>
              </a:rPr>
              <a:t> κα  , </a:t>
            </a:r>
            <a:r>
              <a:rPr lang="el-GR" u="sng" dirty="0" smtClean="0">
                <a:sym typeface="Wingdings" panose="05000000000000000000" pitchFamily="2" charset="2"/>
              </a:rPr>
              <a:t>κ</a:t>
            </a:r>
            <a:r>
              <a:rPr lang="el-GR" dirty="0" smtClean="0">
                <a:sym typeface="Wingdings" panose="05000000000000000000" pitchFamily="2" charset="2"/>
              </a:rPr>
              <a:t>ελεύω κ ε </a:t>
            </a:r>
            <a:r>
              <a:rPr lang="el-GR" dirty="0" err="1" smtClean="0">
                <a:sym typeface="Wingdings" panose="05000000000000000000" pitchFamily="2" charset="2"/>
              </a:rPr>
              <a:t>κέλευ</a:t>
            </a:r>
            <a:r>
              <a:rPr lang="el-GR" dirty="0" smtClean="0">
                <a:sym typeface="Wingdings" panose="05000000000000000000" pitchFamily="2" charset="2"/>
              </a:rPr>
              <a:t> κα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</a:t>
            </a:r>
          </a:p>
          <a:p>
            <a:pPr marL="0" indent="0">
              <a:buNone/>
            </a:pPr>
            <a:r>
              <a:rPr lang="el-GR" dirty="0"/>
              <a:t>  !!!  [ </a:t>
            </a:r>
            <a:r>
              <a:rPr lang="el-GR" b="1" dirty="0"/>
              <a:t>χ</a:t>
            </a:r>
            <a:r>
              <a:rPr lang="el-GR" dirty="0"/>
              <a:t>ορεύω → </a:t>
            </a:r>
            <a:r>
              <a:rPr lang="el-GR" b="1" dirty="0" err="1"/>
              <a:t>κ</a:t>
            </a:r>
            <a:r>
              <a:rPr lang="el-GR" dirty="0" err="1"/>
              <a:t>εχόρευκα</a:t>
            </a:r>
            <a:r>
              <a:rPr lang="el-GR" dirty="0"/>
              <a:t>  / </a:t>
            </a:r>
            <a:r>
              <a:rPr lang="el-GR" b="1" dirty="0"/>
              <a:t>φ</a:t>
            </a:r>
            <a:r>
              <a:rPr lang="el-GR" dirty="0"/>
              <a:t>υτεύω → </a:t>
            </a:r>
            <a:r>
              <a:rPr lang="el-GR" b="1" dirty="0" err="1"/>
              <a:t>π</a:t>
            </a:r>
            <a:r>
              <a:rPr lang="el-GR" dirty="0" err="1"/>
              <a:t>εφύτευκα</a:t>
            </a:r>
            <a:r>
              <a:rPr lang="el-GR" dirty="0"/>
              <a:t> /  </a:t>
            </a:r>
            <a:r>
              <a:rPr lang="el-GR" b="1" dirty="0"/>
              <a:t>θ</a:t>
            </a:r>
            <a:r>
              <a:rPr lang="el-GR" dirty="0"/>
              <a:t>ύω → </a:t>
            </a:r>
            <a:r>
              <a:rPr lang="el-GR" b="1" dirty="0" err="1"/>
              <a:t>τ</a:t>
            </a:r>
            <a:r>
              <a:rPr lang="el-GR" dirty="0" err="1"/>
              <a:t>έθυκα</a:t>
            </a:r>
            <a:r>
              <a:rPr lang="el-GR" dirty="0"/>
              <a:t> ]</a:t>
            </a:r>
          </a:p>
          <a:p>
            <a:pPr marL="0" indent="0">
              <a:buNone/>
            </a:pPr>
            <a:r>
              <a:rPr lang="el-GR" b="1" dirty="0"/>
              <a:t> </a:t>
            </a:r>
            <a:endParaRPr lang="el-GR" dirty="0"/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b="1" dirty="0"/>
              <a:t>β) από δύο σύμφωνα απ’ τα οποία το πρώτο είναι άφωνο</a:t>
            </a:r>
            <a:r>
              <a:rPr lang="el-GR" dirty="0"/>
              <a:t> (</a:t>
            </a:r>
            <a:r>
              <a:rPr lang="el-GR" dirty="0" smtClean="0"/>
              <a:t>π/β/φ=χειλικά κ/γ/χ=ουρανικά τ/δ/θ= οδοντικ</a:t>
            </a:r>
            <a:r>
              <a:rPr lang="el-GR" dirty="0"/>
              <a:t>ά</a:t>
            </a:r>
            <a:r>
              <a:rPr lang="el-GR" dirty="0" smtClean="0"/>
              <a:t>) </a:t>
            </a:r>
            <a:r>
              <a:rPr lang="el-GR" b="1" dirty="0"/>
              <a:t>και το δεύτερο υγρό</a:t>
            </a:r>
            <a:r>
              <a:rPr lang="el-GR" dirty="0"/>
              <a:t> (λ/ρ) </a:t>
            </a:r>
            <a:r>
              <a:rPr lang="el-GR" b="1" dirty="0"/>
              <a:t>ή ένρινο</a:t>
            </a:r>
            <a:r>
              <a:rPr lang="el-GR" dirty="0"/>
              <a:t> (ν/μ).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π.χ. </a:t>
            </a:r>
            <a:r>
              <a:rPr lang="el-GR" u="sng" dirty="0"/>
              <a:t>κρ</a:t>
            </a:r>
            <a:r>
              <a:rPr lang="el-GR" dirty="0"/>
              <a:t>ούω → </a:t>
            </a:r>
            <a:r>
              <a:rPr lang="el-GR" dirty="0" err="1"/>
              <a:t>κέκρουκα</a:t>
            </a:r>
            <a:r>
              <a:rPr lang="el-GR" dirty="0"/>
              <a:t>. (= το πρώτο σύμφωνο άφωνο και το δεύτερο υγρό)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62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454404" y="537557"/>
            <a:ext cx="7653251" cy="1295400"/>
          </a:xfrm>
        </p:spPr>
        <p:txBody>
          <a:bodyPr/>
          <a:lstStyle/>
          <a:p>
            <a:r>
              <a:rPr lang="el-GR" b="1" i="1" dirty="0"/>
              <a:t>2. ΣΥΛΛΑΒΙΚΗ ΑΥΞΗΣΗ</a:t>
            </a:r>
            <a:r>
              <a:rPr lang="el-GR" b="1" dirty="0"/>
              <a:t>  (ἐ)</a:t>
            </a:r>
            <a:r>
              <a:rPr lang="el-GR" dirty="0"/>
              <a:t>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82780" y="2009235"/>
            <a:ext cx="10589031" cy="1016598"/>
          </a:xfrm>
        </p:spPr>
        <p:txBody>
          <a:bodyPr>
            <a:noAutofit/>
          </a:bodyPr>
          <a:lstStyle/>
          <a:p>
            <a:r>
              <a:rPr lang="el-GR" sz="2000" dirty="0"/>
              <a:t>παίρνουν τα ρήματα που αρχίζουν :</a:t>
            </a:r>
          </a:p>
          <a:p>
            <a:r>
              <a:rPr lang="el-GR" sz="2000" dirty="0"/>
              <a:t> </a:t>
            </a:r>
          </a:p>
          <a:p>
            <a:r>
              <a:rPr lang="el-GR" sz="2000" dirty="0"/>
              <a:t>α) </a:t>
            </a:r>
            <a:r>
              <a:rPr lang="el-GR" sz="2400" b="1" dirty="0"/>
              <a:t>από ένα διπλό </a:t>
            </a:r>
            <a:r>
              <a:rPr lang="el-GR" sz="2400" b="1" dirty="0" smtClean="0"/>
              <a:t>σύμφωνο</a:t>
            </a:r>
            <a:r>
              <a:rPr lang="en-US" sz="2400" b="1" dirty="0" smtClean="0"/>
              <a:t> (</a:t>
            </a:r>
            <a:r>
              <a:rPr lang="el-GR" sz="2400" b="1" dirty="0" err="1" smtClean="0"/>
              <a:t>ψ,ξ,ζ</a:t>
            </a:r>
            <a:r>
              <a:rPr lang="el-GR" sz="2400" b="1" dirty="0" smtClean="0"/>
              <a:t> ) </a:t>
            </a:r>
            <a:r>
              <a:rPr lang="el-GR" sz="2400" b="1" dirty="0"/>
              <a:t>ή ῥ</a:t>
            </a:r>
            <a:r>
              <a:rPr lang="el-GR" sz="2400" dirty="0" smtClean="0"/>
              <a:t>.  </a:t>
            </a:r>
            <a:r>
              <a:rPr lang="el-GR" sz="2000" dirty="0"/>
              <a:t>π.χ. ψάλλω→ </a:t>
            </a:r>
            <a:r>
              <a:rPr lang="el-GR" sz="2000" b="1" dirty="0" err="1" smtClean="0"/>
              <a:t>ἔ</a:t>
            </a:r>
            <a:r>
              <a:rPr lang="el-GR" sz="2000" dirty="0" err="1" smtClean="0"/>
              <a:t>ψαλκα</a:t>
            </a:r>
            <a:endParaRPr lang="el-GR" sz="2000" dirty="0" smtClean="0"/>
          </a:p>
          <a:p>
            <a:r>
              <a:rPr lang="el-GR" sz="2000" dirty="0"/>
              <a:t> </a:t>
            </a:r>
            <a:r>
              <a:rPr lang="el-GR" sz="2000" dirty="0" smtClean="0"/>
              <a:t>    </a:t>
            </a:r>
            <a:r>
              <a:rPr lang="el-GR" sz="2000" dirty="0" err="1" smtClean="0"/>
              <a:t>ῥίπτω</a:t>
            </a:r>
            <a:r>
              <a:rPr lang="el-GR" sz="2000" dirty="0" smtClean="0">
                <a:sym typeface="Wingdings" panose="05000000000000000000" pitchFamily="2" charset="2"/>
              </a:rPr>
              <a:t> </a:t>
            </a:r>
            <a:r>
              <a:rPr lang="el-GR" sz="2000" dirty="0" err="1" smtClean="0">
                <a:sym typeface="Wingdings" panose="05000000000000000000" pitchFamily="2" charset="2"/>
              </a:rPr>
              <a:t>ἔ</a:t>
            </a:r>
            <a:r>
              <a:rPr lang="el-GR" sz="2000" b="1" dirty="0" err="1" smtClean="0">
                <a:sym typeface="Wingdings" panose="05000000000000000000" pitchFamily="2" charset="2"/>
              </a:rPr>
              <a:t>ρρ</a:t>
            </a:r>
            <a:r>
              <a:rPr lang="el-GR" sz="2000" dirty="0" err="1" smtClean="0">
                <a:sym typeface="Wingdings" panose="05000000000000000000" pitchFamily="2" charset="2"/>
              </a:rPr>
              <a:t>ιφα</a:t>
            </a:r>
            <a:r>
              <a:rPr lang="el-GR" sz="2000" dirty="0" smtClean="0">
                <a:sym typeface="Wingdings" panose="05000000000000000000" pitchFamily="2" charset="2"/>
              </a:rPr>
              <a:t>  </a:t>
            </a:r>
            <a:r>
              <a:rPr lang="el-GR" sz="1600" dirty="0" smtClean="0">
                <a:sym typeface="Wingdings" panose="05000000000000000000" pitchFamily="2" charset="2"/>
              </a:rPr>
              <a:t>(προσοχή το διπλασιάζεται, όπως στον παρατατικό και αόριστο!!!)</a:t>
            </a:r>
            <a:endParaRPr lang="el-GR" sz="1600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1" y="4720821"/>
            <a:ext cx="2502130" cy="1504944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782780" y="3580840"/>
            <a:ext cx="9774383" cy="1488414"/>
          </a:xfrm>
        </p:spPr>
        <p:txBody>
          <a:bodyPr>
            <a:normAutofit fontScale="40000" lnSpcReduction="20000"/>
          </a:bodyPr>
          <a:lstStyle/>
          <a:p>
            <a:r>
              <a:rPr lang="el-GR" sz="6200" dirty="0"/>
              <a:t>β) </a:t>
            </a:r>
            <a:r>
              <a:rPr lang="el-GR" sz="6200" b="1" dirty="0"/>
              <a:t>από δύο σύμφωνα χωρίς να είναι το πρώτο άφωνο και </a:t>
            </a:r>
            <a:r>
              <a:rPr lang="el-GR" sz="6200" b="1" dirty="0" smtClean="0"/>
              <a:t>το</a:t>
            </a:r>
          </a:p>
          <a:p>
            <a:r>
              <a:rPr lang="el-GR" sz="6200" b="1" dirty="0" smtClean="0"/>
              <a:t> </a:t>
            </a:r>
            <a:r>
              <a:rPr lang="el-GR" sz="6200" b="1" dirty="0"/>
              <a:t>δεύτερο υγρό ή ένρινο</a:t>
            </a:r>
            <a:r>
              <a:rPr lang="el-GR" sz="6200" dirty="0"/>
              <a:t>.    </a:t>
            </a:r>
            <a:endParaRPr lang="el-GR" sz="6200" dirty="0" smtClean="0"/>
          </a:p>
          <a:p>
            <a:r>
              <a:rPr lang="el-GR" sz="6200" dirty="0" smtClean="0"/>
              <a:t>π.χ</a:t>
            </a:r>
            <a:r>
              <a:rPr lang="el-GR" sz="5000" dirty="0"/>
              <a:t>.  </a:t>
            </a:r>
            <a:r>
              <a:rPr lang="el-GR" sz="5000" b="1" dirty="0"/>
              <a:t>μ ν </a:t>
            </a:r>
            <a:r>
              <a:rPr lang="el-GR" sz="5000" dirty="0" err="1"/>
              <a:t>ημονεύω</a:t>
            </a:r>
            <a:r>
              <a:rPr lang="el-GR" sz="5000" dirty="0" smtClean="0"/>
              <a:t>→</a:t>
            </a:r>
            <a:r>
              <a:rPr lang="en-US" sz="5000" dirty="0" smtClean="0"/>
              <a:t> </a:t>
            </a:r>
            <a:r>
              <a:rPr lang="el-GR" sz="5000" dirty="0" err="1" smtClean="0"/>
              <a:t>ἐμνημόνευκα</a:t>
            </a:r>
            <a:endParaRPr lang="el-GR" sz="5000" dirty="0"/>
          </a:p>
          <a:p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787404" y="5202491"/>
            <a:ext cx="5334000" cy="8907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γ) </a:t>
            </a:r>
            <a:r>
              <a:rPr lang="el-GR" b="1" dirty="0"/>
              <a:t>από τρία σύμφωνα</a:t>
            </a:r>
            <a:r>
              <a:rPr lang="el-GR" dirty="0"/>
              <a:t>. 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π.χ. </a:t>
            </a:r>
            <a:r>
              <a:rPr lang="el-GR" b="1" dirty="0"/>
              <a:t>σ τ ρ </a:t>
            </a:r>
            <a:r>
              <a:rPr lang="el-GR" dirty="0" err="1"/>
              <a:t>ατεύω</a:t>
            </a:r>
            <a:r>
              <a:rPr lang="el-GR" dirty="0"/>
              <a:t>→ </a:t>
            </a:r>
            <a:r>
              <a:rPr lang="el-GR" dirty="0" err="1" smtClean="0"/>
              <a:t>ἐστράτευκα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37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7127" y="689192"/>
            <a:ext cx="8610600" cy="1293028"/>
          </a:xfrm>
        </p:spPr>
        <p:txBody>
          <a:bodyPr/>
          <a:lstStyle/>
          <a:p>
            <a:r>
              <a:rPr lang="el-GR" b="1" dirty="0"/>
              <a:t>3.</a:t>
            </a:r>
            <a:r>
              <a:rPr lang="el-GR" dirty="0"/>
              <a:t> </a:t>
            </a:r>
            <a:r>
              <a:rPr lang="el-GR" b="1" i="1" dirty="0"/>
              <a:t>ΧΡΟΝΙΚΗ ΑΥΞΗΣΗ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  Όταν </a:t>
            </a:r>
            <a:r>
              <a:rPr lang="el-GR" dirty="0"/>
              <a:t>το ρήμα αρχίζει από </a:t>
            </a:r>
            <a:r>
              <a:rPr lang="el-GR" dirty="0" smtClean="0"/>
              <a:t>φωνήεν γίνονται οι εξής αλλαγές,</a:t>
            </a:r>
          </a:p>
          <a:p>
            <a:pPr marL="0" indent="0">
              <a:buNone/>
            </a:pPr>
            <a:r>
              <a:rPr lang="el-GR" dirty="0" smtClean="0"/>
              <a:t> όπως στον παρατατικό και στον αόριστο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   π.χ</a:t>
            </a:r>
            <a:r>
              <a:rPr lang="el-GR" dirty="0"/>
              <a:t>. </a:t>
            </a:r>
            <a:r>
              <a:rPr lang="el-GR" dirty="0" err="1"/>
              <a:t>ἀ</a:t>
            </a:r>
            <a:r>
              <a:rPr lang="el-GR" dirty="0" err="1" smtClean="0"/>
              <a:t>θροίζω</a:t>
            </a:r>
            <a:r>
              <a:rPr lang="el-GR" dirty="0"/>
              <a:t>→ </a:t>
            </a:r>
            <a:r>
              <a:rPr lang="el-GR" dirty="0" err="1" smtClean="0"/>
              <a:t>ἤθροιζον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              </a:t>
            </a:r>
            <a:r>
              <a:rPr lang="el-GR" dirty="0" err="1" smtClean="0"/>
              <a:t>ὁπλίζω</a:t>
            </a:r>
            <a:r>
              <a:rPr lang="el-GR" dirty="0" smtClean="0"/>
              <a:t> - </a:t>
            </a:r>
            <a:r>
              <a:rPr lang="el-GR" dirty="0" err="1" smtClean="0"/>
              <a:t>ὥπλιζον</a:t>
            </a:r>
            <a:endParaRPr lang="el-GR" dirty="0"/>
          </a:p>
          <a:p>
            <a:endParaRPr lang="el-GR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802182" y="3234489"/>
            <a:ext cx="6398718" cy="147882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α  και το ε 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η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      αι  και ει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ῃ             </a:t>
            </a:r>
            <a:r>
              <a:rPr kumimoji="0" lang="el-GR" alt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αυ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l-GR" alt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ηυ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                    </a:t>
            </a:r>
            <a:r>
              <a:rPr kumimoji="0" lang="el-GR" altLang="el-G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ο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ω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                  οι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ῳ            </a:t>
            </a:r>
            <a:r>
              <a:rPr lang="el-GR" altLang="el-GR" sz="2000" dirty="0" smtClean="0">
                <a:latin typeface="Calibri" panose="020F0502020204030204" pitchFamily="34" charset="0"/>
              </a:rPr>
              <a:t>ευ </a:t>
            </a:r>
            <a:r>
              <a:rPr lang="el-GR" altLang="el-GR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el-GR" sz="2000" dirty="0" smtClean="0">
                <a:latin typeface="Calibri" panose="020F0502020204030204" pitchFamily="34" charset="0"/>
              </a:rPr>
              <a:t> </a:t>
            </a:r>
            <a:r>
              <a:rPr lang="el-GR" altLang="el-GR" sz="2000" dirty="0" err="1" smtClean="0">
                <a:latin typeface="Calibri" panose="020F0502020204030204" pitchFamily="34" charset="0"/>
              </a:rPr>
              <a:t>ηυ</a:t>
            </a:r>
            <a:r>
              <a:rPr lang="el-GR" altLang="el-GR" sz="2000" dirty="0" smtClean="0">
                <a:latin typeface="Calibri" panose="020F0502020204030204" pitchFamily="34" charset="0"/>
              </a:rPr>
              <a:t> </a:t>
            </a:r>
            <a:endParaRPr kumimoji="0" lang="el-GR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l-GR" altLang="el-GR" sz="2000" b="1" dirty="0" smtClean="0">
                <a:latin typeface="Calibri" panose="020F0502020204030204" pitchFamily="34" charset="0"/>
              </a:rPr>
              <a:t>                    </a:t>
            </a:r>
            <a:r>
              <a:rPr lang="el-GR" altLang="el-GR" sz="2000" b="1" i="1" dirty="0">
                <a:latin typeface="Calibri" panose="020F0502020204030204" pitchFamily="34" charset="0"/>
              </a:rPr>
              <a:t>ῐ , ῠ </a:t>
            </a:r>
            <a:r>
              <a:rPr lang="el-GR" altLang="el-GR" sz="2000" b="1" dirty="0">
                <a:latin typeface="Calibri" panose="020F0502020204030204" pitchFamily="34" charset="0"/>
              </a:rPr>
              <a:t>→</a:t>
            </a:r>
            <a:r>
              <a:rPr lang="el-GR" altLang="el-GR" sz="2000" b="1" i="1" dirty="0">
                <a:latin typeface="Calibri" panose="020F0502020204030204" pitchFamily="34" charset="0"/>
              </a:rPr>
              <a:t>  ῑ , ῡ</a:t>
            </a:r>
            <a:endParaRPr lang="el-GR" altLang="el-GR" sz="2000" b="1" dirty="0"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l-GR" altLang="el-GR" sz="2000" b="1" dirty="0" smtClean="0">
                <a:latin typeface="Calibri" panose="020F0502020204030204" pitchFamily="34" charset="0"/>
              </a:rPr>
              <a:t>  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93" y="3760817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79171" y="1223465"/>
            <a:ext cx="8658687" cy="2508950"/>
          </a:xfrm>
        </p:spPr>
        <p:txBody>
          <a:bodyPr>
            <a:normAutofit/>
          </a:bodyPr>
          <a:lstStyle/>
          <a:p>
            <a:r>
              <a:rPr lang="el-GR" b="1" dirty="0"/>
              <a:t>ΘΕΜΑ </a:t>
            </a:r>
            <a:r>
              <a:rPr lang="el-GR" dirty="0"/>
              <a:t>: </a:t>
            </a:r>
            <a:r>
              <a:rPr lang="el-GR" b="1" dirty="0" smtClean="0"/>
              <a:t>α) Αν το ρήμα είναι  </a:t>
            </a:r>
            <a:r>
              <a:rPr lang="el-GR" b="1" i="1" dirty="0" smtClean="0"/>
              <a:t>φωνηεντόληκτο</a:t>
            </a:r>
            <a:r>
              <a:rPr lang="el-GR" b="1" dirty="0" smtClean="0"/>
              <a:t> </a:t>
            </a:r>
          </a:p>
          <a:p>
            <a:r>
              <a:rPr lang="el-GR" dirty="0" smtClean="0"/>
              <a:t>(= δηλαδή έχει </a:t>
            </a:r>
            <a:r>
              <a:rPr lang="el-GR" u="sng" dirty="0"/>
              <a:t>πριν την κατάληξη</a:t>
            </a: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dirty="0"/>
              <a:t>φωνήεν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756459" y="5187142"/>
            <a:ext cx="7340137" cy="154004"/>
          </a:xfrm>
        </p:spPr>
        <p:txBody>
          <a:bodyPr>
            <a:normAutofit fontScale="25000" lnSpcReduction="20000"/>
          </a:bodyPr>
          <a:lstStyle/>
          <a:p>
            <a:r>
              <a:rPr lang="el-GR" dirty="0"/>
              <a:t> </a:t>
            </a:r>
          </a:p>
          <a:p>
            <a:endParaRPr lang="el-GR" sz="9600" dirty="0" smtClean="0"/>
          </a:p>
          <a:p>
            <a:endParaRPr lang="el-GR" sz="9600" dirty="0"/>
          </a:p>
          <a:p>
            <a:endParaRPr lang="el-GR" sz="9600" dirty="0" smtClean="0"/>
          </a:p>
          <a:p>
            <a:endParaRPr lang="el-GR" sz="9600" dirty="0"/>
          </a:p>
          <a:p>
            <a:endParaRPr lang="el-GR" sz="9600" dirty="0" smtClean="0"/>
          </a:p>
          <a:p>
            <a:endParaRPr lang="el-GR" sz="9600" dirty="0"/>
          </a:p>
          <a:p>
            <a:endParaRPr lang="el-GR" sz="9600" dirty="0" smtClean="0"/>
          </a:p>
          <a:p>
            <a:endParaRPr lang="el-GR" sz="9600" dirty="0"/>
          </a:p>
          <a:p>
            <a:endParaRPr lang="el-GR" sz="9600" dirty="0" smtClean="0"/>
          </a:p>
          <a:p>
            <a:endParaRPr lang="el-GR" sz="9600" dirty="0"/>
          </a:p>
          <a:p>
            <a:endParaRPr lang="el-GR" sz="9600" dirty="0" smtClean="0"/>
          </a:p>
          <a:p>
            <a:endParaRPr lang="el-GR" sz="9600" dirty="0"/>
          </a:p>
          <a:p>
            <a:endParaRPr lang="el-GR" sz="9600" dirty="0" smtClean="0"/>
          </a:p>
          <a:p>
            <a:pPr algn="ctr"/>
            <a:endParaRPr lang="el-GR" sz="9600" dirty="0" smtClean="0"/>
          </a:p>
          <a:p>
            <a:pPr algn="ctr"/>
            <a:endParaRPr lang="el-GR" sz="9600" dirty="0"/>
          </a:p>
          <a:p>
            <a:pPr algn="ctr"/>
            <a:endParaRPr lang="el-GR" sz="9600" dirty="0" smtClean="0"/>
          </a:p>
          <a:p>
            <a:pPr algn="ctr"/>
            <a:endParaRPr lang="el-GR" sz="9600" dirty="0"/>
          </a:p>
          <a:p>
            <a:pPr algn="ctr"/>
            <a:endParaRPr lang="el-GR" sz="9600" dirty="0" smtClean="0"/>
          </a:p>
          <a:p>
            <a:pPr algn="ctr"/>
            <a:endParaRPr lang="el-GR" sz="9600" dirty="0"/>
          </a:p>
          <a:p>
            <a:pPr algn="ctr"/>
            <a:endParaRPr lang="el-GR" sz="9600" dirty="0" smtClean="0"/>
          </a:p>
          <a:p>
            <a:pPr algn="ctr"/>
            <a:endParaRPr lang="el-GR" sz="9600" dirty="0"/>
          </a:p>
          <a:p>
            <a:pPr algn="ctr"/>
            <a:endParaRPr lang="el-GR" sz="9600" dirty="0" smtClean="0"/>
          </a:p>
          <a:p>
            <a:pPr algn="ctr"/>
            <a:endParaRPr lang="el-GR" sz="9600" dirty="0"/>
          </a:p>
          <a:p>
            <a:pPr algn="ctr"/>
            <a:endParaRPr lang="el-GR" sz="9600" dirty="0" smtClean="0"/>
          </a:p>
          <a:p>
            <a:pPr algn="ctr"/>
            <a:r>
              <a:rPr lang="el-GR" sz="9600" dirty="0" smtClean="0"/>
              <a:t>Στο </a:t>
            </a:r>
            <a:r>
              <a:rPr lang="el-GR" sz="9600" dirty="0"/>
              <a:t>α΄ ενικό πρόσωπο έχουμε  την </a:t>
            </a:r>
          </a:p>
          <a:p>
            <a:pPr algn="ctr"/>
            <a:r>
              <a:rPr lang="el-GR" sz="9600" b="1" dirty="0"/>
              <a:t>κατάληξη  -κα</a:t>
            </a:r>
            <a:r>
              <a:rPr lang="el-GR" sz="9600" dirty="0"/>
              <a:t>  </a:t>
            </a:r>
          </a:p>
          <a:p>
            <a:r>
              <a:rPr lang="el-GR" sz="9600" dirty="0"/>
              <a:t>  </a:t>
            </a:r>
          </a:p>
          <a:p>
            <a:r>
              <a:rPr lang="el-GR" sz="10300" dirty="0"/>
              <a:t>  </a:t>
            </a:r>
            <a:r>
              <a:rPr lang="el-GR" sz="8800" dirty="0" smtClean="0"/>
              <a:t>πχ</a:t>
            </a:r>
            <a:r>
              <a:rPr lang="el-GR" sz="8800" dirty="0"/>
              <a:t>. </a:t>
            </a:r>
            <a:r>
              <a:rPr lang="el-GR" sz="8800" dirty="0" err="1"/>
              <a:t>λ</a:t>
            </a:r>
            <a:r>
              <a:rPr lang="el-GR" sz="8800" u="sng" dirty="0" err="1"/>
              <a:t>ύ</a:t>
            </a:r>
            <a:r>
              <a:rPr lang="el-GR" sz="8800" dirty="0" err="1"/>
              <a:t>ω</a:t>
            </a:r>
            <a:r>
              <a:rPr lang="el-GR" sz="8800" dirty="0"/>
              <a:t> →</a:t>
            </a:r>
            <a:r>
              <a:rPr lang="el-GR" sz="8800" dirty="0" err="1"/>
              <a:t>λέλυκα</a:t>
            </a:r>
            <a:r>
              <a:rPr lang="el-GR" sz="8800" dirty="0"/>
              <a:t>.</a:t>
            </a:r>
          </a:p>
          <a:p>
            <a:r>
              <a:rPr lang="el-GR" sz="8800" dirty="0"/>
              <a:t>         παιδε</a:t>
            </a:r>
            <a:r>
              <a:rPr lang="el-GR" sz="8800" u="sng" dirty="0"/>
              <a:t>ύ</a:t>
            </a:r>
            <a:r>
              <a:rPr lang="el-GR" sz="8800" dirty="0"/>
              <a:t>ω </a:t>
            </a:r>
            <a:r>
              <a:rPr lang="el-GR" sz="8800" dirty="0">
                <a:sym typeface="Wingdings" panose="05000000000000000000" pitchFamily="2" charset="2"/>
              </a:rPr>
              <a:t> </a:t>
            </a:r>
            <a:r>
              <a:rPr lang="el-GR" sz="8800" dirty="0" err="1">
                <a:sym typeface="Wingdings" panose="05000000000000000000" pitchFamily="2" charset="2"/>
              </a:rPr>
              <a:t>πεπαίδευκα</a:t>
            </a:r>
            <a:endParaRPr lang="el-GR" sz="8800" dirty="0"/>
          </a:p>
          <a:p>
            <a:endParaRPr lang="el-GR" sz="9600" dirty="0"/>
          </a:p>
          <a:p>
            <a:endParaRPr lang="el-GR" sz="9600" dirty="0" smtClean="0"/>
          </a:p>
          <a:p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52" y="3631938"/>
            <a:ext cx="2488326" cy="1555204"/>
          </a:xfrm>
        </p:spPr>
      </p:pic>
    </p:spTree>
    <p:extLst>
      <p:ext uri="{BB962C8B-B14F-4D97-AF65-F5344CB8AC3E}">
        <p14:creationId xmlns:p14="http://schemas.microsoft.com/office/powerpoint/2010/main" val="7855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486409" y="1329468"/>
            <a:ext cx="5394951" cy="1062536"/>
          </a:xfrm>
        </p:spPr>
        <p:txBody>
          <a:bodyPr>
            <a:normAutofit fontScale="55000" lnSpcReduction="20000"/>
          </a:bodyPr>
          <a:lstStyle/>
          <a:p>
            <a:r>
              <a:rPr lang="el-GR" sz="3800" b="1" dirty="0" smtClean="0"/>
              <a:t>β</a:t>
            </a:r>
            <a:r>
              <a:rPr lang="el-GR" sz="3800" b="1" i="1" dirty="0" smtClean="0"/>
              <a:t>) Αν είναι  αφωνόληκτο </a:t>
            </a:r>
          </a:p>
          <a:p>
            <a:r>
              <a:rPr lang="el-GR" sz="3800" i="1" dirty="0" smtClean="0"/>
              <a:t>(δηλαδή πριν την κατάληξη υπάρχουν </a:t>
            </a:r>
          </a:p>
          <a:p>
            <a:r>
              <a:rPr lang="el-GR" sz="3800" i="1" dirty="0" smtClean="0"/>
              <a:t>τα σύμφωνα </a:t>
            </a:r>
            <a:r>
              <a:rPr lang="el-GR" sz="3800" i="1" dirty="0" err="1" smtClean="0"/>
              <a:t>κ,γ,χ,τ,δ,θ,π,β,φ</a:t>
            </a:r>
            <a:r>
              <a:rPr lang="el-GR" sz="3800" i="1" dirty="0" smtClean="0"/>
              <a:t>)</a:t>
            </a:r>
            <a:endParaRPr lang="el-GR" sz="3800" dirty="0"/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658388" y="3165916"/>
            <a:ext cx="10129058" cy="308601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Έχουμε τις εξής αλλαγές:</a:t>
            </a:r>
          </a:p>
          <a:p>
            <a:r>
              <a:rPr lang="el-GR" dirty="0" smtClean="0"/>
              <a:t> </a:t>
            </a:r>
            <a:r>
              <a:rPr lang="el-GR" b="1" dirty="0"/>
              <a:t>π, β </a:t>
            </a:r>
            <a:r>
              <a:rPr lang="el-GR" b="1" dirty="0" smtClean="0"/>
              <a:t>,φ </a:t>
            </a:r>
            <a:r>
              <a:rPr lang="el-GR" b="1" dirty="0"/>
              <a:t>→ φ</a:t>
            </a:r>
            <a:r>
              <a:rPr lang="el-GR" dirty="0"/>
              <a:t>                 πχ. Τρίβω→ </a:t>
            </a:r>
            <a:r>
              <a:rPr lang="el-GR" dirty="0" err="1"/>
              <a:t>τέτριφα</a:t>
            </a:r>
            <a:r>
              <a:rPr lang="el-GR" dirty="0"/>
              <a:t>  /γράφω→ </a:t>
            </a:r>
            <a:r>
              <a:rPr lang="el-GR" dirty="0" err="1" smtClean="0"/>
              <a:t>γέγραφα</a:t>
            </a:r>
            <a:endParaRPr lang="el-GR" dirty="0"/>
          </a:p>
          <a:p>
            <a:r>
              <a:rPr lang="el-GR" b="1" dirty="0" smtClean="0"/>
              <a:t>κ</a:t>
            </a:r>
            <a:r>
              <a:rPr lang="el-GR" b="1" dirty="0"/>
              <a:t>, γ, </a:t>
            </a:r>
            <a:r>
              <a:rPr lang="el-GR" b="1" dirty="0" err="1"/>
              <a:t>ττ</a:t>
            </a:r>
            <a:r>
              <a:rPr lang="el-GR" b="1" dirty="0"/>
              <a:t> → χ</a:t>
            </a:r>
            <a:r>
              <a:rPr lang="el-GR" dirty="0"/>
              <a:t>                   </a:t>
            </a:r>
            <a:r>
              <a:rPr lang="el-GR" dirty="0" smtClean="0"/>
              <a:t> πχ</a:t>
            </a:r>
            <a:r>
              <a:rPr lang="el-GR" dirty="0"/>
              <a:t>. Κηρύττω (</a:t>
            </a:r>
            <a:r>
              <a:rPr lang="el-GR" dirty="0" err="1"/>
              <a:t>θ.κηρυγ</a:t>
            </a:r>
            <a:r>
              <a:rPr lang="el-GR" dirty="0"/>
              <a:t>) → </a:t>
            </a:r>
            <a:r>
              <a:rPr lang="el-GR" dirty="0" err="1"/>
              <a:t>κεκήρυχα</a:t>
            </a:r>
            <a:r>
              <a:rPr lang="el-GR" dirty="0"/>
              <a:t> </a:t>
            </a:r>
          </a:p>
          <a:p>
            <a:r>
              <a:rPr lang="el-GR" b="1" dirty="0" smtClean="0"/>
              <a:t>τ</a:t>
            </a:r>
            <a:r>
              <a:rPr lang="el-GR" b="1" dirty="0"/>
              <a:t>, δ, θ, ζ → κ</a:t>
            </a:r>
            <a:r>
              <a:rPr lang="el-GR" dirty="0"/>
              <a:t>               </a:t>
            </a:r>
            <a:r>
              <a:rPr lang="el-GR" dirty="0" smtClean="0"/>
              <a:t>  πχ</a:t>
            </a:r>
            <a:r>
              <a:rPr lang="el-GR" dirty="0"/>
              <a:t>. Κομίζω→ </a:t>
            </a:r>
            <a:r>
              <a:rPr lang="el-GR" dirty="0" err="1"/>
              <a:t>κεκόμικα</a:t>
            </a:r>
            <a:r>
              <a:rPr lang="el-GR" dirty="0"/>
              <a:t>   /  πείθω→ </a:t>
            </a:r>
            <a:r>
              <a:rPr lang="el-GR" dirty="0" err="1" smtClean="0"/>
              <a:t>πέπεικα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14" y="614189"/>
            <a:ext cx="1612130" cy="2160587"/>
          </a:xfrm>
        </p:spPr>
      </p:pic>
    </p:spTree>
    <p:extLst>
      <p:ext uri="{BB962C8B-B14F-4D97-AF65-F5344CB8AC3E}">
        <p14:creationId xmlns:p14="http://schemas.microsoft.com/office/powerpoint/2010/main" val="2211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87484" y="1410718"/>
            <a:ext cx="6192981" cy="916846"/>
          </a:xfrm>
        </p:spPr>
        <p:txBody>
          <a:bodyPr>
            <a:normAutofit/>
          </a:bodyPr>
          <a:lstStyle/>
          <a:p>
            <a:r>
              <a:rPr lang="el-GR" dirty="0"/>
              <a:t>γ) </a:t>
            </a:r>
            <a:r>
              <a:rPr lang="el-GR" dirty="0" smtClean="0"/>
              <a:t>Αν το ρήμα είναι </a:t>
            </a:r>
            <a:r>
              <a:rPr lang="el-GR" b="1" i="1" dirty="0" smtClean="0"/>
              <a:t>υγρό ή ένρινο</a:t>
            </a:r>
            <a:endParaRPr lang="el-GR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600200" y="2942706"/>
            <a:ext cx="5311775" cy="2586023"/>
          </a:xfrm>
        </p:spPr>
        <p:txBody>
          <a:bodyPr>
            <a:normAutofit/>
          </a:bodyPr>
          <a:lstStyle/>
          <a:p>
            <a:r>
              <a:rPr lang="el-GR" b="1" dirty="0" smtClean="0"/>
              <a:t>λ</a:t>
            </a:r>
            <a:r>
              <a:rPr lang="el-GR" b="1" dirty="0"/>
              <a:t>, ρ</a:t>
            </a:r>
            <a:r>
              <a:rPr lang="el-GR" dirty="0"/>
              <a:t> + κ →  </a:t>
            </a:r>
            <a:r>
              <a:rPr lang="el-GR" b="1" dirty="0"/>
              <a:t>δεν μεταβάλλονται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λκ,ρκ</a:t>
            </a:r>
            <a:r>
              <a:rPr lang="el-GR" dirty="0" smtClean="0"/>
              <a:t>)       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πχ  </a:t>
            </a:r>
            <a:r>
              <a:rPr lang="el-GR" dirty="0" err="1" smtClean="0"/>
              <a:t>ἀγγέ</a:t>
            </a:r>
            <a:r>
              <a:rPr lang="el-GR" b="1" dirty="0" err="1" smtClean="0"/>
              <a:t>λλ</a:t>
            </a:r>
            <a:r>
              <a:rPr lang="el-GR" dirty="0" err="1" smtClean="0"/>
              <a:t>ω</a:t>
            </a:r>
            <a:r>
              <a:rPr lang="el-GR" dirty="0"/>
              <a:t>→ </a:t>
            </a:r>
            <a:r>
              <a:rPr lang="el-GR" dirty="0" err="1" smtClean="0"/>
              <a:t>ἤγγε</a:t>
            </a:r>
            <a:r>
              <a:rPr lang="el-GR" b="1" dirty="0" err="1" smtClean="0"/>
              <a:t>λ</a:t>
            </a:r>
            <a:r>
              <a:rPr lang="el-GR" dirty="0" err="1" smtClean="0"/>
              <a:t>κα</a:t>
            </a:r>
            <a:r>
              <a:rPr lang="el-GR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l-GR" dirty="0" smtClean="0"/>
              <a:t>(</a:t>
            </a:r>
            <a:r>
              <a:rPr lang="en-US" dirty="0" err="1" smtClean="0"/>
              <a:t>sos</a:t>
            </a:r>
            <a:r>
              <a:rPr lang="en-US" dirty="0" smtClean="0"/>
              <a:t> </a:t>
            </a:r>
            <a:r>
              <a:rPr lang="el-GR" dirty="0" smtClean="0"/>
              <a:t>ένα </a:t>
            </a:r>
            <a:r>
              <a:rPr lang="el-GR" dirty="0"/>
              <a:t>λάμδα)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205" y="2601017"/>
            <a:ext cx="2139043" cy="1871663"/>
          </a:xfrm>
        </p:spPr>
      </p:pic>
    </p:spTree>
    <p:extLst>
      <p:ext uri="{BB962C8B-B14F-4D97-AF65-F5344CB8AC3E}">
        <p14:creationId xmlns:p14="http://schemas.microsoft.com/office/powerpoint/2010/main" val="22160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557847" y="1155468"/>
            <a:ext cx="7714211" cy="4713317"/>
          </a:xfrm>
        </p:spPr>
        <p:txBody>
          <a:bodyPr>
            <a:normAutofit/>
          </a:bodyPr>
          <a:lstStyle/>
          <a:p>
            <a:pPr lvl="0"/>
            <a:endParaRPr lang="el-GR" dirty="0" smtClean="0"/>
          </a:p>
          <a:p>
            <a:r>
              <a:rPr lang="el-GR" b="1" dirty="0"/>
              <a:t>Πρακτικός </a:t>
            </a:r>
            <a:r>
              <a:rPr lang="el-GR" b="1" dirty="0" smtClean="0"/>
              <a:t>κανόνας για το θέμα του παρακειμένου/υπερσυντέλικου</a:t>
            </a:r>
            <a:endParaRPr lang="el-GR" b="1" u="sng" dirty="0"/>
          </a:p>
          <a:p>
            <a:pPr lvl="0"/>
            <a:endParaRPr lang="el-GR" dirty="0"/>
          </a:p>
          <a:p>
            <a:pPr lvl="0"/>
            <a:endParaRPr lang="el-GR" sz="20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l-GR" sz="2000" dirty="0" smtClean="0"/>
              <a:t>Τα </a:t>
            </a:r>
            <a:r>
              <a:rPr lang="el-GR" sz="2000" dirty="0"/>
              <a:t>ρήματα που σχηματίζουν </a:t>
            </a:r>
            <a:r>
              <a:rPr lang="el-GR" sz="2000" u="sng" dirty="0"/>
              <a:t>μέλλοντα και αόριστο σε –</a:t>
            </a:r>
            <a:r>
              <a:rPr lang="el-GR" sz="2000" b="1" u="sng" dirty="0" err="1"/>
              <a:t>σ</a:t>
            </a:r>
            <a:r>
              <a:rPr lang="el-GR" sz="2000" u="sng" dirty="0" err="1"/>
              <a:t>ω</a:t>
            </a:r>
            <a:r>
              <a:rPr lang="el-GR" sz="2000" u="sng" dirty="0"/>
              <a:t> και –</a:t>
            </a:r>
            <a:r>
              <a:rPr lang="el-GR" sz="2000" b="1" u="sng" dirty="0"/>
              <a:t>σ</a:t>
            </a:r>
            <a:r>
              <a:rPr lang="el-GR" sz="2000" u="sng" dirty="0"/>
              <a:t>α,</a:t>
            </a:r>
            <a:r>
              <a:rPr lang="el-GR" sz="2000" dirty="0"/>
              <a:t> σχηματίζουν </a:t>
            </a:r>
            <a:r>
              <a:rPr lang="el-GR" sz="2000" u="sng" dirty="0"/>
              <a:t>παρακείμενο σε – </a:t>
            </a:r>
            <a:r>
              <a:rPr lang="el-GR" sz="2000" b="1" u="sng" dirty="0"/>
              <a:t>κ</a:t>
            </a:r>
            <a:r>
              <a:rPr lang="el-GR" sz="2000" u="sng" dirty="0"/>
              <a:t>α και υπερσυντέλικο σε – </a:t>
            </a:r>
            <a:r>
              <a:rPr lang="el-GR" sz="2000" b="1" u="sng" dirty="0" err="1"/>
              <a:t>κ</a:t>
            </a:r>
            <a:r>
              <a:rPr lang="el-GR" sz="2000" u="sng" dirty="0" err="1"/>
              <a:t>ειν</a:t>
            </a:r>
            <a:r>
              <a:rPr lang="el-GR" sz="2000" u="sng" dirty="0"/>
              <a:t>.</a:t>
            </a:r>
            <a:endParaRPr lang="el-GR" sz="20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l-GR" sz="2000" dirty="0"/>
              <a:t>Τα ρήματα που σχηματίζουν μέλλοντα και αόριστο σε –</a:t>
            </a:r>
            <a:r>
              <a:rPr lang="el-GR" sz="2000" b="1" dirty="0" err="1"/>
              <a:t>ψ</a:t>
            </a:r>
            <a:r>
              <a:rPr lang="el-GR" sz="2000" dirty="0" err="1"/>
              <a:t>ω</a:t>
            </a:r>
            <a:r>
              <a:rPr lang="el-GR" sz="2000" dirty="0"/>
              <a:t> και –</a:t>
            </a:r>
            <a:r>
              <a:rPr lang="el-GR" sz="2000" b="1" dirty="0" err="1"/>
              <a:t>ψ</a:t>
            </a:r>
            <a:r>
              <a:rPr lang="el-GR" sz="2000" dirty="0" err="1"/>
              <a:t>α</a:t>
            </a:r>
            <a:r>
              <a:rPr lang="el-GR" sz="2000" dirty="0"/>
              <a:t>, σχηματίζουν παρακείμενο σε – </a:t>
            </a:r>
            <a:r>
              <a:rPr lang="el-GR" sz="2000" b="1" dirty="0"/>
              <a:t>φ</a:t>
            </a:r>
            <a:r>
              <a:rPr lang="el-GR" sz="2000" dirty="0"/>
              <a:t>α και υπερσυντέλικο σε – </a:t>
            </a:r>
            <a:r>
              <a:rPr lang="el-GR" sz="2000" b="1" dirty="0" err="1"/>
              <a:t>φ</a:t>
            </a:r>
            <a:r>
              <a:rPr lang="el-GR" sz="2000" dirty="0" err="1"/>
              <a:t>ειν</a:t>
            </a:r>
            <a:r>
              <a:rPr lang="el-GR" sz="20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l-GR" sz="2000" dirty="0"/>
              <a:t>Τα ρήματα που σχηματίζουν μέλλοντα και αόριστο σε –</a:t>
            </a:r>
            <a:r>
              <a:rPr lang="el-GR" sz="2000" b="1" dirty="0" err="1"/>
              <a:t>ξ</a:t>
            </a:r>
            <a:r>
              <a:rPr lang="el-GR" sz="2000" dirty="0" err="1"/>
              <a:t>ω</a:t>
            </a:r>
            <a:r>
              <a:rPr lang="el-GR" sz="2000" dirty="0"/>
              <a:t> και –</a:t>
            </a:r>
            <a:r>
              <a:rPr lang="el-GR" sz="2000" b="1" dirty="0" err="1"/>
              <a:t>ξ</a:t>
            </a:r>
            <a:r>
              <a:rPr lang="el-GR" sz="2000" dirty="0" err="1"/>
              <a:t>α</a:t>
            </a:r>
            <a:r>
              <a:rPr lang="el-GR" sz="2000" dirty="0"/>
              <a:t>, σχηματίζουν παρακείμενο σε – </a:t>
            </a:r>
            <a:r>
              <a:rPr lang="el-GR" sz="2000" b="1" dirty="0"/>
              <a:t>χ</a:t>
            </a:r>
            <a:r>
              <a:rPr lang="el-GR" sz="2000" dirty="0"/>
              <a:t>α και υπερσυντέλικο σε – </a:t>
            </a:r>
            <a:r>
              <a:rPr lang="el-GR" sz="2000" b="1" dirty="0" err="1"/>
              <a:t>χ</a:t>
            </a:r>
            <a:r>
              <a:rPr lang="el-GR" sz="2000" dirty="0" err="1"/>
              <a:t>ειν</a:t>
            </a:r>
            <a:r>
              <a:rPr lang="el-GR" sz="2000" dirty="0"/>
              <a:t>.</a:t>
            </a:r>
          </a:p>
          <a:p>
            <a:endParaRPr lang="el-GR" sz="2000" dirty="0"/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24" y="2352848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9338" y="764373"/>
            <a:ext cx="10864735" cy="1293028"/>
          </a:xfrm>
        </p:spPr>
        <p:txBody>
          <a:bodyPr>
            <a:normAutofit/>
          </a:bodyPr>
          <a:lstStyle/>
          <a:p>
            <a:r>
              <a:rPr lang="el-GR" b="1" dirty="0"/>
              <a:t> </a:t>
            </a:r>
            <a:r>
              <a:rPr lang="el-GR" sz="3100" b="1" dirty="0"/>
              <a:t>ΣΧΗΜΑΤΙΣΜΟΣ  ΟΡΙΣΤΙΚΗΣ  ΥΠΕΡΣΥΝΤΕΛΙΚΟΥ </a:t>
            </a:r>
            <a:br>
              <a:rPr lang="el-GR" sz="3100" b="1" dirty="0"/>
            </a:br>
            <a:endParaRPr lang="el-GR" sz="31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14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1.Και αναδιπλασιασμός και αύξηση</a:t>
            </a:r>
          </a:p>
          <a:p>
            <a:pPr marL="0" indent="0">
              <a:buNone/>
            </a:pPr>
            <a:r>
              <a:rPr lang="el-GR" dirty="0" smtClean="0"/>
              <a:t>(Η αύξηση διατηρείται από τον παρακείμενο,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αν υπάρχει)</a:t>
            </a:r>
          </a:p>
          <a:p>
            <a:pPr marL="0" indent="0">
              <a:buNone/>
            </a:pPr>
            <a:r>
              <a:rPr lang="el-GR" b="1" dirty="0" smtClean="0"/>
              <a:t>2. </a:t>
            </a:r>
            <a:r>
              <a:rPr lang="el-GR" b="1" dirty="0"/>
              <a:t>ί</a:t>
            </a:r>
            <a:r>
              <a:rPr lang="el-GR" b="1" dirty="0" smtClean="0"/>
              <a:t>διος χρονικός χαρακτήρας με παρακείμενο</a:t>
            </a:r>
          </a:p>
          <a:p>
            <a:pPr marL="0" indent="0">
              <a:buNone/>
            </a:pPr>
            <a:r>
              <a:rPr lang="el-GR" b="1" dirty="0" smtClean="0"/>
              <a:t>3. κατάληξη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ειν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l-GR" dirty="0"/>
              <a:t> 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π.χ</a:t>
            </a:r>
            <a:r>
              <a:rPr lang="el-GR" dirty="0"/>
              <a:t>. </a:t>
            </a:r>
            <a:r>
              <a:rPr lang="el-GR" dirty="0" smtClean="0"/>
              <a:t>1) </a:t>
            </a:r>
            <a:r>
              <a:rPr lang="el-GR" dirty="0" err="1" smtClean="0"/>
              <a:t>ἀγγέλλω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l-GR" dirty="0" err="1"/>
              <a:t>πρκ</a:t>
            </a:r>
            <a:r>
              <a:rPr lang="el-GR" dirty="0"/>
              <a:t>: </a:t>
            </a:r>
            <a:r>
              <a:rPr lang="el-GR" b="1" dirty="0" err="1" smtClean="0"/>
              <a:t>ἤ</a:t>
            </a:r>
            <a:r>
              <a:rPr lang="el-GR" dirty="0" err="1" smtClean="0"/>
              <a:t>γγελκα</a:t>
            </a:r>
            <a:r>
              <a:rPr lang="el-GR" dirty="0" smtClean="0"/>
              <a:t>)</a:t>
            </a:r>
            <a:r>
              <a:rPr lang="el-GR" dirty="0"/>
              <a:t>→ </a:t>
            </a:r>
            <a:r>
              <a:rPr lang="el-GR" b="1" dirty="0" err="1"/>
              <a:t>ἠ</a:t>
            </a:r>
            <a:r>
              <a:rPr lang="el-GR" dirty="0" err="1"/>
              <a:t>γγέλκ</a:t>
            </a:r>
            <a:r>
              <a:rPr lang="el-GR" dirty="0" err="1">
                <a:solidFill>
                  <a:schemeClr val="accent3">
                    <a:lumMod val="50000"/>
                  </a:schemeClr>
                </a:solidFill>
              </a:rPr>
              <a:t>ειν</a:t>
            </a:r>
            <a:r>
              <a:rPr lang="el-GR" dirty="0"/>
              <a:t> 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πχ. </a:t>
            </a:r>
            <a:r>
              <a:rPr lang="el-GR" dirty="0" smtClean="0"/>
              <a:t>2) νομίζω</a:t>
            </a:r>
            <a:r>
              <a:rPr lang="el-GR" dirty="0"/>
              <a:t>→ (</a:t>
            </a:r>
            <a:r>
              <a:rPr lang="el-GR" dirty="0" err="1"/>
              <a:t>πρκ</a:t>
            </a:r>
            <a:r>
              <a:rPr lang="el-GR" dirty="0" smtClean="0"/>
              <a:t>:  </a:t>
            </a:r>
            <a:r>
              <a:rPr lang="el-GR" dirty="0" err="1" smtClean="0"/>
              <a:t>νενόμικα</a:t>
            </a:r>
            <a:r>
              <a:rPr lang="el-GR" dirty="0" smtClean="0"/>
              <a:t> ) </a:t>
            </a:r>
            <a:r>
              <a:rPr lang="el-GR" dirty="0"/>
              <a:t>→ </a:t>
            </a:r>
            <a:r>
              <a:rPr lang="el-GR" dirty="0" smtClean="0"/>
              <a:t> </a:t>
            </a:r>
            <a:r>
              <a:rPr lang="el-GR" dirty="0" err="1" smtClean="0"/>
              <a:t>ἐνενομίκ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</a:rPr>
              <a:t>ειν</a:t>
            </a:r>
            <a:r>
              <a:rPr lang="el-GR" dirty="0" smtClean="0"/>
              <a:t>         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01" y="3657598"/>
            <a:ext cx="2169055" cy="221949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65" y="1660334"/>
            <a:ext cx="3908235" cy="18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Ίχνος ατμού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TM04033937[[fn=Ίχνος ατμού]]</Template>
  <TotalTime>163</TotalTime>
  <Words>515</Words>
  <Application>Microsoft Office PowerPoint</Application>
  <PresentationFormat>Ευρεία οθόνη</PresentationFormat>
  <Paragraphs>172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Ίχνος ατμού</vt:lpstr>
      <vt:lpstr>Σχηματισμοσ &amp; κλιση παρακειμενου -υπερσυντελικου</vt:lpstr>
      <vt:lpstr> ΑΝΑΔΙΠΛΑΣΙΑΣΜΟΣ  1. επαναληψη αρχικου συμφωνου του θεματος μαζι με ένα ἐ  </vt:lpstr>
      <vt:lpstr>2. ΣΥΛΛΑΒΙΚΗ ΑΥΞΗΣΗ  (ἐ) </vt:lpstr>
      <vt:lpstr>3. ΧΡΟΝΙΚΗ ΑΥΞΗΣΗ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ΣΧΗΜΑΤΙΣΜΟΣ  ΟΡΙΣΤΙΚΗΣ  ΥΠΕΡΣΥΝΤΕΛΙΚΟΥ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Σχηματισμοσ  παρακειμενου -υπερσυντελικου</dc:title>
  <dc:creator>mike</dc:creator>
  <cp:lastModifiedBy>Ioannaorf</cp:lastModifiedBy>
  <cp:revision>120</cp:revision>
  <dcterms:created xsi:type="dcterms:W3CDTF">2020-05-17T14:11:38Z</dcterms:created>
  <dcterms:modified xsi:type="dcterms:W3CDTF">2025-04-09T19:51:11Z</dcterms:modified>
</cp:coreProperties>
</file>