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7C90F-4382-4130-8591-6DFDC51D0067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04D0D-96A4-4B19-959E-1091307F257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16C63-DF6E-4636-AF64-A003E88365DC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213FF-452A-4BC9-BB6E-780E4A510481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9360-4116-41E9-8690-9A3E784B4439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4DA6-BF9C-4873-8EE2-3274BBE40388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F21A-E0C7-498C-8049-BBC16865ACDB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68B-0056-4DB1-8CF3-D4E598457293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32FFD-0FA6-4AB0-A86C-A82B05731459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3ABF-3DEF-4BF3-AB0B-C14C8CF5534C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9A57-D506-44FC-A055-0DC1F5A95ADA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089AE-507C-4CDA-836A-60A97D601333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51A5F-6872-4625-ACEE-E630309A7D6F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1549-9181-48FE-BCBC-7B7FBDAF61F7}" type="datetime1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E4855-B660-45C1-AA72-DF854713FE1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FF0000"/>
                </a:solidFill>
              </a:rPr>
              <a:t>ΚΕΦΑΛΑΙΟ 3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rgbClr val="FF0000"/>
                </a:solidFill>
              </a:rPr>
              <a:t>ΗΛΕΚΤΡΙΚΗ ΕΝΕΡΓΕΙΑ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16388" name="Picture 4" descr="Γιατί τα φωτοβολταϊκά και οι ανεμογεννήτριες κάνουν την ηλεκτρική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071942"/>
            <a:ext cx="4071966" cy="2195517"/>
          </a:xfrm>
          <a:prstGeom prst="rect">
            <a:avLst/>
          </a:prstGeom>
          <a:noFill/>
        </p:spPr>
      </p:pic>
      <p:pic>
        <p:nvPicPr>
          <p:cNvPr id="16390" name="Picture 6" descr="Ηλεκτρική ενέργεια αξίας 210,6 εκατ. ευρώ εξήγαγε η Ρουμανί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4429156" cy="1847852"/>
          </a:xfrm>
          <a:prstGeom prst="rect">
            <a:avLst/>
          </a:prstGeom>
          <a:noFill/>
        </p:spPr>
      </p:pic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10</a:t>
            </a:fld>
            <a:endParaRPr lang="el-GR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714348" y="357166"/>
          <a:ext cx="6096000" cy="1928826"/>
        </p:xfrm>
        <a:graphic>
          <a:graphicData uri="http://schemas.openxmlformats.org/drawingml/2006/table">
            <a:tbl>
              <a:tblPr/>
              <a:tblGrid>
                <a:gridCol w="2070970"/>
                <a:gridCol w="2041278"/>
                <a:gridCol w="1983752"/>
              </a:tblGrid>
              <a:tr h="756927"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400" dirty="0">
                          <a:latin typeface="Arial"/>
                          <a:ea typeface="Times New Roman"/>
                          <a:cs typeface="Times New Roman"/>
                        </a:rPr>
                        <a:t>Τύποι      ΕΝΕΡΓΕΙΑΣ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400">
                          <a:latin typeface="Arial"/>
                          <a:ea typeface="Times New Roman"/>
                          <a:cs typeface="Times New Roman"/>
                        </a:rPr>
                        <a:t>Τύποι      ΙΣΧΥΟΣ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400">
                          <a:latin typeface="Arial"/>
                          <a:ea typeface="Times New Roman"/>
                          <a:cs typeface="Times New Roman"/>
                        </a:rPr>
                        <a:t>Τύποι ωμικής αντίστασης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899"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       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Ε=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ˑ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ˑ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ή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E/t</a:t>
                      </a: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→   </a:t>
                      </a:r>
                      <a:r>
                        <a:rPr lang="el-GR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Ε=Ρˑ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           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P</a:t>
                      </a:r>
                      <a:r>
                        <a:rPr lang="el-GR" sz="16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7030A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E/t</a:t>
                      </a: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    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ή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P</a:t>
                      </a:r>
                      <a:r>
                        <a:rPr lang="el-GR" sz="16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6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l-GR" sz="16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ˑ</a:t>
                      </a:r>
                      <a:r>
                        <a:rPr lang="en-US" sz="1600" dirty="0">
                          <a:solidFill>
                            <a:srgbClr val="7030A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R</a:t>
                      </a:r>
                      <a:r>
                        <a:rPr lang="el-GR" sz="16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l-GR" sz="16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Arial"/>
                          <a:ea typeface="Times New Roman"/>
                          <a:cs typeface="Times New Roman"/>
                        </a:rPr>
                        <a:t>V/I</a:t>
                      </a: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latin typeface="Arial"/>
                          <a:ea typeface="Times New Roman"/>
                          <a:cs typeface="Times New Roman"/>
                        </a:rPr>
                        <a:t>ή</a:t>
                      </a:r>
                      <a:endParaRPr lang="en-US" sz="16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0" algn="l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I=V/R</a:t>
                      </a:r>
                      <a:endParaRPr lang="el-GR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805" marR="668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352425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3524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5250" cy="352425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04775" cy="3429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57158" y="2571744"/>
            <a:ext cx="69294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Α) Όταν μας ζητούν την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ενέργεια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σε </a:t>
            </a:r>
            <a:r>
              <a:rPr kumimoji="0" lang="en-US" sz="16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Joule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μπορούμε να πάμε από τον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όπου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τάση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σε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(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Volt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ένταση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σε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χρόνος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σε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(δευτερόλεπτα)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ή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από τον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l-GR" sz="16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τύπο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όπου:    ισχύς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σε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(βατ)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χρόνος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σε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(δευτερόλεπτα)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Β)  Όταν μας ζητούν την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ενέργεια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σε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KWh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(κιλοβατώρες) πάμε από τον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τύπο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όπου:    ισχύς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σε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KW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l-G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κιλοβατ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χρόνος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σε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(ώρες)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(Για να μετατρέψουμε τα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 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σε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KW</a:t>
            </a:r>
            <a:r>
              <a:rPr kumimoji="0" lang="el-G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διαιρούμε δια 1.000)</a:t>
            </a:r>
            <a:endParaRPr kumimoji="0" 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23554" name="Εικόνα 13" descr="TOASTER GRILLER - INFRA-RED - WOODSON TOAST STAR - WGL-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714884"/>
            <a:ext cx="2914650" cy="1952625"/>
          </a:xfrm>
          <a:prstGeom prst="rect">
            <a:avLst/>
          </a:prstGeom>
          <a:noFill/>
        </p:spPr>
      </p:pic>
      <p:pic>
        <p:nvPicPr>
          <p:cNvPr id="23553" name="Εικόνα 16" descr="China 40cm Single Electric Hot Plate Crepe Maker Machine with Ce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643446"/>
            <a:ext cx="4214842" cy="2000250"/>
          </a:xfrm>
          <a:prstGeom prst="rect">
            <a:avLst/>
          </a:prstGeom>
          <a:noFill/>
        </p:spPr>
      </p:pic>
      <p:sp>
        <p:nvSpPr>
          <p:cNvPr id="23555" name="AutoShape 3"/>
          <p:cNvSpPr>
            <a:spLocks noChangeArrowheads="1"/>
          </p:cNvSpPr>
          <p:nvPr/>
        </p:nvSpPr>
        <p:spPr bwMode="auto">
          <a:xfrm rot="16460678">
            <a:off x="4971908" y="5053263"/>
            <a:ext cx="236958" cy="1021758"/>
          </a:xfrm>
          <a:prstGeom prst="downArrow">
            <a:avLst>
              <a:gd name="adj1" fmla="val 50000"/>
              <a:gd name="adj2" fmla="val 65113"/>
            </a:avLst>
          </a:prstGeom>
          <a:solidFill>
            <a:srgbClr val="C0504D"/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 rot="16460678">
            <a:off x="488081" y="5766712"/>
            <a:ext cx="280988" cy="809626"/>
          </a:xfrm>
          <a:prstGeom prst="downArrow">
            <a:avLst>
              <a:gd name="adj1" fmla="val 50000"/>
              <a:gd name="adj2" fmla="val 72034"/>
            </a:avLst>
          </a:prstGeom>
          <a:solidFill>
            <a:srgbClr val="C0504D"/>
          </a:solidFill>
          <a:ln w="38100">
            <a:solidFill>
              <a:srgbClr val="FF0000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714356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Σε κάθε ηλεκτρική συσκευή αναγράφονται δύο στοιχεία: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Τάση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λειτουργίας της συσκευής, που μας δείχνει με ποια τάση λειτουργεί </a:t>
            </a: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κανονικά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η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ηλεκτρική συσκευή.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(Αν τροφοδοτήσουμε  τη συσκευή με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μεγαλύτερη τάση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κινδυνεύει να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καταστραφεί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ενώ με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μικρότερη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θα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υπολειτουργεί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).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Την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Ισχύ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που δαπανά η συσκευή όταν λειτουργεί </a:t>
            </a: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κανονικά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(με την τάση κανονικής  λειτουργίας).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Για παράδειγμα: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Αν τα χαρακτηριστικά λειτουργίας της τοστιέρας στην 1</a:t>
            </a:r>
            <a:r>
              <a:rPr kumimoji="0" lang="el-G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η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εικόνα παρακάτω είναι: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(240V,2200W 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Τότε η τοστιέρα θα λειτουργεί </a:t>
            </a:r>
            <a:r>
              <a:rPr kumimoji="0" 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κανονικά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με τάση V = 240V και τότε θα καταναλώνει ισχύ P = 2200W.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2409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83288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Χαρακτηριστικά κανονικής λειτουργίας ηλεκτρικής συσκευή</a:t>
            </a:r>
            <a:r>
              <a:rPr kumimoji="0" lang="el-GR" sz="22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ς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3.1.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ΘΕΡΜΙΚΑ  ΑΠΟΤΕΛΕΣΜΑΤΑ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ΗΛΕΚΤΡΙΚΟΥ ΡΕΥΜΑΤΟΣ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Φαινόμενο </a:t>
            </a:r>
            <a:r>
              <a:rPr kumimoji="0" lang="el-GR" sz="2400" b="0" i="0" u="sng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Τζάουλ</a:t>
            </a:r>
            <a:endParaRPr kumimoji="0" lang="el-GR" sz="24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από έναν αντιστάτη διέρχεται ηλεκτρικό ρεύμα, η θερμοκρασία του αυξάνεται.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ηλεκτρική ενέργεια σε έναν αντιστάτη μετατρέπεται σε θερμική.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ΨΗΣΤΙΕΡΑ-ΜΠΑΡΜΠΕΚΙΟΥ OSCAR PLUS YD301-1 - 29 € EUR - Car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857760"/>
            <a:ext cx="3071834" cy="1714512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Εφαρμογές του φαινομένου </a:t>
            </a:r>
            <a:r>
              <a:rPr kumimoji="0" lang="el-GR" sz="2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Τζάουλ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φαινόμενο εφαρμόζεται πολύ στην καθημερινή μας ζωή, πχ: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5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1.Λαμπτήρας πυρακτώσεως:</a:t>
            </a:r>
            <a:endParaRPr kumimoji="0" lang="el-GR" sz="24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Θερμαίνεται ένα σύρμα τόσο πολύ ώστε φωτοβολεί.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σύρμα πρέπει να είναι δύστηκτο (βολφράμιο) για να μη λιώνει και να περιβάλλεται από αδρανές αέριο ή κενό για να μην οξειδώνεται.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Επίπεδο 1 λαμπτήρας πυρακτώσεω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500438"/>
            <a:ext cx="3714776" cy="3071834"/>
          </a:xfrm>
          <a:prstGeom prst="rect">
            <a:avLst/>
          </a:prstGeom>
          <a:noFill/>
        </p:spPr>
      </p:pic>
      <p:pic>
        <p:nvPicPr>
          <p:cNvPr id="5125" name="Picture 5" descr="Λαμπτήρας | Noes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00438"/>
            <a:ext cx="3590954" cy="3000396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42844" y="214290"/>
            <a:ext cx="90011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2.Ηλεκτρική κουζίνα και ηλεκτρικός θερμοσίφωνας: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24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Μέσω αντιστατών, η ηλεκτρική ενέργεια μετατρέπεται σε θερμική και η θερμότητα μεταφέρεται  στο μαγειρικό σκεύος ή στο νερό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αντίστοιχα</a:t>
            </a:r>
            <a:r>
              <a:rPr kumimoji="0" lang="el-G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9" name="Picture 3" descr="Ζεστό νερό με τις8230 ευλογίες του ήλιου!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357430"/>
            <a:ext cx="4572032" cy="3529011"/>
          </a:xfrm>
          <a:prstGeom prst="rect">
            <a:avLst/>
          </a:prstGeom>
          <a:noFill/>
        </p:spPr>
      </p:pic>
      <p:pic>
        <p:nvPicPr>
          <p:cNvPr id="4101" name="Picture 5" descr="Δεν ανάβει το μάτι της κουζίνας - episkevitora.g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00306"/>
            <a:ext cx="3071834" cy="3357586"/>
          </a:xfrm>
          <a:prstGeom prst="rect">
            <a:avLst/>
          </a:prstGeom>
          <a:noFill/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3.Τηκόμενη ασφάλεια: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Στο </a:t>
            </a:r>
            <a:r>
              <a:rPr kumimoji="0" lang="el-GR" sz="2400" b="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βραχυκύκλωμα</a:t>
            </a:r>
            <a:r>
              <a:rPr kumimoji="0" lang="el-GR" sz="24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kumimoji="0" lang="el-GR" sz="2400" b="0" i="0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η πηγή συνδέεται με κύκλωμα μικρής αντίστασης οπότε η ένταση του ρεύματος αυξάνεται, άρα και η θερμοκρασία και οι συσκευές «καίγονται».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400" baseline="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Οι τηκόμενες ασφάλειες προστατεύουν ένα κύκλωμα από  βραχυκύκλωμα.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Όταν μια τηκόμενη ασφάλεια διαρρέεται από ρεύμα μεγάλης έντασης, το σύρμα υπερθερμαίνεται και λιώνει, οπότε ανοίγει το κύκλωμα, για να αποφευχθεί βραχυκύκλωμα.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Το σύρμα πρέπει να είναι από εύτηκτο μέταλλο.</a:t>
            </a:r>
            <a:endParaRPr kumimoji="0" lang="el-G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https://player.slideplayer.gr/9/2605958/data/images/img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929198"/>
            <a:ext cx="2619375" cy="1695451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4071934" y="5143512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Τώρα, χρησιμοποιούμε Αυτόματες ασφάλειες</a:t>
            </a:r>
            <a:endParaRPr lang="el-GR" dirty="0"/>
          </a:p>
        </p:txBody>
      </p:sp>
      <p:pic>
        <p:nvPicPr>
          <p:cNvPr id="3077" name="Picture 5" descr="Προσποιούμενοι υπαλλήλους της ΔΕΔΔΗΕ εξαπάτησαν ηλικιωμένη στην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786322"/>
            <a:ext cx="2071702" cy="1714512"/>
          </a:xfrm>
          <a:prstGeom prst="rect">
            <a:avLst/>
          </a:prstGeom>
          <a:noFill/>
        </p:spPr>
      </p:pic>
      <p:sp>
        <p:nvSpPr>
          <p:cNvPr id="6" name="5 - Δεξιό βέλος"/>
          <p:cNvSpPr/>
          <p:nvPr/>
        </p:nvSpPr>
        <p:spPr>
          <a:xfrm>
            <a:off x="4143372" y="6373368"/>
            <a:ext cx="15001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ΕΝΕΡΓΕΙΑ  ΚΑΙ  ΙΣΧΥΣ ΗΛΕΚΤΡΙΚΟΥ ΡΕΥΜΑΤΟΣ</a:t>
            </a:r>
            <a:endParaRPr kumimoji="0" lang="el-GR" sz="28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Ηλεκτρική ενέργεια που προσφέρεται σε συσκευή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ηλεκτρική ενέργεια που καταναλώνει μία συσκευή είναι ανάλογη: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της τάσης που εφαρμόζεται στα άκρα της,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της έντασης του ηλεκτρικού ρεύματος που τη διαρρέει και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του χρόνου λειτουργίας.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𝐸</a:t>
            </a:r>
            <a:r>
              <a:rPr kumimoji="0" lang="el-GR" sz="36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𝜂𝜆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𝐼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Απόδειξη: 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𝐸</a:t>
            </a:r>
            <a:r>
              <a:rPr kumimoji="0" lang="el-GR" sz="20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𝜂𝜆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𝑞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𝐼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mbria Math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Μονάδα μέτρησης στο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ηλεκτρική ενέργεια μετριέται σε</a:t>
            </a: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(Joule)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5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Ισχύς</a:t>
            </a: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Γενικά, ισχύς είναι το πηλίκο της ενέργειας που μεταφέρεται/ μετατρέπεται σε κάποιο χρόνο προς το χρόνο αυτό.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𝑃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𝐸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/</a:t>
            </a:r>
            <a:r>
              <a:rPr kumimoji="0" lang="el-G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mbria Math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Ηλεκτρική ισχύς</a:t>
            </a:r>
            <a:endParaRPr kumimoji="0" lang="el-GR" sz="3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Ηλεκτρική ισχύς που καταναλώνει μία ηλεκτρική συσκευή θα είναι το γινόμενο της τάσης στα άκρα της επί την ένταση που τη διαρρέει.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𝑃</a:t>
            </a:r>
            <a:r>
              <a:rPr kumimoji="0" lang="el-GR" sz="32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𝜂𝜆</a:t>
            </a:r>
            <a:r>
              <a:rPr kumimoji="0" lang="el-G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𝐼</a:t>
            </a:r>
            <a:endParaRPr kumimoji="0" lang="el-G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Απόδειξη:</a:t>
            </a:r>
            <a:endParaRPr kumimoji="0" lang="el-G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𝑃𝜂𝜆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𝐸𝜂𝜆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/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𝐼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/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𝑡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𝑉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</a:t>
            </a:r>
            <a:r>
              <a:rPr kumimoji="0" lang="el-G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𝐼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mbria Math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Μονάδα μέτρησης </a:t>
            </a:r>
            <a:r>
              <a:rPr lang="el-GR" sz="20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στο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ηλεκτρική ισχύς μετριέται σε: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(Watt)</a:t>
            </a:r>
            <a:r>
              <a: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Κιλοβατώρα</a:t>
            </a:r>
            <a:endParaRPr kumimoji="0" lang="el-GR" sz="28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 κιλοβατώρα (1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kWh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είναι μία άλλη μονάδα μέτρησης της ενέργειας, αντί του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Joule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Οι εταιρίες παροχής ενέργειας (π.χ. ΔΕΗ) μετρούν την ενέργεια με κιλοβατώρες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γιατί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είναι μια πολύ μεγαλύτερη μονάδα ενέργειας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Μια κιλοβατώρα είναι η ενέργεια που καταναλώνεται από μία μηχανή ισχύος 1kW σε μία ώρα: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l-G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𝑘𝑊ℎ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=1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𝑘𝑊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∙1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ℎ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=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 smtClean="0">
                <a:latin typeface="Calibri" pitchFamily="34" charset="0"/>
                <a:ea typeface="Times New Roman" pitchFamily="18" charset="0"/>
                <a:cs typeface="Cambria Math" pitchFamily="18" charset="0"/>
              </a:rPr>
              <a:t>                                  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mbria Math" pitchFamily="18" charset="0"/>
              </a:rPr>
              <a:t>=1.000W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∙ 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Cambria Math" pitchFamily="18" charset="0"/>
              </a:rPr>
              <a:t>3600s=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                          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=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mbria Math" pitchFamily="18" charset="0"/>
              </a:rPr>
              <a:t>3.600.000 J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E4855-B660-45C1-AA72-DF854713FE15}" type="slidenum">
              <a:rPr lang="el-GR" smtClean="0"/>
              <a:pPr/>
              <a:t>9</a:t>
            </a:fld>
            <a:endParaRPr lang="el-GR"/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285852" y="1000108"/>
          <a:ext cx="6715172" cy="5411748"/>
        </p:xfrm>
        <a:graphic>
          <a:graphicData uri="http://schemas.openxmlformats.org/drawingml/2006/table">
            <a:tbl>
              <a:tblPr/>
              <a:tblGrid>
                <a:gridCol w="6715172"/>
              </a:tblGrid>
              <a:tr h="588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Τι Προσφέρει μία Κιλοβατώρα (1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KWH</a:t>
                      </a:r>
                      <a:r>
                        <a:rPr lang="el-GR" sz="2000" dirty="0">
                          <a:solidFill>
                            <a:srgbClr val="FF0000"/>
                          </a:solidFill>
                          <a:latin typeface="Arial"/>
                          <a:ea typeface="Calibri"/>
                          <a:cs typeface="Times New Roman"/>
                        </a:rPr>
                        <a:t>) Ενέργειας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latin typeface="Arial"/>
                          <a:ea typeface="Calibri"/>
                          <a:cs typeface="Times New Roman"/>
                        </a:rPr>
                        <a:t>(1000</a:t>
                      </a:r>
                      <a:r>
                        <a:rPr lang="en-US" sz="2000" dirty="0">
                          <a:latin typeface="Arial"/>
                          <a:ea typeface="Calibri"/>
                          <a:cs typeface="Times New Roman"/>
                        </a:rPr>
                        <a:t>W </a:t>
                      </a:r>
                      <a:r>
                        <a:rPr lang="el-GR" sz="2000" dirty="0">
                          <a:latin typeface="Arial"/>
                          <a:ea typeface="Calibri"/>
                          <a:cs typeface="Times New Roman"/>
                        </a:rPr>
                        <a:t>ισχύς για χρόνο μιας 1 ώρας)</a:t>
                      </a:r>
                      <a:endParaRPr lang="el-G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2 ημέρες λειτουργίας του ηλεκτρικού ψυγείου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10 ώρες φως από έναν λαμπτήρα πυρακτώσεως των 100</a:t>
                      </a:r>
                      <a:r>
                        <a:rPr lang="en-US" sz="1800" dirty="0">
                          <a:latin typeface="Arial"/>
                          <a:ea typeface="Calibri"/>
                          <a:cs typeface="Times New Roman"/>
                        </a:rPr>
                        <a:t>W 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72 ώρες ή τρεις ημέρες φως από έναν λαμπτήρα οικονομίας 14</a:t>
                      </a:r>
                      <a:r>
                        <a:rPr lang="en-US" sz="1800" dirty="0"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 (ισοδύναμος με λαμπτήρα πυρακτώσεως 100</a:t>
                      </a:r>
                      <a:r>
                        <a:rPr lang="en-US" sz="1800" dirty="0">
                          <a:latin typeface="Arial"/>
                          <a:ea typeface="Calibri"/>
                          <a:cs typeface="Times New Roman"/>
                        </a:rPr>
                        <a:t>W</a:t>
                      </a: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) 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25 ώρες τηλεόραση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Σιδέρωμα 10 πουκαμίσων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1 ώρα σκούπισμα με ηλεκτρική σκούπα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latin typeface="Arial"/>
                          <a:ea typeface="Calibri"/>
                          <a:cs typeface="Times New Roman"/>
                        </a:rPr>
                        <a:t>6 φορές στέγνωμα μαλλιών</a:t>
                      </a:r>
                      <a:endParaRPr lang="el-G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73" marR="684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788</Words>
  <Application>Microsoft Office PowerPoint</Application>
  <PresentationFormat>Προβολή στην οθόνη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ΚΕΦΑΛΑΙΟ 3 ΗΛΕΚΤΡΙΚΗ ΕΝΕΡΓΕΙΑ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3 ΗΛΕΚΤΡΙΚΗ ΕΝΕΡΓΕΙΑ</dc:title>
  <dc:creator>user</dc:creator>
  <cp:lastModifiedBy>user</cp:lastModifiedBy>
  <cp:revision>28</cp:revision>
  <dcterms:created xsi:type="dcterms:W3CDTF">2020-04-12T09:07:37Z</dcterms:created>
  <dcterms:modified xsi:type="dcterms:W3CDTF">2020-04-23T10:02:53Z</dcterms:modified>
</cp:coreProperties>
</file>