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3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7D8C28C3-F9AD-41FD-8A44-484F28EF9823}" type="datetimeFigureOut">
              <a:rPr lang="el-GR" smtClean="0"/>
              <a:pPr/>
              <a:t>9/6/2020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CD5CCC2-91A8-426E-B05F-C61FF1508D4E}"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D8C28C3-F9AD-41FD-8A44-484F28EF9823}" type="datetimeFigureOut">
              <a:rPr lang="el-GR" smtClean="0"/>
              <a:pPr/>
              <a:t>9/6/2020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CD5CCC2-91A8-426E-B05F-C61FF1508D4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D8C28C3-F9AD-41FD-8A44-484F28EF9823}" type="datetimeFigureOut">
              <a:rPr lang="el-GR" smtClean="0"/>
              <a:pPr/>
              <a:t>9/6/2020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CD5CCC2-91A8-426E-B05F-C61FF1508D4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D8C28C3-F9AD-41FD-8A44-484F28EF9823}" type="datetimeFigureOut">
              <a:rPr lang="el-GR" smtClean="0"/>
              <a:pPr/>
              <a:t>9/6/2020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CD5CCC2-91A8-426E-B05F-C61FF1508D4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D8C28C3-F9AD-41FD-8A44-484F28EF9823}" type="datetimeFigureOut">
              <a:rPr lang="el-GR" smtClean="0"/>
              <a:pPr/>
              <a:t>9/6/2020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CD5CCC2-91A8-426E-B05F-C61FF1508D4E}"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7D8C28C3-F9AD-41FD-8A44-484F28EF9823}" type="datetimeFigureOut">
              <a:rPr lang="el-GR" smtClean="0"/>
              <a:pPr/>
              <a:t>9/6/2020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CD5CCC2-91A8-426E-B05F-C61FF1508D4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7D8C28C3-F9AD-41FD-8A44-484F28EF9823}" type="datetimeFigureOut">
              <a:rPr lang="el-GR" smtClean="0"/>
              <a:pPr/>
              <a:t>9/6/2020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1CD5CCC2-91A8-426E-B05F-C61FF1508D4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7D8C28C3-F9AD-41FD-8A44-484F28EF9823}" type="datetimeFigureOut">
              <a:rPr lang="el-GR" smtClean="0"/>
              <a:pPr/>
              <a:t>9/6/2020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CD5CCC2-91A8-426E-B05F-C61FF1508D4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D8C28C3-F9AD-41FD-8A44-484F28EF9823}" type="datetimeFigureOut">
              <a:rPr lang="el-GR" smtClean="0"/>
              <a:pPr/>
              <a:t>9/6/2020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CD5CCC2-91A8-426E-B05F-C61FF1508D4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D8C28C3-F9AD-41FD-8A44-484F28EF9823}" type="datetimeFigureOut">
              <a:rPr lang="el-GR" smtClean="0"/>
              <a:pPr/>
              <a:t>9/6/2020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CD5CCC2-91A8-426E-B05F-C61FF1508D4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D8C28C3-F9AD-41FD-8A44-484F28EF9823}" type="datetimeFigureOut">
              <a:rPr lang="el-GR" smtClean="0"/>
              <a:pPr/>
              <a:t>9/6/2020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CD5CCC2-91A8-426E-B05F-C61FF1508D4E}"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F0">
            <a:alpha val="70000"/>
          </a:srgbClr>
        </a:soli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8C28C3-F9AD-41FD-8A44-484F28EF9823}" type="datetimeFigureOut">
              <a:rPr lang="el-GR" smtClean="0"/>
              <a:pPr/>
              <a:t>9/6/2020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D5CCC2-91A8-426E-B05F-C61FF1508D4E}"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286000" y="928671"/>
            <a:ext cx="4572000" cy="1508105"/>
          </a:xfrm>
          <a:prstGeom prst="rect">
            <a:avLst/>
          </a:prstGeom>
        </p:spPr>
        <p:txBody>
          <a:bodyPr wrap="square">
            <a:spAutoFit/>
          </a:bodyPr>
          <a:lstStyle/>
          <a:p>
            <a:pPr algn="ctr"/>
            <a:r>
              <a:rPr lang="el-GR" sz="3200" dirty="0" smtClean="0">
                <a:latin typeface="Arial" pitchFamily="34" charset="0"/>
                <a:cs typeface="Arial" pitchFamily="34" charset="0"/>
              </a:rPr>
              <a:t>ΚΕΦΑΛΑΙΟ 4</a:t>
            </a:r>
          </a:p>
          <a:p>
            <a:pPr algn="ctr"/>
            <a:r>
              <a:rPr lang="el-GR" sz="4000" b="1" dirty="0" smtClean="0">
                <a:latin typeface="Arial" pitchFamily="34" charset="0"/>
                <a:cs typeface="Arial" pitchFamily="34" charset="0"/>
              </a:rPr>
              <a:t>  </a:t>
            </a:r>
            <a:r>
              <a:rPr lang="el-GR" sz="6000" b="1" dirty="0" smtClean="0">
                <a:latin typeface="Arial" pitchFamily="34" charset="0"/>
                <a:cs typeface="Arial" pitchFamily="34" charset="0"/>
              </a:rPr>
              <a:t>ΚΥΜΑΤΑ</a:t>
            </a:r>
            <a:endParaRPr lang="el-GR" sz="6000" b="1" dirty="0">
              <a:latin typeface="Arial" pitchFamily="34" charset="0"/>
              <a:cs typeface="Arial" pitchFamily="34" charset="0"/>
            </a:endParaRPr>
          </a:p>
        </p:txBody>
      </p:sp>
      <p:pic>
        <p:nvPicPr>
          <p:cNvPr id="1026" name="Picture 2" descr="Αγνόησε τα κύματα και το &quot;πλήρωσε&quot; με την ζωή του | Cretalive"/>
          <p:cNvPicPr>
            <a:picLocks noChangeAspect="1" noChangeArrowheads="1"/>
          </p:cNvPicPr>
          <p:nvPr/>
        </p:nvPicPr>
        <p:blipFill>
          <a:blip r:embed="rId2"/>
          <a:srcRect/>
          <a:stretch>
            <a:fillRect/>
          </a:stretch>
        </p:blipFill>
        <p:spPr bwMode="auto">
          <a:xfrm>
            <a:off x="1428728" y="3214686"/>
            <a:ext cx="6357982" cy="281464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214414" y="428604"/>
            <a:ext cx="6786610" cy="461665"/>
          </a:xfrm>
          <a:prstGeom prst="rect">
            <a:avLst/>
          </a:prstGeom>
          <a:noFill/>
        </p:spPr>
        <p:txBody>
          <a:bodyPr wrap="square" rtlCol="0">
            <a:spAutoFit/>
          </a:bodyPr>
          <a:lstStyle/>
          <a:p>
            <a:r>
              <a:rPr lang="el-GR" sz="2400" b="1" dirty="0" smtClean="0"/>
              <a:t>Κύμα</a:t>
            </a:r>
            <a:r>
              <a:rPr lang="el-GR" dirty="0" smtClean="0"/>
              <a:t> είναι η διάδοση μιας διαταραχής στο χώρο.</a:t>
            </a:r>
            <a:endParaRPr lang="el-GR" dirty="0"/>
          </a:p>
        </p:txBody>
      </p:sp>
      <p:sp>
        <p:nvSpPr>
          <p:cNvPr id="3" name="2 - TextBox"/>
          <p:cNvSpPr txBox="1"/>
          <p:nvPr/>
        </p:nvSpPr>
        <p:spPr>
          <a:xfrm>
            <a:off x="1071538" y="1357298"/>
            <a:ext cx="7536519" cy="400110"/>
          </a:xfrm>
          <a:prstGeom prst="rect">
            <a:avLst/>
          </a:prstGeom>
          <a:noFill/>
        </p:spPr>
        <p:txBody>
          <a:bodyPr wrap="square" rtlCol="0">
            <a:spAutoFit/>
          </a:bodyPr>
          <a:lstStyle/>
          <a:p>
            <a:r>
              <a:rPr lang="el-GR" sz="2000" b="1" dirty="0" smtClean="0"/>
              <a:t>Μηχανικά κύματα </a:t>
            </a:r>
            <a:r>
              <a:rPr lang="el-GR" dirty="0" smtClean="0"/>
              <a:t>λέγονται τα κύματα που μεταφέρουν μηχανική ενέργεια.</a:t>
            </a:r>
            <a:endParaRPr lang="el-GR" dirty="0"/>
          </a:p>
        </p:txBody>
      </p:sp>
      <p:sp>
        <p:nvSpPr>
          <p:cNvPr id="4" name="3 - TextBox"/>
          <p:cNvSpPr txBox="1"/>
          <p:nvPr/>
        </p:nvSpPr>
        <p:spPr>
          <a:xfrm>
            <a:off x="1285852" y="2000240"/>
            <a:ext cx="7072362" cy="2031325"/>
          </a:xfrm>
          <a:prstGeom prst="rect">
            <a:avLst/>
          </a:prstGeom>
          <a:noFill/>
        </p:spPr>
        <p:txBody>
          <a:bodyPr wrap="square" rtlCol="0">
            <a:spAutoFit/>
          </a:bodyPr>
          <a:lstStyle/>
          <a:p>
            <a:r>
              <a:rPr lang="el-GR" dirty="0" smtClean="0"/>
              <a:t>Τα μηχανικά κύματα έχουν δύο βασικά κοινά χαρακτηριστικά:</a:t>
            </a:r>
          </a:p>
          <a:p>
            <a:r>
              <a:rPr lang="el-GR" b="1" dirty="0" smtClean="0"/>
              <a:t>α. Διαδίδονται μέσα στα υλικά μέσα. (όχι στο κενό)</a:t>
            </a:r>
            <a:endParaRPr lang="el-GR" dirty="0" smtClean="0"/>
          </a:p>
          <a:p>
            <a:r>
              <a:rPr lang="el-GR" b="1" dirty="0" smtClean="0"/>
              <a:t>β. Μεταφέρουν μηχανική ενέργεια.</a:t>
            </a:r>
          </a:p>
          <a:p>
            <a:endParaRPr lang="el-GR" b="1" dirty="0"/>
          </a:p>
          <a:p>
            <a:r>
              <a:rPr lang="el-GR" dirty="0"/>
              <a:t>Για να δημιουργηθεί ένα μηχανικό κύμα χρειαζόμαστε ένα μέσο διάδοσης (πχ σχοινί, νερό, αέρας) και μία πηγή παραγωγής </a:t>
            </a:r>
            <a:r>
              <a:rPr lang="el-GR" dirty="0" smtClean="0"/>
              <a:t>κυμάτων.</a:t>
            </a:r>
            <a:endParaRPr lang="el-GR" b="1" dirty="0" smtClean="0"/>
          </a:p>
          <a:p>
            <a:endParaRPr lang="el-GR" dirty="0"/>
          </a:p>
        </p:txBody>
      </p:sp>
      <p:pic>
        <p:nvPicPr>
          <p:cNvPr id="16386" name="Picture 2" descr="Φυσική (Γ Γυμνασίου): Ηλεκτρονικό Βιβλίο"/>
          <p:cNvPicPr>
            <a:picLocks noChangeAspect="1" noChangeArrowheads="1"/>
          </p:cNvPicPr>
          <p:nvPr/>
        </p:nvPicPr>
        <p:blipFill>
          <a:blip r:embed="rId2"/>
          <a:srcRect/>
          <a:stretch>
            <a:fillRect/>
          </a:stretch>
        </p:blipFill>
        <p:spPr bwMode="auto">
          <a:xfrm>
            <a:off x="5643570" y="4357694"/>
            <a:ext cx="2643195" cy="1714512"/>
          </a:xfrm>
          <a:prstGeom prst="rect">
            <a:avLst/>
          </a:prstGeom>
          <a:noFill/>
        </p:spPr>
      </p:pic>
      <p:pic>
        <p:nvPicPr>
          <p:cNvPr id="16388" name="Picture 4" descr="τετράδια φυσικής: Γ' Λυκείου - Κύματα (Σημειώσεις Θεωρίας)"/>
          <p:cNvPicPr>
            <a:picLocks noChangeAspect="1" noChangeArrowheads="1"/>
          </p:cNvPicPr>
          <p:nvPr/>
        </p:nvPicPr>
        <p:blipFill>
          <a:blip r:embed="rId3"/>
          <a:srcRect/>
          <a:stretch>
            <a:fillRect/>
          </a:stretch>
        </p:blipFill>
        <p:spPr bwMode="auto">
          <a:xfrm>
            <a:off x="1142976" y="4357694"/>
            <a:ext cx="2647950" cy="1724025"/>
          </a:xfrm>
          <a:prstGeom prst="rect">
            <a:avLst/>
          </a:prstGeom>
          <a:noFill/>
        </p:spPr>
      </p:pic>
      <p:sp>
        <p:nvSpPr>
          <p:cNvPr id="7" name="6 - TextBox"/>
          <p:cNvSpPr txBox="1"/>
          <p:nvPr/>
        </p:nvSpPr>
        <p:spPr>
          <a:xfrm>
            <a:off x="1000100" y="6215082"/>
            <a:ext cx="2251899" cy="369332"/>
          </a:xfrm>
          <a:prstGeom prst="rect">
            <a:avLst/>
          </a:prstGeom>
          <a:noFill/>
        </p:spPr>
        <p:txBody>
          <a:bodyPr wrap="none" rtlCol="0">
            <a:spAutoFit/>
          </a:bodyPr>
          <a:lstStyle/>
          <a:p>
            <a:r>
              <a:rPr lang="el-GR" dirty="0" smtClean="0"/>
              <a:t>           </a:t>
            </a:r>
            <a:r>
              <a:rPr lang="el-GR" dirty="0" smtClean="0">
                <a:solidFill>
                  <a:srgbClr val="7030A0"/>
                </a:solidFill>
              </a:rPr>
              <a:t>Θαλάσσιο κύμα</a:t>
            </a:r>
            <a:endParaRPr lang="el-GR" dirty="0">
              <a:solidFill>
                <a:srgbClr val="7030A0"/>
              </a:solidFill>
            </a:endParaRPr>
          </a:p>
        </p:txBody>
      </p:sp>
      <p:sp>
        <p:nvSpPr>
          <p:cNvPr id="8" name="7 - TextBox"/>
          <p:cNvSpPr txBox="1"/>
          <p:nvPr/>
        </p:nvSpPr>
        <p:spPr>
          <a:xfrm>
            <a:off x="6286512" y="6215082"/>
            <a:ext cx="2143140" cy="369332"/>
          </a:xfrm>
          <a:prstGeom prst="rect">
            <a:avLst/>
          </a:prstGeom>
          <a:noFill/>
        </p:spPr>
        <p:txBody>
          <a:bodyPr wrap="square" rtlCol="0">
            <a:spAutoFit/>
          </a:bodyPr>
          <a:lstStyle/>
          <a:p>
            <a:r>
              <a:rPr lang="el-GR" dirty="0" smtClean="0">
                <a:solidFill>
                  <a:srgbClr val="7030A0"/>
                </a:solidFill>
              </a:rPr>
              <a:t>Σεισμικό κύμα</a:t>
            </a:r>
            <a:endParaRPr lang="el-GR" dirty="0">
              <a:solidFill>
                <a:srgbClr val="7030A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000232" y="214290"/>
            <a:ext cx="4518994" cy="800219"/>
          </a:xfrm>
          <a:prstGeom prst="rect">
            <a:avLst/>
          </a:prstGeom>
          <a:noFill/>
        </p:spPr>
        <p:txBody>
          <a:bodyPr wrap="square" rtlCol="0">
            <a:spAutoFit/>
          </a:bodyPr>
          <a:lstStyle/>
          <a:p>
            <a:pPr algn="ctr"/>
            <a:r>
              <a:rPr lang="el-GR" sz="2800" u="sng" dirty="0" smtClean="0"/>
              <a:t>Πώς δημιουργείται ένα κύμα;</a:t>
            </a:r>
          </a:p>
          <a:p>
            <a:endParaRPr lang="el-GR" u="sng" dirty="0"/>
          </a:p>
        </p:txBody>
      </p:sp>
      <p:sp>
        <p:nvSpPr>
          <p:cNvPr id="3" name="2 - TextBox"/>
          <p:cNvSpPr txBox="1"/>
          <p:nvPr/>
        </p:nvSpPr>
        <p:spPr>
          <a:xfrm>
            <a:off x="142845" y="928670"/>
            <a:ext cx="5286411" cy="4247317"/>
          </a:xfrm>
          <a:prstGeom prst="rect">
            <a:avLst/>
          </a:prstGeom>
          <a:noFill/>
        </p:spPr>
        <p:txBody>
          <a:bodyPr wrap="square" rtlCol="0">
            <a:spAutoFit/>
          </a:bodyPr>
          <a:lstStyle/>
          <a:p>
            <a:r>
              <a:rPr lang="el-GR" dirty="0" smtClean="0"/>
              <a:t>Αν ένα σωματίδιο ενός ελαστικού μέσου αρχίσει να ταλαντώνεται.</a:t>
            </a:r>
          </a:p>
          <a:p>
            <a:endParaRPr lang="el-GR" dirty="0"/>
          </a:p>
          <a:p>
            <a:endParaRPr lang="el-GR" dirty="0" smtClean="0"/>
          </a:p>
          <a:p>
            <a:r>
              <a:rPr lang="el-GR" dirty="0" smtClean="0"/>
              <a:t>Τότε συμπαρασύρει, λόγω των δυνάμεων ελαστικότητας τα γειτονικά σωματίδια σε ταλάντωση.</a:t>
            </a:r>
          </a:p>
          <a:p>
            <a:endParaRPr lang="el-GR" dirty="0"/>
          </a:p>
          <a:p>
            <a:endParaRPr lang="el-GR" dirty="0" smtClean="0"/>
          </a:p>
          <a:p>
            <a:r>
              <a:rPr lang="el-GR" dirty="0" smtClean="0"/>
              <a:t>Οπότε, το ένα σωματίδιο ξεκινά ταλάντωση μετά το άλλο. (ντόμινο)</a:t>
            </a:r>
          </a:p>
          <a:p>
            <a:endParaRPr lang="el-GR" dirty="0"/>
          </a:p>
          <a:p>
            <a:endParaRPr lang="el-GR" dirty="0" smtClean="0"/>
          </a:p>
          <a:p>
            <a:r>
              <a:rPr lang="el-GR" dirty="0" smtClean="0"/>
              <a:t>Κι έτσι μεταβιβάζεται ενέργεια από το ένα σωματίδιο του υλικού στο άλλο με </a:t>
            </a:r>
            <a:r>
              <a:rPr lang="el-GR" dirty="0"/>
              <a:t>ο</a:t>
            </a:r>
            <a:r>
              <a:rPr lang="el-GR" dirty="0" smtClean="0"/>
              <a:t>ρισμένη ταχύτητα.</a:t>
            </a:r>
          </a:p>
          <a:p>
            <a:endParaRPr lang="el-GR" dirty="0"/>
          </a:p>
        </p:txBody>
      </p:sp>
      <p:sp>
        <p:nvSpPr>
          <p:cNvPr id="5" name="4 - Βέλος προς τα κάτω"/>
          <p:cNvSpPr/>
          <p:nvPr/>
        </p:nvSpPr>
        <p:spPr>
          <a:xfrm>
            <a:off x="2071670" y="1357298"/>
            <a:ext cx="714380" cy="500066"/>
          </a:xfrm>
          <a:prstGeom prst="down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rgbClr val="FF0000"/>
              </a:solidFill>
            </a:endParaRPr>
          </a:p>
        </p:txBody>
      </p:sp>
      <p:sp>
        <p:nvSpPr>
          <p:cNvPr id="6" name="5 - Βέλος προς τα κάτω"/>
          <p:cNvSpPr/>
          <p:nvPr/>
        </p:nvSpPr>
        <p:spPr>
          <a:xfrm>
            <a:off x="2143108" y="2643182"/>
            <a:ext cx="714380" cy="500066"/>
          </a:xfrm>
          <a:prstGeom prst="down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2143108" y="3714752"/>
            <a:ext cx="714380" cy="500066"/>
          </a:xfrm>
          <a:prstGeom prst="down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5366" name="Picture 6" descr="Εγκάρσιο κύμα σε σχοινί"/>
          <p:cNvPicPr>
            <a:picLocks noChangeAspect="1" noChangeArrowheads="1"/>
          </p:cNvPicPr>
          <p:nvPr/>
        </p:nvPicPr>
        <p:blipFill>
          <a:blip r:embed="rId2"/>
          <a:srcRect/>
          <a:stretch>
            <a:fillRect/>
          </a:stretch>
        </p:blipFill>
        <p:spPr bwMode="auto">
          <a:xfrm>
            <a:off x="6072198" y="1000108"/>
            <a:ext cx="2428875" cy="4071966"/>
          </a:xfrm>
          <a:prstGeom prst="rect">
            <a:avLst/>
          </a:prstGeom>
          <a:noFill/>
        </p:spPr>
      </p:pic>
      <p:sp>
        <p:nvSpPr>
          <p:cNvPr id="10" name="9 - TextBox"/>
          <p:cNvSpPr txBox="1"/>
          <p:nvPr/>
        </p:nvSpPr>
        <p:spPr>
          <a:xfrm>
            <a:off x="500034" y="5500702"/>
            <a:ext cx="6572296" cy="646331"/>
          </a:xfrm>
          <a:prstGeom prst="rect">
            <a:avLst/>
          </a:prstGeom>
          <a:noFill/>
        </p:spPr>
        <p:txBody>
          <a:bodyPr wrap="square" rtlCol="0">
            <a:spAutoFit/>
          </a:bodyPr>
          <a:lstStyle/>
          <a:p>
            <a:r>
              <a:rPr lang="el-GR" dirty="0" smtClean="0"/>
              <a:t>Κατά τη διάδοση ενός μηχανικού κύματος </a:t>
            </a:r>
            <a:r>
              <a:rPr lang="el-GR" dirty="0" smtClean="0">
                <a:solidFill>
                  <a:srgbClr val="FF0000"/>
                </a:solidFill>
              </a:rPr>
              <a:t>μεταφέρεται ΕΝΕΡΓΕΙΑ </a:t>
            </a:r>
            <a:r>
              <a:rPr lang="el-GR" dirty="0" smtClean="0"/>
              <a:t>, δεν μεταφέρεται ύλη.</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42844" y="357166"/>
            <a:ext cx="8858312" cy="646331"/>
          </a:xfrm>
          <a:prstGeom prst="rect">
            <a:avLst/>
          </a:prstGeom>
          <a:noFill/>
        </p:spPr>
        <p:txBody>
          <a:bodyPr wrap="square" rtlCol="0">
            <a:spAutoFit/>
          </a:bodyPr>
          <a:lstStyle/>
          <a:p>
            <a:pPr algn="ctr"/>
            <a:r>
              <a:rPr lang="el-GR" dirty="0" smtClean="0"/>
              <a:t>Τα μηχανικά κύματα χωρίζονται σε:</a:t>
            </a:r>
            <a:endParaRPr lang="en-US" dirty="0" smtClean="0"/>
          </a:p>
          <a:p>
            <a:pPr algn="ctr"/>
            <a:endParaRPr lang="el-GR" dirty="0"/>
          </a:p>
        </p:txBody>
      </p:sp>
      <p:graphicFrame>
        <p:nvGraphicFramePr>
          <p:cNvPr id="5" name="4 - Πίνακας"/>
          <p:cNvGraphicFramePr>
            <a:graphicFrameLocks noGrp="1"/>
          </p:cNvGraphicFramePr>
          <p:nvPr/>
        </p:nvGraphicFramePr>
        <p:xfrm>
          <a:off x="71407" y="785793"/>
          <a:ext cx="8929750" cy="4696367"/>
        </p:xfrm>
        <a:graphic>
          <a:graphicData uri="http://schemas.openxmlformats.org/drawingml/2006/table">
            <a:tbl>
              <a:tblPr/>
              <a:tblGrid>
                <a:gridCol w="1285883"/>
                <a:gridCol w="3711500"/>
                <a:gridCol w="3932367"/>
              </a:tblGrid>
              <a:tr h="283038">
                <a:tc>
                  <a:txBody>
                    <a:bodyPr/>
                    <a:lstStyle/>
                    <a:p>
                      <a:pPr>
                        <a:lnSpc>
                          <a:spcPct val="115000"/>
                        </a:lnSpc>
                      </a:pP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l-GR" sz="2000" b="1" dirty="0">
                          <a:latin typeface="Calibri"/>
                          <a:ea typeface="Calibri"/>
                          <a:cs typeface="Times New Roman"/>
                        </a:rPr>
                        <a:t>ΕΓΚΑΡΣΙΑ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l-GR" sz="2000" b="1" dirty="0">
                          <a:latin typeface="Calibri"/>
                          <a:ea typeface="Calibri"/>
                          <a:cs typeface="Times New Roman"/>
                        </a:rPr>
                        <a:t>ΔΙΑΜΗΚΗ</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9115">
                <a:tc>
                  <a:txBody>
                    <a:bodyPr/>
                    <a:lstStyle/>
                    <a:p>
                      <a:pPr>
                        <a:lnSpc>
                          <a:spcPct val="115000"/>
                        </a:lnSpc>
                      </a:pPr>
                      <a:r>
                        <a:rPr lang="el-GR" sz="1600" dirty="0">
                          <a:latin typeface="Calibri"/>
                          <a:ea typeface="Calibri"/>
                          <a:cs typeface="Times New Roman"/>
                        </a:rPr>
                        <a:t>Ορισμός</a:t>
                      </a:r>
                      <a:r>
                        <a:rPr lang="el-GR" sz="1100" dirty="0">
                          <a:latin typeface="Calibri"/>
                          <a:ea typeface="Calibri"/>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l-GR" sz="1800" dirty="0">
                          <a:latin typeface="Calibri"/>
                          <a:ea typeface="Calibri"/>
                          <a:cs typeface="Times New Roman"/>
                        </a:rPr>
                        <a:t>Τα σωματίδια του υλικού ταλαντώνονται </a:t>
                      </a:r>
                      <a:r>
                        <a:rPr lang="el-GR" sz="1800" b="1" dirty="0">
                          <a:latin typeface="Calibri"/>
                          <a:ea typeface="Calibri"/>
                          <a:cs typeface="Times New Roman"/>
                        </a:rPr>
                        <a:t>κάθετα</a:t>
                      </a:r>
                      <a:r>
                        <a:rPr lang="el-GR" sz="1800" dirty="0">
                          <a:latin typeface="Calibri"/>
                          <a:ea typeface="Calibri"/>
                          <a:cs typeface="Times New Roman"/>
                        </a:rPr>
                        <a:t> προς τη διεύθυνση διάδοσης του κύματος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l-GR" sz="1800" dirty="0">
                          <a:latin typeface="Calibri"/>
                          <a:ea typeface="Calibri"/>
                          <a:cs typeface="Times New Roman"/>
                        </a:rPr>
                        <a:t>Τα σωματίδια του υλικού ταλαντώνονται </a:t>
                      </a:r>
                      <a:r>
                        <a:rPr lang="el-GR" sz="1800" b="1" dirty="0">
                          <a:latin typeface="Calibri"/>
                          <a:ea typeface="Calibri"/>
                          <a:cs typeface="Times New Roman"/>
                        </a:rPr>
                        <a:t>παράλληλα</a:t>
                      </a:r>
                      <a:r>
                        <a:rPr lang="el-GR" sz="1800" dirty="0">
                          <a:latin typeface="Calibri"/>
                          <a:ea typeface="Calibri"/>
                          <a:cs typeface="Times New Roman"/>
                        </a:rPr>
                        <a:t> προς τη διεύθυνση διάδοσης του κύματος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8143">
                <a:tc>
                  <a:txBody>
                    <a:bodyPr/>
                    <a:lstStyle/>
                    <a:p>
                      <a:pPr>
                        <a:lnSpc>
                          <a:spcPct val="115000"/>
                        </a:lnSpc>
                      </a:pPr>
                      <a:r>
                        <a:rPr lang="el-GR" sz="1400" dirty="0">
                          <a:latin typeface="Calibri"/>
                          <a:ea typeface="Calibri"/>
                          <a:cs typeface="Times New Roman"/>
                        </a:rPr>
                        <a:t>Σχηματίζονται: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l-GR" sz="1800" dirty="0">
                          <a:solidFill>
                            <a:srgbClr val="000000"/>
                          </a:solidFill>
                          <a:latin typeface="Arial"/>
                          <a:ea typeface="Calibri"/>
                          <a:cs typeface="Times New Roman"/>
                        </a:rPr>
                        <a:t> </a:t>
                      </a:r>
                      <a:r>
                        <a:rPr lang="el-GR" sz="1800" b="1" dirty="0">
                          <a:solidFill>
                            <a:srgbClr val="000000"/>
                          </a:solidFill>
                          <a:latin typeface="Arial"/>
                          <a:ea typeface="Calibri"/>
                          <a:cs typeface="Times New Roman"/>
                        </a:rPr>
                        <a:t>«όρη» </a:t>
                      </a:r>
                      <a:r>
                        <a:rPr lang="el-GR" sz="1800" b="0" dirty="0">
                          <a:solidFill>
                            <a:srgbClr val="000000"/>
                          </a:solidFill>
                          <a:latin typeface="Arial"/>
                          <a:ea typeface="Calibri"/>
                          <a:cs typeface="Times New Roman"/>
                        </a:rPr>
                        <a:t>και</a:t>
                      </a:r>
                      <a:r>
                        <a:rPr lang="el-GR" sz="1800" b="1" dirty="0">
                          <a:solidFill>
                            <a:srgbClr val="000000"/>
                          </a:solidFill>
                          <a:latin typeface="Arial"/>
                          <a:ea typeface="Calibri"/>
                          <a:cs typeface="Times New Roman"/>
                        </a:rPr>
                        <a:t> «κοιλάδες»</a:t>
                      </a:r>
                      <a:endParaRPr lang="el-GR"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l-GR" sz="600" dirty="0">
                          <a:solidFill>
                            <a:srgbClr val="000000"/>
                          </a:solidFill>
                          <a:latin typeface="Arial"/>
                          <a:ea typeface="Calibri"/>
                          <a:cs typeface="Times New Roman"/>
                        </a:rPr>
                        <a:t> </a:t>
                      </a:r>
                      <a:r>
                        <a:rPr lang="el-GR" sz="1800" b="1" dirty="0">
                          <a:solidFill>
                            <a:srgbClr val="000000"/>
                          </a:solidFill>
                          <a:latin typeface="Arial"/>
                          <a:ea typeface="Calibri"/>
                          <a:cs typeface="Times New Roman"/>
                        </a:rPr>
                        <a:t>«πυκνώματα» </a:t>
                      </a:r>
                      <a:r>
                        <a:rPr lang="el-GR" sz="1800" b="0" dirty="0">
                          <a:solidFill>
                            <a:srgbClr val="000000"/>
                          </a:solidFill>
                          <a:latin typeface="Arial"/>
                          <a:ea typeface="Calibri"/>
                          <a:cs typeface="Times New Roman"/>
                        </a:rPr>
                        <a:t>και </a:t>
                      </a:r>
                      <a:r>
                        <a:rPr lang="el-GR" sz="1800" b="1" dirty="0">
                          <a:solidFill>
                            <a:srgbClr val="000000"/>
                          </a:solidFill>
                          <a:latin typeface="Arial"/>
                          <a:ea typeface="Calibri"/>
                          <a:cs typeface="Times New Roman"/>
                        </a:rPr>
                        <a:t>«αραιώματα»</a:t>
                      </a:r>
                      <a:endParaRPr lang="el-GR"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6076">
                <a:tc>
                  <a:txBody>
                    <a:bodyPr/>
                    <a:lstStyle/>
                    <a:p>
                      <a:pPr>
                        <a:lnSpc>
                          <a:spcPct val="115000"/>
                        </a:lnSpc>
                      </a:pPr>
                      <a:r>
                        <a:rPr lang="el-GR" sz="1600" dirty="0">
                          <a:latin typeface="Calibri"/>
                          <a:ea typeface="Calibri"/>
                          <a:cs typeface="Times New Roman"/>
                        </a:rPr>
                        <a:t>Διαδίδονται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l-GR" sz="1800" b="1" dirty="0" smtClean="0">
                          <a:solidFill>
                            <a:srgbClr val="000000"/>
                          </a:solidFill>
                          <a:latin typeface="Arial"/>
                          <a:ea typeface="Calibri"/>
                          <a:cs typeface="Times New Roman"/>
                        </a:rPr>
                        <a:t>μόνο </a:t>
                      </a:r>
                      <a:r>
                        <a:rPr lang="el-GR" sz="1800" b="0" dirty="0" smtClean="0">
                          <a:solidFill>
                            <a:srgbClr val="000000"/>
                          </a:solidFill>
                          <a:latin typeface="Arial"/>
                          <a:ea typeface="Calibri"/>
                          <a:cs typeface="Times New Roman"/>
                        </a:rPr>
                        <a:t>στα</a:t>
                      </a:r>
                      <a:r>
                        <a:rPr lang="el-GR" sz="1800" b="1" dirty="0" smtClean="0">
                          <a:solidFill>
                            <a:srgbClr val="000000"/>
                          </a:solidFill>
                          <a:latin typeface="Arial"/>
                          <a:ea typeface="Calibri"/>
                          <a:cs typeface="Times New Roman"/>
                        </a:rPr>
                        <a:t> στερεά</a:t>
                      </a:r>
                      <a:endParaRPr lang="el-GR" sz="1800" dirty="0" smtClean="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l-GR" sz="1800" b="0" dirty="0" smtClean="0">
                          <a:solidFill>
                            <a:srgbClr val="000000"/>
                          </a:solidFill>
                          <a:latin typeface="Arial"/>
                          <a:ea typeface="Calibri"/>
                          <a:cs typeface="Times New Roman"/>
                        </a:rPr>
                        <a:t>στα </a:t>
                      </a:r>
                      <a:r>
                        <a:rPr lang="el-GR" sz="1800" b="1" dirty="0" smtClean="0">
                          <a:solidFill>
                            <a:srgbClr val="000000"/>
                          </a:solidFill>
                          <a:latin typeface="Arial"/>
                          <a:ea typeface="Calibri"/>
                          <a:cs typeface="Times New Roman"/>
                        </a:rPr>
                        <a:t>στερεά, </a:t>
                      </a:r>
                      <a:r>
                        <a:rPr lang="el-GR" sz="1800" b="0" dirty="0" smtClean="0">
                          <a:solidFill>
                            <a:srgbClr val="000000"/>
                          </a:solidFill>
                          <a:latin typeface="Arial"/>
                          <a:ea typeface="Calibri"/>
                          <a:cs typeface="Times New Roman"/>
                        </a:rPr>
                        <a:t>στα</a:t>
                      </a:r>
                      <a:r>
                        <a:rPr lang="el-GR" sz="1800" b="1" dirty="0" smtClean="0">
                          <a:solidFill>
                            <a:srgbClr val="000000"/>
                          </a:solidFill>
                          <a:latin typeface="Arial"/>
                          <a:ea typeface="Calibri"/>
                          <a:cs typeface="Times New Roman"/>
                        </a:rPr>
                        <a:t> υγρά </a:t>
                      </a:r>
                      <a:r>
                        <a:rPr lang="el-GR" sz="1800" b="0" dirty="0" smtClean="0">
                          <a:solidFill>
                            <a:srgbClr val="000000"/>
                          </a:solidFill>
                          <a:latin typeface="Arial"/>
                          <a:ea typeface="Calibri"/>
                          <a:cs typeface="Times New Roman"/>
                        </a:rPr>
                        <a:t>και στα </a:t>
                      </a:r>
                      <a:r>
                        <a:rPr lang="el-GR" sz="1800" b="1" dirty="0" smtClean="0">
                          <a:solidFill>
                            <a:srgbClr val="000000"/>
                          </a:solidFill>
                          <a:latin typeface="Arial"/>
                          <a:ea typeface="Calibri"/>
                          <a:cs typeface="Times New Roman"/>
                        </a:rPr>
                        <a:t>αέρια</a:t>
                      </a:r>
                      <a:endParaRPr lang="el-GR" sz="1800" dirty="0" smtClean="0">
                        <a:latin typeface="+mn-lt"/>
                        <a:ea typeface="Calibri"/>
                        <a:cs typeface="Times New Roman"/>
                      </a:endParaRPr>
                    </a:p>
                    <a:p>
                      <a:pPr>
                        <a:lnSpc>
                          <a:spcPct val="115000"/>
                        </a:lnSpc>
                      </a:pPr>
                      <a:endParaRPr lang="el-GR"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8906">
                <a:tc>
                  <a:txBody>
                    <a:bodyPr/>
                    <a:lstStyle/>
                    <a:p>
                      <a:pPr>
                        <a:lnSpc>
                          <a:spcPct val="115000"/>
                        </a:lnSpc>
                      </a:pPr>
                      <a:endParaRPr lang="el-G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17410" name="Εικόνα 7"/>
          <p:cNvPicPr>
            <a:picLocks noChangeAspect="1" noChangeArrowheads="1"/>
          </p:cNvPicPr>
          <p:nvPr/>
        </p:nvPicPr>
        <p:blipFill>
          <a:blip r:embed="rId2"/>
          <a:srcRect/>
          <a:stretch>
            <a:fillRect/>
          </a:stretch>
        </p:blipFill>
        <p:spPr bwMode="auto">
          <a:xfrm>
            <a:off x="1500166" y="3429000"/>
            <a:ext cx="3429024" cy="1857388"/>
          </a:xfrm>
          <a:prstGeom prst="rect">
            <a:avLst/>
          </a:prstGeom>
          <a:noFill/>
        </p:spPr>
      </p:pic>
      <p:pic>
        <p:nvPicPr>
          <p:cNvPr id="17409" name="Εικόνα 10"/>
          <p:cNvPicPr>
            <a:picLocks noChangeAspect="1" noChangeArrowheads="1"/>
          </p:cNvPicPr>
          <p:nvPr/>
        </p:nvPicPr>
        <p:blipFill>
          <a:blip r:embed="rId3"/>
          <a:srcRect/>
          <a:stretch>
            <a:fillRect/>
          </a:stretch>
        </p:blipFill>
        <p:spPr bwMode="auto">
          <a:xfrm>
            <a:off x="5143504" y="3429000"/>
            <a:ext cx="3786214" cy="185738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5909310"/>
          </a:xfrm>
          <a:prstGeom prst="rect">
            <a:avLst/>
          </a:prstGeom>
        </p:spPr>
        <p:txBody>
          <a:bodyPr wrap="square">
            <a:spAutoFit/>
          </a:bodyPr>
          <a:lstStyle/>
          <a:p>
            <a:pPr algn="ctr"/>
            <a:r>
              <a:rPr lang="el-GR" b="1" u="sng" dirty="0" smtClean="0"/>
              <a:t>Χαρακτηριστικά μεγέθη του κύματος</a:t>
            </a:r>
          </a:p>
          <a:p>
            <a:endParaRPr lang="el-GR" dirty="0" smtClean="0"/>
          </a:p>
          <a:p>
            <a:r>
              <a:rPr lang="el-GR" b="1" dirty="0" smtClean="0"/>
              <a:t>Περίοδος </a:t>
            </a:r>
            <a:r>
              <a:rPr lang="el-GR" b="1" dirty="0"/>
              <a:t>(Τ</a:t>
            </a:r>
            <a:r>
              <a:rPr lang="el-GR" b="1" dirty="0" smtClean="0"/>
              <a:t>)</a:t>
            </a:r>
            <a:r>
              <a:rPr lang="el-GR" dirty="0" smtClean="0"/>
              <a:t>: ο </a:t>
            </a:r>
            <a:r>
              <a:rPr lang="el-GR" dirty="0"/>
              <a:t>χρόνος για να εκτελέσουν τα σωματίδια μία πλήρη ταλάντωση</a:t>
            </a:r>
            <a:r>
              <a:rPr lang="el-GR" dirty="0" smtClean="0"/>
              <a:t>.</a:t>
            </a:r>
          </a:p>
          <a:p>
            <a:r>
              <a:rPr lang="el-GR" dirty="0" smtClean="0"/>
              <a:t>                           Ισχύει :    </a:t>
            </a:r>
            <a:r>
              <a:rPr lang="el-GR" dirty="0" smtClean="0">
                <a:solidFill>
                  <a:srgbClr val="7030A0"/>
                </a:solidFill>
              </a:rPr>
              <a:t>Τ=1/</a:t>
            </a:r>
            <a:r>
              <a:rPr lang="en-US" dirty="0" smtClean="0">
                <a:solidFill>
                  <a:srgbClr val="7030A0"/>
                </a:solidFill>
              </a:rPr>
              <a:t>f</a:t>
            </a:r>
            <a:r>
              <a:rPr lang="el-GR" dirty="0" smtClean="0"/>
              <a:t>     ή    </a:t>
            </a:r>
            <a:r>
              <a:rPr lang="en-US" dirty="0" smtClean="0">
                <a:solidFill>
                  <a:srgbClr val="7030A0"/>
                </a:solidFill>
              </a:rPr>
              <a:t>f=1/T</a:t>
            </a:r>
            <a:endParaRPr lang="el-GR" dirty="0" smtClean="0">
              <a:solidFill>
                <a:srgbClr val="7030A0"/>
              </a:solidFill>
            </a:endParaRPr>
          </a:p>
          <a:p>
            <a:endParaRPr lang="el-GR" dirty="0"/>
          </a:p>
          <a:p>
            <a:r>
              <a:rPr lang="el-GR" b="1" dirty="0" smtClean="0"/>
              <a:t>Συχνότητα </a:t>
            </a:r>
            <a:r>
              <a:rPr lang="el-GR" b="1" dirty="0"/>
              <a:t>(f</a:t>
            </a:r>
            <a:r>
              <a:rPr lang="el-GR" b="1" dirty="0" smtClean="0"/>
              <a:t>)</a:t>
            </a:r>
            <a:r>
              <a:rPr lang="el-GR" dirty="0" smtClean="0"/>
              <a:t>:  ο </a:t>
            </a:r>
            <a:r>
              <a:rPr lang="el-GR" dirty="0"/>
              <a:t>αριθμός των ταλαντώσεων που εκτελούν τα σωματίδια στη μονάδα </a:t>
            </a:r>
            <a:r>
              <a:rPr lang="el-GR" dirty="0" smtClean="0"/>
              <a:t>του</a:t>
            </a:r>
          </a:p>
          <a:p>
            <a:r>
              <a:rPr lang="el-GR" dirty="0" smtClean="0"/>
              <a:t>                            χρόνου.</a:t>
            </a:r>
            <a:endParaRPr lang="el-GR" dirty="0"/>
          </a:p>
          <a:p>
            <a:endParaRPr lang="el-GR" dirty="0" smtClean="0"/>
          </a:p>
          <a:p>
            <a:r>
              <a:rPr lang="el-GR" b="1" dirty="0" smtClean="0"/>
              <a:t>Πλάτος </a:t>
            </a:r>
            <a:r>
              <a:rPr lang="el-GR" b="1" dirty="0"/>
              <a:t>(Α)</a:t>
            </a:r>
            <a:r>
              <a:rPr lang="el-GR" dirty="0"/>
              <a:t> :η μέγιστη απομάκρυνση των σωματιδίων του μέσου από τη θέση ισορροπίας τους. </a:t>
            </a:r>
            <a:r>
              <a:rPr lang="el-GR" dirty="0" smtClean="0"/>
              <a:t>                        </a:t>
            </a:r>
          </a:p>
          <a:p>
            <a:r>
              <a:rPr lang="el-GR" dirty="0" smtClean="0"/>
              <a:t>                     </a:t>
            </a:r>
            <a:r>
              <a:rPr lang="el-GR" b="1" dirty="0" smtClean="0"/>
              <a:t> </a:t>
            </a:r>
            <a:r>
              <a:rPr lang="el-GR" b="1" dirty="0"/>
              <a:t>Όσο μεγαλύτερο</a:t>
            </a:r>
            <a:r>
              <a:rPr lang="el-GR" dirty="0"/>
              <a:t> </a:t>
            </a:r>
            <a:r>
              <a:rPr lang="el-GR" dirty="0" smtClean="0"/>
              <a:t>είναι το </a:t>
            </a:r>
            <a:r>
              <a:rPr lang="el-GR" b="1" dirty="0" smtClean="0"/>
              <a:t>πλάτος</a:t>
            </a:r>
            <a:r>
              <a:rPr lang="el-GR" dirty="0" smtClean="0"/>
              <a:t>, τόσο </a:t>
            </a:r>
            <a:r>
              <a:rPr lang="el-GR" b="1" dirty="0" smtClean="0"/>
              <a:t>μεγαλύτερη ενέργεια </a:t>
            </a:r>
            <a:r>
              <a:rPr lang="el-GR" dirty="0" smtClean="0"/>
              <a:t>μεταφέρει.</a:t>
            </a:r>
            <a:endParaRPr lang="en-US" dirty="0" smtClean="0"/>
          </a:p>
          <a:p>
            <a:endParaRPr lang="en-US" dirty="0" smtClean="0"/>
          </a:p>
          <a:p>
            <a:r>
              <a:rPr lang="el-GR" b="1" dirty="0" smtClean="0"/>
              <a:t>Ταχύτητα </a:t>
            </a:r>
            <a:r>
              <a:rPr lang="el-GR" b="1" dirty="0"/>
              <a:t>διάδοσης (υ): </a:t>
            </a:r>
            <a:r>
              <a:rPr lang="el-GR" dirty="0"/>
              <a:t>η ταχύτητα με την οποία διαδίδεται το </a:t>
            </a:r>
            <a:r>
              <a:rPr lang="el-GR" dirty="0" smtClean="0"/>
              <a:t>κύμα. Εξαρτάται από </a:t>
            </a:r>
            <a:r>
              <a:rPr lang="el-GR" dirty="0"/>
              <a:t>το </a:t>
            </a:r>
            <a:r>
              <a:rPr lang="el-GR" dirty="0" smtClean="0"/>
              <a:t>μέσο</a:t>
            </a:r>
          </a:p>
          <a:p>
            <a:r>
              <a:rPr lang="el-GR" dirty="0"/>
              <a:t> </a:t>
            </a:r>
            <a:r>
              <a:rPr lang="el-GR" dirty="0" smtClean="0"/>
              <a:t>                                           διάδοσης του κύματος.</a:t>
            </a:r>
          </a:p>
          <a:p>
            <a:endParaRPr lang="el-GR" dirty="0" smtClean="0"/>
          </a:p>
          <a:p>
            <a:r>
              <a:rPr lang="el-GR" b="1" dirty="0" smtClean="0"/>
              <a:t>Μήκος </a:t>
            </a:r>
            <a:r>
              <a:rPr lang="el-GR" b="1" dirty="0"/>
              <a:t>κύματος (λ): </a:t>
            </a:r>
            <a:r>
              <a:rPr lang="el-GR" dirty="0"/>
              <a:t>η μικρότερη απόσταση μεταξύ δύο σημείων με την ίδια απομάκρυνση </a:t>
            </a:r>
            <a:r>
              <a:rPr lang="el-GR" dirty="0" smtClean="0"/>
              <a:t>και</a:t>
            </a:r>
          </a:p>
          <a:p>
            <a:r>
              <a:rPr lang="el-GR" dirty="0"/>
              <a:t> </a:t>
            </a:r>
            <a:r>
              <a:rPr lang="el-GR" dirty="0" smtClean="0"/>
              <a:t>                                    την ίδια κατεύθυνση κίνησης .</a:t>
            </a:r>
            <a:endParaRPr lang="en-US" dirty="0" smtClean="0"/>
          </a:p>
          <a:p>
            <a:endParaRPr lang="el-GR" dirty="0" smtClean="0"/>
          </a:p>
          <a:p>
            <a:r>
              <a:rPr lang="el-GR" dirty="0" smtClean="0"/>
              <a:t>  Πρακτικά, το </a:t>
            </a:r>
            <a:r>
              <a:rPr lang="el-GR" dirty="0"/>
              <a:t>μήκος κύματος είναι η απόσταση μεταξύ </a:t>
            </a:r>
            <a:r>
              <a:rPr lang="el-GR" dirty="0" smtClean="0"/>
              <a:t>δύο διαδοχικών </a:t>
            </a:r>
            <a:r>
              <a:rPr lang="el-GR" dirty="0"/>
              <a:t>κοιλάδων ή ορέων ή η </a:t>
            </a:r>
            <a:r>
              <a:rPr lang="el-GR" dirty="0" smtClean="0"/>
              <a:t>  απόσταση  μεταξύ δύο διαδοχικών πυκνωμάτων ή αραιωμάτων.</a:t>
            </a:r>
          </a:p>
          <a:p>
            <a:endParaRPr lang="el-GR" dirty="0" smtClean="0"/>
          </a:p>
          <a:p>
            <a:endParaRPr lang="el-GR" dirty="0"/>
          </a:p>
        </p:txBody>
      </p:sp>
      <p:pic>
        <p:nvPicPr>
          <p:cNvPr id="5122" name="Picture 2" descr="εγκάρσιο κύμα"/>
          <p:cNvPicPr>
            <a:picLocks noChangeAspect="1" noChangeArrowheads="1"/>
          </p:cNvPicPr>
          <p:nvPr/>
        </p:nvPicPr>
        <p:blipFill>
          <a:blip r:embed="rId2"/>
          <a:srcRect/>
          <a:stretch>
            <a:fillRect/>
          </a:stretch>
        </p:blipFill>
        <p:spPr bwMode="auto">
          <a:xfrm>
            <a:off x="642910" y="5357826"/>
            <a:ext cx="3214710" cy="1352574"/>
          </a:xfrm>
          <a:prstGeom prst="rect">
            <a:avLst/>
          </a:prstGeom>
          <a:effectLst>
            <a:glow rad="228600">
              <a:schemeClr val="accent2">
                <a:satMod val="175000"/>
                <a:alpha val="40000"/>
              </a:schemeClr>
            </a:glow>
            <a:outerShdw blurRad="40000" dist="20000" dir="5400000" rotWithShape="0">
              <a:srgbClr val="000000">
                <a:alpha val="38000"/>
              </a:srgbClr>
            </a:outerShdw>
          </a:effectLst>
        </p:spPr>
        <p:style>
          <a:lnRef idx="3">
            <a:schemeClr val="lt1"/>
          </a:lnRef>
          <a:fillRef idx="1">
            <a:schemeClr val="accent2"/>
          </a:fillRef>
          <a:effectRef idx="1">
            <a:schemeClr val="accent2"/>
          </a:effectRef>
          <a:fontRef idx="minor">
            <a:schemeClr val="lt1"/>
          </a:fontRef>
        </p:style>
      </p:pic>
      <p:pic>
        <p:nvPicPr>
          <p:cNvPr id="5124" name="Picture 4" descr="διάμηκες κύμα"/>
          <p:cNvPicPr>
            <a:picLocks noChangeAspect="1" noChangeArrowheads="1"/>
          </p:cNvPicPr>
          <p:nvPr/>
        </p:nvPicPr>
        <p:blipFill>
          <a:blip r:embed="rId3"/>
          <a:srcRect/>
          <a:stretch>
            <a:fillRect/>
          </a:stretch>
        </p:blipFill>
        <p:spPr bwMode="auto">
          <a:xfrm>
            <a:off x="5072066" y="5357826"/>
            <a:ext cx="3500462" cy="1357322"/>
          </a:xfrm>
          <a:prstGeom prst="rect">
            <a:avLst/>
          </a:prstGeom>
          <a:noFill/>
          <a:effectLst>
            <a:glow rad="228600">
              <a:schemeClr val="accent2">
                <a:satMod val="175000"/>
                <a:alpha val="40000"/>
              </a:schemeClr>
            </a:glo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42844" y="428604"/>
            <a:ext cx="8858312" cy="5570756"/>
          </a:xfrm>
          <a:prstGeom prst="rect">
            <a:avLst/>
          </a:prstGeom>
        </p:spPr>
        <p:txBody>
          <a:bodyPr wrap="square">
            <a:spAutoFit/>
          </a:bodyPr>
          <a:lstStyle/>
          <a:p>
            <a:pPr algn="ctr"/>
            <a:r>
              <a:rPr lang="el-GR" sz="2800" b="1" u="sng" dirty="0"/>
              <a:t>Θεμελιώδης νόμος </a:t>
            </a:r>
            <a:r>
              <a:rPr lang="el-GR" sz="2800" b="1" u="sng" dirty="0" smtClean="0"/>
              <a:t>της κυματικής</a:t>
            </a:r>
            <a:r>
              <a:rPr lang="el-GR" u="sng" dirty="0" smtClean="0"/>
              <a:t> </a:t>
            </a:r>
          </a:p>
          <a:p>
            <a:pPr algn="ctr"/>
            <a:endParaRPr lang="el-GR" u="sng" dirty="0" smtClean="0"/>
          </a:p>
          <a:p>
            <a:pPr algn="ctr"/>
            <a:r>
              <a:rPr lang="el-GR" sz="2400" dirty="0" smtClean="0">
                <a:solidFill>
                  <a:srgbClr val="C00000"/>
                </a:solidFill>
              </a:rPr>
              <a:t>Η ταχύτητα διάδοσης ενός κύματος ισούται με το γινόμενο του μήκους κύματος επί τη συχνότητα του κύματος.</a:t>
            </a:r>
          </a:p>
          <a:p>
            <a:pPr algn="ctr"/>
            <a:endParaRPr lang="el-GR" dirty="0" smtClean="0"/>
          </a:p>
          <a:p>
            <a:pPr algn="ctr"/>
            <a:r>
              <a:rPr lang="el-GR" sz="4400" dirty="0" smtClean="0">
                <a:solidFill>
                  <a:srgbClr val="FF0000"/>
                </a:solidFill>
              </a:rPr>
              <a:t>υ </a:t>
            </a:r>
            <a:r>
              <a:rPr lang="el-GR" sz="4400" dirty="0">
                <a:solidFill>
                  <a:srgbClr val="FF0000"/>
                </a:solidFill>
              </a:rPr>
              <a:t>= </a:t>
            </a:r>
            <a:r>
              <a:rPr lang="el-GR" sz="4400" dirty="0" err="1" smtClean="0">
                <a:solidFill>
                  <a:srgbClr val="FF0000"/>
                </a:solidFill>
              </a:rPr>
              <a:t>λ∙f</a:t>
            </a:r>
            <a:endParaRPr lang="el-GR" sz="4400" dirty="0" smtClean="0">
              <a:solidFill>
                <a:srgbClr val="FF0000"/>
              </a:solidFill>
            </a:endParaRPr>
          </a:p>
          <a:p>
            <a:r>
              <a:rPr lang="el-GR" sz="2400" dirty="0" smtClean="0">
                <a:solidFill>
                  <a:srgbClr val="002060"/>
                </a:solidFill>
              </a:rPr>
              <a:t>Όπου: </a:t>
            </a:r>
          </a:p>
          <a:p>
            <a:r>
              <a:rPr lang="el-GR" sz="2400" dirty="0">
                <a:solidFill>
                  <a:srgbClr val="002060"/>
                </a:solidFill>
              </a:rPr>
              <a:t> </a:t>
            </a:r>
            <a:r>
              <a:rPr lang="el-GR" sz="2400" dirty="0" smtClean="0">
                <a:solidFill>
                  <a:srgbClr val="002060"/>
                </a:solidFill>
              </a:rPr>
              <a:t>             </a:t>
            </a:r>
            <a:r>
              <a:rPr lang="el-GR" sz="2400" dirty="0" smtClean="0">
                <a:solidFill>
                  <a:srgbClr val="C00000"/>
                </a:solidFill>
              </a:rPr>
              <a:t>υ</a:t>
            </a:r>
            <a:r>
              <a:rPr lang="el-GR" sz="2400" dirty="0" smtClean="0">
                <a:solidFill>
                  <a:srgbClr val="002060"/>
                </a:solidFill>
              </a:rPr>
              <a:t> : η ταχύτητα του κύματος </a:t>
            </a:r>
            <a:r>
              <a:rPr lang="en-US" sz="2400" dirty="0" smtClean="0">
                <a:solidFill>
                  <a:srgbClr val="002060"/>
                </a:solidFill>
              </a:rPr>
              <a:t>    </a:t>
            </a:r>
            <a:r>
              <a:rPr lang="el-GR" sz="2400" dirty="0" smtClean="0">
                <a:solidFill>
                  <a:srgbClr val="002060"/>
                </a:solidFill>
              </a:rPr>
              <a:t>σε     </a:t>
            </a:r>
            <a:r>
              <a:rPr lang="en-US" sz="2400" dirty="0" smtClean="0">
                <a:solidFill>
                  <a:srgbClr val="C00000"/>
                </a:solidFill>
              </a:rPr>
              <a:t>m/s</a:t>
            </a:r>
          </a:p>
          <a:p>
            <a:r>
              <a:rPr lang="en-US" sz="2400" dirty="0">
                <a:solidFill>
                  <a:srgbClr val="002060"/>
                </a:solidFill>
              </a:rPr>
              <a:t> </a:t>
            </a:r>
            <a:r>
              <a:rPr lang="en-US" sz="2400" dirty="0" smtClean="0">
                <a:solidFill>
                  <a:srgbClr val="002060"/>
                </a:solidFill>
              </a:rPr>
              <a:t>             </a:t>
            </a:r>
            <a:r>
              <a:rPr lang="el-GR" sz="2400" dirty="0" smtClean="0">
                <a:solidFill>
                  <a:srgbClr val="C00000"/>
                </a:solidFill>
              </a:rPr>
              <a:t>λ</a:t>
            </a:r>
            <a:r>
              <a:rPr lang="el-GR" sz="2400" dirty="0" smtClean="0">
                <a:solidFill>
                  <a:srgbClr val="002060"/>
                </a:solidFill>
              </a:rPr>
              <a:t> : το μήκος κύματος             </a:t>
            </a:r>
            <a:r>
              <a:rPr lang="en-US" sz="2400" dirty="0" smtClean="0">
                <a:solidFill>
                  <a:srgbClr val="002060"/>
                </a:solidFill>
              </a:rPr>
              <a:t>     </a:t>
            </a:r>
            <a:r>
              <a:rPr lang="el-GR" sz="2400" dirty="0" smtClean="0">
                <a:solidFill>
                  <a:srgbClr val="002060"/>
                </a:solidFill>
              </a:rPr>
              <a:t>σε     </a:t>
            </a:r>
            <a:r>
              <a:rPr lang="en-US" sz="2400" dirty="0" smtClean="0">
                <a:solidFill>
                  <a:srgbClr val="C00000"/>
                </a:solidFill>
              </a:rPr>
              <a:t>m</a:t>
            </a:r>
          </a:p>
          <a:p>
            <a:r>
              <a:rPr lang="en-US" sz="2400" dirty="0">
                <a:solidFill>
                  <a:srgbClr val="002060"/>
                </a:solidFill>
              </a:rPr>
              <a:t> </a:t>
            </a:r>
            <a:r>
              <a:rPr lang="en-US" sz="2400" dirty="0" smtClean="0">
                <a:solidFill>
                  <a:srgbClr val="002060"/>
                </a:solidFill>
              </a:rPr>
              <a:t>             </a:t>
            </a:r>
            <a:r>
              <a:rPr lang="en-US" sz="2400" dirty="0" smtClean="0">
                <a:solidFill>
                  <a:srgbClr val="C00000"/>
                </a:solidFill>
              </a:rPr>
              <a:t>f</a:t>
            </a:r>
            <a:r>
              <a:rPr lang="el-GR" sz="2400" dirty="0" smtClean="0">
                <a:solidFill>
                  <a:srgbClr val="002060"/>
                </a:solidFill>
              </a:rPr>
              <a:t>  : η συχνότητα του κύματος </a:t>
            </a:r>
            <a:r>
              <a:rPr lang="en-US" sz="2400" dirty="0" smtClean="0">
                <a:solidFill>
                  <a:srgbClr val="002060"/>
                </a:solidFill>
              </a:rPr>
              <a:t>   </a:t>
            </a:r>
            <a:r>
              <a:rPr lang="el-GR" sz="2400" dirty="0" smtClean="0">
                <a:solidFill>
                  <a:srgbClr val="002060"/>
                </a:solidFill>
              </a:rPr>
              <a:t>σε   </a:t>
            </a:r>
            <a:r>
              <a:rPr lang="en-US" sz="2400" dirty="0" smtClean="0">
                <a:solidFill>
                  <a:srgbClr val="002060"/>
                </a:solidFill>
              </a:rPr>
              <a:t>  </a:t>
            </a:r>
            <a:r>
              <a:rPr lang="en-US" sz="2400" dirty="0" smtClean="0">
                <a:solidFill>
                  <a:srgbClr val="C00000"/>
                </a:solidFill>
              </a:rPr>
              <a:t>Hz</a:t>
            </a:r>
          </a:p>
          <a:p>
            <a:endParaRPr lang="el-GR" sz="2400" dirty="0" smtClean="0">
              <a:solidFill>
                <a:srgbClr val="002060"/>
              </a:solidFill>
            </a:endParaRPr>
          </a:p>
          <a:p>
            <a:pPr algn="ctr"/>
            <a:endParaRPr lang="el-GR" sz="4400" dirty="0" smtClean="0">
              <a:solidFill>
                <a:srgbClr val="FF0000"/>
              </a:solidFill>
            </a:endParaRPr>
          </a:p>
          <a:p>
            <a:endParaRPr lang="el-GR" dirty="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71414"/>
            <a:ext cx="9144000" cy="6832640"/>
          </a:xfrm>
          <a:prstGeom prst="rect">
            <a:avLst/>
          </a:prstGeom>
        </p:spPr>
        <p:txBody>
          <a:bodyPr wrap="square">
            <a:spAutoFit/>
          </a:bodyPr>
          <a:lstStyle/>
          <a:p>
            <a:pPr algn="ctr"/>
            <a:r>
              <a:rPr lang="el-GR" sz="2400" b="1" u="sng" dirty="0" smtClean="0"/>
              <a:t>Ήχος</a:t>
            </a:r>
          </a:p>
          <a:p>
            <a:endParaRPr lang="el-GR" dirty="0" smtClean="0"/>
          </a:p>
          <a:p>
            <a:pPr algn="ctr"/>
            <a:r>
              <a:rPr lang="el-GR" b="1" u="sng" dirty="0" smtClean="0"/>
              <a:t>Πώς </a:t>
            </a:r>
            <a:r>
              <a:rPr lang="el-GR" b="1" u="sng" dirty="0"/>
              <a:t>δημιουργούνται τα ηχητικά κύματα </a:t>
            </a:r>
            <a:r>
              <a:rPr lang="el-GR" b="1" u="sng" dirty="0" smtClean="0"/>
              <a:t>;</a:t>
            </a:r>
          </a:p>
          <a:p>
            <a:pPr algn="ctr"/>
            <a:endParaRPr lang="el-GR" dirty="0" smtClean="0"/>
          </a:p>
          <a:p>
            <a:r>
              <a:rPr lang="el-GR" dirty="0" smtClean="0"/>
              <a:t>Όταν </a:t>
            </a:r>
            <a:r>
              <a:rPr lang="el-GR" dirty="0"/>
              <a:t>ένα σώμα ταλαντώνεται στον αέρα, αλληλεπιδρά με τα μόριά του και προκαλεί την κίνησή τους</a:t>
            </a:r>
            <a:r>
              <a:rPr lang="el-GR" dirty="0" smtClean="0"/>
              <a:t>. Τα </a:t>
            </a:r>
            <a:r>
              <a:rPr lang="el-GR" dirty="0"/>
              <a:t>μόρια του αέρα πλησιάζουν ή απομακρύνονται μεταξύ </a:t>
            </a:r>
            <a:r>
              <a:rPr lang="el-GR" dirty="0" smtClean="0"/>
              <a:t>τους δημιουργώντας </a:t>
            </a:r>
            <a:r>
              <a:rPr lang="el-GR" dirty="0"/>
              <a:t>διαμήκη κύματα </a:t>
            </a:r>
            <a:r>
              <a:rPr lang="el-GR" dirty="0" smtClean="0"/>
              <a:t>.</a:t>
            </a:r>
          </a:p>
          <a:p>
            <a:pPr algn="ctr"/>
            <a:r>
              <a:rPr lang="el-GR" b="1" u="sng" dirty="0" smtClean="0"/>
              <a:t>Τι </a:t>
            </a:r>
            <a:r>
              <a:rPr lang="el-GR" b="1" u="sng" dirty="0"/>
              <a:t>είναι ο ήχος </a:t>
            </a:r>
            <a:r>
              <a:rPr lang="el-GR" b="1" u="sng" dirty="0" smtClean="0"/>
              <a:t>;</a:t>
            </a:r>
          </a:p>
          <a:p>
            <a:pPr algn="ctr"/>
            <a:endParaRPr lang="el-GR" dirty="0" smtClean="0"/>
          </a:p>
          <a:p>
            <a:r>
              <a:rPr lang="el-GR" dirty="0" smtClean="0"/>
              <a:t>Είναι </a:t>
            </a:r>
            <a:r>
              <a:rPr lang="el-GR" dirty="0"/>
              <a:t>ένα </a:t>
            </a:r>
            <a:r>
              <a:rPr lang="el-GR" b="1" dirty="0" smtClean="0"/>
              <a:t>διάμηκες </a:t>
            </a:r>
            <a:r>
              <a:rPr lang="el-GR" b="1" dirty="0"/>
              <a:t>μηχανικό </a:t>
            </a:r>
            <a:r>
              <a:rPr lang="el-GR" b="1" dirty="0" smtClean="0"/>
              <a:t>κύμα </a:t>
            </a:r>
            <a:r>
              <a:rPr lang="el-GR" dirty="0" smtClean="0"/>
              <a:t>που </a:t>
            </a:r>
            <a:r>
              <a:rPr lang="el-GR" dirty="0"/>
              <a:t>διαδίδεται σε όλα τα υλικά μέσα στερεά, υγρά ή αέρια</a:t>
            </a:r>
            <a:r>
              <a:rPr lang="el-GR" dirty="0" smtClean="0"/>
              <a:t>.</a:t>
            </a:r>
          </a:p>
          <a:p>
            <a:r>
              <a:rPr lang="el-GR" dirty="0" smtClean="0"/>
              <a:t>Για </a:t>
            </a:r>
            <a:r>
              <a:rPr lang="el-GR" dirty="0"/>
              <a:t>να </a:t>
            </a:r>
            <a:r>
              <a:rPr lang="el-GR" dirty="0" smtClean="0"/>
              <a:t>ακουστεί από </a:t>
            </a:r>
            <a:r>
              <a:rPr lang="el-GR" dirty="0"/>
              <a:t>τον άνθρωπο ένα ηχητικό κύμα πρέπει η συχνότητά του να είναι μεταξύ των </a:t>
            </a:r>
            <a:r>
              <a:rPr lang="el-GR" dirty="0">
                <a:solidFill>
                  <a:srgbClr val="C00000"/>
                </a:solidFill>
              </a:rPr>
              <a:t>20 </a:t>
            </a:r>
            <a:r>
              <a:rPr lang="el-GR" dirty="0" err="1" smtClean="0">
                <a:solidFill>
                  <a:srgbClr val="C00000"/>
                </a:solidFill>
              </a:rPr>
              <a:t>Hz</a:t>
            </a:r>
            <a:r>
              <a:rPr lang="el-GR" dirty="0" smtClean="0">
                <a:solidFill>
                  <a:srgbClr val="C00000"/>
                </a:solidFill>
              </a:rPr>
              <a:t> </a:t>
            </a:r>
            <a:r>
              <a:rPr lang="el-GR" dirty="0" smtClean="0"/>
              <a:t>και </a:t>
            </a:r>
            <a:r>
              <a:rPr lang="el-GR" dirty="0"/>
              <a:t>των </a:t>
            </a:r>
            <a:r>
              <a:rPr lang="el-GR" dirty="0">
                <a:solidFill>
                  <a:srgbClr val="C00000"/>
                </a:solidFill>
              </a:rPr>
              <a:t>20000Hz</a:t>
            </a:r>
            <a:r>
              <a:rPr lang="el-GR" dirty="0" smtClean="0"/>
              <a:t>.</a:t>
            </a:r>
          </a:p>
          <a:p>
            <a:r>
              <a:rPr lang="el-GR" dirty="0" err="1" smtClean="0"/>
              <a:t>●Αν</a:t>
            </a:r>
            <a:r>
              <a:rPr lang="el-GR" dirty="0" smtClean="0"/>
              <a:t> </a:t>
            </a:r>
            <a:r>
              <a:rPr lang="el-GR" dirty="0"/>
              <a:t>η συχνότητα του ήχου είναι </a:t>
            </a:r>
            <a:r>
              <a:rPr lang="el-GR" dirty="0">
                <a:solidFill>
                  <a:srgbClr val="FFFF00"/>
                </a:solidFill>
              </a:rPr>
              <a:t>μικρότερη των </a:t>
            </a:r>
            <a:r>
              <a:rPr lang="el-GR" dirty="0" smtClean="0">
                <a:solidFill>
                  <a:srgbClr val="FFFF00"/>
                </a:solidFill>
              </a:rPr>
              <a:t>20Hz </a:t>
            </a:r>
            <a:r>
              <a:rPr lang="el-GR" dirty="0" smtClean="0"/>
              <a:t>ονομάζεται </a:t>
            </a:r>
            <a:r>
              <a:rPr lang="el-GR" dirty="0">
                <a:solidFill>
                  <a:srgbClr val="FFFF00"/>
                </a:solidFill>
              </a:rPr>
              <a:t>υπόηχος</a:t>
            </a:r>
            <a:r>
              <a:rPr lang="el-GR" dirty="0"/>
              <a:t>. </a:t>
            </a:r>
            <a:endParaRPr lang="el-GR" dirty="0" smtClean="0"/>
          </a:p>
          <a:p>
            <a:r>
              <a:rPr lang="el-GR" dirty="0" err="1"/>
              <a:t>●</a:t>
            </a:r>
            <a:r>
              <a:rPr lang="el-GR" dirty="0" err="1" smtClean="0"/>
              <a:t>Αν</a:t>
            </a:r>
            <a:r>
              <a:rPr lang="el-GR" dirty="0" smtClean="0"/>
              <a:t> </a:t>
            </a:r>
            <a:r>
              <a:rPr lang="el-GR" dirty="0"/>
              <a:t>η συχνότητα του ήχου είναι </a:t>
            </a:r>
            <a:r>
              <a:rPr lang="el-GR" dirty="0">
                <a:solidFill>
                  <a:srgbClr val="7030A0"/>
                </a:solidFill>
              </a:rPr>
              <a:t>μεγαλύτερη των </a:t>
            </a:r>
            <a:r>
              <a:rPr lang="el-GR" dirty="0" smtClean="0">
                <a:solidFill>
                  <a:srgbClr val="7030A0"/>
                </a:solidFill>
              </a:rPr>
              <a:t>20000Hz </a:t>
            </a:r>
            <a:r>
              <a:rPr lang="el-GR" dirty="0" smtClean="0"/>
              <a:t>ονομάζεται </a:t>
            </a:r>
            <a:r>
              <a:rPr lang="el-GR" dirty="0">
                <a:solidFill>
                  <a:srgbClr val="7030A0"/>
                </a:solidFill>
              </a:rPr>
              <a:t>υπέρηχος</a:t>
            </a:r>
            <a:r>
              <a:rPr lang="el-GR" dirty="0" smtClean="0"/>
              <a:t>.</a:t>
            </a:r>
          </a:p>
          <a:p>
            <a:endParaRPr lang="el-GR" dirty="0" smtClean="0"/>
          </a:p>
          <a:p>
            <a:pPr algn="ctr"/>
            <a:r>
              <a:rPr lang="el-GR" dirty="0" smtClean="0"/>
              <a:t> </a:t>
            </a:r>
            <a:r>
              <a:rPr lang="el-GR" b="1" u="sng" dirty="0" smtClean="0"/>
              <a:t>Διάδοση </a:t>
            </a:r>
            <a:r>
              <a:rPr lang="el-GR" b="1" u="sng" dirty="0"/>
              <a:t>ηχητικών </a:t>
            </a:r>
            <a:r>
              <a:rPr lang="el-GR" b="1" u="sng" dirty="0" smtClean="0"/>
              <a:t>κυμάτων</a:t>
            </a:r>
          </a:p>
          <a:p>
            <a:pPr algn="ctr"/>
            <a:endParaRPr lang="el-GR" dirty="0" smtClean="0"/>
          </a:p>
          <a:p>
            <a:r>
              <a:rPr lang="el-GR" dirty="0" err="1" smtClean="0"/>
              <a:t>●Τα</a:t>
            </a:r>
            <a:r>
              <a:rPr lang="el-GR" dirty="0" smtClean="0"/>
              <a:t> </a:t>
            </a:r>
            <a:r>
              <a:rPr lang="el-GR" dirty="0"/>
              <a:t>ηχητικά κύματα διαδίδονται στα στερεά, υγρά και </a:t>
            </a:r>
            <a:r>
              <a:rPr lang="el-GR" dirty="0" smtClean="0"/>
              <a:t>αέρια</a:t>
            </a:r>
          </a:p>
          <a:p>
            <a:r>
              <a:rPr lang="el-GR" dirty="0" err="1" smtClean="0"/>
              <a:t>●Ο</a:t>
            </a:r>
            <a:r>
              <a:rPr lang="el-GR" dirty="0" smtClean="0"/>
              <a:t> </a:t>
            </a:r>
            <a:r>
              <a:rPr lang="el-GR" dirty="0"/>
              <a:t>ήχος δε διαδίδεται στο </a:t>
            </a:r>
            <a:r>
              <a:rPr lang="el-GR" dirty="0" smtClean="0"/>
              <a:t>κενό γιατί </a:t>
            </a:r>
            <a:r>
              <a:rPr lang="el-GR" dirty="0"/>
              <a:t>εκεί δεν υπάρχουν μόρια </a:t>
            </a:r>
            <a:r>
              <a:rPr lang="el-GR" dirty="0" smtClean="0"/>
              <a:t>αέρα</a:t>
            </a:r>
          </a:p>
          <a:p>
            <a:r>
              <a:rPr lang="el-GR" dirty="0" err="1" smtClean="0"/>
              <a:t>●Η</a:t>
            </a:r>
            <a:r>
              <a:rPr lang="el-GR" dirty="0" smtClean="0"/>
              <a:t> </a:t>
            </a:r>
            <a:r>
              <a:rPr lang="el-GR" dirty="0"/>
              <a:t>ταχύτητα διάδοσης του ήχου εξαρτάται από το μέσο </a:t>
            </a:r>
            <a:r>
              <a:rPr lang="el-GR" dirty="0" smtClean="0"/>
              <a:t>διάδοσης</a:t>
            </a:r>
          </a:p>
          <a:p>
            <a:r>
              <a:rPr lang="el-GR" dirty="0" err="1" smtClean="0"/>
              <a:t>●Η</a:t>
            </a:r>
            <a:r>
              <a:rPr lang="el-GR" dirty="0" smtClean="0"/>
              <a:t> </a:t>
            </a:r>
            <a:r>
              <a:rPr lang="el-GR" dirty="0"/>
              <a:t>ταχύτητα διάδοσης του ήχου είναι μεγαλύτερη στα στερεά από ότι στα υγρά και από </a:t>
            </a:r>
            <a:r>
              <a:rPr lang="el-GR" dirty="0" smtClean="0"/>
              <a:t>ότι</a:t>
            </a:r>
          </a:p>
          <a:p>
            <a:r>
              <a:rPr lang="el-GR" dirty="0"/>
              <a:t> </a:t>
            </a:r>
            <a:r>
              <a:rPr lang="el-GR" dirty="0" smtClean="0"/>
              <a:t>     στα αέρια</a:t>
            </a:r>
          </a:p>
          <a:p>
            <a:r>
              <a:rPr lang="el-GR" dirty="0" err="1" smtClean="0"/>
              <a:t>●Η</a:t>
            </a:r>
            <a:r>
              <a:rPr lang="el-GR" dirty="0" smtClean="0"/>
              <a:t> </a:t>
            </a:r>
            <a:r>
              <a:rPr lang="el-GR" dirty="0"/>
              <a:t>ταχύτητα διάδοσης αυξάνεται όσο αυξάνεται η </a:t>
            </a:r>
            <a:r>
              <a:rPr lang="el-GR" dirty="0" smtClean="0"/>
              <a:t>θερμοκρασία του μέσου</a:t>
            </a:r>
          </a:p>
          <a:p>
            <a:r>
              <a:rPr lang="el-GR" dirty="0" err="1" smtClean="0"/>
              <a:t>●Η</a:t>
            </a:r>
            <a:r>
              <a:rPr lang="el-GR" dirty="0" smtClean="0"/>
              <a:t> </a:t>
            </a:r>
            <a:r>
              <a:rPr lang="el-GR" dirty="0"/>
              <a:t>ταχύτητα διάδοσης του ήχου στον αέρα είναι περίπου </a:t>
            </a:r>
            <a:r>
              <a:rPr lang="el-GR" dirty="0" smtClean="0"/>
              <a:t>340m/sec.</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5109091"/>
          </a:xfrm>
          <a:prstGeom prst="rect">
            <a:avLst/>
          </a:prstGeom>
        </p:spPr>
        <p:txBody>
          <a:bodyPr wrap="square">
            <a:spAutoFit/>
          </a:bodyPr>
          <a:lstStyle/>
          <a:p>
            <a:pPr algn="ctr"/>
            <a:r>
              <a:rPr lang="el-GR" sz="2000" b="1" u="sng" dirty="0" smtClean="0"/>
              <a:t>Υποκειμενικά Χαρακτηριστικά του Ήχου</a:t>
            </a:r>
          </a:p>
          <a:p>
            <a:r>
              <a:rPr lang="el-GR" dirty="0" smtClean="0"/>
              <a:t>Είναι τα χαρακτηριστικά του ήχου που συνδέονται με τον τρόπο που αντιλαμβανόμαστε τον κάθε ήχο.</a:t>
            </a:r>
          </a:p>
          <a:p>
            <a:endParaRPr lang="el-GR" dirty="0" smtClean="0"/>
          </a:p>
          <a:p>
            <a:r>
              <a:rPr lang="el-GR" b="1" dirty="0" smtClean="0"/>
              <a:t>Ύψος του ήχου: </a:t>
            </a:r>
            <a:r>
              <a:rPr lang="el-GR" dirty="0" smtClean="0"/>
              <a:t>Είναι το υποκειμενικό χαρακτηριστικό με το οποίο αντιλαμβανόμαστε έναν οξύ ή ψηλό ήχο από ένα βαρύ ή μπάσο ήχο . Το ύψος καθορίζεται από τη συχνότητα του ήχου.</a:t>
            </a:r>
          </a:p>
          <a:p>
            <a:endParaRPr lang="el-GR" dirty="0"/>
          </a:p>
          <a:p>
            <a:r>
              <a:rPr lang="el-GR" b="1" dirty="0" smtClean="0"/>
              <a:t>Ακουστότητα του ήχου: </a:t>
            </a:r>
            <a:r>
              <a:rPr lang="el-GR" dirty="0" smtClean="0"/>
              <a:t>Είναι το υποκειμενικό χαρακτηριστικό που συνδέεται με το πόσο ισχυρός είναι ο ήχος. Καθορίζεται από την ένταση του ήχου , δηλαδή από την ενέργεια που μεταφέρει ο ήχος. Ένταση του ήχου: Εξαρτάται από το πλάτος του κύματος . Για τη μέτρηση της έντασης του ήχου χρησιμοποιείται η κλίμακα Ντεσιμπέλ(</a:t>
            </a:r>
            <a:r>
              <a:rPr lang="el-GR" dirty="0" err="1" smtClean="0"/>
              <a:t>db</a:t>
            </a:r>
            <a:r>
              <a:rPr lang="el-GR" dirty="0" smtClean="0"/>
              <a:t>)</a:t>
            </a:r>
          </a:p>
          <a:p>
            <a:endParaRPr lang="el-GR" dirty="0" smtClean="0"/>
          </a:p>
          <a:p>
            <a:r>
              <a:rPr lang="el-GR" b="1" dirty="0" smtClean="0"/>
              <a:t>Χροιά του ήχου: </a:t>
            </a:r>
            <a:r>
              <a:rPr lang="el-GR" dirty="0" smtClean="0"/>
              <a:t>Είναι το υποκειμενικό χαρακτηριστικό με το οποίο διακρίνουμε τις πηγές των ήχων.</a:t>
            </a:r>
          </a:p>
          <a:p>
            <a:r>
              <a:rPr lang="el-GR" dirty="0" smtClean="0"/>
              <a:t>Με τη χροιά μπορούμε να διακρίνουμε δύο ήχους που προέρχονται από διαφορετικές πηγές (διαφορετικά μουσικά όργανα) αν και έχουν την ίδια ακουστότητα και το ίδιο ύψος. </a:t>
            </a:r>
          </a:p>
          <a:p>
            <a:endParaRPr lang="el-GR" dirty="0"/>
          </a:p>
          <a:p>
            <a:pPr algn="ctr"/>
            <a:r>
              <a:rPr lang="el-GR" dirty="0" smtClean="0"/>
              <a:t>.</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α) Με το κόκκινο χρώμα παριστάνεται το ηχητικό κύμα που παράγεται από το παιδί. (β) Με το κίτρινο το ηχητικό κύμα που προέρχεται από την πλαγιά (ηχώ). Το ηχητικό κύμα ανακλάται στην πλαγιά του βουνού και επιστρέφει."/>
          <p:cNvPicPr>
            <a:picLocks noChangeAspect="1" noChangeArrowheads="1"/>
          </p:cNvPicPr>
          <p:nvPr/>
        </p:nvPicPr>
        <p:blipFill>
          <a:blip r:embed="rId2"/>
          <a:srcRect/>
          <a:stretch>
            <a:fillRect/>
          </a:stretch>
        </p:blipFill>
        <p:spPr bwMode="auto">
          <a:xfrm>
            <a:off x="6429388" y="642918"/>
            <a:ext cx="2571768" cy="2214578"/>
          </a:xfrm>
          <a:prstGeom prst="rect">
            <a:avLst/>
          </a:prstGeom>
          <a:noFill/>
        </p:spPr>
      </p:pic>
      <p:sp>
        <p:nvSpPr>
          <p:cNvPr id="4" name="3 - Ορθογώνιο"/>
          <p:cNvSpPr/>
          <p:nvPr/>
        </p:nvSpPr>
        <p:spPr>
          <a:xfrm>
            <a:off x="500034" y="285728"/>
            <a:ext cx="5715040" cy="4862870"/>
          </a:xfrm>
          <a:prstGeom prst="rect">
            <a:avLst/>
          </a:prstGeom>
        </p:spPr>
        <p:txBody>
          <a:bodyPr wrap="square">
            <a:spAutoFit/>
          </a:bodyPr>
          <a:lstStyle/>
          <a:p>
            <a:pPr algn="ctr"/>
            <a:r>
              <a:rPr lang="el-GR" sz="2000" b="1" u="sng" dirty="0" smtClean="0"/>
              <a:t>Ηχώ </a:t>
            </a:r>
          </a:p>
          <a:p>
            <a:pPr algn="ctr"/>
            <a:endParaRPr lang="el-GR" sz="2000" b="1" u="sng" dirty="0" smtClean="0"/>
          </a:p>
          <a:p>
            <a:r>
              <a:rPr lang="el-GR" dirty="0" smtClean="0"/>
              <a:t>Το φαινόμενο της  επανάληψης του ήχου λόγω της ανάκλασης του ηχητικού κύματος.</a:t>
            </a:r>
          </a:p>
          <a:p>
            <a:endParaRPr lang="el-GR" dirty="0" smtClean="0"/>
          </a:p>
          <a:p>
            <a:r>
              <a:rPr lang="el-GR" dirty="0" smtClean="0"/>
              <a:t>Ο χρόνος που χρειάζεται ώστε ο ήχος να επιστρέψει στο σημείο που βρίσκεται η πηγή μπορεί να χρησιμοποιηθεί για τον προσδιορισμό της απόστασης μεταξύ της πηγής και του </a:t>
            </a:r>
            <a:r>
              <a:rPr lang="el-GR" dirty="0" err="1" smtClean="0"/>
              <a:t>ανακλαστή</a:t>
            </a:r>
            <a:r>
              <a:rPr lang="el-GR" dirty="0" smtClean="0"/>
              <a:t>.</a:t>
            </a:r>
          </a:p>
          <a:p>
            <a:endParaRPr lang="el-GR" dirty="0"/>
          </a:p>
          <a:p>
            <a:endParaRPr lang="el-GR" dirty="0" smtClean="0"/>
          </a:p>
          <a:p>
            <a:endParaRPr lang="el-GR" dirty="0" smtClean="0"/>
          </a:p>
          <a:p>
            <a:endParaRPr lang="el-GR" dirty="0"/>
          </a:p>
          <a:p>
            <a:endParaRPr lang="el-GR" dirty="0" smtClean="0"/>
          </a:p>
          <a:p>
            <a:endParaRPr lang="el-GR" dirty="0"/>
          </a:p>
          <a:p>
            <a:r>
              <a:rPr lang="el-GR" dirty="0" smtClean="0"/>
              <a:t>Σε αυτό το φαινόμενο βασίζεται</a:t>
            </a:r>
          </a:p>
          <a:p>
            <a:r>
              <a:rPr lang="el-GR" dirty="0" smtClean="0"/>
              <a:t> η λειτουργία των </a:t>
            </a:r>
            <a:r>
              <a:rPr lang="el-GR" b="1" dirty="0" smtClean="0"/>
              <a:t>σόναρ. </a:t>
            </a:r>
            <a:endParaRPr lang="el-GR" b="1" dirty="0"/>
          </a:p>
        </p:txBody>
      </p:sp>
      <p:pic>
        <p:nvPicPr>
          <p:cNvPr id="22534" name="Picture 6" descr="Βουλευτής Χρίστος Ορφανίδης: Μήπως είχαμε ήδη SONAR στην Κύπρο;"/>
          <p:cNvPicPr>
            <a:picLocks noChangeAspect="1" noChangeArrowheads="1"/>
          </p:cNvPicPr>
          <p:nvPr/>
        </p:nvPicPr>
        <p:blipFill>
          <a:blip r:embed="rId3"/>
          <a:srcRect/>
          <a:stretch>
            <a:fillRect/>
          </a:stretch>
        </p:blipFill>
        <p:spPr bwMode="auto">
          <a:xfrm>
            <a:off x="5786446" y="3786190"/>
            <a:ext cx="3214710" cy="2333598"/>
          </a:xfrm>
          <a:prstGeom prst="rect">
            <a:avLst/>
          </a:prstGeom>
          <a:noFill/>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724</Words>
  <Application>Microsoft Office PowerPoint</Application>
  <PresentationFormat>Προβολή στην οθόνη (4:3)</PresentationFormat>
  <Paragraphs>109</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26</cp:revision>
  <dcterms:created xsi:type="dcterms:W3CDTF">2020-05-07T14:02:02Z</dcterms:created>
  <dcterms:modified xsi:type="dcterms:W3CDTF">2020-06-09T14:35:01Z</dcterms:modified>
</cp:coreProperties>
</file>