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58" r:id="rId5"/>
    <p:sldId id="261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494F1-70BD-407F-B66E-D3079CDAE6D6}" type="datetimeFigureOut">
              <a:rPr lang="el-GR" smtClean="0"/>
              <a:pPr/>
              <a:t>7/5/2020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23791-6A59-4246-8C89-5E6FEF785AF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494F1-70BD-407F-B66E-D3079CDAE6D6}" type="datetimeFigureOut">
              <a:rPr lang="el-GR" smtClean="0"/>
              <a:pPr/>
              <a:t>7/5/2020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23791-6A59-4246-8C89-5E6FEF785AF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494F1-70BD-407F-B66E-D3079CDAE6D6}" type="datetimeFigureOut">
              <a:rPr lang="el-GR" smtClean="0"/>
              <a:pPr/>
              <a:t>7/5/2020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23791-6A59-4246-8C89-5E6FEF785AF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494F1-70BD-407F-B66E-D3079CDAE6D6}" type="datetimeFigureOut">
              <a:rPr lang="el-GR" smtClean="0"/>
              <a:pPr/>
              <a:t>7/5/2020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23791-6A59-4246-8C89-5E6FEF785AF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494F1-70BD-407F-B66E-D3079CDAE6D6}" type="datetimeFigureOut">
              <a:rPr lang="el-GR" smtClean="0"/>
              <a:pPr/>
              <a:t>7/5/2020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23791-6A59-4246-8C89-5E6FEF785AF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494F1-70BD-407F-B66E-D3079CDAE6D6}" type="datetimeFigureOut">
              <a:rPr lang="el-GR" smtClean="0"/>
              <a:pPr/>
              <a:t>7/5/2020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23791-6A59-4246-8C89-5E6FEF785AF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494F1-70BD-407F-B66E-D3079CDAE6D6}" type="datetimeFigureOut">
              <a:rPr lang="el-GR" smtClean="0"/>
              <a:pPr/>
              <a:t>7/5/2020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23791-6A59-4246-8C89-5E6FEF785AF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494F1-70BD-407F-B66E-D3079CDAE6D6}" type="datetimeFigureOut">
              <a:rPr lang="el-GR" smtClean="0"/>
              <a:pPr/>
              <a:t>7/5/2020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23791-6A59-4246-8C89-5E6FEF785AF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494F1-70BD-407F-B66E-D3079CDAE6D6}" type="datetimeFigureOut">
              <a:rPr lang="el-GR" smtClean="0"/>
              <a:pPr/>
              <a:t>7/5/2020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23791-6A59-4246-8C89-5E6FEF785AF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494F1-70BD-407F-B66E-D3079CDAE6D6}" type="datetimeFigureOut">
              <a:rPr lang="el-GR" smtClean="0"/>
              <a:pPr/>
              <a:t>7/5/2020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23791-6A59-4246-8C89-5E6FEF785AF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494F1-70BD-407F-B66E-D3079CDAE6D6}" type="datetimeFigureOut">
              <a:rPr lang="el-GR" smtClean="0"/>
              <a:pPr/>
              <a:t>7/5/2020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23791-6A59-4246-8C89-5E6FEF785AF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494F1-70BD-407F-B66E-D3079CDAE6D6}" type="datetimeFigureOut">
              <a:rPr lang="el-GR" smtClean="0"/>
              <a:pPr/>
              <a:t>7/5/2020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23791-6A59-4246-8C89-5E6FEF785AF0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2000232" y="2714620"/>
            <a:ext cx="49292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dirty="0" smtClean="0">
                <a:latin typeface="Arial" pitchFamily="34" charset="0"/>
                <a:cs typeface="Arial" pitchFamily="34" charset="0"/>
              </a:rPr>
              <a:t>    ΚΕΦΑΛΑΙΟ 4</a:t>
            </a:r>
          </a:p>
          <a:p>
            <a:pPr algn="ctr"/>
            <a:r>
              <a:rPr lang="el-GR" sz="4000" b="1" dirty="0" smtClean="0">
                <a:latin typeface="Arial" pitchFamily="34" charset="0"/>
                <a:cs typeface="Arial" pitchFamily="34" charset="0"/>
              </a:rPr>
              <a:t>  ΤΑΛΑΝΤΩΣΕΙΣ</a:t>
            </a:r>
            <a:endParaRPr lang="el-GR" sz="4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285720" y="857231"/>
            <a:ext cx="814393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Arial" pitchFamily="34" charset="0"/>
                <a:cs typeface="Arial" pitchFamily="34" charset="0"/>
              </a:rPr>
              <a:t>Περιοδική</a:t>
            </a:r>
            <a:r>
              <a:rPr lang="el-GR" sz="1600" dirty="0" smtClean="0">
                <a:latin typeface="Arial" pitchFamily="34" charset="0"/>
                <a:cs typeface="Arial" pitchFamily="34" charset="0"/>
              </a:rPr>
              <a:t> ονομάζεται η κίνηση  που επαναλαμβάνεται σε ίσα χρονικά διαστήματα.</a:t>
            </a:r>
          </a:p>
          <a:p>
            <a:endParaRPr lang="el-GR" sz="1600" dirty="0">
              <a:latin typeface="Arial" pitchFamily="34" charset="0"/>
              <a:cs typeface="Arial" pitchFamily="34" charset="0"/>
            </a:endParaRPr>
          </a:p>
          <a:p>
            <a:endParaRPr lang="el-GR" sz="1600" dirty="0" smtClean="0">
              <a:latin typeface="Arial" pitchFamily="34" charset="0"/>
              <a:cs typeface="Arial" pitchFamily="34" charset="0"/>
            </a:endParaRPr>
          </a:p>
          <a:p>
            <a:endParaRPr lang="el-GR" sz="1400" dirty="0">
              <a:latin typeface="Arial" pitchFamily="34" charset="0"/>
              <a:cs typeface="Arial" pitchFamily="34" charset="0"/>
            </a:endParaRPr>
          </a:p>
          <a:p>
            <a:r>
              <a:rPr lang="el-GR" sz="1400" dirty="0" smtClean="0">
                <a:latin typeface="Arial" pitchFamily="34" charset="0"/>
                <a:cs typeface="Arial" pitchFamily="34" charset="0"/>
              </a:rPr>
              <a:t>Παραδείγματα περιοδικών κινήσεων:</a:t>
            </a:r>
          </a:p>
        </p:txBody>
      </p:sp>
      <p:pic>
        <p:nvPicPr>
          <p:cNvPr id="1026" name="Picture 2" descr="Κίνηση της Γης γύρω από τον άξονα της - Η Φυσική στην καθημερινή ζωή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500306"/>
            <a:ext cx="2428875" cy="1876425"/>
          </a:xfrm>
          <a:prstGeom prst="rect">
            <a:avLst/>
          </a:prstGeom>
          <a:noFill/>
        </p:spPr>
      </p:pic>
      <p:pic>
        <p:nvPicPr>
          <p:cNvPr id="1028" name="Picture 4" descr="μαυρο - Ρολόγια Τοίχου | BestPrice.g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7620" y="2571744"/>
            <a:ext cx="2133600" cy="1857388"/>
          </a:xfrm>
          <a:prstGeom prst="rect">
            <a:avLst/>
          </a:prstGeom>
          <a:noFill/>
        </p:spPr>
      </p:pic>
      <p:pic>
        <p:nvPicPr>
          <p:cNvPr id="1030" name="Picture 6" descr="Φυσική Γυμνασίου - Υποδειγματικά λυμένη άσκηση Φυσικής Γ ...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15140" y="2571744"/>
            <a:ext cx="2057400" cy="1728784"/>
          </a:xfrm>
          <a:prstGeom prst="rect">
            <a:avLst/>
          </a:prstGeom>
          <a:noFill/>
        </p:spPr>
      </p:pic>
      <p:sp>
        <p:nvSpPr>
          <p:cNvPr id="6" name="5 - TextBox"/>
          <p:cNvSpPr txBox="1"/>
          <p:nvPr/>
        </p:nvSpPr>
        <p:spPr>
          <a:xfrm>
            <a:off x="571472" y="4714884"/>
            <a:ext cx="2428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κίνηση της Γης γύρω από τον Ήλιο</a:t>
            </a:r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3929058" y="4786322"/>
            <a:ext cx="20717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κίνηση των δεικτών του ρολογιού</a:t>
            </a:r>
            <a:endParaRPr lang="el-GR" dirty="0"/>
          </a:p>
        </p:txBody>
      </p:sp>
      <p:sp>
        <p:nvSpPr>
          <p:cNvPr id="8" name="7 - TextBox"/>
          <p:cNvSpPr txBox="1"/>
          <p:nvPr/>
        </p:nvSpPr>
        <p:spPr>
          <a:xfrm>
            <a:off x="6676530" y="4929198"/>
            <a:ext cx="2461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Η κίνηση του εκκρεμούς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Ορθογώνιο"/>
          <p:cNvSpPr/>
          <p:nvPr/>
        </p:nvSpPr>
        <p:spPr>
          <a:xfrm>
            <a:off x="714348" y="642918"/>
            <a:ext cx="77153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latin typeface="Arial" pitchFamily="34" charset="0"/>
                <a:cs typeface="Arial" pitchFamily="34" charset="0"/>
              </a:rPr>
              <a:t>Ταλάντωση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ονομάζεται η περιοδική κίνηση που γίνεται ανάμεσα σε δυο ακραία σημεία μιας τροχιάς.</a:t>
            </a:r>
          </a:p>
          <a:p>
            <a:endParaRPr lang="el-GR" dirty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Παραδείγματα ταλαντώσεων: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6" descr="Φυσική Γυμνασίου - Υποδειγματικά λυμένη άσκηση Φυσικής Γ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500306"/>
            <a:ext cx="2057400" cy="1728784"/>
          </a:xfrm>
          <a:prstGeom prst="rect">
            <a:avLst/>
          </a:prstGeom>
          <a:noFill/>
        </p:spPr>
      </p:pic>
      <p:sp>
        <p:nvSpPr>
          <p:cNvPr id="5" name="4 - TextBox"/>
          <p:cNvSpPr txBox="1"/>
          <p:nvPr/>
        </p:nvSpPr>
        <p:spPr>
          <a:xfrm>
            <a:off x="214282" y="4857760"/>
            <a:ext cx="2461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Η κίνηση του εκκρεμούς</a:t>
            </a:r>
            <a:endParaRPr lang="el-GR" dirty="0"/>
          </a:p>
        </p:txBody>
      </p:sp>
      <p:pic>
        <p:nvPicPr>
          <p:cNvPr id="16386" name="Picture 2" descr="Ο δίσκος του γιο-γιο κινείται μεταξύ δύο ακραίων θέσεων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2285992"/>
            <a:ext cx="2400300" cy="1976430"/>
          </a:xfrm>
          <a:prstGeom prst="rect">
            <a:avLst/>
          </a:prstGeom>
          <a:noFill/>
        </p:spPr>
      </p:pic>
      <p:pic>
        <p:nvPicPr>
          <p:cNvPr id="16388" name="Picture 4" descr="Παιδική ταλάντευση για δώρα (47 φωτογραφίες): κρεμαστά μεταλλικά ...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00364" y="2500306"/>
            <a:ext cx="2619375" cy="1743076"/>
          </a:xfrm>
          <a:prstGeom prst="rect">
            <a:avLst/>
          </a:prstGeom>
          <a:noFill/>
        </p:spPr>
      </p:pic>
      <p:sp>
        <p:nvSpPr>
          <p:cNvPr id="8" name="7 - TextBox"/>
          <p:cNvSpPr txBox="1"/>
          <p:nvPr/>
        </p:nvSpPr>
        <p:spPr>
          <a:xfrm>
            <a:off x="3214678" y="4857760"/>
            <a:ext cx="2170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Η κίνηση της κούνιας</a:t>
            </a:r>
            <a:endParaRPr lang="el-GR" dirty="0"/>
          </a:p>
        </p:txBody>
      </p:sp>
      <p:sp>
        <p:nvSpPr>
          <p:cNvPr id="9" name="8 - TextBox"/>
          <p:cNvSpPr txBox="1"/>
          <p:nvPr/>
        </p:nvSpPr>
        <p:spPr>
          <a:xfrm>
            <a:off x="6500826" y="4857760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κίνηση του γιο-γιο</a:t>
            </a:r>
            <a:endParaRPr lang="el-GR" dirty="0"/>
          </a:p>
        </p:txBody>
      </p:sp>
      <p:sp>
        <p:nvSpPr>
          <p:cNvPr id="10" name="9 - TextBox"/>
          <p:cNvSpPr txBox="1"/>
          <p:nvPr/>
        </p:nvSpPr>
        <p:spPr>
          <a:xfrm>
            <a:off x="357158" y="5786454"/>
            <a:ext cx="80010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Πλήρης ταλάντωση </a:t>
            </a:r>
            <a:r>
              <a:rPr lang="el-GR" sz="1400" dirty="0" smtClean="0"/>
              <a:t>είναι η κίνηση όπου το σώμα ξεκινά από μια θέση, επισκέπτεται τις 2 ακραίες θέσεις και επιστρέφει στην αρχική του θέση.</a:t>
            </a:r>
          </a:p>
          <a:p>
            <a:r>
              <a:rPr lang="el-GR" sz="1400" dirty="0" smtClean="0"/>
              <a:t>Στην 1</a:t>
            </a:r>
            <a:r>
              <a:rPr lang="el-GR" sz="1400" baseline="30000" dirty="0" smtClean="0"/>
              <a:t>η</a:t>
            </a:r>
            <a:r>
              <a:rPr lang="el-GR" sz="1400" dirty="0" smtClean="0"/>
              <a:t> εικόνα, πλήρης ταλάντωση είναι : Α            Β         Α</a:t>
            </a:r>
            <a:endParaRPr lang="el-GR" sz="1400" dirty="0"/>
          </a:p>
        </p:txBody>
      </p:sp>
      <p:cxnSp>
        <p:nvCxnSpPr>
          <p:cNvPr id="12" name="11 - Ευθύγραμμο βέλος σύνδεσης"/>
          <p:cNvCxnSpPr/>
          <p:nvPr/>
        </p:nvCxnSpPr>
        <p:spPr>
          <a:xfrm>
            <a:off x="3714744" y="6357958"/>
            <a:ext cx="285752" cy="158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ύγραμμο βέλος σύνδεσης"/>
          <p:cNvCxnSpPr/>
          <p:nvPr/>
        </p:nvCxnSpPr>
        <p:spPr>
          <a:xfrm>
            <a:off x="4143372" y="6357958"/>
            <a:ext cx="285752" cy="158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857356" y="642918"/>
            <a:ext cx="57864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u="sng" dirty="0" smtClean="0">
                <a:latin typeface="Arial" pitchFamily="34" charset="0"/>
                <a:cs typeface="Arial" pitchFamily="34" charset="0"/>
              </a:rPr>
              <a:t>Μεγέθη που χαρακτηρίζουν μια Ταλάντωση</a:t>
            </a:r>
            <a:endParaRPr lang="el-GR" sz="2000" u="sng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6" descr="Φυσική Γυμνασίου - Υποδειγματικά λυμένη άσκηση Φυσικής Γ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78" y="1643050"/>
            <a:ext cx="2057400" cy="1728784"/>
          </a:xfrm>
          <a:prstGeom prst="rect">
            <a:avLst/>
          </a:prstGeom>
          <a:noFill/>
        </p:spPr>
      </p:pic>
      <p:sp>
        <p:nvSpPr>
          <p:cNvPr id="7" name="6 - Ορθογώνιο"/>
          <p:cNvSpPr/>
          <p:nvPr/>
        </p:nvSpPr>
        <p:spPr>
          <a:xfrm>
            <a:off x="214282" y="121442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b="1" dirty="0" smtClean="0"/>
              <a:t>Περίοδος </a:t>
            </a:r>
            <a:r>
              <a:rPr lang="el-GR" dirty="0" smtClean="0"/>
              <a:t>της ταλάντωσης ονομάζεται ο </a:t>
            </a:r>
            <a:r>
              <a:rPr lang="el-GR" dirty="0"/>
              <a:t>χρόνος μιας πλήρους </a:t>
            </a:r>
            <a:r>
              <a:rPr lang="el-GR" dirty="0" smtClean="0"/>
              <a:t>ταλάντωσης.</a:t>
            </a:r>
          </a:p>
          <a:p>
            <a:r>
              <a:rPr lang="el-GR" dirty="0" smtClean="0"/>
              <a:t>Σύμβολο: </a:t>
            </a:r>
            <a:r>
              <a:rPr lang="el-GR" b="1" dirty="0" smtClean="0"/>
              <a:t>Τ</a:t>
            </a:r>
          </a:p>
          <a:p>
            <a:r>
              <a:rPr lang="el-GR" dirty="0" smtClean="0"/>
              <a:t>Μονάδα μέτρησης: </a:t>
            </a:r>
            <a:r>
              <a:rPr lang="en-US" b="1" dirty="0" smtClean="0"/>
              <a:t>s </a:t>
            </a:r>
            <a:r>
              <a:rPr lang="el-GR" dirty="0" smtClean="0"/>
              <a:t> (δευτερόλεπτο)</a:t>
            </a:r>
            <a:endParaRPr lang="el-GR" dirty="0"/>
          </a:p>
        </p:txBody>
      </p:sp>
      <p:sp>
        <p:nvSpPr>
          <p:cNvPr id="8" name="7 - TextBox"/>
          <p:cNvSpPr txBox="1"/>
          <p:nvPr/>
        </p:nvSpPr>
        <p:spPr>
          <a:xfrm>
            <a:off x="142844" y="2786058"/>
            <a:ext cx="5643603" cy="239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Σ</a:t>
            </a:r>
            <a:r>
              <a:rPr lang="el-GR" b="1" dirty="0" smtClean="0"/>
              <a:t>υχνότητα  </a:t>
            </a:r>
            <a:r>
              <a:rPr lang="el-GR" dirty="0"/>
              <a:t>ονομάζεται ο αριθμός των πλήρων ταλαντώσεων (Ν) που εκτελεί το σώμα σε χρονικό διάστημα </a:t>
            </a:r>
            <a:r>
              <a:rPr lang="el-GR" dirty="0" err="1"/>
              <a:t>Δt</a:t>
            </a:r>
            <a:r>
              <a:rPr lang="el-GR" dirty="0"/>
              <a:t> προς το αντίστοιχο χρονικό </a:t>
            </a:r>
            <a:r>
              <a:rPr lang="el-GR" dirty="0" smtClean="0"/>
              <a:t>διάστημα.</a:t>
            </a:r>
          </a:p>
          <a:p>
            <a:r>
              <a:rPr lang="el-GR" dirty="0" smtClean="0"/>
              <a:t>Σύμβολο: </a:t>
            </a:r>
            <a:r>
              <a:rPr lang="en-US" b="1" dirty="0" smtClean="0"/>
              <a:t>f</a:t>
            </a:r>
            <a:endParaRPr lang="el-GR" b="1" dirty="0" smtClean="0"/>
          </a:p>
          <a:p>
            <a:r>
              <a:rPr lang="el-GR" dirty="0" smtClean="0"/>
              <a:t>Μονάδα μέτρησης: </a:t>
            </a:r>
            <a:r>
              <a:rPr lang="en-US" b="1" dirty="0" smtClean="0"/>
              <a:t>Hz</a:t>
            </a:r>
            <a:r>
              <a:rPr lang="en-US" dirty="0" smtClean="0"/>
              <a:t> ( </a:t>
            </a:r>
            <a:r>
              <a:rPr lang="el-GR" dirty="0" err="1" smtClean="0"/>
              <a:t>χερτζ</a:t>
            </a:r>
            <a:r>
              <a:rPr lang="el-GR" dirty="0" smtClean="0"/>
              <a:t>)  (</a:t>
            </a:r>
            <a:r>
              <a:rPr lang="fr-FR" dirty="0"/>
              <a:t>1/s=1 Hz </a:t>
            </a:r>
            <a:r>
              <a:rPr lang="el-GR" dirty="0" smtClean="0"/>
              <a:t>)</a:t>
            </a:r>
          </a:p>
          <a:p>
            <a:endParaRPr lang="el-GR" dirty="0" smtClean="0"/>
          </a:p>
          <a:p>
            <a:pPr>
              <a:lnSpc>
                <a:spcPct val="115000"/>
              </a:lnSpc>
            </a:pPr>
            <a:r>
              <a:rPr lang="el-GR" dirty="0" smtClean="0"/>
              <a:t>Τύπος: </a:t>
            </a:r>
            <a:r>
              <a:rPr lang="en-US" dirty="0" smtClean="0"/>
              <a:t>f=</a:t>
            </a:r>
            <a:r>
              <a:rPr lang="el-GR" dirty="0" smtClean="0"/>
              <a:t> Ν/Δ</a:t>
            </a:r>
            <a:r>
              <a:rPr lang="en-US" dirty="0" smtClean="0"/>
              <a:t>t</a:t>
            </a:r>
          </a:p>
          <a:p>
            <a:pPr>
              <a:lnSpc>
                <a:spcPct val="115000"/>
              </a:lnSpc>
            </a:pPr>
            <a:r>
              <a:rPr lang="el-GR" dirty="0" smtClean="0">
                <a:ea typeface="Calibri"/>
                <a:cs typeface="Times New Roman"/>
              </a:rPr>
              <a:t>Σχέση μεταξύ περιόδου και συχνότητας: </a:t>
            </a:r>
            <a:r>
              <a:rPr lang="en-US" dirty="0" smtClean="0">
                <a:ea typeface="Calibri"/>
                <a:cs typeface="Times New Roman"/>
              </a:rPr>
              <a:t>f=1/T</a:t>
            </a:r>
            <a:endParaRPr lang="el-GR" dirty="0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142844" y="5643578"/>
            <a:ext cx="8617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Πλάτος </a:t>
            </a:r>
            <a:r>
              <a:rPr lang="el-GR" dirty="0" smtClean="0"/>
              <a:t>της ταλάντωσης ονομάζεται η </a:t>
            </a:r>
            <a:r>
              <a:rPr lang="el-GR" dirty="0"/>
              <a:t>μέγιστη απομάκρυνση από τη θέση </a:t>
            </a:r>
            <a:r>
              <a:rPr lang="el-GR" dirty="0" smtClean="0"/>
              <a:t>ισορροπίας.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14282" y="1285860"/>
            <a:ext cx="61436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Αποτελείται από ένα σώμα κρεμασμένο από νήμα που το  άλλο άκρο του είναι στερεωμένο σ' ένα σταθερό σημείο.</a:t>
            </a:r>
          </a:p>
          <a:p>
            <a:endParaRPr lang="el-GR" dirty="0"/>
          </a:p>
          <a:p>
            <a:r>
              <a:rPr lang="el-GR" dirty="0" smtClean="0"/>
              <a:t>Αν το σώμα απομακρυνθεί από τη θέση ισορροπίας (θέση Α ), εκτελεί ταλάντωση ανάμεσα στις δύο ακραίες θέσεις (Β και Γ).</a:t>
            </a:r>
            <a:endParaRPr lang="el-GR" dirty="0"/>
          </a:p>
        </p:txBody>
      </p:sp>
      <p:sp>
        <p:nvSpPr>
          <p:cNvPr id="3" name="2 - TextBox"/>
          <p:cNvSpPr txBox="1"/>
          <p:nvPr/>
        </p:nvSpPr>
        <p:spPr>
          <a:xfrm>
            <a:off x="2428860" y="714356"/>
            <a:ext cx="26918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u="sng" dirty="0" smtClean="0"/>
              <a:t>Απλό Εκκρεμές</a:t>
            </a:r>
            <a:endParaRPr lang="el-GR" sz="3200" u="sng" dirty="0"/>
          </a:p>
        </p:txBody>
      </p:sp>
      <p:sp>
        <p:nvSpPr>
          <p:cNvPr id="4" name="3 - TextBox"/>
          <p:cNvSpPr txBox="1"/>
          <p:nvPr/>
        </p:nvSpPr>
        <p:spPr>
          <a:xfrm>
            <a:off x="571472" y="3786190"/>
            <a:ext cx="821537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Η περίοδος του εκκρεμούς</a:t>
            </a:r>
            <a:r>
              <a:rPr lang="el-GR" dirty="0" smtClean="0"/>
              <a:t>:</a:t>
            </a:r>
          </a:p>
          <a:p>
            <a:endParaRPr lang="el-GR" dirty="0" smtClean="0"/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Δεν εξαρτάται από τη μάζα του. </a:t>
            </a:r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Δεν εξαρτάται από το πλάτος (όταν εκτρέπεται κατά μικρή γωνία θ).</a:t>
            </a:r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Αυξάνεται όταν μεγαλώσουμε το μήκος του νήματος. </a:t>
            </a:r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Εξαρτάται από τον τόπο στον οποίο βρίσκεται. </a:t>
            </a:r>
            <a:r>
              <a:rPr lang="el-GR" dirty="0" smtClean="0"/>
              <a:t>(</a:t>
            </a:r>
            <a:r>
              <a:rPr lang="el-GR" dirty="0" smtClean="0"/>
              <a:t>το ίδιο εκκρεμές έχει μεγαλύτερη     περίοδο στον Ισημερινό από αυτήν που έχει στους Πόλους</a:t>
            </a:r>
            <a:r>
              <a:rPr lang="el-GR" dirty="0" smtClean="0"/>
              <a:t>).</a:t>
            </a:r>
            <a:endParaRPr lang="el-GR" dirty="0"/>
          </a:p>
        </p:txBody>
      </p:sp>
      <p:pic>
        <p:nvPicPr>
          <p:cNvPr id="17410" name="Picture 2" descr="Σε κάθε θέση η συνιστώσα του βάρους W2 τραβά το σώμα προς τη θέση ισορροπίας. Το πλάτος της ταλάντωσης προσδιορίζεται από τη μέγιστη τιμή της γωνίας θ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78" y="1071546"/>
            <a:ext cx="1790700" cy="2124075"/>
          </a:xfrm>
          <a:prstGeom prst="rect">
            <a:avLst/>
          </a:prstGeom>
          <a:noFill/>
        </p:spPr>
      </p:pic>
      <p:sp>
        <p:nvSpPr>
          <p:cNvPr id="6" name="5 - TextBox"/>
          <p:cNvSpPr txBox="1"/>
          <p:nvPr/>
        </p:nvSpPr>
        <p:spPr>
          <a:xfrm>
            <a:off x="7572396" y="278605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183</Words>
  <Application>Microsoft Office PowerPoint</Application>
  <PresentationFormat>Προβολή στην οθόνη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17</cp:revision>
  <dcterms:created xsi:type="dcterms:W3CDTF">2020-05-07T06:03:48Z</dcterms:created>
  <dcterms:modified xsi:type="dcterms:W3CDTF">2020-05-07T08:46:31Z</dcterms:modified>
</cp:coreProperties>
</file>