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9" r:id="rId1"/>
    <p:sldMasterId id="2147483691" r:id="rId2"/>
  </p:sldMasterIdLst>
  <p:notesMasterIdLst>
    <p:notesMasterId r:id="rId46"/>
  </p:notesMasterIdLst>
  <p:sldIdLst>
    <p:sldId id="256" r:id="rId3"/>
    <p:sldId id="257" r:id="rId4"/>
    <p:sldId id="259" r:id="rId5"/>
    <p:sldId id="258" r:id="rId6"/>
    <p:sldId id="260" r:id="rId7"/>
    <p:sldId id="262" r:id="rId8"/>
    <p:sldId id="278" r:id="rId9"/>
    <p:sldId id="263" r:id="rId10"/>
    <p:sldId id="304" r:id="rId11"/>
    <p:sldId id="261" r:id="rId12"/>
    <p:sldId id="303" r:id="rId13"/>
    <p:sldId id="301" r:id="rId14"/>
    <p:sldId id="264" r:id="rId15"/>
    <p:sldId id="266" r:id="rId16"/>
    <p:sldId id="267" r:id="rId17"/>
    <p:sldId id="268" r:id="rId18"/>
    <p:sldId id="269" r:id="rId19"/>
    <p:sldId id="270" r:id="rId20"/>
    <p:sldId id="271" r:id="rId21"/>
    <p:sldId id="275" r:id="rId22"/>
    <p:sldId id="277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custDataLst>
    <p:tags r:id="rId47"/>
  </p:custDataLst>
  <p:defaultTextStyle>
    <a:defPPr>
      <a:defRPr lang="el-GR"/>
    </a:defPPr>
    <a:lvl1pPr marL="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/>
      </a:defRPr>
    </a:lvl1pPr>
    <a:lvl2pPr marL="4572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/>
      </a:defRPr>
    </a:lvl2pPr>
    <a:lvl3pPr marL="9144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/>
      </a:defRPr>
    </a:lvl3pPr>
    <a:lvl4pPr marL="13716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/>
      </a:defRPr>
    </a:lvl4pPr>
    <a:lvl5pPr marL="18288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BAA6E-F55A-4A31-8543-2645C7967EF0}" type="datetimeFigureOut">
              <a:rPr lang="el-GR" smtClean="0"/>
              <a:t>12/11/2020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815D6-AADE-4853-8EA0-A06E215F81E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8514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Ομάδα 39937"/>
          <p:cNvGrpSpPr/>
          <p:nvPr/>
        </p:nvGrpSpPr>
        <p:grpSpPr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39939" name="Ορθογώνιο 39938"/>
            <p:cNvSpPr/>
            <p:nvPr/>
          </p:nvSpPr>
          <p:spPr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 kumimoji="1" sz="2400">
                <a:latin typeface="Times New Roman" pitchFamily="18" charset="0"/>
              </a:endParaRPr>
            </a:p>
          </p:txBody>
        </p:sp>
        <p:sp>
          <p:nvSpPr>
            <p:cNvPr id="39940" name="Ορθογώνιο: Στρογγύλεμα γωνιών 39939"/>
            <p:cNvSpPr/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miter lim="800000"/>
            </a:ln>
          </p:spPr>
          <p:txBody>
            <a:bodyPr wrap="none" anchor="ctr" anchorCtr="0"/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 kumimoji="1" sz="2400">
                <a:latin typeface="Times New Roman" pitchFamily="18" charset="0"/>
              </a:endParaRPr>
            </a:p>
          </p:txBody>
        </p:sp>
      </p:grpSp>
      <p:grpSp>
        <p:nvGrpSpPr>
          <p:cNvPr id="39941" name="Ομάδα 39940"/>
          <p:cNvGrpSpPr/>
          <p:nvPr/>
        </p:nvGrpSpPr>
        <p:grpSpPr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39942" name="Ορθογώνιο: Στρογγύλεμα γωνιών 39941"/>
            <p:cNvSpPr/>
            <p:nvPr/>
          </p:nvSpPr>
          <p:spPr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  <a:miter lim="800000"/>
            </a:ln>
          </p:spPr>
        </p:sp>
        <p:sp>
          <p:nvSpPr>
            <p:cNvPr id="39943" name="Διάγραμμα ροής: Καθυστέρηση 39942"/>
            <p:cNvSpPr/>
            <p:nvPr/>
          </p:nvSpPr>
          <p:spPr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  <a:miter lim="800000"/>
            </a:ln>
            <a:effectLst/>
          </p:spPr>
        </p:sp>
      </p:grpSp>
      <p:sp>
        <p:nvSpPr>
          <p:cNvPr id="39944" name="Υπότιτλος 39943"/>
          <p:cNvSpPr>
            <a:spLocks noGrp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defRPr kumimoji="0" lang="el-GR" altLang="en-US" sz="2800" b="0" i="0" u="none" baseline="0">
                <a:solidFill>
                  <a:schemeClr val="tx2"/>
                </a:solidFill>
                <a:effectLst/>
                <a:latin typeface="Arial"/>
              </a:defRPr>
            </a:lvl1pPr>
            <a:lvl2pPr marL="4572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None/>
              <a:defRPr kumimoji="0" lang="el-GR" altLang="en-US" sz="24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None/>
              <a:defRPr kumimoji="0" lang="el-GR" altLang="en-US" sz="20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/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39945" name="Θέση ημερομηνίας 39944"/>
          <p:cNvSpPr>
            <a:spLocks noGrp="1"/>
          </p:cNvSpPr>
          <p:nvPr>
            <p:ph type="dt" sz="quarter" idx="2"/>
          </p:nvPr>
        </p:nvSpPr>
        <p:spPr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b" anchorCtr="0">
            <a:no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r"/>
            <a:endParaRPr sz="1400">
              <a:solidFill>
                <a:schemeClr val="bg1"/>
              </a:solidFill>
            </a:endParaRPr>
          </a:p>
        </p:txBody>
      </p:sp>
      <p:sp>
        <p:nvSpPr>
          <p:cNvPr id="39946" name="Θέση υποσέλιδου 39945"/>
          <p:cNvSpPr>
            <a:spLocks noGrp="1"/>
          </p:cNvSpPr>
          <p:nvPr>
            <p:ph type="ftr" sz="quarter" idx="3"/>
          </p:nvPr>
        </p:nvSpPr>
        <p:spPr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b" anchorCtr="0">
            <a:no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r"/>
            <a:endParaRPr sz="1400"/>
          </a:p>
        </p:txBody>
      </p:sp>
      <p:sp>
        <p:nvSpPr>
          <p:cNvPr id="39947" name="Θέση αριθμού διαφάνειας 39946"/>
          <p:cNvSpPr>
            <a:spLocks noGrp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b" anchorCtr="0">
            <a:no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/>
            <a:fld id="{58E8FC26-32DD-44C9-8AA8-A87DED082989}" type="slidenum">
              <a:rPr sz="2600" b="1">
                <a:solidFill>
                  <a:schemeClr val="bg1"/>
                </a:solidFill>
              </a:rPr>
              <a:pPr lvl="0"/>
              <a:t>‹#›</a:t>
            </a:fld>
            <a:endParaRPr sz="2600" b="1">
              <a:solidFill>
                <a:schemeClr val="bg1"/>
              </a:solidFill>
            </a:endParaRPr>
          </a:p>
        </p:txBody>
      </p:sp>
      <p:sp>
        <p:nvSpPr>
          <p:cNvPr id="39948" name="Τίτλος 39947"/>
          <p:cNvSpPr>
            <a:spLocks noGrp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  <a:noFill/>
          <a:ln>
            <a:noFill/>
            <a:miter lim="800000"/>
          </a:ln>
          <a:effectLst/>
        </p:spPr>
        <p:txBody>
          <a:bodyPr anchor="ctr" anchorCtr="0">
            <a:noAutofit/>
          </a:bodyPr>
          <a:lstStyle>
            <a:lvl1pPr marL="0" indent="0" algn="ctr" defTabSz="9144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3600" b="1" i="0" u="none" baseline="0">
                <a:solidFill>
                  <a:schemeClr val="tx1"/>
                </a:solidFill>
                <a:effectLst/>
                <a:latin typeface="Arial"/>
              </a:defRPr>
            </a:lvl1pPr>
          </a:lstStyle>
          <a:p>
            <a:pPr lvl="0"/>
            <a:r>
              <a:t>Κάντε κλικ για να επεξεργαστείτε τον τίτλο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Ομάδα 62465"/>
          <p:cNvGrpSpPr/>
          <p:nvPr/>
        </p:nvGrpSpPr>
        <p:grpSpPr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62467" name="Ορθογώνιο 62466"/>
            <p:cNvSpPr/>
            <p:nvPr/>
          </p:nvSpPr>
          <p:spPr bwMode="hidden">
            <a:xfrm rot="20820000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68" name="Ορθογώνιο 62467"/>
            <p:cNvSpPr/>
            <p:nvPr/>
          </p:nvSpPr>
          <p:spPr bwMode="hidden">
            <a:xfrm rot="20820000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69" name="Ορθογώνιο 62468"/>
            <p:cNvSpPr/>
            <p:nvPr/>
          </p:nvSpPr>
          <p:spPr bwMode="hidden">
            <a:xfrm rot="20760000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0" name="Ορθογώνιο 62469"/>
            <p:cNvSpPr/>
            <p:nvPr/>
          </p:nvSpPr>
          <p:spPr bwMode="hidden">
            <a:xfrm rot="20700000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1" name="Ορθογώνιο 62470"/>
            <p:cNvSpPr/>
            <p:nvPr/>
          </p:nvSpPr>
          <p:spPr bwMode="hidden">
            <a:xfrm rot="20640000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2" name="Ορθογώνιο 62471"/>
            <p:cNvSpPr/>
            <p:nvPr/>
          </p:nvSpPr>
          <p:spPr bwMode="hidden">
            <a:xfrm rot="20580000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3" name="Ορθογώνιο 62472"/>
            <p:cNvSpPr/>
            <p:nvPr/>
          </p:nvSpPr>
          <p:spPr bwMode="hidden">
            <a:xfrm rot="20520000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4" name="Ορθογώνιο 62473"/>
            <p:cNvSpPr/>
            <p:nvPr/>
          </p:nvSpPr>
          <p:spPr bwMode="hidden">
            <a:xfrm rot="20400000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5" name="Ορθογώνιο 62474"/>
            <p:cNvSpPr/>
            <p:nvPr/>
          </p:nvSpPr>
          <p:spPr bwMode="hidden">
            <a:xfrm rot="20220000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6" name="Ορθογώνιο 62475"/>
            <p:cNvSpPr/>
            <p:nvPr/>
          </p:nvSpPr>
          <p:spPr bwMode="hidden">
            <a:xfrm rot="20160000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7" name="Ορθογώνιο 62476"/>
            <p:cNvSpPr/>
            <p:nvPr/>
          </p:nvSpPr>
          <p:spPr bwMode="hidden">
            <a:xfrm rot="19980000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8" name="Ορθογώνιο 62477"/>
            <p:cNvSpPr/>
            <p:nvPr/>
          </p:nvSpPr>
          <p:spPr bwMode="hidden">
            <a:xfrm rot="19740000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79" name="Ορθογώνιο 62478"/>
            <p:cNvSpPr/>
            <p:nvPr/>
          </p:nvSpPr>
          <p:spPr bwMode="hidden">
            <a:xfrm rot="19440000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0" name="Ορθογώνιο 62479"/>
            <p:cNvSpPr/>
            <p:nvPr/>
          </p:nvSpPr>
          <p:spPr bwMode="hidden">
            <a:xfrm rot="19020000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1" name="Ορθογώνιο 62480"/>
            <p:cNvSpPr/>
            <p:nvPr/>
          </p:nvSpPr>
          <p:spPr bwMode="hidden">
            <a:xfrm rot="18660000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62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2" name="Ορθογώνιο 62481"/>
            <p:cNvSpPr/>
            <p:nvPr/>
          </p:nvSpPr>
          <p:spPr bwMode="hidden">
            <a:xfrm rot="18360000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62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3" name="Ορθογώνιο 62482"/>
            <p:cNvSpPr/>
            <p:nvPr/>
          </p:nvSpPr>
          <p:spPr bwMode="hidden">
            <a:xfrm rot="1020000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4" name="Ορθογώνιο 62483"/>
            <p:cNvSpPr/>
            <p:nvPr/>
          </p:nvSpPr>
          <p:spPr bwMode="hidden">
            <a:xfrm rot="1560000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5" name="Ορθογώνιο 62484"/>
            <p:cNvSpPr/>
            <p:nvPr/>
          </p:nvSpPr>
          <p:spPr bwMode="hidden">
            <a:xfrm rot="1680000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6" name="Ορθογώνιο 62485"/>
            <p:cNvSpPr/>
            <p:nvPr/>
          </p:nvSpPr>
          <p:spPr bwMode="hidden">
            <a:xfrm rot="1920000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7" name="Ορθογώνιο 62486"/>
            <p:cNvSpPr/>
            <p:nvPr/>
          </p:nvSpPr>
          <p:spPr bwMode="hidden">
            <a:xfrm rot="1380000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8" name="Ορθογώνιο 62487"/>
            <p:cNvSpPr/>
            <p:nvPr/>
          </p:nvSpPr>
          <p:spPr bwMode="hidden">
            <a:xfrm rot="960000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89" name="Ορθογώνιο 62488"/>
            <p:cNvSpPr/>
            <p:nvPr/>
          </p:nvSpPr>
          <p:spPr bwMode="hidden">
            <a:xfrm rot="960000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0" name="Ορθογώνιο 62489"/>
            <p:cNvSpPr/>
            <p:nvPr/>
          </p:nvSpPr>
          <p:spPr bwMode="hidden">
            <a:xfrm rot="840000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1" name="Ορθογώνιο 62490"/>
            <p:cNvSpPr/>
            <p:nvPr/>
          </p:nvSpPr>
          <p:spPr bwMode="hidden">
            <a:xfrm rot="720000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2" name="Ορθογώνιο 62491"/>
            <p:cNvSpPr/>
            <p:nvPr/>
          </p:nvSpPr>
          <p:spPr bwMode="hidden">
            <a:xfrm rot="720000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3" name="Ορθογώνιο 62492"/>
            <p:cNvSpPr/>
            <p:nvPr/>
          </p:nvSpPr>
          <p:spPr bwMode="hidden">
            <a:xfrm rot="660000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4" name="Ορθογώνιο 62493"/>
            <p:cNvSpPr/>
            <p:nvPr/>
          </p:nvSpPr>
          <p:spPr bwMode="hidden">
            <a:xfrm rot="66000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5" name="Ορθογώνιο 62494"/>
            <p:cNvSpPr/>
            <p:nvPr/>
          </p:nvSpPr>
          <p:spPr bwMode="hidden">
            <a:xfrm rot="660000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6" name="Ορθογώνιο 62495"/>
            <p:cNvSpPr/>
            <p:nvPr/>
          </p:nvSpPr>
          <p:spPr bwMode="hidden">
            <a:xfrm rot="840000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7" name="Ορθογώνιο 62496"/>
            <p:cNvSpPr/>
            <p:nvPr/>
          </p:nvSpPr>
          <p:spPr bwMode="hidden">
            <a:xfrm rot="1320000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8" name="Ορθογώνιο 62497"/>
            <p:cNvSpPr/>
            <p:nvPr/>
          </p:nvSpPr>
          <p:spPr bwMode="hidden">
            <a:xfrm rot="1200000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/>
            </a:p>
          </p:txBody>
        </p:sp>
        <p:sp>
          <p:nvSpPr>
            <p:cNvPr id="62499" name="Οβάλ 62498"/>
            <p:cNvSpPr/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0" name="Οβάλ 62499"/>
            <p:cNvSpPr/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1" name="Οβάλ 62500"/>
            <p:cNvSpPr/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2" name="Οβάλ 62501"/>
            <p:cNvSpPr/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3" name="Οβάλ 62502"/>
            <p:cNvSpPr/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4" name="Οβάλ 62503"/>
            <p:cNvSpPr/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5" name="Οβάλ 62504"/>
            <p:cNvSpPr/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6" name="Οβάλ 62505"/>
            <p:cNvSpPr/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7" name="Οβάλ 62506"/>
            <p:cNvSpPr/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8" name="Οβάλ 62507"/>
            <p:cNvSpPr/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09" name="Οβάλ 62508"/>
            <p:cNvSpPr/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0" name="Οβάλ 62509"/>
            <p:cNvSpPr/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1" name="Οβάλ 62510"/>
            <p:cNvSpPr/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2" name="Οβάλ 62511"/>
            <p:cNvSpPr/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3" name="Οβάλ 62512"/>
            <p:cNvSpPr/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4" name="Οβάλ 62513"/>
            <p:cNvSpPr/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5" name="Οβάλ 62514"/>
            <p:cNvSpPr/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6" name="Οβάλ 62515"/>
            <p:cNvSpPr/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7" name="Οβάλ 62516"/>
            <p:cNvSpPr/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8" name="Οβάλ 62517"/>
            <p:cNvSpPr/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19" name="Οβάλ 62518"/>
            <p:cNvSpPr/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0" name="Οβάλ 62519"/>
            <p:cNvSpPr/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1" name="Οβάλ 62520"/>
            <p:cNvSpPr/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2" name="Οβάλ 62521"/>
            <p:cNvSpPr/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3" name="Οβάλ 62522"/>
            <p:cNvSpPr/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4" name="Οβάλ 62523"/>
            <p:cNvSpPr/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5" name="Οβάλ 62524"/>
            <p:cNvSpPr/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6" name="Οβάλ 62525"/>
            <p:cNvSpPr/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7" name="Οβάλ 62526"/>
            <p:cNvSpPr/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8" name="Οβάλ 62527"/>
            <p:cNvSpPr/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29" name="Οβάλ 62528"/>
            <p:cNvSpPr/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0" name="Οβάλ 62529"/>
            <p:cNvSpPr/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1" name="Οβάλ 62530"/>
            <p:cNvSpPr/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2" name="Οβάλ 62531"/>
            <p:cNvSpPr/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3" name="Οβάλ 62532"/>
            <p:cNvSpPr/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4" name="Οβάλ 62533"/>
            <p:cNvSpPr/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5" name="Οβάλ 62534"/>
            <p:cNvSpPr/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6" name="Οβάλ 62535"/>
            <p:cNvSpPr/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7" name="Οβάλ 62536"/>
            <p:cNvSpPr/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8" name="Οβάλ 62537"/>
            <p:cNvSpPr/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39" name="Οβάλ 62538"/>
            <p:cNvSpPr/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0" name="Οβάλ 62539"/>
            <p:cNvSpPr/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1" name="Οβάλ 62540"/>
            <p:cNvSpPr/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2" name="Οβάλ 62541"/>
            <p:cNvSpPr/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3" name="Οβάλ 62542"/>
            <p:cNvSpPr/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4" name="Οβάλ 62543"/>
            <p:cNvSpPr/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5" name="Οβάλ 62544"/>
            <p:cNvSpPr/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6" name="Οβάλ 62545"/>
            <p:cNvSpPr/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7" name="Οβάλ 62546"/>
            <p:cNvSpPr/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8" name="Οβάλ 62547"/>
            <p:cNvSpPr/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49" name="Οβάλ 62548"/>
            <p:cNvSpPr/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0" name="Οβάλ 62549"/>
            <p:cNvSpPr/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1" name="Οβάλ 62550"/>
            <p:cNvSpPr/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2" name="Οβάλ 62551"/>
            <p:cNvSpPr/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3" name="Οβάλ 62552"/>
            <p:cNvSpPr/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4" name="Οβάλ 62553"/>
            <p:cNvSpPr/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5" name="Οβάλ 62554"/>
            <p:cNvSpPr/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6" name="Οβάλ 62555"/>
            <p:cNvSpPr/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7" name="Οβάλ 62556"/>
            <p:cNvSpPr/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8" name="Οβάλ 62557"/>
            <p:cNvSpPr/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59" name="Οβάλ 62558"/>
            <p:cNvSpPr/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0" name="Οβάλ 62559"/>
            <p:cNvSpPr/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1" name="Οβάλ 62560"/>
            <p:cNvSpPr/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2" name="Οβάλ 62561"/>
            <p:cNvSpPr/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3" name="Οβάλ 62562"/>
            <p:cNvSpPr/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4" name="Οβάλ 62563"/>
            <p:cNvSpPr/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5" name="Οβάλ 62564"/>
            <p:cNvSpPr/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6" name="Οβάλ 62565"/>
            <p:cNvSpPr/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7" name="Οβάλ 62566"/>
            <p:cNvSpPr/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8" name="Οβάλ 62567"/>
            <p:cNvSpPr/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69" name="Οβάλ 62568"/>
            <p:cNvSpPr/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0" name="Οβάλ 62569"/>
            <p:cNvSpPr/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1" name="Οβάλ 62570"/>
            <p:cNvSpPr/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2" name="Οβάλ 62571"/>
            <p:cNvSpPr/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3" name="Οβάλ 62572"/>
            <p:cNvSpPr/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4" name="Οβάλ 62573"/>
            <p:cNvSpPr/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5" name="Οβάλ 62574"/>
            <p:cNvSpPr/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6" name="Οβάλ 62575"/>
            <p:cNvSpPr/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7" name="Οβάλ 62576"/>
            <p:cNvSpPr/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8" name="Οβάλ 62577"/>
            <p:cNvSpPr/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79" name="Οβάλ 62578"/>
            <p:cNvSpPr/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0" name="Οβάλ 62579"/>
            <p:cNvSpPr/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1" name="Οβάλ 62580"/>
            <p:cNvSpPr/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2" name="Οβάλ 62581"/>
            <p:cNvSpPr/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3" name="Οβάλ 62582"/>
            <p:cNvSpPr/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4" name="Οβάλ 62583"/>
            <p:cNvSpPr/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5" name="Οβάλ 62584"/>
            <p:cNvSpPr/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6" name="Οβάλ 62585"/>
            <p:cNvSpPr/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7" name="Οβάλ 62586"/>
            <p:cNvSpPr/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8" name="Οβάλ 62587"/>
            <p:cNvSpPr/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89" name="Οβάλ 62588"/>
            <p:cNvSpPr/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0" name="Οβάλ 62589"/>
            <p:cNvSpPr/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1" name="Οβάλ 62590"/>
            <p:cNvSpPr/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2" name="Οβάλ 62591"/>
            <p:cNvSpPr/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3" name="Οβάλ 62592"/>
            <p:cNvSpPr/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4" name="Οβάλ 62593"/>
            <p:cNvSpPr/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5" name="Οβάλ 62594"/>
            <p:cNvSpPr/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6" name="Οβάλ 62595"/>
            <p:cNvSpPr/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7" name="Οβάλ 62596"/>
            <p:cNvSpPr/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8" name="Οβάλ 62597"/>
            <p:cNvSpPr/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599" name="Οβάλ 62598"/>
            <p:cNvSpPr/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0" name="Οβάλ 62599"/>
            <p:cNvSpPr/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1" name="Οβάλ 62600"/>
            <p:cNvSpPr/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2" name="Οβάλ 62601"/>
            <p:cNvSpPr/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3" name="Οβάλ 62602"/>
            <p:cNvSpPr/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4" name="Οβάλ 62603"/>
            <p:cNvSpPr/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5" name="Οβάλ 62604"/>
            <p:cNvSpPr/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6" name="Οβάλ 62605"/>
            <p:cNvSpPr/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7" name="Οβάλ 62606"/>
            <p:cNvSpPr/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8" name="Οβάλ 62607"/>
            <p:cNvSpPr/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09" name="Οβάλ 62608"/>
            <p:cNvSpPr/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0" name="Οβάλ 62609"/>
            <p:cNvSpPr/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1" name="Οβάλ 62610"/>
            <p:cNvSpPr/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2" name="Οβάλ 62611"/>
            <p:cNvSpPr/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3" name="Οβάλ 62612"/>
            <p:cNvSpPr/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4" name="Οβάλ 62613"/>
            <p:cNvSpPr/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5" name="Οβάλ 62614"/>
            <p:cNvSpPr/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6" name="Οβάλ 62615"/>
            <p:cNvSpPr/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7" name="Οβάλ 62616"/>
            <p:cNvSpPr/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8" name="Οβάλ 62617"/>
            <p:cNvSpPr/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19" name="Οβάλ 62618"/>
            <p:cNvSpPr/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0" name="Οβάλ 62619"/>
            <p:cNvSpPr/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1" name="Οβάλ 62620"/>
            <p:cNvSpPr/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2" name="Οβάλ 62621"/>
            <p:cNvSpPr/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3" name="Οβάλ 62622"/>
            <p:cNvSpPr/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4" name="Οβάλ 62623"/>
            <p:cNvSpPr/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5" name="Οβάλ 62624"/>
            <p:cNvSpPr/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6" name="Οβάλ 62625"/>
            <p:cNvSpPr/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7" name="Οβάλ 62626"/>
            <p:cNvSpPr/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8" name="Οβάλ 62627"/>
            <p:cNvSpPr/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29" name="Οβάλ 62628"/>
            <p:cNvSpPr/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0" name="Οβάλ 62629"/>
            <p:cNvSpPr/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1" name="Οβάλ 62630"/>
            <p:cNvSpPr/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2" name="Οβάλ 62631"/>
            <p:cNvSpPr/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3" name="Οβάλ 62632"/>
            <p:cNvSpPr/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4" name="Οβάλ 62633"/>
            <p:cNvSpPr/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5" name="Οβάλ 62634"/>
            <p:cNvSpPr/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6" name="Οβάλ 62635"/>
            <p:cNvSpPr/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7" name="Οβάλ 62636"/>
            <p:cNvSpPr/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8" name="Οβάλ 62637"/>
            <p:cNvSpPr/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39" name="Οβάλ 62638"/>
            <p:cNvSpPr/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0" name="Οβάλ 62639"/>
            <p:cNvSpPr/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1" name="Οβάλ 62640"/>
            <p:cNvSpPr/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2" name="Οβάλ 62641"/>
            <p:cNvSpPr/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3" name="Οβάλ 62642"/>
            <p:cNvSpPr/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4" name="Οβάλ 62643"/>
            <p:cNvSpPr/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5" name="Οβάλ 62644"/>
            <p:cNvSpPr/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6" name="Οβάλ 62645"/>
            <p:cNvSpPr/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7" name="Οβάλ 62646"/>
            <p:cNvSpPr/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8" name="Οβάλ 62647"/>
            <p:cNvSpPr/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49" name="Οβάλ 62648"/>
            <p:cNvSpPr/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0" name="Οβάλ 62649"/>
            <p:cNvSpPr/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1" name="Οβάλ 62650"/>
            <p:cNvSpPr/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2" name="Οβάλ 62651"/>
            <p:cNvSpPr/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3" name="Οβάλ 62652"/>
            <p:cNvSpPr/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4" name="Οβάλ 62653"/>
            <p:cNvSpPr/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5" name="Οβάλ 62654"/>
            <p:cNvSpPr/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6" name="Οβάλ 62655"/>
            <p:cNvSpPr/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7" name="Οβάλ 62656"/>
            <p:cNvSpPr/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8" name="Οβάλ 62657"/>
            <p:cNvSpPr/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59" name="Οβάλ 62658"/>
            <p:cNvSpPr/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0" name="Οβάλ 62659"/>
            <p:cNvSpPr/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1" name="Οβάλ 62660"/>
            <p:cNvSpPr/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2" name="Οβάλ 62661"/>
            <p:cNvSpPr/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3" name="Οβάλ 62662"/>
            <p:cNvSpPr/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4" name="Οβάλ 62663"/>
            <p:cNvSpPr/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5" name="Οβάλ 62664"/>
            <p:cNvSpPr/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6" name="Οβάλ 62665"/>
            <p:cNvSpPr/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7" name="Οβάλ 62666"/>
            <p:cNvSpPr/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8" name="Οβάλ 62667"/>
            <p:cNvSpPr/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69" name="Οβάλ 62668"/>
            <p:cNvSpPr/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0" name="Οβάλ 62669"/>
            <p:cNvSpPr/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1" name="Οβάλ 62670"/>
            <p:cNvSpPr/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2" name="Οβάλ 62671"/>
            <p:cNvSpPr/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3" name="Οβάλ 62672"/>
            <p:cNvSpPr/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4" name="Οβάλ 62673"/>
            <p:cNvSpPr/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5" name="Οβάλ 62674"/>
            <p:cNvSpPr/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6" name="Οβάλ 62675"/>
            <p:cNvSpPr/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7" name="Οβάλ 62676"/>
            <p:cNvSpPr/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8" name="Οβάλ 62677"/>
            <p:cNvSpPr/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79" name="Οβάλ 62678"/>
            <p:cNvSpPr/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80" name="Οβάλ 62679"/>
            <p:cNvSpPr/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2681" name="Οβάλ 62680"/>
            <p:cNvSpPr/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</p:grpSp>
      <p:sp>
        <p:nvSpPr>
          <p:cNvPr id="62682" name="Τίτλος 62681"/>
          <p:cNvSpPr>
            <a:spLocks noGrp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1">
            <a:noAutofit/>
          </a:bodyPr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5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Κάντε κλικ για να επεξεργαστείτε τον τίτλο</a:t>
            </a:r>
          </a:p>
        </p:txBody>
      </p:sp>
      <p:sp>
        <p:nvSpPr>
          <p:cNvPr id="62683" name="Υπότιτλος 62682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defRPr kumimoji="0" lang="el-GR" altLang="en-US" sz="32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  <a:lvl2pPr marL="4572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None/>
              <a:defRPr kumimoji="0" lang="el-GR" altLang="en-US" sz="28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2pPr>
            <a:lvl3pPr marL="9144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defRPr kumimoji="0" lang="el-GR" altLang="en-US" sz="24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3pPr>
            <a:lvl4pPr marL="13716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None/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4pPr>
            <a:lvl5pPr marL="1828800" indent="0" algn="ctr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5pPr>
          </a:lstStyle>
          <a:p>
            <a:pPr lvl="0"/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62684" name="Θέση ημερομηνίας 62683"/>
          <p:cNvSpPr>
            <a:spLocks noGrp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2685" name="Θέση υποσέλιδου 6268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2686" name="Θέση αριθμού διαφάνειας 62685"/>
          <p:cNvSpPr>
            <a:spLocks noGrp="1"/>
          </p:cNvSpPr>
          <p:nvPr>
            <p:ph type="sldNum" sz="quarter" idx="4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r"/>
            <a:fld id="{09FA7E11-4391-4D65-A67E-939F05F624D2}" type="slidenum">
              <a:rPr sz="1200">
                <a:effectLst>
                  <a:outerShdw blurRad="38100" dist="38100" dir="2700000" algn="tl">
                    <a:schemeClr val="bg2"/>
                  </a:outerShdw>
                </a:effectLst>
              </a:rPr>
              <a:pPr lvl="0" algn="r"/>
              <a:t>‹#›</a:t>
            </a:fld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defPPr/>
          </a:lstStyle>
          <a:p>
            <a:pPr lvl="0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defPPr/>
          </a:lstStyle>
          <a:p>
            <a:pPr lvl="0" algn="ctr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/>
          </a:lstStyle>
          <a:p>
            <a:pPr lvl="0" algn="r"/>
            <a:fld id="{93AE1883-0942-4AA3-9DB2-9C7C3A0314B1}" type="slidenum">
              <a:rPr sz="1200">
                <a:effectLst>
                  <a:outerShdw blurRad="38100" dist="38100" dir="2700000" algn="tl">
                    <a:schemeClr val="bg2"/>
                  </a:outerShdw>
                </a:effectLst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pPr lvl="0"/>
            <a: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/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defPPr/>
          </a:lstStyle>
          <a:p>
            <a:pPr lvl="0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defPPr/>
          </a:lstStyle>
          <a:p>
            <a:pPr lvl="0" algn="ctr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/>
          </a:lstStyle>
          <a:p>
            <a:pPr lvl="0" algn="r"/>
            <a:fld id="{93AE1883-0942-4AA3-9DB2-9C7C3A0314B1}" type="slidenum">
              <a:rPr sz="1200">
                <a:effectLst>
                  <a:outerShdw blurRad="38100" dist="38100" dir="2700000" algn="tl">
                    <a:schemeClr val="bg2"/>
                  </a:outerShdw>
                </a:effectLst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Ομάδα 38913"/>
          <p:cNvGrpSpPr/>
          <p:nvPr/>
        </p:nvGrpSpPr>
        <p:grpSpPr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38915" name="Ομάδα 38914"/>
            <p:cNvGrpSpPr/>
            <p:nvPr/>
          </p:nvGrpSpPr>
          <p:grpSpPr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38916" name="Ορθογώνιο 38915"/>
              <p:cNvSpPr/>
              <p:nvPr/>
            </p:nvSpPr>
            <p:spPr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miter lim="800000"/>
              </a:ln>
            </p:spPr>
          </p:sp>
          <p:sp>
            <p:nvSpPr>
              <p:cNvPr id="38917" name="Ελεύθερη σχεδίαση: Σχήμα 38916"/>
              <p:cNvSpPr/>
              <p:nvPr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/>
                <a:rect l="0" t="0" r="0" b="0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</a:ln>
              <a:effectLst/>
            </p:spPr>
          </p:sp>
        </p:grpSp>
        <p:grpSp>
          <p:nvGrpSpPr>
            <p:cNvPr id="38918" name="Ομάδα 38917"/>
            <p:cNvGrpSpPr/>
            <p:nvPr/>
          </p:nvGrpSpPr>
          <p:grpSpPr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38919" name="Ορθογώνιο: Στρογγύλεμα γωνιών 38918"/>
              <p:cNvSpPr/>
              <p:nvPr/>
            </p:nvSpPr>
            <p:spPr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  <a:miter lim="800000"/>
              </a:ln>
            </p:spPr>
          </p:sp>
          <p:sp>
            <p:nvSpPr>
              <p:cNvPr id="38920" name="Διάγραμμα ροής: Καθυστέρηση 38919"/>
              <p:cNvSpPr/>
              <p:nvPr/>
            </p:nvSpPr>
            <p:spPr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  <a:miter lim="800000"/>
              </a:ln>
              <a:effectLst/>
            </p:spPr>
          </p:sp>
        </p:grpSp>
      </p:grpSp>
      <p:sp>
        <p:nvSpPr>
          <p:cNvPr id="38921" name="Θέση τίτλου 38920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  <a:miter lim="800000"/>
          </a:ln>
        </p:spPr>
        <p:txBody>
          <a:bodyPr anchor="b" anchorCtr="0"/>
          <a:lstStyle>
            <a:lvl1pPr marL="0" indent="0" algn="l" defTabSz="9144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3600" b="1" i="0" u="none" baseline="0">
                <a:solidFill>
                  <a:schemeClr val="tx2"/>
                </a:solidFill>
                <a:effectLst/>
                <a:latin typeface="Arial"/>
              </a:defRPr>
            </a:lvl1pPr>
          </a:lstStyle>
          <a:p>
            <a:pPr lvl="0"/>
            <a:r>
              <a:t>Κάντε κλικ για να επεξεργαστείτε τον τίτλο</a:t>
            </a:r>
          </a:p>
        </p:txBody>
      </p:sp>
      <p:sp>
        <p:nvSpPr>
          <p:cNvPr id="38922" name="Θέση κειμένου 38921"/>
          <p:cNvSpPr>
            <a:spLocks noGrp="1"/>
          </p:cNvSpPr>
          <p:nvPr>
            <p:ph type="body" idx="1"/>
          </p:nvPr>
        </p:nvSpPr>
        <p:spPr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0" lang="el-GR" altLang="en-US" sz="2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Tx/>
              <a:buChar char="–"/>
              <a:defRPr kumimoji="0" lang="el-GR" altLang="en-US" sz="24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0" lang="el-GR" altLang="en-US" sz="20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Tx/>
              <a:buChar char="–"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/>
            <a:r>
              <a:t>Κάντε κλικ για να επεξεργαστείτε τα στυλ κειμένου του υποδείγματος</a:t>
            </a:r>
          </a:p>
          <a:p>
            <a:pPr lvl="1"/>
            <a:r>
              <a:t>Δεύτερου επιπέδου</a:t>
            </a:r>
          </a:p>
          <a:p>
            <a:pPr lvl="2"/>
            <a:r>
              <a:t>Τρίτου επιπέδου</a:t>
            </a:r>
          </a:p>
          <a:p>
            <a:pPr lvl="3"/>
            <a:r>
              <a:t>Τέταρτου επιπέδου</a:t>
            </a:r>
          </a:p>
          <a:p>
            <a:pPr lvl="4"/>
            <a:r>
              <a:t>Πέμπτου επιπέδου</a:t>
            </a:r>
          </a:p>
        </p:txBody>
      </p:sp>
      <p:sp>
        <p:nvSpPr>
          <p:cNvPr id="38923" name="Θέση ημερομηνίας 38922"/>
          <p:cNvSpPr>
            <a:spLocks noGrp="1"/>
          </p:cNvSpPr>
          <p:nvPr>
            <p:ph type="dt" sz="half" idx="2"/>
          </p:nvPr>
        </p:nvSpPr>
        <p:spPr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b" anchorCtr="0">
            <a:no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r"/>
            <a:endParaRPr sz="1400"/>
          </a:p>
        </p:txBody>
      </p:sp>
      <p:sp>
        <p:nvSpPr>
          <p:cNvPr id="38924" name="Θέση υποσέλιδου 38923"/>
          <p:cNvSpPr>
            <a:spLocks noGrp="1"/>
          </p:cNvSpPr>
          <p:nvPr>
            <p:ph type="ftr" sz="quarter" idx="3"/>
          </p:nvPr>
        </p:nvSpPr>
        <p:spPr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b" anchorCtr="0">
            <a:no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endParaRPr sz="1400"/>
          </a:p>
        </p:txBody>
      </p:sp>
      <p:sp>
        <p:nvSpPr>
          <p:cNvPr id="38925" name="Θέση αριθμού διαφάνειας 38924"/>
          <p:cNvSpPr>
            <a:spLocks noGrp="1"/>
          </p:cNvSpPr>
          <p:nvPr>
            <p:ph type="sldNum" sz="quarter" idx="4"/>
          </p:nvPr>
        </p:nvSpPr>
        <p:spPr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anchor="b" anchorCtr="1">
            <a:no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/>
            <a:fld id="{9B80130D-19E2-447B-8FD6-2EAF023A4926}" type="slidenum">
              <a:rPr sz="2600" b="1">
                <a:solidFill>
                  <a:schemeClr val="bg1"/>
                </a:solidFill>
              </a:rPr>
              <a:pPr lvl="0"/>
              <a:t>‹#›</a:t>
            </a:fld>
            <a:endParaRPr sz="2600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hf sldNum="0" hdr="0" ftr="0" dt="0"/>
  <p:txStyles>
    <p:titleStyle>
      <a:lvl1pPr marL="0" indent="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600" b="1" i="0" u="none" baseline="0">
          <a:solidFill>
            <a:schemeClr val="tx2"/>
          </a:solidFill>
          <a:effectLst/>
          <a:latin typeface="Arial"/>
        </a:defRPr>
      </a:lvl1pPr>
    </p:titleStyle>
    <p:bodyStyle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0" sz="2800" b="0" i="0" u="none" baseline="0">
          <a:solidFill>
            <a:schemeClr val="tx1"/>
          </a:solidFill>
          <a:effectLst/>
          <a:latin typeface="Arial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Tx/>
        <a:buChar char="–"/>
        <a:defRPr kumimoji="0" sz="2400" b="0" i="0" u="none" baseline="0">
          <a:solidFill>
            <a:schemeClr val="tx1"/>
          </a:solidFill>
          <a:effectLst/>
          <a:latin typeface="Arial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kumimoji="0" sz="2000" b="0" i="0" u="none" baseline="0">
          <a:solidFill>
            <a:schemeClr val="tx1"/>
          </a:solidFill>
          <a:effectLst/>
          <a:latin typeface="Arial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80000"/>
        <a:buFontTx/>
        <a:buChar char="–"/>
        <a:defRPr kumimoji="0" sz="1800" b="0" i="0" u="none" baseline="0">
          <a:solidFill>
            <a:schemeClr val="tx1"/>
          </a:solidFill>
          <a:effectLst/>
          <a:latin typeface="Arial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kumimoji="0" sz="1800" b="0" i="0" u="none" baseline="0">
          <a:solidFill>
            <a:schemeClr val="tx1"/>
          </a:solidFill>
          <a:effectLst/>
          <a:latin typeface="Arial"/>
        </a:defRPr>
      </a:lvl5pPr>
    </p:bodyStyle>
    <p:otherStyle>
      <a:defPPr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Ομάδα 61441"/>
          <p:cNvGrpSpPr/>
          <p:nvPr/>
        </p:nvGrpSpPr>
        <p:grpSpPr>
          <a:xfrm>
            <a:off x="-496887" y="1308100"/>
            <a:ext cx="10429875" cy="5908675"/>
            <a:chOff x="-313" y="824"/>
            <a:chExt cx="6570" cy="3722"/>
          </a:xfrm>
        </p:grpSpPr>
        <p:sp>
          <p:nvSpPr>
            <p:cNvPr id="61443" name="Ορθογώνιο 61442"/>
            <p:cNvSpPr/>
            <p:nvPr/>
          </p:nvSpPr>
          <p:spPr bwMode="hidden">
            <a:xfrm rot="20820000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44" name="Ορθογώνιο 61443"/>
            <p:cNvSpPr/>
            <p:nvPr/>
          </p:nvSpPr>
          <p:spPr bwMode="hidden">
            <a:xfrm rot="20820000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45" name="Ορθογώνιο 61444"/>
            <p:cNvSpPr/>
            <p:nvPr/>
          </p:nvSpPr>
          <p:spPr bwMode="hidden">
            <a:xfrm rot="20760000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46" name="Ορθογώνιο 61445"/>
            <p:cNvSpPr/>
            <p:nvPr/>
          </p:nvSpPr>
          <p:spPr bwMode="hidden">
            <a:xfrm rot="20700000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47" name="Ορθογώνιο 61446"/>
            <p:cNvSpPr/>
            <p:nvPr/>
          </p:nvSpPr>
          <p:spPr bwMode="hidden">
            <a:xfrm rot="20640000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48" name="Ορθογώνιο 61447"/>
            <p:cNvSpPr/>
            <p:nvPr/>
          </p:nvSpPr>
          <p:spPr bwMode="hidden">
            <a:xfrm rot="20580000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49" name="Ορθογώνιο 61448"/>
            <p:cNvSpPr/>
            <p:nvPr/>
          </p:nvSpPr>
          <p:spPr bwMode="hidden">
            <a:xfrm rot="20520000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0" name="Ορθογώνιο 61449"/>
            <p:cNvSpPr/>
            <p:nvPr/>
          </p:nvSpPr>
          <p:spPr bwMode="hidden">
            <a:xfrm rot="20400000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1" name="Ορθογώνιο 61450"/>
            <p:cNvSpPr/>
            <p:nvPr/>
          </p:nvSpPr>
          <p:spPr bwMode="hidden">
            <a:xfrm rot="20220000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2" name="Ορθογώνιο 61451"/>
            <p:cNvSpPr/>
            <p:nvPr/>
          </p:nvSpPr>
          <p:spPr bwMode="hidden">
            <a:xfrm rot="20160000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3" name="Ορθογώνιο 61452"/>
            <p:cNvSpPr/>
            <p:nvPr/>
          </p:nvSpPr>
          <p:spPr bwMode="hidden">
            <a:xfrm rot="19980000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4" name="Ορθογώνιο 61453"/>
            <p:cNvSpPr/>
            <p:nvPr/>
          </p:nvSpPr>
          <p:spPr bwMode="hidden">
            <a:xfrm rot="19740000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5" name="Ορθογώνιο 61454"/>
            <p:cNvSpPr/>
            <p:nvPr/>
          </p:nvSpPr>
          <p:spPr bwMode="hidden">
            <a:xfrm rot="19440000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6" name="Ορθογώνιο 61455"/>
            <p:cNvSpPr/>
            <p:nvPr/>
          </p:nvSpPr>
          <p:spPr bwMode="hidden">
            <a:xfrm rot="19020000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7" name="Ορθογώνιο 61456"/>
            <p:cNvSpPr/>
            <p:nvPr/>
          </p:nvSpPr>
          <p:spPr bwMode="hidden">
            <a:xfrm rot="18660000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62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8" name="Ορθογώνιο 61457"/>
            <p:cNvSpPr/>
            <p:nvPr/>
          </p:nvSpPr>
          <p:spPr bwMode="hidden">
            <a:xfrm rot="18360000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62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59" name="Ορθογώνιο 61458"/>
            <p:cNvSpPr/>
            <p:nvPr/>
          </p:nvSpPr>
          <p:spPr bwMode="hidden">
            <a:xfrm rot="1020000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0" name="Ορθογώνιο 61459"/>
            <p:cNvSpPr/>
            <p:nvPr/>
          </p:nvSpPr>
          <p:spPr bwMode="hidden">
            <a:xfrm rot="1560000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1" name="Ορθογώνιο 61460"/>
            <p:cNvSpPr/>
            <p:nvPr/>
          </p:nvSpPr>
          <p:spPr bwMode="hidden">
            <a:xfrm rot="1680000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2" name="Ορθογώνιο 61461"/>
            <p:cNvSpPr/>
            <p:nvPr/>
          </p:nvSpPr>
          <p:spPr bwMode="hidden">
            <a:xfrm rot="1920000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3" name="Ορθογώνιο 61462"/>
            <p:cNvSpPr/>
            <p:nvPr/>
          </p:nvSpPr>
          <p:spPr bwMode="hidden">
            <a:xfrm rot="1380000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4" name="Ορθογώνιο 61463"/>
            <p:cNvSpPr/>
            <p:nvPr/>
          </p:nvSpPr>
          <p:spPr bwMode="hidden">
            <a:xfrm rot="960000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5" name="Ορθογώνιο 61464"/>
            <p:cNvSpPr/>
            <p:nvPr/>
          </p:nvSpPr>
          <p:spPr bwMode="hidden">
            <a:xfrm rot="960000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6" name="Ορθογώνιο 61465"/>
            <p:cNvSpPr/>
            <p:nvPr/>
          </p:nvSpPr>
          <p:spPr bwMode="hidden">
            <a:xfrm rot="840000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7" name="Ορθογώνιο 61466"/>
            <p:cNvSpPr/>
            <p:nvPr/>
          </p:nvSpPr>
          <p:spPr bwMode="hidden">
            <a:xfrm rot="720000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8" name="Ορθογώνιο 61467"/>
            <p:cNvSpPr/>
            <p:nvPr/>
          </p:nvSpPr>
          <p:spPr bwMode="hidden">
            <a:xfrm rot="720000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69" name="Ορθογώνιο 61468"/>
            <p:cNvSpPr/>
            <p:nvPr/>
          </p:nvSpPr>
          <p:spPr bwMode="hidden">
            <a:xfrm rot="660000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70" name="Ορθογώνιο 61469"/>
            <p:cNvSpPr/>
            <p:nvPr/>
          </p:nvSpPr>
          <p:spPr bwMode="hidden">
            <a:xfrm rot="66000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71" name="Ορθογώνιο 61470"/>
            <p:cNvSpPr/>
            <p:nvPr/>
          </p:nvSpPr>
          <p:spPr bwMode="hidden">
            <a:xfrm rot="660000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72" name="Ορθογώνιο 61471"/>
            <p:cNvSpPr/>
            <p:nvPr/>
          </p:nvSpPr>
          <p:spPr bwMode="hidden">
            <a:xfrm rot="840000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73" name="Ορθογώνιο 61472"/>
            <p:cNvSpPr/>
            <p:nvPr/>
          </p:nvSpPr>
          <p:spPr bwMode="hidden">
            <a:xfrm rot="1320000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74" name="Ορθογώνιο 61473"/>
            <p:cNvSpPr/>
            <p:nvPr/>
          </p:nvSpPr>
          <p:spPr bwMode="hidden">
            <a:xfrm rot="1200000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  <p:txBody>
            <a:bodyPr rot="10800000">
              <a:noAutofit/>
            </a:bodyPr>
            <a:lstStyle>
              <a:defPPr>
                <a:defRPr lang="el-GR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el-GR" altLang="en-US" sz="1800" b="0" i="0" u="none" baseline="0">
                  <a:solidFill>
                    <a:schemeClr val="tx1"/>
                  </a:solidFill>
                  <a:effectLst/>
                  <a:latin typeface="Arial"/>
                </a:defRPr>
              </a:lvl5pPr>
            </a:lstStyle>
            <a:p>
              <a:pPr lvl="0" algn="ctr"/>
              <a:endParaRPr>
                <a:effectLst>
                  <a:outerShdw blurRad="38100" dist="38100" dir="2700000" algn="tl">
                    <a:schemeClr val="bg2"/>
                  </a:outerShdw>
                </a:effectLst>
              </a:endParaRPr>
            </a:p>
          </p:txBody>
        </p:sp>
        <p:sp>
          <p:nvSpPr>
            <p:cNvPr id="61475" name="Οβάλ 61474"/>
            <p:cNvSpPr/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76" name="Οβάλ 61475"/>
            <p:cNvSpPr/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77" name="Οβάλ 61476"/>
            <p:cNvSpPr/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78" name="Οβάλ 61477"/>
            <p:cNvSpPr/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79" name="Οβάλ 61478"/>
            <p:cNvSpPr/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0" name="Οβάλ 61479"/>
            <p:cNvSpPr/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1" name="Οβάλ 61480"/>
            <p:cNvSpPr/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2" name="Οβάλ 61481"/>
            <p:cNvSpPr/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3" name="Οβάλ 61482"/>
            <p:cNvSpPr/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4" name="Οβάλ 61483"/>
            <p:cNvSpPr/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5" name="Οβάλ 61484"/>
            <p:cNvSpPr/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6" name="Οβάλ 61485"/>
            <p:cNvSpPr/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7" name="Οβάλ 61486"/>
            <p:cNvSpPr/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8" name="Οβάλ 61487"/>
            <p:cNvSpPr/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89" name="Οβάλ 61488"/>
            <p:cNvSpPr/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0" name="Οβάλ 61489"/>
            <p:cNvSpPr/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1" name="Οβάλ 61490"/>
            <p:cNvSpPr/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2" name="Οβάλ 61491"/>
            <p:cNvSpPr/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3" name="Οβάλ 61492"/>
            <p:cNvSpPr/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4" name="Οβάλ 61493"/>
            <p:cNvSpPr/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5" name="Οβάλ 61494"/>
            <p:cNvSpPr/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6" name="Οβάλ 61495"/>
            <p:cNvSpPr/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7" name="Οβάλ 61496"/>
            <p:cNvSpPr/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8" name="Οβάλ 61497"/>
            <p:cNvSpPr/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499" name="Οβάλ 61498"/>
            <p:cNvSpPr/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0" name="Οβάλ 61499"/>
            <p:cNvSpPr/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1" name="Οβάλ 61500"/>
            <p:cNvSpPr/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2" name="Οβάλ 61501"/>
            <p:cNvSpPr/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3" name="Οβάλ 61502"/>
            <p:cNvSpPr/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4" name="Οβάλ 61503"/>
            <p:cNvSpPr/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5" name="Οβάλ 61504"/>
            <p:cNvSpPr/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6" name="Οβάλ 61505"/>
            <p:cNvSpPr/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7" name="Οβάλ 61506"/>
            <p:cNvSpPr/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8" name="Οβάλ 61507"/>
            <p:cNvSpPr/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09" name="Οβάλ 61508"/>
            <p:cNvSpPr/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0" name="Οβάλ 61509"/>
            <p:cNvSpPr/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1" name="Οβάλ 61510"/>
            <p:cNvSpPr/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2" name="Οβάλ 61511"/>
            <p:cNvSpPr/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3" name="Οβάλ 61512"/>
            <p:cNvSpPr/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4" name="Οβάλ 61513"/>
            <p:cNvSpPr/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5" name="Οβάλ 61514"/>
            <p:cNvSpPr/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6" name="Οβάλ 61515"/>
            <p:cNvSpPr/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7" name="Οβάλ 61516"/>
            <p:cNvSpPr/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8" name="Οβάλ 61517"/>
            <p:cNvSpPr/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19" name="Οβάλ 61518"/>
            <p:cNvSpPr/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0" name="Οβάλ 61519"/>
            <p:cNvSpPr/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1" name="Οβάλ 61520"/>
            <p:cNvSpPr/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2" name="Οβάλ 61521"/>
            <p:cNvSpPr/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3" name="Οβάλ 61522"/>
            <p:cNvSpPr/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4" name="Οβάλ 61523"/>
            <p:cNvSpPr/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5" name="Οβάλ 61524"/>
            <p:cNvSpPr/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6" name="Οβάλ 61525"/>
            <p:cNvSpPr/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7" name="Οβάλ 61526"/>
            <p:cNvSpPr/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8" name="Οβάλ 61527"/>
            <p:cNvSpPr/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29" name="Οβάλ 61528"/>
            <p:cNvSpPr/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0" name="Οβάλ 61529"/>
            <p:cNvSpPr/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1" name="Οβάλ 61530"/>
            <p:cNvSpPr/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2" name="Οβάλ 61531"/>
            <p:cNvSpPr/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3" name="Οβάλ 61532"/>
            <p:cNvSpPr/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4" name="Οβάλ 61533"/>
            <p:cNvSpPr/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5" name="Οβάλ 61534"/>
            <p:cNvSpPr/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6" name="Οβάλ 61535"/>
            <p:cNvSpPr/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7" name="Οβάλ 61536"/>
            <p:cNvSpPr/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8" name="Οβάλ 61537"/>
            <p:cNvSpPr/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39" name="Οβάλ 61538"/>
            <p:cNvSpPr/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0" name="Οβάλ 61539"/>
            <p:cNvSpPr/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1" name="Οβάλ 61540"/>
            <p:cNvSpPr/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2" name="Οβάλ 61541"/>
            <p:cNvSpPr/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3" name="Οβάλ 61542"/>
            <p:cNvSpPr/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4" name="Οβάλ 61543"/>
            <p:cNvSpPr/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5" name="Οβάλ 61544"/>
            <p:cNvSpPr/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6" name="Οβάλ 61545"/>
            <p:cNvSpPr/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7" name="Οβάλ 61546"/>
            <p:cNvSpPr/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8" name="Οβάλ 61547"/>
            <p:cNvSpPr/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49" name="Οβάλ 61548"/>
            <p:cNvSpPr/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0" name="Οβάλ 61549"/>
            <p:cNvSpPr/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1" name="Οβάλ 61550"/>
            <p:cNvSpPr/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2" name="Οβάλ 61551"/>
            <p:cNvSpPr/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3" name="Οβάλ 61552"/>
            <p:cNvSpPr/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4" name="Οβάλ 61553"/>
            <p:cNvSpPr/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5" name="Οβάλ 61554"/>
            <p:cNvSpPr/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6" name="Οβάλ 61555"/>
            <p:cNvSpPr/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7" name="Οβάλ 61556"/>
            <p:cNvSpPr/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8" name="Οβάλ 61557"/>
            <p:cNvSpPr/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59" name="Οβάλ 61558"/>
            <p:cNvSpPr/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0" name="Οβάλ 61559"/>
            <p:cNvSpPr/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1" name="Οβάλ 61560"/>
            <p:cNvSpPr/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2" name="Οβάλ 61561"/>
            <p:cNvSpPr/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3" name="Οβάλ 61562"/>
            <p:cNvSpPr/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4" name="Οβάλ 61563"/>
            <p:cNvSpPr/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5" name="Οβάλ 61564"/>
            <p:cNvSpPr/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6" name="Οβάλ 61565"/>
            <p:cNvSpPr/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7" name="Οβάλ 61566"/>
            <p:cNvSpPr/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8" name="Οβάλ 61567"/>
            <p:cNvSpPr/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69" name="Οβάλ 61568"/>
            <p:cNvSpPr/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0" name="Οβάλ 61569"/>
            <p:cNvSpPr/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1" name="Οβάλ 61570"/>
            <p:cNvSpPr/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2" name="Οβάλ 61571"/>
            <p:cNvSpPr/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3" name="Οβάλ 61572"/>
            <p:cNvSpPr/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4" name="Οβάλ 61573"/>
            <p:cNvSpPr/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5" name="Οβάλ 61574"/>
            <p:cNvSpPr/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6" name="Οβάλ 61575"/>
            <p:cNvSpPr/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7" name="Οβάλ 61576"/>
            <p:cNvSpPr/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8" name="Οβάλ 61577"/>
            <p:cNvSpPr/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79" name="Οβάλ 61578"/>
            <p:cNvSpPr/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0" name="Οβάλ 61579"/>
            <p:cNvSpPr/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1" name="Οβάλ 61580"/>
            <p:cNvSpPr/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2" name="Οβάλ 61581"/>
            <p:cNvSpPr/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3" name="Οβάλ 61582"/>
            <p:cNvSpPr/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4" name="Οβάλ 61583"/>
            <p:cNvSpPr/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5" name="Οβάλ 61584"/>
            <p:cNvSpPr/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6" name="Οβάλ 61585"/>
            <p:cNvSpPr/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7" name="Οβάλ 61586"/>
            <p:cNvSpPr/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8" name="Οβάλ 61587"/>
            <p:cNvSpPr/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89" name="Οβάλ 61588"/>
            <p:cNvSpPr/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0" name="Οβάλ 61589"/>
            <p:cNvSpPr/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1" name="Οβάλ 61590"/>
            <p:cNvSpPr/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2" name="Οβάλ 61591"/>
            <p:cNvSpPr/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3" name="Οβάλ 61592"/>
            <p:cNvSpPr/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4" name="Οβάλ 61593"/>
            <p:cNvSpPr/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5" name="Οβάλ 61594"/>
            <p:cNvSpPr/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6" name="Οβάλ 61595"/>
            <p:cNvSpPr/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7" name="Οβάλ 61596"/>
            <p:cNvSpPr/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8" name="Οβάλ 61597"/>
            <p:cNvSpPr/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599" name="Οβάλ 61598"/>
            <p:cNvSpPr/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0" name="Οβάλ 61599"/>
            <p:cNvSpPr/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1" name="Οβάλ 61600"/>
            <p:cNvSpPr/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2" name="Οβάλ 61601"/>
            <p:cNvSpPr/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3" name="Οβάλ 61602"/>
            <p:cNvSpPr/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4" name="Οβάλ 61603"/>
            <p:cNvSpPr/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5" name="Οβάλ 61604"/>
            <p:cNvSpPr/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6" name="Οβάλ 61605"/>
            <p:cNvSpPr/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7" name="Οβάλ 61606"/>
            <p:cNvSpPr/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8" name="Οβάλ 61607"/>
            <p:cNvSpPr/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09" name="Οβάλ 61608"/>
            <p:cNvSpPr/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0" name="Οβάλ 61609"/>
            <p:cNvSpPr/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1" name="Οβάλ 61610"/>
            <p:cNvSpPr/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2" name="Οβάλ 61611"/>
            <p:cNvSpPr/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3" name="Οβάλ 61612"/>
            <p:cNvSpPr/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4" name="Οβάλ 61613"/>
            <p:cNvSpPr/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5" name="Οβάλ 61614"/>
            <p:cNvSpPr/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6" name="Οβάλ 61615"/>
            <p:cNvSpPr/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7" name="Οβάλ 61616"/>
            <p:cNvSpPr/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8" name="Οβάλ 61617"/>
            <p:cNvSpPr/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19" name="Οβάλ 61618"/>
            <p:cNvSpPr/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0" name="Οβάλ 61619"/>
            <p:cNvSpPr/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1" name="Οβάλ 61620"/>
            <p:cNvSpPr/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2" name="Οβάλ 61621"/>
            <p:cNvSpPr/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3" name="Οβάλ 61622"/>
            <p:cNvSpPr/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4" name="Οβάλ 61623"/>
            <p:cNvSpPr/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5" name="Οβάλ 61624"/>
            <p:cNvSpPr/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6" name="Οβάλ 61625"/>
            <p:cNvSpPr/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7" name="Οβάλ 61626"/>
            <p:cNvSpPr/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8" name="Οβάλ 61627"/>
            <p:cNvSpPr/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29" name="Οβάλ 61628"/>
            <p:cNvSpPr/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0" name="Οβάλ 61629"/>
            <p:cNvSpPr/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1" name="Οβάλ 61630"/>
            <p:cNvSpPr/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2" name="Οβάλ 61631"/>
            <p:cNvSpPr/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3" name="Οβάλ 61632"/>
            <p:cNvSpPr/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4" name="Οβάλ 61633"/>
            <p:cNvSpPr/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5" name="Οβάλ 61634"/>
            <p:cNvSpPr/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6" name="Οβάλ 61635"/>
            <p:cNvSpPr/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7" name="Οβάλ 61636"/>
            <p:cNvSpPr/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8" name="Οβάλ 61637"/>
            <p:cNvSpPr/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39" name="Οβάλ 61638"/>
            <p:cNvSpPr/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0" name="Οβάλ 61639"/>
            <p:cNvSpPr/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1" name="Οβάλ 61640"/>
            <p:cNvSpPr/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2" name="Οβάλ 61641"/>
            <p:cNvSpPr/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3" name="Οβάλ 61642"/>
            <p:cNvSpPr/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4" name="Οβάλ 61643"/>
            <p:cNvSpPr/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5" name="Οβάλ 61644"/>
            <p:cNvSpPr/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6" name="Οβάλ 61645"/>
            <p:cNvSpPr/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7" name="Οβάλ 61646"/>
            <p:cNvSpPr/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8" name="Οβάλ 61647"/>
            <p:cNvSpPr/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49" name="Οβάλ 61648"/>
            <p:cNvSpPr/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0" name="Οβάλ 61649"/>
            <p:cNvSpPr/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1" name="Οβάλ 61650"/>
            <p:cNvSpPr/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2" name="Οβάλ 61651"/>
            <p:cNvSpPr/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3" name="Οβάλ 61652"/>
            <p:cNvSpPr/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4" name="Οβάλ 61653"/>
            <p:cNvSpPr/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5" name="Οβάλ 61654"/>
            <p:cNvSpPr/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6" name="Οβάλ 61655"/>
            <p:cNvSpPr/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  <p:sp>
          <p:nvSpPr>
            <p:cNvPr id="61657" name="Οβάλ 61656"/>
            <p:cNvSpPr/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  <a:miter lim="800000"/>
            </a:ln>
            <a:effectLst/>
          </p:spPr>
        </p:sp>
      </p:grpSp>
      <p:sp>
        <p:nvSpPr>
          <p:cNvPr id="61658" name="Θέση αριθμού διαφάνειας 61657"/>
          <p:cNvSpPr>
            <a:spLocks noGrp="1"/>
          </p:cNvSpPr>
          <p:nvPr>
            <p:ph type="sldNum" sz="quarter" idx="4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r"/>
            <a:fld id="{01A3B3D4-9E0D-459A-8F7B-E7F93C3E708D}" type="slidenum">
              <a:rPr sz="1200">
                <a:effectLst>
                  <a:outerShdw blurRad="38100" dist="38100" dir="2700000" algn="tl">
                    <a:schemeClr val="bg2"/>
                  </a:outerShdw>
                </a:effectLst>
              </a:rPr>
              <a:pPr lvl="0" algn="r"/>
              <a:t>‹#›</a:t>
            </a:fld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1659" name="Θέση ημερομηνίας 61658"/>
          <p:cNvSpPr>
            <a:spLocks noGrp="1"/>
          </p:cNvSpPr>
          <p:nvPr>
            <p:ph type="dt" sz="half" idx="2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1660" name="Θέση υποσέλιδου 61659"/>
          <p:cNvSpPr>
            <a:spLocks noGrp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endParaRPr sz="12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1661" name="Θέση κειμένου 6166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/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5"/>
              </a:buBlip>
              <a:defRPr kumimoji="0" lang="el-GR" altLang="en-US" sz="32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8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5"/>
              </a:buBlip>
              <a:defRPr kumimoji="0" lang="el-GR" altLang="en-US" sz="24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5"/>
              </a:buBlip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5pPr>
          </a:lstStyle>
          <a:p>
            <a:pPr lvl="0"/>
            <a:r>
              <a:t>Κάντε κλικ για να επεξεργαστείτε τα στυλ κειμένου του υποδείγματος</a:t>
            </a:r>
          </a:p>
          <a:p>
            <a:pPr lvl="1"/>
            <a:r>
              <a:t>Δεύτερου επιπέδου</a:t>
            </a:r>
          </a:p>
          <a:p>
            <a:pPr lvl="2"/>
            <a:r>
              <a:t>Τρίτου επιπέδου</a:t>
            </a:r>
          </a:p>
          <a:p>
            <a:pPr lvl="3"/>
            <a:r>
              <a:t>Τέταρτου επιπέδου</a:t>
            </a:r>
          </a:p>
          <a:p>
            <a:pPr lvl="4"/>
            <a:r>
              <a:t>Πέμπτου επιπέδου</a:t>
            </a:r>
          </a:p>
        </p:txBody>
      </p:sp>
      <p:sp>
        <p:nvSpPr>
          <p:cNvPr id="61662" name="Θέση τίτλου 6166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Κάντε κλικ για να επεξεργαστείτε τον τίτλο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</p:sldLayoutIdLst>
  <p:transition/>
  <p:hf sldNum="0" hdr="0" ftr="0" dt="0"/>
  <p:txStyles>
    <p:titleStyle>
      <a:defPPr/>
      <a:lvl1pPr marL="0" indent="0" algn="ctr" defTabSz="914400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</a:defRPr>
      </a:lvl1pPr>
    </p:titleStyle>
    <p:bodyStyle>
      <a:defPPr/>
      <a:lvl1pPr marL="342900" indent="-3429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" pitchFamily="2" charset="2"/>
        <a:buBlip>
          <a:blip r:embed="rId5"/>
        </a:buBlip>
        <a:defRPr kumimoji="0" sz="3200" b="0" i="0" u="none" baseline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/>
        </a:defRPr>
      </a:lvl1pPr>
      <a:lvl2pPr marL="742950" indent="-28575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0" sz="2800" b="0" i="0" u="none" baseline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/>
        </a:defRPr>
      </a:lvl2pPr>
      <a:lvl3pPr marL="11430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" pitchFamily="2" charset="2"/>
        <a:buBlip>
          <a:blip r:embed="rId5"/>
        </a:buBlip>
        <a:defRPr kumimoji="0" sz="2400" b="0" i="0" u="none" baseline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/>
        </a:defRPr>
      </a:lvl3pPr>
      <a:lvl4pPr marL="16002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0" sz="2000" b="0" i="0" u="none" baseline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/>
        </a:defRPr>
      </a:lvl4pPr>
      <a:lvl5pPr marL="2057400" indent="-228600" algn="l" defTabSz="9144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Tx/>
        <a:buFont typeface="Wingdings" pitchFamily="2" charset="2"/>
        <a:buBlip>
          <a:blip r:embed="rId5"/>
        </a:buBlip>
        <a:defRPr kumimoji="0" sz="2000" b="0" i="0" u="none" baseline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/>
        </a:defRPr>
      </a:lvl5pPr>
    </p:bodyStyle>
    <p:otherStyle>
      <a:defPPr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arrow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6" Type="http://schemas.openxmlformats.org/officeDocument/2006/relationships/image" Target="arrow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png"/><Relationship Id="rId4" Type="http://schemas.openxmlformats.org/officeDocument/2006/relationships/image" Target="arrow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.png"/><Relationship Id="rId5" Type="http://schemas.openxmlformats.org/officeDocument/2006/relationships/image" Target="arrow3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audio" Target="../media/media1.WAV"/><Relationship Id="rId7" Type="http://schemas.openxmlformats.org/officeDocument/2006/relationships/image" Target="../media/image2.png"/><Relationship Id="rId2" Type="http://schemas.microsoft.com/office/2007/relationships/media" Target="../media/media1.WAV"/><Relationship Id="rId1" Type="http://schemas.openxmlformats.org/officeDocument/2006/relationships/themeOverride" Target="../theme/themeOverride5.xml"/><Relationship Id="rId6" Type="http://schemas.openxmlformats.org/officeDocument/2006/relationships/image" Target="arrow3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3.xml"/><Relationship Id="rId9" Type="http://schemas.openxmlformats.org/officeDocument/2006/relationships/image" Target="conductor_conducting_lg_cl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images" TargetMode="Externa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9.jpe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1.jp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3.jp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2.png"/><Relationship Id="rId5" Type="http://schemas.openxmlformats.org/officeDocument/2006/relationships/image" Target="arrow3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arrow3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Τίτλος 2049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8229600" cy="1905000"/>
          </a:xfrm>
          <a:noFill/>
          <a:ln>
            <a:miter lim="800000"/>
          </a:ln>
        </p:spPr>
        <p:txBody>
          <a:bodyPr anchor="ctr" anchorCtr="0"/>
          <a:lstStyle>
            <a:defPPr/>
          </a:lstStyle>
          <a:p>
            <a:pPr lvl="0"/>
            <a:r>
              <a:rPr dirty="0"/>
              <a:t>Γνωριμία με το Λογισμικό του υπολογιστή</a:t>
            </a:r>
          </a:p>
        </p:txBody>
      </p:sp>
      <p:sp>
        <p:nvSpPr>
          <p:cNvPr id="2051" name="Υπότιτλος 2050"/>
          <p:cNvSpPr>
            <a:spLocks noGrp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  <a:noFill/>
          <a:ln>
            <a:miter lim="800000"/>
          </a:ln>
        </p:spPr>
        <p:txBody>
          <a:bodyPr anchor="b" anchorCtr="0"/>
          <a:lstStyle>
            <a:defPPr/>
          </a:lstStyle>
          <a:p>
            <a:pPr lvl="0"/>
            <a:r>
              <a:rPr dirty="0"/>
              <a:t>Μια παρουσίαση για τους μαθητές της Α΄ Τάξης Γυμνασίου</a:t>
            </a:r>
          </a:p>
        </p:txBody>
      </p:sp>
      <p:pic>
        <p:nvPicPr>
          <p:cNvPr id="2053" name="Εικόνα 20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r:link="rId3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sp>
        <p:nvSpPr>
          <p:cNvPr id="2056" name="Διάγραμμα ροής: Εναλλακτική διεργασία 2055">
            <a:hlinkClick r:id="rId4" action="ppaction://hlinksldjump"/>
          </p:cNvPr>
          <p:cNvSpPr/>
          <p:nvPr/>
        </p:nvSpPr>
        <p:spPr>
          <a:xfrm>
            <a:off x="0" y="6453188"/>
            <a:ext cx="1584325" cy="40481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2800" b="1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Quiz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1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70" name="Τίτλος 48169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65175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dirty="0"/>
              <a:t>Ορισμο</a:t>
            </a:r>
            <a:r>
              <a:rPr lang="el-GR" dirty="0"/>
              <a:t>ί</a:t>
            </a:r>
            <a:endParaRPr dirty="0"/>
          </a:p>
        </p:txBody>
      </p:sp>
      <p:sp>
        <p:nvSpPr>
          <p:cNvPr id="48171" name="Ορθογώνιο 48170"/>
          <p:cNvSpPr/>
          <p:nvPr/>
        </p:nvSpPr>
        <p:spPr>
          <a:xfrm>
            <a:off x="611188" y="836613"/>
            <a:ext cx="8281987" cy="22907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b="1">
                <a:effectLst>
                  <a:outerShdw blurRad="38100" dist="38100" dir="2700000" algn="tl">
                    <a:schemeClr val="bg2"/>
                  </a:outerShdw>
                </a:effectLst>
              </a:rPr>
              <a:t>Πρόγραμμα</a:t>
            </a:r>
            <a:r>
              <a:rPr>
                <a:effectLst>
                  <a:outerShdw blurRad="38100" dist="38100" dir="2700000" algn="tl">
                    <a:schemeClr val="bg2"/>
                  </a:outerShdw>
                </a:effectLst>
              </a:rPr>
              <a:t> είναι ένα σύνολο οδηγιών – εντολών το οποίο καθοδηγεί τον υπολογιστή στην εκτέλεση μιας εργασίας</a:t>
            </a:r>
            <a:r>
              <a:rPr lang="en-US" altLang="en-US">
                <a:effectLst>
                  <a:outerShdw blurRad="38100" dist="38100" dir="2700000" algn="tl">
                    <a:schemeClr val="bg2"/>
                  </a:outerShdw>
                </a:effectLst>
              </a:rPr>
              <a:t>.</a:t>
            </a:r>
          </a:p>
          <a:p>
            <a:pPr lvl="0">
              <a:spcBef>
                <a:spcPct val="50000"/>
              </a:spcBef>
            </a:pPr>
            <a:r>
              <a:rPr lang="en-US" altLang="en-US">
                <a:effectLst>
                  <a:outerShdw blurRad="38100" dist="38100" dir="2700000" algn="tl">
                    <a:schemeClr val="bg2"/>
                  </a:outerShdw>
                </a:effectLst>
              </a:rPr>
              <a:t>Οι </a:t>
            </a:r>
            <a:r>
              <a:rPr b="1">
                <a:effectLst>
                  <a:outerShdw blurRad="38100" dist="38100" dir="2700000" algn="tl">
                    <a:schemeClr val="bg2"/>
                  </a:outerShdw>
                </a:effectLst>
              </a:rPr>
              <a:t>εντολές</a:t>
            </a:r>
            <a:r>
              <a:rPr>
                <a:effectLst>
                  <a:outerShdw blurRad="38100" dist="38100" dir="2700000" algn="tl">
                    <a:schemeClr val="bg2"/>
                  </a:outerShdw>
                </a:effectLst>
              </a:rPr>
              <a:t> ενός προγράμματος είναι γραμμένες σε μια </a:t>
            </a:r>
            <a:r>
              <a:rPr b="1">
                <a:effectLst>
                  <a:outerShdw blurRad="38100" dist="38100" dir="2700000" algn="tl">
                    <a:schemeClr val="bg2"/>
                  </a:outerShdw>
                </a:effectLst>
              </a:rPr>
              <a:t>γλώσσα προγραμματισμού</a:t>
            </a:r>
            <a:r>
              <a:rPr>
                <a:effectLst>
                  <a:outerShdw blurRad="38100" dist="38100" dir="2700000" algn="tl">
                    <a:schemeClr val="bg2"/>
                  </a:outerShdw>
                </a:effectLst>
              </a:rPr>
              <a:t> ώστε να τις καταλαβαίνει ο υπολογιστής και όχι σε μια ανθρώπινη γλώσσα.</a:t>
            </a:r>
          </a:p>
          <a:p>
            <a:pPr lvl="0">
              <a:spcBef>
                <a:spcPct val="50000"/>
              </a:spcBef>
            </a:pPr>
            <a:r>
              <a:rPr b="1">
                <a:effectLst>
                  <a:outerShdw blurRad="38100" dist="38100" dir="2700000" algn="tl">
                    <a:schemeClr val="bg2"/>
                  </a:outerShdw>
                </a:effectLst>
              </a:rPr>
              <a:t>Λογισμικό (</a:t>
            </a:r>
            <a:r>
              <a:rPr lang="en-US" altLang="en-US" b="1">
                <a:effectLst>
                  <a:outerShdw blurRad="38100" dist="38100" dir="2700000" algn="tl">
                    <a:schemeClr val="bg2"/>
                  </a:outerShdw>
                </a:effectLst>
              </a:rPr>
              <a:t>Software)</a:t>
            </a:r>
            <a:r>
              <a:rPr lang="en-US" altLang="en-US">
                <a:effectLst>
                  <a:outerShdw blurRad="38100" dist="38100" dir="2700000" algn="tl">
                    <a:schemeClr val="bg2"/>
                  </a:outerShdw>
                </a:effectLst>
              </a:rPr>
              <a:t> είναι </a:t>
            </a:r>
            <a:r>
              <a:rPr b="1">
                <a:effectLst>
                  <a:outerShdw blurRad="38100" dist="38100" dir="2700000" algn="tl">
                    <a:schemeClr val="bg2"/>
                  </a:outerShdw>
                </a:effectLst>
              </a:rPr>
              <a:t>το σύνολο των προγραμμάτων</a:t>
            </a:r>
            <a:r>
              <a:rPr>
                <a:effectLst>
                  <a:outerShdw blurRad="38100" dist="38100" dir="2700000" algn="tl">
                    <a:schemeClr val="bg2"/>
                  </a:outerShdw>
                </a:effectLst>
              </a:rPr>
              <a:t> που μπορεί να χρησιμοποιήσει ο υπολογιστής</a:t>
            </a:r>
          </a:p>
        </p:txBody>
      </p:sp>
      <p:sp>
        <p:nvSpPr>
          <p:cNvPr id="48174" name="Ορθογώνιο 48173"/>
          <p:cNvSpPr/>
          <p:nvPr/>
        </p:nvSpPr>
        <p:spPr>
          <a:xfrm>
            <a:off x="1116013" y="3287713"/>
            <a:ext cx="2592387" cy="3570287"/>
          </a:xfrm>
          <a:prstGeom prst="rect">
            <a:avLst/>
          </a:prstGeom>
          <a:solidFill>
            <a:srgbClr val="008000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1200" dirty="0" err="1"/>
              <a:t>program</a:t>
            </a:r>
            <a:r>
              <a:rPr sz="1200" dirty="0"/>
              <a:t> </a:t>
            </a:r>
            <a:r>
              <a:rPr sz="1200" dirty="0" err="1"/>
              <a:t>mine</a:t>
            </a:r>
            <a:r>
              <a:rPr sz="1200" dirty="0"/>
              <a:t>(</a:t>
            </a:r>
            <a:r>
              <a:rPr sz="1200" dirty="0" err="1"/>
              <a:t>output</a:t>
            </a:r>
            <a:r>
              <a:rPr sz="1200" dirty="0"/>
              <a:t>);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var</a:t>
            </a:r>
            <a:r>
              <a:rPr sz="1200" dirty="0"/>
              <a:t> i : </a:t>
            </a:r>
            <a:r>
              <a:rPr sz="1200" dirty="0" err="1"/>
              <a:t>integer</a:t>
            </a:r>
            <a:r>
              <a:rPr sz="1200" dirty="0"/>
              <a:t>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procedure</a:t>
            </a:r>
            <a:r>
              <a:rPr sz="1200" dirty="0"/>
              <a:t> </a:t>
            </a:r>
            <a:r>
              <a:rPr sz="1200" dirty="0" err="1"/>
              <a:t>print</a:t>
            </a:r>
            <a:r>
              <a:rPr sz="1200" dirty="0"/>
              <a:t>(</a:t>
            </a:r>
            <a:r>
              <a:rPr sz="1200" dirty="0" err="1"/>
              <a:t>var</a:t>
            </a:r>
            <a:r>
              <a:rPr sz="1200" dirty="0"/>
              <a:t> j: </a:t>
            </a:r>
            <a:r>
              <a:rPr sz="1200" dirty="0" err="1"/>
              <a:t>integer</a:t>
            </a:r>
            <a:r>
              <a:rPr sz="1200" dirty="0"/>
              <a:t>);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function</a:t>
            </a:r>
            <a:r>
              <a:rPr sz="1200" dirty="0"/>
              <a:t> </a:t>
            </a:r>
            <a:r>
              <a:rPr sz="1200" dirty="0" err="1"/>
              <a:t>next</a:t>
            </a:r>
            <a:r>
              <a:rPr sz="1200" dirty="0"/>
              <a:t>(k: </a:t>
            </a:r>
            <a:r>
              <a:rPr sz="1200" dirty="0" err="1"/>
              <a:t>integer</a:t>
            </a:r>
            <a:r>
              <a:rPr sz="1200" dirty="0"/>
              <a:t>): </a:t>
            </a:r>
            <a:r>
              <a:rPr sz="1200" dirty="0" err="1"/>
              <a:t>integer</a:t>
            </a:r>
            <a:r>
              <a:rPr sz="1200" dirty="0"/>
              <a:t>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begin</a:t>
            </a:r>
            <a:r>
              <a:rPr sz="1200" dirty="0"/>
              <a:t> </a:t>
            </a:r>
            <a:r>
              <a:rPr sz="1200" dirty="0" err="1"/>
              <a:t>next</a:t>
            </a:r>
            <a:r>
              <a:rPr sz="1200" dirty="0"/>
              <a:t> := k + 1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end</a:t>
            </a:r>
            <a:r>
              <a:rPr sz="1200" dirty="0"/>
              <a:t>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begin</a:t>
            </a:r>
            <a:r>
              <a:rPr sz="1200" dirty="0"/>
              <a:t> 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writeln</a:t>
            </a:r>
            <a:r>
              <a:rPr sz="1200" dirty="0"/>
              <a:t>('The </a:t>
            </a:r>
            <a:r>
              <a:rPr sz="1200" dirty="0" err="1"/>
              <a:t>total</a:t>
            </a:r>
            <a:r>
              <a:rPr sz="1200" dirty="0"/>
              <a:t> </a:t>
            </a:r>
            <a:r>
              <a:rPr sz="1200" dirty="0" err="1"/>
              <a:t>is</a:t>
            </a:r>
            <a:r>
              <a:rPr sz="1200" dirty="0"/>
              <a:t>: ', j); j := </a:t>
            </a:r>
            <a:r>
              <a:rPr sz="1200" dirty="0" err="1"/>
              <a:t>next</a:t>
            </a:r>
            <a:r>
              <a:rPr sz="1200" dirty="0"/>
              <a:t>(j)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end</a:t>
            </a:r>
            <a:r>
              <a:rPr sz="1200" dirty="0"/>
              <a:t>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begin</a:t>
            </a:r>
            <a:r>
              <a:rPr sz="1200" dirty="0"/>
              <a:t> i := 1;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while</a:t>
            </a:r>
            <a:r>
              <a:rPr sz="1200" dirty="0"/>
              <a:t> i &lt;= 10 </a:t>
            </a:r>
            <a:r>
              <a:rPr sz="1200" dirty="0" err="1"/>
              <a:t>do</a:t>
            </a:r>
            <a:endParaRPr sz="1200" dirty="0"/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print</a:t>
            </a:r>
            <a:r>
              <a:rPr sz="1200" dirty="0"/>
              <a:t>(i)</a:t>
            </a:r>
          </a:p>
          <a:p>
            <a:pPr lvl="0">
              <a:spcBef>
                <a:spcPct val="50000"/>
              </a:spcBef>
            </a:pPr>
            <a:r>
              <a:rPr sz="1200" dirty="0"/>
              <a:t> </a:t>
            </a:r>
            <a:r>
              <a:rPr sz="1200" dirty="0" err="1"/>
              <a:t>end</a:t>
            </a:r>
            <a:r>
              <a:rPr sz="1200" dirty="0"/>
              <a:t>. </a:t>
            </a:r>
          </a:p>
        </p:txBody>
      </p:sp>
      <p:sp>
        <p:nvSpPr>
          <p:cNvPr id="48175" name="Ορθογώνιο 48174"/>
          <p:cNvSpPr/>
          <p:nvPr/>
        </p:nvSpPr>
        <p:spPr>
          <a:xfrm>
            <a:off x="4787900" y="3573463"/>
            <a:ext cx="3600450" cy="9159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b="1"/>
              <a:t>Παράδειγμα προγράμματος γραμμένο σε γλώσσα προγραμματισμού </a:t>
            </a:r>
            <a:r>
              <a:rPr lang="en-US" altLang="en-US" b="1"/>
              <a:t>Pascal</a:t>
            </a:r>
          </a:p>
        </p:txBody>
      </p:sp>
      <p:sp>
        <p:nvSpPr>
          <p:cNvPr id="48176" name="Βέλος: Αριστερό 48175"/>
          <p:cNvSpPr/>
          <p:nvPr/>
        </p:nvSpPr>
        <p:spPr>
          <a:xfrm>
            <a:off x="3995738" y="4149725"/>
            <a:ext cx="720725" cy="215900"/>
          </a:xfrm>
          <a:prstGeom prst="leftArrow">
            <a:avLst>
              <a:gd name="adj1" fmla="val 50000"/>
              <a:gd name="adj2" fmla="val 83456"/>
            </a:avLst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</p:sp>
      <p:pic>
        <p:nvPicPr>
          <p:cNvPr id="48177" name="Εικόνα 4817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48178" name="Εικόνα 4817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sp>
        <p:nvSpPr>
          <p:cNvPr id="48180" name="Ορθογώνιο 48179"/>
          <p:cNvSpPr/>
          <p:nvPr/>
        </p:nvSpPr>
        <p:spPr>
          <a:xfrm>
            <a:off x="3995738" y="5157788"/>
            <a:ext cx="5148262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t>Τα προγράμματα του υπολογιστή είναι αποθηκευμένα στα διάφορα αποθηκευτικά μέσα.</a:t>
            </a:r>
          </a:p>
        </p:txBody>
      </p:sp>
      <p:sp>
        <p:nvSpPr>
          <p:cNvPr id="48181" name="Ορθογώνιο 48180"/>
          <p:cNvSpPr/>
          <p:nvPr/>
        </p:nvSpPr>
        <p:spPr>
          <a:xfrm>
            <a:off x="3924300" y="6308725"/>
            <a:ext cx="403225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>
                <a:solidFill>
                  <a:schemeClr val="hlink"/>
                </a:solidFill>
              </a:rPr>
              <a:t>Ποια αποθηκευτικά μέσα γνωρίζετε;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71" grpId="0"/>
      <p:bldP spid="48174" grpId="0" animBg="1"/>
      <p:bldP spid="48175" grpId="0"/>
      <p:bldP spid="48180" grpId="0"/>
      <p:bldP spid="481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Τίτλος 7168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dirty="0"/>
              <a:t>Προγράμματα</a:t>
            </a:r>
          </a:p>
        </p:txBody>
      </p:sp>
      <p:sp>
        <p:nvSpPr>
          <p:cNvPr id="71685" name="Θέση κειμένου 71684"/>
          <p:cNvSpPr>
            <a:spLocks noGrp="1"/>
          </p:cNvSpPr>
          <p:nvPr>
            <p:ph type="body" idx="1"/>
          </p:nvPr>
        </p:nvSpPr>
        <p:spPr>
          <a:xfrm>
            <a:off x="611188" y="1341438"/>
            <a:ext cx="8281987" cy="2303462"/>
          </a:xfrm>
          <a:noFill/>
          <a:ln>
            <a:miter lim="800000"/>
          </a:ln>
        </p:spPr>
        <p:txBody>
          <a:bodyPr/>
          <a:lstStyle>
            <a:defPPr/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32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8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24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5pPr>
          </a:lstStyle>
          <a:p>
            <a:pPr lvl="0">
              <a:lnSpc>
                <a:spcPct val="80000"/>
              </a:lnSpc>
            </a:pPr>
            <a:endParaRPr lang="en-US" altLang="en-US" sz="1800" dirty="0"/>
          </a:p>
          <a:p>
            <a:pPr lvl="0">
              <a:lnSpc>
                <a:spcPct val="80000"/>
              </a:lnSpc>
            </a:pPr>
            <a:r>
              <a:rPr sz="2000" dirty="0"/>
              <a:t>Οι άνθρωποι που γνωρίζουν μια (ή και περισσότερες) γλώσσες προγραμματισμού και επομένως μπορούν να γράψουν προγράμματα λέγονται </a:t>
            </a:r>
            <a:r>
              <a:rPr sz="2000" b="1" dirty="0"/>
              <a:t>προγραμματιστές</a:t>
            </a:r>
            <a:r>
              <a:rPr sz="2000" dirty="0"/>
              <a:t>.</a:t>
            </a:r>
          </a:p>
          <a:p>
            <a:pPr lvl="0">
              <a:lnSpc>
                <a:spcPct val="80000"/>
              </a:lnSpc>
            </a:pPr>
            <a:r>
              <a:rPr sz="2000" dirty="0"/>
              <a:t>Για να «</a:t>
            </a:r>
            <a:r>
              <a:rPr sz="2000" b="1" dirty="0"/>
              <a:t>τρέξει</a:t>
            </a:r>
            <a:r>
              <a:rPr sz="2000" dirty="0"/>
              <a:t>», να εκτελεστεί δηλαδή, ένα πρόγραμμα από τον υπολογιστή πρέπει πρώτα να αντιγραφεί, να «</a:t>
            </a:r>
            <a:r>
              <a:rPr sz="2000" b="1" dirty="0"/>
              <a:t>φορτωθεί</a:t>
            </a:r>
            <a:r>
              <a:rPr sz="2000" dirty="0"/>
              <a:t>» όπως λέμε, από κάποιο αποθηκευτικό μέσο (πχ σκληρό δίσκο) </a:t>
            </a:r>
            <a:r>
              <a:rPr sz="2000" b="1" dirty="0"/>
              <a:t>στη μνήμη </a:t>
            </a:r>
            <a:r>
              <a:rPr lang="en-US" altLang="en-US" sz="2000" b="1" dirty="0"/>
              <a:t>RAM </a:t>
            </a:r>
            <a:r>
              <a:rPr lang="en-US" altLang="en-US" sz="2000" b="1" dirty="0" err="1"/>
              <a:t>του</a:t>
            </a:r>
            <a:r>
              <a:rPr lang="en-US" altLang="en-US" sz="2000" b="1" dirty="0"/>
              <a:t> υπ</a:t>
            </a:r>
            <a:r>
              <a:rPr lang="en-US" altLang="en-US" sz="2000" b="1" dirty="0" err="1"/>
              <a:t>ολογιστή</a:t>
            </a:r>
            <a:endParaRPr lang="en-US" altLang="en-US" sz="2000" b="1" dirty="0"/>
          </a:p>
        </p:txBody>
      </p:sp>
      <p:pic>
        <p:nvPicPr>
          <p:cNvPr id="71688" name="Εικόνα 71687"/>
          <p:cNvPicPr/>
          <p:nvPr/>
        </p:nvPicPr>
        <p:blipFill>
          <a:blip r:embed="rId4"/>
          <a:stretch>
            <a:fillRect/>
          </a:stretch>
        </p:blipFill>
        <p:spPr>
          <a:xfrm>
            <a:off x="5855009" y="4007189"/>
            <a:ext cx="1884363" cy="1884363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  <p:sp>
        <p:nvSpPr>
          <p:cNvPr id="71689" name="Βέλος: Δεξιό 71688"/>
          <p:cNvSpPr/>
          <p:nvPr/>
        </p:nvSpPr>
        <p:spPr>
          <a:xfrm>
            <a:off x="3708400" y="4941888"/>
            <a:ext cx="1873250" cy="360362"/>
          </a:xfrm>
          <a:prstGeom prst="rightArrow">
            <a:avLst>
              <a:gd name="adj1" fmla="val 50000"/>
              <a:gd name="adj2" fmla="val 129956"/>
            </a:avLst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</p:sp>
      <p:pic>
        <p:nvPicPr>
          <p:cNvPr id="71690" name="Εικόνα 7168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6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1692" name="Εικόνα 71691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7" r:link="rId6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D8641B06-6ACB-49F2-8B35-271BF13296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176" y="3982455"/>
            <a:ext cx="1918865" cy="191886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1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Διάγραμμα ροής: Εναλλακτική διεργασία 68609"/>
          <p:cNvSpPr/>
          <p:nvPr/>
        </p:nvSpPr>
        <p:spPr>
          <a:xfrm>
            <a:off x="3708400" y="333375"/>
            <a:ext cx="2232025" cy="863600"/>
          </a:xfrm>
          <a:prstGeom prst="flowChartAlternateProcess">
            <a:avLst/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t>Λογισμικό (Software)</a:t>
            </a:r>
          </a:p>
        </p:txBody>
      </p:sp>
      <p:sp>
        <p:nvSpPr>
          <p:cNvPr id="68611" name="Διάγραμμα ροής: Εναλλακτική διεργασία 68610"/>
          <p:cNvSpPr/>
          <p:nvPr/>
        </p:nvSpPr>
        <p:spPr>
          <a:xfrm>
            <a:off x="6911975" y="1484313"/>
            <a:ext cx="2232025" cy="863600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t>Εφαρμογών</a:t>
            </a:r>
          </a:p>
        </p:txBody>
      </p:sp>
      <p:sp>
        <p:nvSpPr>
          <p:cNvPr id="68612" name="Διάγραμμα ροής: Εναλλακτική διεργασία 68611"/>
          <p:cNvSpPr/>
          <p:nvPr/>
        </p:nvSpPr>
        <p:spPr>
          <a:xfrm>
            <a:off x="827088" y="1557338"/>
            <a:ext cx="2232025" cy="863600"/>
          </a:xfrm>
          <a:prstGeom prst="flowChartAlternateProcess">
            <a:avLst/>
          </a:prstGeom>
          <a:solidFill>
            <a:srgbClr val="FF00FF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t>Συστήματος</a:t>
            </a:r>
          </a:p>
        </p:txBody>
      </p:sp>
      <p:cxnSp>
        <p:nvCxnSpPr>
          <p:cNvPr id="68613" name="Γραμμή σύνδεσης: Γωνιώδης 68612"/>
          <p:cNvCxnSpPr>
            <a:stCxn id="68610" idx="2"/>
            <a:endCxn id="68612" idx="3"/>
          </p:cNvCxnSpPr>
          <p:nvPr/>
        </p:nvCxnSpPr>
        <p:spPr>
          <a:xfrm rot="5400000">
            <a:off x="3545681" y="710407"/>
            <a:ext cx="792163" cy="1765300"/>
          </a:xfrm>
          <a:prstGeom prst="bentConnector2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14" name="Γραμμή σύνδεσης: Γωνιώδης 68613"/>
          <p:cNvCxnSpPr>
            <a:stCxn id="68610" idx="2"/>
          </p:cNvCxnSpPr>
          <p:nvPr/>
        </p:nvCxnSpPr>
        <p:spPr>
          <a:xfrm rot="16200000" flipH="1">
            <a:off x="5455444" y="565944"/>
            <a:ext cx="790575" cy="2052637"/>
          </a:xfrm>
          <a:prstGeom prst="bentConnector2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68615" name="Διάγραμμα ροής: Εναλλακτική διεργασία 68614"/>
          <p:cNvSpPr/>
          <p:nvPr/>
        </p:nvSpPr>
        <p:spPr>
          <a:xfrm>
            <a:off x="0" y="3213100"/>
            <a:ext cx="1800225" cy="719138"/>
          </a:xfrm>
          <a:prstGeom prst="flowChartAlternateProcess">
            <a:avLst/>
          </a:prstGeom>
          <a:solidFill>
            <a:srgbClr val="FF00FF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t>Λειτουργικό</a:t>
            </a:r>
          </a:p>
          <a:p>
            <a:pPr lvl="0" algn="ctr"/>
            <a:r>
              <a:t>Σύστημα</a:t>
            </a:r>
          </a:p>
        </p:txBody>
      </p:sp>
      <p:sp>
        <p:nvSpPr>
          <p:cNvPr id="68616" name="Διάγραμμα ροής: Εναλλακτική διεργασία 68615"/>
          <p:cNvSpPr/>
          <p:nvPr/>
        </p:nvSpPr>
        <p:spPr>
          <a:xfrm>
            <a:off x="5508625" y="472440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Εκπαιδευτικά</a:t>
            </a:r>
          </a:p>
        </p:txBody>
      </p:sp>
      <p:sp>
        <p:nvSpPr>
          <p:cNvPr id="68617" name="Διάγραμμα ροής: Εναλλακτική διεργασία 68616"/>
          <p:cNvSpPr/>
          <p:nvPr/>
        </p:nvSpPr>
        <p:spPr>
          <a:xfrm>
            <a:off x="2051050" y="3213100"/>
            <a:ext cx="1800225" cy="719138"/>
          </a:xfrm>
          <a:prstGeom prst="flowChartAlternateProcess">
            <a:avLst/>
          </a:prstGeom>
          <a:solidFill>
            <a:srgbClr val="FF00FF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600"/>
              <a:t>Προγραμματα</a:t>
            </a:r>
          </a:p>
          <a:p>
            <a:pPr lvl="0" algn="ctr"/>
            <a:r>
              <a:rPr sz="1600"/>
              <a:t>Συντήρησης</a:t>
            </a:r>
          </a:p>
          <a:p>
            <a:pPr lvl="0" algn="ctr"/>
            <a:r>
              <a:rPr sz="1600"/>
              <a:t>του υπολογιστή</a:t>
            </a:r>
          </a:p>
        </p:txBody>
      </p:sp>
      <p:sp>
        <p:nvSpPr>
          <p:cNvPr id="68618" name="Διάγραμμα ροής: Εναλλακτική διεργασία 68617"/>
          <p:cNvSpPr/>
          <p:nvPr/>
        </p:nvSpPr>
        <p:spPr>
          <a:xfrm>
            <a:off x="6732588" y="472440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Παιχνίδια</a:t>
            </a:r>
          </a:p>
        </p:txBody>
      </p:sp>
      <p:sp>
        <p:nvSpPr>
          <p:cNvPr id="68619" name="Διάγραμμα ροής: Εναλλακτική διεργασία 68618"/>
          <p:cNvSpPr/>
          <p:nvPr/>
        </p:nvSpPr>
        <p:spPr>
          <a:xfrm>
            <a:off x="7991475" y="472440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Λογισμικό </a:t>
            </a:r>
          </a:p>
          <a:p>
            <a:pPr lvl="0" algn="ctr"/>
            <a:r>
              <a:rPr sz="1400"/>
              <a:t>Διαδικτύου</a:t>
            </a:r>
          </a:p>
        </p:txBody>
      </p:sp>
      <p:sp>
        <p:nvSpPr>
          <p:cNvPr id="68620" name="Διάγραμμα ροής: Εναλλακτική διεργασία 68619"/>
          <p:cNvSpPr/>
          <p:nvPr/>
        </p:nvSpPr>
        <p:spPr>
          <a:xfrm>
            <a:off x="4284663" y="472440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Επεξεργασία</a:t>
            </a:r>
          </a:p>
          <a:p>
            <a:pPr lvl="0" algn="ctr"/>
            <a:r>
              <a:rPr sz="1400"/>
              <a:t>ήχου</a:t>
            </a:r>
          </a:p>
        </p:txBody>
      </p:sp>
      <p:sp>
        <p:nvSpPr>
          <p:cNvPr id="68621" name="Διάγραμμα ροής: Εναλλακτική διεργασία 68620"/>
          <p:cNvSpPr/>
          <p:nvPr/>
        </p:nvSpPr>
        <p:spPr>
          <a:xfrm>
            <a:off x="3059113" y="472440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Επεξεργασία</a:t>
            </a:r>
          </a:p>
          <a:p>
            <a:pPr lvl="0" algn="ctr"/>
            <a:r>
              <a:rPr sz="1400"/>
              <a:t>εικόνας</a:t>
            </a:r>
          </a:p>
        </p:txBody>
      </p:sp>
      <p:sp>
        <p:nvSpPr>
          <p:cNvPr id="68622" name="Διάγραμμα ροής: Εναλλακτική διεργασία 68621"/>
          <p:cNvSpPr/>
          <p:nvPr/>
        </p:nvSpPr>
        <p:spPr>
          <a:xfrm>
            <a:off x="1835150" y="472440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Εφαρμογές </a:t>
            </a:r>
          </a:p>
          <a:p>
            <a:pPr lvl="0" algn="ctr"/>
            <a:r>
              <a:rPr sz="1400"/>
              <a:t>Γραφείου</a:t>
            </a:r>
          </a:p>
        </p:txBody>
      </p:sp>
      <p:cxnSp>
        <p:nvCxnSpPr>
          <p:cNvPr id="68623" name="Ευθεία γραμμή σύνδεσης 68622"/>
          <p:cNvCxnSpPr>
            <a:stCxn id="68611" idx="2"/>
            <a:endCxn id="68622" idx="0"/>
          </p:cNvCxnSpPr>
          <p:nvPr/>
        </p:nvCxnSpPr>
        <p:spPr>
          <a:xfrm flipH="1">
            <a:off x="2411413" y="2347913"/>
            <a:ext cx="5616575" cy="23764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24" name="Ευθεία γραμμή σύνδεσης 68623"/>
          <p:cNvCxnSpPr>
            <a:stCxn id="68611" idx="2"/>
            <a:endCxn id="68621" idx="0"/>
          </p:cNvCxnSpPr>
          <p:nvPr/>
        </p:nvCxnSpPr>
        <p:spPr>
          <a:xfrm flipH="1">
            <a:off x="3635375" y="2347913"/>
            <a:ext cx="4392613" cy="23764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25" name="Ευθεία γραμμή σύνδεσης 68624"/>
          <p:cNvCxnSpPr>
            <a:stCxn id="68611" idx="2"/>
            <a:endCxn id="68620" idx="0"/>
          </p:cNvCxnSpPr>
          <p:nvPr/>
        </p:nvCxnSpPr>
        <p:spPr>
          <a:xfrm flipH="1">
            <a:off x="4860925" y="2347913"/>
            <a:ext cx="3167063" cy="23764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26" name="Ευθεία γραμμή σύνδεσης 68625"/>
          <p:cNvCxnSpPr>
            <a:stCxn id="68611" idx="2"/>
            <a:endCxn id="68616" idx="0"/>
          </p:cNvCxnSpPr>
          <p:nvPr/>
        </p:nvCxnSpPr>
        <p:spPr>
          <a:xfrm flipH="1">
            <a:off x="6084888" y="2347913"/>
            <a:ext cx="1943100" cy="23764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27" name="Ευθεία γραμμή σύνδεσης 68626"/>
          <p:cNvCxnSpPr>
            <a:stCxn id="68611" idx="2"/>
            <a:endCxn id="68618" idx="0"/>
          </p:cNvCxnSpPr>
          <p:nvPr/>
        </p:nvCxnSpPr>
        <p:spPr>
          <a:xfrm flipH="1">
            <a:off x="7308850" y="2347913"/>
            <a:ext cx="719138" cy="23764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28" name="Ευθεία γραμμή σύνδεσης 68627"/>
          <p:cNvCxnSpPr>
            <a:stCxn id="68611" idx="2"/>
            <a:endCxn id="68619" idx="0"/>
          </p:cNvCxnSpPr>
          <p:nvPr/>
        </p:nvCxnSpPr>
        <p:spPr>
          <a:xfrm>
            <a:off x="8027988" y="2347913"/>
            <a:ext cx="539750" cy="2376487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pic>
        <p:nvPicPr>
          <p:cNvPr id="68629" name="Εικόνα 6862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sp>
        <p:nvSpPr>
          <p:cNvPr id="68631" name="Διάγραμμα ροής: Εναλλακτική διεργασία 68630"/>
          <p:cNvSpPr/>
          <p:nvPr/>
        </p:nvSpPr>
        <p:spPr>
          <a:xfrm>
            <a:off x="468313" y="594995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Επεξεργασία</a:t>
            </a:r>
          </a:p>
          <a:p>
            <a:pPr lvl="0" algn="ctr"/>
            <a:r>
              <a:rPr sz="1400"/>
              <a:t>κειμένου</a:t>
            </a:r>
          </a:p>
        </p:txBody>
      </p:sp>
      <p:sp>
        <p:nvSpPr>
          <p:cNvPr id="68632" name="Διάγραμμα ροής: Εναλλακτική διεργασία 68631"/>
          <p:cNvSpPr/>
          <p:nvPr/>
        </p:nvSpPr>
        <p:spPr>
          <a:xfrm>
            <a:off x="1763713" y="594995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Λογιστικά</a:t>
            </a:r>
          </a:p>
          <a:p>
            <a:pPr lvl="0" algn="ctr"/>
            <a:r>
              <a:rPr sz="1400"/>
              <a:t>Φύλλα</a:t>
            </a:r>
          </a:p>
        </p:txBody>
      </p:sp>
      <p:sp>
        <p:nvSpPr>
          <p:cNvPr id="68633" name="Διάγραμμα ροής: Εναλλακτική διεργασία 68632"/>
          <p:cNvSpPr/>
          <p:nvPr/>
        </p:nvSpPr>
        <p:spPr>
          <a:xfrm>
            <a:off x="3059113" y="5949950"/>
            <a:ext cx="1152525" cy="503238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200" b="1"/>
              <a:t>Λογισμικό</a:t>
            </a:r>
          </a:p>
          <a:p>
            <a:pPr lvl="0" algn="ctr"/>
            <a:r>
              <a:rPr sz="1200" b="1"/>
              <a:t>Παρουσιάσεων</a:t>
            </a:r>
          </a:p>
        </p:txBody>
      </p:sp>
      <p:sp>
        <p:nvSpPr>
          <p:cNvPr id="68634" name="Διάγραμμα ροής: Εναλλακτική διεργασία 68633"/>
          <p:cNvSpPr/>
          <p:nvPr/>
        </p:nvSpPr>
        <p:spPr>
          <a:xfrm>
            <a:off x="7991475" y="5805488"/>
            <a:ext cx="1152525" cy="503237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400"/>
              <a:t>Ηλεκτρονικό</a:t>
            </a:r>
          </a:p>
          <a:p>
            <a:pPr lvl="0" algn="ctr"/>
            <a:r>
              <a:rPr sz="1400"/>
              <a:t>Ταχυδρομείο</a:t>
            </a:r>
          </a:p>
        </p:txBody>
      </p:sp>
      <p:sp>
        <p:nvSpPr>
          <p:cNvPr id="68635" name="Διάγραμμα ροής: Εναλλακτική διεργασία 68634"/>
          <p:cNvSpPr/>
          <p:nvPr/>
        </p:nvSpPr>
        <p:spPr>
          <a:xfrm>
            <a:off x="6659563" y="5805488"/>
            <a:ext cx="1152525" cy="503237"/>
          </a:xfrm>
          <a:prstGeom prst="flowChartAlternateProcess">
            <a:avLst/>
          </a:prstGeom>
          <a:solidFill>
            <a:srgbClr val="99CC00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1200" b="1"/>
              <a:t>Φυλλομετρητές</a:t>
            </a:r>
          </a:p>
          <a:p>
            <a:pPr lvl="0" algn="ctr"/>
            <a:r>
              <a:rPr sz="1200" b="1"/>
              <a:t>(</a:t>
            </a:r>
            <a:r>
              <a:rPr lang="en-US" altLang="en-US" sz="1200" b="1"/>
              <a:t>Browsers)</a:t>
            </a:r>
          </a:p>
        </p:txBody>
      </p:sp>
      <p:cxnSp>
        <p:nvCxnSpPr>
          <p:cNvPr id="68636" name="Ευθεία γραμμή σύνδεσης 68635"/>
          <p:cNvCxnSpPr>
            <a:stCxn id="68612" idx="2"/>
            <a:endCxn id="68615" idx="0"/>
          </p:cNvCxnSpPr>
          <p:nvPr/>
        </p:nvCxnSpPr>
        <p:spPr>
          <a:xfrm flipH="1">
            <a:off x="900113" y="2420938"/>
            <a:ext cx="1042987" cy="792162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37" name="Ευθεία γραμμή σύνδεσης 68636"/>
          <p:cNvCxnSpPr>
            <a:stCxn id="68612" idx="2"/>
            <a:endCxn id="68617" idx="0"/>
          </p:cNvCxnSpPr>
          <p:nvPr/>
        </p:nvCxnSpPr>
        <p:spPr>
          <a:xfrm>
            <a:off x="1943100" y="2420938"/>
            <a:ext cx="1008063" cy="792162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38" name="Ευθεία γραμμή σύνδεσης 68637"/>
          <p:cNvCxnSpPr>
            <a:stCxn id="68622" idx="2"/>
            <a:endCxn id="68631" idx="0"/>
          </p:cNvCxnSpPr>
          <p:nvPr/>
        </p:nvCxnSpPr>
        <p:spPr>
          <a:xfrm flipH="1">
            <a:off x="1044575" y="5227638"/>
            <a:ext cx="1366838" cy="722312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39" name="Ευθεία γραμμή σύνδεσης 68638"/>
          <p:cNvCxnSpPr>
            <a:stCxn id="68622" idx="2"/>
            <a:endCxn id="68632" idx="0"/>
          </p:cNvCxnSpPr>
          <p:nvPr/>
        </p:nvCxnSpPr>
        <p:spPr>
          <a:xfrm flipH="1">
            <a:off x="2339975" y="5227638"/>
            <a:ext cx="71438" cy="722312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40" name="Ευθεία γραμμή σύνδεσης 68639"/>
          <p:cNvCxnSpPr>
            <a:stCxn id="68622" idx="2"/>
            <a:endCxn id="68633" idx="0"/>
          </p:cNvCxnSpPr>
          <p:nvPr/>
        </p:nvCxnSpPr>
        <p:spPr>
          <a:xfrm>
            <a:off x="2411413" y="5227638"/>
            <a:ext cx="1223962" cy="722312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41" name="Ευθεία γραμμή σύνδεσης 68640"/>
          <p:cNvCxnSpPr>
            <a:stCxn id="68619" idx="2"/>
            <a:endCxn id="68635" idx="0"/>
          </p:cNvCxnSpPr>
          <p:nvPr/>
        </p:nvCxnSpPr>
        <p:spPr>
          <a:xfrm flipH="1">
            <a:off x="7235825" y="5227638"/>
            <a:ext cx="1331913" cy="57785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cxnSp>
        <p:nvCxnSpPr>
          <p:cNvPr id="68642" name="Ευθεία γραμμή σύνδεσης 68641"/>
          <p:cNvCxnSpPr>
            <a:stCxn id="68619" idx="2"/>
            <a:endCxn id="68634" idx="0"/>
          </p:cNvCxnSpPr>
          <p:nvPr/>
        </p:nvCxnSpPr>
        <p:spPr>
          <a:xfrm flipH="1">
            <a:off x="8567738" y="5227638"/>
            <a:ext cx="0" cy="577850"/>
          </a:xfrm>
          <a:prstGeom prst="line">
            <a:avLst/>
          </a:prstGeom>
          <a:noFill/>
          <a:ln>
            <a:solidFill>
              <a:schemeClr val="tx1"/>
            </a:solidFill>
            <a:miter lim="800000"/>
          </a:ln>
        </p:spPr>
      </p:cxnSp>
      <p:sp>
        <p:nvSpPr>
          <p:cNvPr id="68643" name="Ορθογώνιο 68642"/>
          <p:cNvSpPr/>
          <p:nvPr/>
        </p:nvSpPr>
        <p:spPr>
          <a:xfrm rot="20640000">
            <a:off x="-3175" y="636588"/>
            <a:ext cx="32766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000" b="1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Κατηγορίες  Λογισμικού</a:t>
            </a:r>
          </a:p>
        </p:txBody>
      </p:sp>
      <p:pic>
        <p:nvPicPr>
          <p:cNvPr id="68644" name="Εικόνα 68643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Τίτλος 7372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Λειτουργικό Σύστημα</a:t>
            </a:r>
          </a:p>
        </p:txBody>
      </p:sp>
      <p:sp>
        <p:nvSpPr>
          <p:cNvPr id="73735" name="Θέση κειμένου 73734"/>
          <p:cNvSpPr>
            <a:spLocks noGrp="1"/>
          </p:cNvSpPr>
          <p:nvPr>
            <p:ph type="body" idx="1"/>
          </p:nvPr>
        </p:nvSpPr>
        <p:spPr>
          <a:xfrm>
            <a:off x="395288" y="2636838"/>
            <a:ext cx="8229600" cy="2992437"/>
          </a:xfrm>
          <a:noFill/>
          <a:ln>
            <a:miter lim="800000"/>
          </a:ln>
        </p:spPr>
        <p:txBody>
          <a:bodyPr/>
          <a:lstStyle>
            <a:defPPr/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32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8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24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5pPr>
          </a:lstStyle>
          <a:p>
            <a:pPr lvl="0" algn="ctr">
              <a:buNone/>
            </a:pPr>
            <a:r>
              <a:t>Το Λειτουργικό Σύστημα είναι υπεύθυνο για:</a:t>
            </a:r>
          </a:p>
          <a:p>
            <a:pPr lvl="0"/>
            <a:r>
              <a:rPr sz="2000"/>
              <a:t>Την ομαλή</a:t>
            </a:r>
            <a:r>
              <a:rPr lang="en-US" altLang="en-US" sz="2000"/>
              <a:t> λειτουργία του υπολογιστή</a:t>
            </a:r>
          </a:p>
          <a:p>
            <a:pPr lvl="0"/>
            <a:r>
              <a:rPr lang="en-US" altLang="en-US" sz="2000"/>
              <a:t>Τη διαχείριση του υλικού του υπολογιστή</a:t>
            </a:r>
          </a:p>
          <a:p>
            <a:pPr lvl="0"/>
            <a:r>
              <a:rPr lang="en-US" altLang="en-US" sz="2000"/>
              <a:t>Την επικοινωνία χρήστη υπολογιστή μέσω των περιφερειακών συσκευών</a:t>
            </a:r>
          </a:p>
          <a:p>
            <a:pPr lvl="0"/>
            <a:r>
              <a:rPr lang="en-US" altLang="en-US" sz="2000"/>
              <a:t>Την εκτέλεση των άλλων προγραμμάτων</a:t>
            </a:r>
          </a:p>
          <a:p>
            <a:pPr lvl="0"/>
            <a:r>
              <a:rPr lang="en-US" altLang="en-US" sz="2000"/>
              <a:t>Την αποθήκευση των εργασιών μας</a:t>
            </a:r>
          </a:p>
          <a:p>
            <a:pPr lvl="0"/>
            <a:endParaRPr lang="en-US" altLang="en-US" sz="2000"/>
          </a:p>
        </p:txBody>
      </p:sp>
      <p:pic>
        <p:nvPicPr>
          <p:cNvPr id="73731" name="Εικόνα 73730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 r:link="rId5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3732" name="Εικόνα 7373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r:link="rId5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sp>
        <p:nvSpPr>
          <p:cNvPr id="73734" name="Ορθογώνιο 73733"/>
          <p:cNvSpPr/>
          <p:nvPr/>
        </p:nvSpPr>
        <p:spPr>
          <a:xfrm>
            <a:off x="0" y="1628775"/>
            <a:ext cx="9396413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000"/>
              <a:t>Λειτουργικό Σύστημα (</a:t>
            </a:r>
            <a:r>
              <a:rPr lang="en-US" altLang="en-US" sz="2000"/>
              <a:t>Operating System)  ονομάζεται μια ομάδα προγραμμάτων τα οποία είναι </a:t>
            </a:r>
            <a:r>
              <a:rPr sz="2000" i="1"/>
              <a:t>απαραίτητα</a:t>
            </a:r>
            <a:r>
              <a:rPr sz="2000"/>
              <a:t> για να λειτουργήσει ο υπολογιστής</a:t>
            </a:r>
          </a:p>
        </p:txBody>
      </p:sp>
      <p:pic>
        <p:nvPicPr>
          <p:cNvPr id="73737" name="Εικόνα 73736"/>
          <p:cNvPicPr/>
          <p:nvPr/>
        </p:nvPicPr>
        <p:blipFill>
          <a:blip r:embed="rId7"/>
          <a:stretch>
            <a:fillRect/>
          </a:stretch>
        </p:blipFill>
        <p:spPr>
          <a:xfrm>
            <a:off x="6156325" y="5808663"/>
            <a:ext cx="1584325" cy="1049337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  <p:sp>
        <p:nvSpPr>
          <p:cNvPr id="73738" name="Ορθογώνιο 73737"/>
          <p:cNvSpPr/>
          <p:nvPr/>
        </p:nvSpPr>
        <p:spPr>
          <a:xfrm>
            <a:off x="1042988" y="6021388"/>
            <a:ext cx="4968875" cy="641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dirty="0">
                <a:solidFill>
                  <a:schemeClr val="hlink"/>
                </a:solidFill>
              </a:rPr>
              <a:t>Ένα από τα πρώτα Λειτουργικά Συστήματα για </a:t>
            </a:r>
            <a:r>
              <a:rPr lang="en-US" altLang="en-US" dirty="0">
                <a:solidFill>
                  <a:schemeClr val="hlink"/>
                </a:solidFill>
              </a:rPr>
              <a:t>PC </a:t>
            </a:r>
            <a:r>
              <a:rPr lang="en-US" altLang="en-US" dirty="0" err="1">
                <a:solidFill>
                  <a:schemeClr val="hlink"/>
                </a:solidFill>
              </a:rPr>
              <a:t>ήτ</a:t>
            </a:r>
            <a:r>
              <a:rPr lang="en-US" altLang="en-US" dirty="0">
                <a:solidFill>
                  <a:schemeClr val="hlink"/>
                </a:solidFill>
              </a:rPr>
              <a:t>αν το </a:t>
            </a:r>
            <a:r>
              <a:rPr lang="en-US" altLang="en-US" b="1" dirty="0">
                <a:solidFill>
                  <a:schemeClr val="hlink"/>
                </a:solidFill>
              </a:rPr>
              <a:t>DOS</a:t>
            </a:r>
            <a:r>
              <a:rPr lang="en-US" altLang="en-US" dirty="0">
                <a:solidFill>
                  <a:schemeClr val="hlink"/>
                </a:solidFill>
              </a:rPr>
              <a:t> (Disk Operating System)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Τίτλος 778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Λειτουργικό Σύστημα</a:t>
            </a:r>
          </a:p>
        </p:txBody>
      </p:sp>
      <p:pic>
        <p:nvPicPr>
          <p:cNvPr id="77827" name="Εικόνα 7782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r:link="rId6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7828" name="Εικόνα 7782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r:link="rId6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sp>
        <p:nvSpPr>
          <p:cNvPr id="77832" name="Ορθογώνιο 77831"/>
          <p:cNvSpPr/>
          <p:nvPr/>
        </p:nvSpPr>
        <p:spPr>
          <a:xfrm>
            <a:off x="0" y="1196975"/>
            <a:ext cx="9144000" cy="822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400"/>
              <a:t>Το λειτουργικό σύστημα δηλαδή είναι κάτι σαν τον μαέστρο ο οποίος συντονίζει και δίνει το ρυθμό σε ολόκληρη την ορχήστρα!</a:t>
            </a:r>
          </a:p>
        </p:txBody>
      </p:sp>
      <p:pic>
        <p:nvPicPr>
          <p:cNvPr id="77833" name="Εικόνα 77832"/>
          <p:cNvPicPr>
            <a:picLocks noChangeAspect="1" noCrop="1"/>
          </p:cNvPicPr>
          <p:nvPr/>
        </p:nvPicPr>
        <p:blipFill>
          <a:blip r:embed="rId8" r:link="rId9"/>
          <a:stretch>
            <a:fillRect/>
          </a:stretch>
        </p:blipFill>
        <p:spPr>
          <a:xfrm>
            <a:off x="3635896" y="2348880"/>
            <a:ext cx="1733550" cy="173355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77835" name="Ορθογώνιο 77834"/>
          <p:cNvSpPr/>
          <p:nvPr/>
        </p:nvSpPr>
        <p:spPr>
          <a:xfrm>
            <a:off x="0" y="4652963"/>
            <a:ext cx="9144000" cy="1603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t>Ο υπολογιστής τελικά είναι μια περίπλοκη συσκευή η οποία για να λειτουργήσει σωστά θα πρέπει να υπάρχει </a:t>
            </a:r>
            <a:r>
              <a:rPr b="1"/>
              <a:t>συνεργασία μεταξύ υλικού</a:t>
            </a:r>
            <a:r>
              <a:t> (συσκευών) </a:t>
            </a:r>
            <a:r>
              <a:rPr b="1"/>
              <a:t>και λογισμικού</a:t>
            </a:r>
            <a:r>
              <a:t> (προγραμμάτων).  Αυτό πολλές φορές το λέμε και </a:t>
            </a:r>
            <a:r>
              <a:rPr b="1"/>
              <a:t>συμβατότητα</a:t>
            </a:r>
            <a:r>
              <a:t> </a:t>
            </a:r>
            <a:r>
              <a:rPr b="1"/>
              <a:t>Υλικού – Λογισμικού.</a:t>
            </a:r>
          </a:p>
          <a:p>
            <a:pPr lvl="0">
              <a:spcBef>
                <a:spcPct val="50000"/>
              </a:spcBef>
            </a:pPr>
            <a:r>
              <a:rPr i="1"/>
              <a:t>Φυσικά πρέπει να έχουμε κατά νου ότι αν τροφοδοτήσουμε τον υπολογιστή με </a:t>
            </a:r>
            <a:r>
              <a:rPr b="1" i="1"/>
              <a:t>λανθασμένα δεδομένα</a:t>
            </a:r>
            <a:r>
              <a:rPr i="1"/>
              <a:t> (</a:t>
            </a:r>
            <a:r>
              <a:rPr lang="en-US" altLang="en-US" i="1"/>
              <a:t>data) τότε θα παράγει και </a:t>
            </a:r>
            <a:r>
              <a:rPr b="1" i="1"/>
              <a:t>λανθασμένα αποτελέσματα!</a:t>
            </a:r>
          </a:p>
        </p:txBody>
      </p:sp>
      <p:pic>
        <p:nvPicPr>
          <p:cNvPr id="77836" name="Εικόνα 77835">
            <a:hlinkClick r:id="" action="ppaction://media"/>
          </p:cNvPr>
          <p:cNvPicPr>
            <a:picLocks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5650" y="7100888"/>
            <a:ext cx="244475" cy="244475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78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6"/>
                </p:tgtEl>
              </p:cMediaNode>
            </p:audio>
          </p:childTnLst>
        </p:cTn>
      </p:par>
    </p:tnLst>
    <p:bldLst>
      <p:bldP spid="778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Τίτλος 111617"/>
          <p:cNvSpPr>
            <a:spLocks noGrp="1"/>
          </p:cNvSpPr>
          <p:nvPr>
            <p:ph type="title"/>
          </p:nvPr>
        </p:nvSpPr>
        <p:spPr>
          <a:xfrm>
            <a:off x="250825" y="260350"/>
            <a:ext cx="69850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Λειτουργικά Συστήματα</a:t>
            </a:r>
          </a:p>
        </p:txBody>
      </p:sp>
      <p:pic>
        <p:nvPicPr>
          <p:cNvPr id="111619" name="Εικόνα 11161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111620" name="Εικόνα 11161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sp>
        <p:nvSpPr>
          <p:cNvPr id="111622" name="Ορθογώνιο 111621"/>
          <p:cNvSpPr/>
          <p:nvPr/>
        </p:nvSpPr>
        <p:spPr>
          <a:xfrm>
            <a:off x="323850" y="1557338"/>
            <a:ext cx="8604250" cy="28686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 b="1">
                <a:effectLst>
                  <a:outerShdw blurRad="38100" dist="38100" dir="2700000" algn="tl">
                    <a:schemeClr val="bg2"/>
                  </a:outerShdw>
                </a:effectLst>
              </a:rPr>
              <a:t>Όπως ήδη καταλάβατε το Λειτουργικό Σύστημα είναι ένα λογισμικό </a:t>
            </a:r>
            <a:r>
              <a:rPr sz="2800" b="1" i="1" u="sng">
                <a:effectLst>
                  <a:outerShdw blurRad="38100" dist="38100" dir="2700000" algn="tl">
                    <a:schemeClr val="bg2"/>
                  </a:outerShdw>
                </a:effectLst>
              </a:rPr>
              <a:t>απαραίτητο</a:t>
            </a:r>
            <a:r>
              <a:rPr sz="2800" b="1">
                <a:effectLst>
                  <a:outerShdw blurRad="38100" dist="38100" dir="2700000" algn="tl">
                    <a:schemeClr val="bg2"/>
                  </a:outerShdw>
                </a:effectLst>
              </a:rPr>
              <a:t> για να δουλέψει ο υπολογιστής μας.</a:t>
            </a:r>
          </a:p>
          <a:p>
            <a:pPr lvl="0">
              <a:spcBef>
                <a:spcPct val="50000"/>
              </a:spcBef>
            </a:pPr>
            <a:r>
              <a:rPr sz="2800" b="1">
                <a:effectLst>
                  <a:outerShdw blurRad="38100" dist="38100" dir="2700000" algn="tl">
                    <a:schemeClr val="bg2"/>
                  </a:outerShdw>
                </a:effectLst>
              </a:rPr>
              <a:t>Ας δούμε λοιπόν μερικά Λειτουργικά Συστήματα για Προσωπικούς Υπολογιστές – </a:t>
            </a:r>
            <a:r>
              <a:rPr lang="en-US" altLang="en-US" sz="2800" b="1">
                <a:effectLst>
                  <a:outerShdw blurRad="38100" dist="38100" dir="2700000" algn="tl">
                    <a:schemeClr val="bg2"/>
                  </a:outerShdw>
                </a:effectLst>
              </a:rPr>
              <a:t>P.C. Operating Systems.</a:t>
            </a:r>
          </a:p>
        </p:txBody>
      </p:sp>
      <p:sp>
        <p:nvSpPr>
          <p:cNvPr id="111623" name="Ορθογώνιο 111622"/>
          <p:cNvSpPr/>
          <p:nvPr/>
        </p:nvSpPr>
        <p:spPr>
          <a:xfrm>
            <a:off x="1619250" y="5116513"/>
            <a:ext cx="6048375" cy="17414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dirty="0">
                <a:solidFill>
                  <a:schemeClr val="hlink"/>
                </a:solidFill>
              </a:rPr>
              <a:t>Πριν από αυτό όμως προσπαθήστε να απαντήσετε στα παρακάτω ερωτήματα:</a:t>
            </a:r>
            <a:endParaRPr lang="en-US" altLang="en-US" dirty="0">
              <a:solidFill>
                <a:schemeClr val="hlink"/>
              </a:solidFill>
            </a:endParaRPr>
          </a:p>
          <a:p>
            <a:pPr lvl="0">
              <a:spcBef>
                <a:spcPct val="50000"/>
              </a:spcBef>
              <a:buChar char="•"/>
            </a:pPr>
            <a:r>
              <a:rPr lang="en-US" altLang="en-US" dirty="0" err="1">
                <a:solidFill>
                  <a:schemeClr val="hlink"/>
                </a:solidFill>
              </a:rPr>
              <a:t>Ποιο</a:t>
            </a:r>
            <a:r>
              <a:rPr lang="en-US" altLang="en-US" dirty="0">
                <a:solidFill>
                  <a:schemeClr val="hlink"/>
                </a:solidFill>
              </a:rPr>
              <a:t> </a:t>
            </a:r>
            <a:r>
              <a:rPr lang="en-US" altLang="en-US" dirty="0" err="1">
                <a:solidFill>
                  <a:schemeClr val="hlink"/>
                </a:solidFill>
              </a:rPr>
              <a:t>είν</a:t>
            </a:r>
            <a:r>
              <a:rPr lang="en-US" altLang="en-US" dirty="0">
                <a:solidFill>
                  <a:schemeClr val="hlink"/>
                </a:solidFill>
              </a:rPr>
              <a:t>αι το Λειτουργικό Σύστημα του υπολογιστή σας;</a:t>
            </a:r>
          </a:p>
          <a:p>
            <a:pPr lvl="0">
              <a:spcBef>
                <a:spcPct val="50000"/>
              </a:spcBef>
              <a:buChar char="•"/>
            </a:pPr>
            <a:r>
              <a:rPr lang="en-US" altLang="en-US" dirty="0" err="1">
                <a:solidFill>
                  <a:schemeClr val="hlink"/>
                </a:solidFill>
              </a:rPr>
              <a:t>Ποιο</a:t>
            </a:r>
            <a:r>
              <a:rPr lang="en-US" altLang="en-US" dirty="0">
                <a:solidFill>
                  <a:schemeClr val="hlink"/>
                </a:solidFill>
              </a:rPr>
              <a:t> </a:t>
            </a:r>
            <a:r>
              <a:rPr lang="en-US" altLang="en-US" dirty="0" err="1">
                <a:solidFill>
                  <a:schemeClr val="hlink"/>
                </a:solidFill>
              </a:rPr>
              <a:t>Λειτουργικό</a:t>
            </a:r>
            <a:r>
              <a:rPr lang="en-US" altLang="en-US" dirty="0">
                <a:solidFill>
                  <a:schemeClr val="hlink"/>
                </a:solidFill>
              </a:rPr>
              <a:t> </a:t>
            </a:r>
            <a:r>
              <a:rPr lang="en-US" altLang="en-US" dirty="0" err="1">
                <a:solidFill>
                  <a:schemeClr val="hlink"/>
                </a:solidFill>
              </a:rPr>
              <a:t>Σύστημ</a:t>
            </a:r>
            <a:r>
              <a:rPr lang="en-US" altLang="en-US" dirty="0">
                <a:solidFill>
                  <a:schemeClr val="hlink"/>
                </a:solidFill>
              </a:rPr>
              <a:t>α έχουν οι υπολογιστές του εργαστηρίου Πληροφορικής;</a:t>
            </a:r>
          </a:p>
        </p:txBody>
      </p:sp>
      <p:pic>
        <p:nvPicPr>
          <p:cNvPr id="111624" name="Εικόνα 111623"/>
          <p:cNvPicPr>
            <a:picLocks noChangeAspect="1"/>
          </p:cNvPicPr>
          <p:nvPr/>
        </p:nvPicPr>
        <p:blipFill>
          <a:blip r:embed="rId6" r:link="rId7"/>
          <a:stretch>
            <a:fillRect/>
          </a:stretch>
        </p:blipFill>
        <p:spPr>
          <a:xfrm>
            <a:off x="7380288" y="404813"/>
            <a:ext cx="1420812" cy="1117600"/>
          </a:xfrm>
          <a:prstGeom prst="rect">
            <a:avLst/>
          </a:prstGeom>
          <a:noFill/>
          <a:ln>
            <a:miter lim="800000"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Τίτλος 7987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Λειτουργικά συστήματα  Windows XP</a:t>
            </a:r>
          </a:p>
        </p:txBody>
      </p:sp>
      <p:pic>
        <p:nvPicPr>
          <p:cNvPr id="79875" name="Εικόνα 7987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9876" name="Εικόνα 7987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9878" name="Εικόνα 79877"/>
          <p:cNvPicPr/>
          <p:nvPr/>
        </p:nvPicPr>
        <p:blipFill>
          <a:blip r:embed="rId6"/>
          <a:stretch>
            <a:fillRect/>
          </a:stretch>
        </p:blipFill>
        <p:spPr>
          <a:xfrm>
            <a:off x="611560" y="1628799"/>
            <a:ext cx="7705353" cy="4521175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Τίτλος 7987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dirty="0"/>
              <a:t>Λειτουργικά συστήματα  Windows </a:t>
            </a:r>
            <a:r>
              <a:rPr lang="en-US" dirty="0"/>
              <a:t>Vista</a:t>
            </a:r>
            <a:endParaRPr dirty="0"/>
          </a:p>
        </p:txBody>
      </p:sp>
      <p:pic>
        <p:nvPicPr>
          <p:cNvPr id="79875" name="Εικόνα 7987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9876" name="Εικόνα 7987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D0735104-ADD0-4693-A988-6C99F0562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20" y="1805224"/>
            <a:ext cx="6012160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172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Τίτλος 7577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3200"/>
              <a:t>Λειτουργικά συστήματα – </a:t>
            </a:r>
            <a:r>
              <a:rPr lang="en-US" altLang="en-US" sz="3200"/>
              <a:t>Windows 7</a:t>
            </a:r>
          </a:p>
        </p:txBody>
      </p:sp>
      <p:pic>
        <p:nvPicPr>
          <p:cNvPr id="75779" name="Εικόνα 7577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5780" name="Εικόνα 7577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5782" name="Εικόνα 75781"/>
          <p:cNvPicPr/>
          <p:nvPr/>
        </p:nvPicPr>
        <p:blipFill>
          <a:blip r:embed="rId6"/>
          <a:stretch>
            <a:fillRect/>
          </a:stretch>
        </p:blipFill>
        <p:spPr>
          <a:xfrm>
            <a:off x="1547664" y="980728"/>
            <a:ext cx="6264424" cy="4983510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Τίτλος 7577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3200" dirty="0"/>
              <a:t>Λειτουργικά συστήματα – </a:t>
            </a:r>
            <a:r>
              <a:rPr lang="en-US" altLang="en-US" sz="3200" dirty="0"/>
              <a:t>Windows 8</a:t>
            </a:r>
          </a:p>
        </p:txBody>
      </p:sp>
      <p:pic>
        <p:nvPicPr>
          <p:cNvPr id="75779" name="Εικόνα 7577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5780" name="Εικόνα 7577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A02E7D0A-2343-4C49-9B80-3A3BAB633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56792"/>
            <a:ext cx="7104751" cy="400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19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Τίτλος 7577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3200" dirty="0"/>
              <a:t>Λειτουργικά συστήματα – </a:t>
            </a:r>
            <a:r>
              <a:rPr lang="en-US" altLang="en-US" sz="3200" dirty="0"/>
              <a:t>Windows 10</a:t>
            </a:r>
          </a:p>
        </p:txBody>
      </p:sp>
      <p:pic>
        <p:nvPicPr>
          <p:cNvPr id="75779" name="Εικόνα 7577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75780" name="Εικόνα 7577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6CFCC660-45D6-401D-92C5-68D4DC5756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556792"/>
            <a:ext cx="769510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83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Τίτλος 8294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Λειτουργικά συστήματα</a:t>
            </a:r>
            <a:br/>
            <a:r>
              <a:t>Ubuntu (Linux)</a:t>
            </a:r>
          </a:p>
        </p:txBody>
      </p:sp>
      <p:pic>
        <p:nvPicPr>
          <p:cNvPr id="82947" name="Εικόνα 8294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82948" name="Εικόνα 8294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82950" name="Εικόνα 82949"/>
          <p:cNvPicPr/>
          <p:nvPr/>
        </p:nvPicPr>
        <p:blipFill>
          <a:blip r:embed="rId6"/>
          <a:stretch>
            <a:fillRect/>
          </a:stretch>
        </p:blipFill>
        <p:spPr>
          <a:xfrm>
            <a:off x="1116013" y="1341438"/>
            <a:ext cx="6840537" cy="5130800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Τίτλος 8704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3200"/>
              <a:t>Λειτουργικά συστήματα – </a:t>
            </a:r>
            <a:r>
              <a:rPr lang="en-US" altLang="en-US" sz="3200"/>
              <a:t>Mac OS Leopard</a:t>
            </a:r>
          </a:p>
        </p:txBody>
      </p:sp>
      <p:pic>
        <p:nvPicPr>
          <p:cNvPr id="87043" name="Εικόνα 8704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87044" name="Εικόνα 8704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87047" name="Εικόνα 87046"/>
          <p:cNvPicPr/>
          <p:nvPr/>
        </p:nvPicPr>
        <p:blipFill>
          <a:blip r:embed="rId6"/>
          <a:stretch>
            <a:fillRect/>
          </a:stretch>
        </p:blipFill>
        <p:spPr>
          <a:xfrm>
            <a:off x="539750" y="1268413"/>
            <a:ext cx="8064500" cy="5040312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Τίτλος 8908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t>Λογισμικό </a:t>
            </a:r>
            <a:r>
              <a:rPr lang="en-US" altLang="en-US"/>
              <a:t>Eφαρμογών</a:t>
            </a:r>
            <a:r>
              <a:rPr sz="2800"/>
              <a:t> </a:t>
            </a:r>
          </a:p>
        </p:txBody>
      </p:sp>
      <p:sp>
        <p:nvSpPr>
          <p:cNvPr id="89094" name="Θέση κειμένου 89093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9144000" cy="4060825"/>
          </a:xfrm>
          <a:noFill/>
          <a:ln>
            <a:miter lim="800000"/>
          </a:ln>
        </p:spPr>
        <p:txBody>
          <a:bodyPr/>
          <a:lstStyle>
            <a:defPPr/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32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8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24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Blip>
                <a:blip r:embed="rId3"/>
              </a:buBlip>
              <a:defRPr kumimoji="0" lang="el-GR" altLang="en-US" sz="2000" b="0" i="0" u="none" baseline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5pPr>
          </a:lstStyle>
          <a:p>
            <a:pPr lvl="0">
              <a:lnSpc>
                <a:spcPct val="80000"/>
              </a:lnSpc>
            </a:pPr>
            <a:r>
              <a:rPr sz="2400" dirty="0"/>
              <a:t>Ποια προγράμματα </a:t>
            </a:r>
            <a:r>
              <a:rPr sz="2400" b="1" dirty="0"/>
              <a:t>επεξεργασίας κειμένου</a:t>
            </a:r>
            <a:r>
              <a:rPr sz="2400" dirty="0"/>
              <a:t> χρησιμοποιείτε / γνωρίζετε;</a:t>
            </a:r>
          </a:p>
          <a:p>
            <a:pPr lvl="0">
              <a:lnSpc>
                <a:spcPct val="80000"/>
              </a:lnSpc>
            </a:pPr>
            <a:r>
              <a:rPr sz="2400" dirty="0"/>
              <a:t>Ποια προγράμματα </a:t>
            </a:r>
            <a:r>
              <a:rPr sz="2400" b="1" dirty="0"/>
              <a:t>επεξεργασίας εικόνας</a:t>
            </a:r>
            <a:r>
              <a:rPr sz="2400" dirty="0"/>
              <a:t> χρησιμοποιείτε / γνωρίζετε;</a:t>
            </a:r>
          </a:p>
          <a:p>
            <a:pPr lvl="0">
              <a:lnSpc>
                <a:spcPct val="80000"/>
              </a:lnSpc>
            </a:pPr>
            <a:r>
              <a:rPr sz="2400" dirty="0"/>
              <a:t>Ποια προγράμματα </a:t>
            </a:r>
            <a:r>
              <a:rPr sz="2400" b="1" dirty="0"/>
              <a:t>περιήγησης στο Διαδίκτυο</a:t>
            </a:r>
            <a:r>
              <a:rPr sz="2400" dirty="0"/>
              <a:t> (</a:t>
            </a:r>
            <a:r>
              <a:rPr lang="en-US" altLang="en-US" sz="2400" dirty="0"/>
              <a:t>browsers) </a:t>
            </a:r>
            <a:r>
              <a:rPr lang="en-US" altLang="en-US" sz="2400" dirty="0" err="1"/>
              <a:t>χρησιμο</a:t>
            </a:r>
            <a:r>
              <a:rPr lang="en-US" altLang="en-US" sz="2400" dirty="0"/>
              <a:t>ποιείτε / γνωρίζετε;</a:t>
            </a:r>
          </a:p>
          <a:p>
            <a:pPr lvl="0">
              <a:lnSpc>
                <a:spcPct val="80000"/>
              </a:lnSpc>
            </a:pPr>
            <a:r>
              <a:rPr lang="en-US" altLang="en-US" sz="2400" dirty="0" err="1"/>
              <a:t>Ποι</a:t>
            </a:r>
            <a:r>
              <a:rPr lang="en-US" altLang="en-US" sz="2400" dirty="0"/>
              <a:t>α προγράμματα </a:t>
            </a:r>
            <a:r>
              <a:rPr sz="2400" b="1" dirty="0"/>
              <a:t>δημιουργίας παρουσιάσεων</a:t>
            </a:r>
            <a:r>
              <a:rPr sz="2400" dirty="0"/>
              <a:t>  χρησιμοποιείτε / γνωρίζετε;</a:t>
            </a:r>
          </a:p>
          <a:p>
            <a:pPr lvl="0">
              <a:lnSpc>
                <a:spcPct val="80000"/>
              </a:lnSpc>
            </a:pPr>
            <a:r>
              <a:rPr sz="2400" dirty="0"/>
              <a:t>Σε ποια κατηγορία προγραμμάτων ανήκουν τα παρακάτω προγράμματα: </a:t>
            </a:r>
            <a:r>
              <a:rPr lang="en-US" altLang="en-US" sz="2400" dirty="0">
                <a:solidFill>
                  <a:schemeClr val="hlink"/>
                </a:solidFill>
              </a:rPr>
              <a:t>WORD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rgbClr val="00CCFF"/>
                </a:solidFill>
              </a:rPr>
              <a:t>SAFARI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chemeClr val="hlink"/>
                </a:solidFill>
              </a:rPr>
              <a:t>POWERPOINT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rgbClr val="00CCFF"/>
                </a:solidFill>
              </a:rPr>
              <a:t>WRITER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chemeClr val="hlink"/>
                </a:solidFill>
              </a:rPr>
              <a:t>PHOTOSHOP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rgbClr val="00CCFF"/>
                </a:solidFill>
              </a:rPr>
              <a:t>GIMP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chemeClr val="hlink"/>
                </a:solidFill>
              </a:rPr>
              <a:t>INTERNET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hlink"/>
                </a:solidFill>
              </a:rPr>
              <a:t>EXPLORER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rgbClr val="00CCFF"/>
                </a:solidFill>
              </a:rPr>
              <a:t>IMPRESS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chemeClr val="hlink"/>
                </a:solidFill>
              </a:rPr>
              <a:t>FIREFOX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rgbClr val="00CCFF"/>
                </a:solidFill>
              </a:rPr>
              <a:t>OPERA</a:t>
            </a:r>
            <a:r>
              <a:rPr lang="en-US" altLang="en-US" sz="2400" dirty="0"/>
              <a:t>, </a:t>
            </a:r>
            <a:r>
              <a:rPr lang="en-US" altLang="en-US" sz="2400" dirty="0">
                <a:solidFill>
                  <a:schemeClr val="hlink"/>
                </a:solidFill>
              </a:rPr>
              <a:t>NOTEPAD.</a:t>
            </a:r>
          </a:p>
        </p:txBody>
      </p:sp>
      <p:pic>
        <p:nvPicPr>
          <p:cNvPr id="89091" name="Εικόνα 89090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 r:link="rId5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89092" name="Εικόνα 8909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r:link="rId5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890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Τίτλος 9113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000"/>
              <a:t>Φυλλομετρητές (</a:t>
            </a:r>
            <a:r>
              <a:rPr lang="en-US" altLang="en-US" sz="4000"/>
              <a:t>Browsers)</a:t>
            </a:r>
            <a:br>
              <a:rPr lang="en-US" altLang="en-US" sz="4000"/>
            </a:br>
            <a:r>
              <a:rPr lang="en-US" altLang="en-US" sz="4000"/>
              <a:t> Safari</a:t>
            </a:r>
          </a:p>
        </p:txBody>
      </p:sp>
      <p:pic>
        <p:nvPicPr>
          <p:cNvPr id="91139" name="Εικόνα 9113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1140" name="Εικόνα 9113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1142" name="Εικόνα 91141"/>
          <p:cNvPicPr/>
          <p:nvPr/>
        </p:nvPicPr>
        <p:blipFill>
          <a:blip r:embed="rId6"/>
          <a:stretch>
            <a:fillRect/>
          </a:stretch>
        </p:blipFill>
        <p:spPr>
          <a:xfrm>
            <a:off x="1403350" y="1268413"/>
            <a:ext cx="6192838" cy="4829175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Τίτλος 9318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000"/>
              <a:t>Φυλλομετρητές (</a:t>
            </a:r>
            <a:r>
              <a:rPr lang="en-US" altLang="en-US" sz="4000"/>
              <a:t>Browsers)</a:t>
            </a:r>
            <a:br>
              <a:rPr lang="en-US" altLang="en-US" sz="4000"/>
            </a:br>
            <a:r>
              <a:rPr lang="en-US" altLang="en-US" sz="4000"/>
              <a:t> Internet Explorer</a:t>
            </a:r>
          </a:p>
        </p:txBody>
      </p:sp>
      <p:pic>
        <p:nvPicPr>
          <p:cNvPr id="93187" name="Εικόνα 9318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3188" name="Εικόνα 9318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3190" name="Εικόνα 93189"/>
          <p:cNvPicPr/>
          <p:nvPr/>
        </p:nvPicPr>
        <p:blipFill>
          <a:blip r:embed="rId6"/>
          <a:stretch>
            <a:fillRect/>
          </a:stretch>
        </p:blipFill>
        <p:spPr>
          <a:xfrm>
            <a:off x="1547813" y="1844675"/>
            <a:ext cx="6308725" cy="4732338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Τίτλος 952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000"/>
              <a:t>Φυλλομετρητές (</a:t>
            </a:r>
            <a:r>
              <a:rPr lang="en-US" altLang="en-US" sz="4000"/>
              <a:t>Browsers)</a:t>
            </a:r>
            <a:br>
              <a:rPr lang="en-US" altLang="en-US" sz="4000"/>
            </a:br>
            <a:r>
              <a:rPr lang="en-US" altLang="en-US" sz="4000"/>
              <a:t> Mozilla Firefox</a:t>
            </a:r>
          </a:p>
        </p:txBody>
      </p:sp>
      <p:pic>
        <p:nvPicPr>
          <p:cNvPr id="95235" name="Εικόνα 9523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5236" name="Εικόνα 9523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5238" name="Εικόνα 95237"/>
          <p:cNvPicPr/>
          <p:nvPr/>
        </p:nvPicPr>
        <p:blipFill>
          <a:blip r:embed="rId6"/>
          <a:srcRect t="-459" b="5698"/>
          <a:stretch>
            <a:fillRect/>
          </a:stretch>
        </p:blipFill>
        <p:spPr>
          <a:xfrm>
            <a:off x="1187450" y="1773238"/>
            <a:ext cx="6637338" cy="4716462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Τίτλος 9932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000"/>
              <a:t>Φυλλομετρητές (</a:t>
            </a:r>
            <a:r>
              <a:rPr lang="en-US" altLang="en-US" sz="4000"/>
              <a:t>Browsers)</a:t>
            </a:r>
            <a:br>
              <a:rPr lang="en-US" altLang="en-US" sz="4000"/>
            </a:br>
            <a:r>
              <a:rPr lang="en-US" altLang="en-US" sz="4000"/>
              <a:t> Google Chrome</a:t>
            </a:r>
          </a:p>
        </p:txBody>
      </p:sp>
      <p:pic>
        <p:nvPicPr>
          <p:cNvPr id="99331" name="Εικόνα 99330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 r:link="rId4"/>
          <a:srcRect l="9448" t="19525" b="15117"/>
          <a:stretch>
            <a:fillRect/>
          </a:stretch>
        </p:blipFill>
        <p:spPr>
          <a:xfrm>
            <a:off x="0" y="6338888"/>
            <a:ext cx="719138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9332" name="Εικόνα 9933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r:link="rId4"/>
          <a:srcRect t="15119" r="9323" b="19402"/>
          <a:stretch>
            <a:fillRect/>
          </a:stretch>
        </p:blipFill>
        <p:spPr>
          <a:xfrm>
            <a:off x="8424863" y="6338888"/>
            <a:ext cx="719137" cy="519112"/>
          </a:xfrm>
          <a:prstGeom prst="rect">
            <a:avLst/>
          </a:prstGeom>
          <a:solidFill>
            <a:srgbClr val="FFFFFF"/>
          </a:solidFill>
          <a:ln>
            <a:miter lim="800000"/>
          </a:ln>
        </p:spPr>
      </p:pic>
      <p:pic>
        <p:nvPicPr>
          <p:cNvPr id="99334" name="Εικόνα 99333"/>
          <p:cNvPicPr/>
          <p:nvPr/>
        </p:nvPicPr>
        <p:blipFill>
          <a:blip r:embed="rId6"/>
          <a:stretch>
            <a:fillRect/>
          </a:stretch>
        </p:blipFill>
        <p:spPr>
          <a:xfrm>
            <a:off x="1116013" y="1628775"/>
            <a:ext cx="6335712" cy="4794250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Τίτλος 1075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- 1</a:t>
            </a:r>
          </a:p>
        </p:txBody>
      </p:sp>
      <p:sp>
        <p:nvSpPr>
          <p:cNvPr id="107526" name="Ορθογώνιο 107525"/>
          <p:cNvSpPr/>
          <p:nvPr/>
        </p:nvSpPr>
        <p:spPr>
          <a:xfrm>
            <a:off x="539750" y="1412875"/>
            <a:ext cx="8353425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4000">
                <a:effectLst>
                  <a:outerShdw blurRad="38100" dist="38100" dir="2700000" algn="tl">
                    <a:schemeClr val="bg2"/>
                  </a:outerShdw>
                </a:effectLst>
              </a:rPr>
              <a:t>Ένα πρόγραμμα αποτελείται από:</a:t>
            </a:r>
          </a:p>
        </p:txBody>
      </p:sp>
      <p:sp>
        <p:nvSpPr>
          <p:cNvPr id="107527" name="Διάγραμμα ροής: Εναλλακτική διεργασία 107526">
            <a:hlinkClick r:id="" action="ppaction://hlinkshowjump?jump=nextslide"/>
          </p:cNvPr>
          <p:cNvSpPr/>
          <p:nvPr/>
        </p:nvSpPr>
        <p:spPr>
          <a:xfrm>
            <a:off x="1042988" y="263683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πλήκτρα</a:t>
            </a:r>
          </a:p>
        </p:txBody>
      </p:sp>
      <p:sp>
        <p:nvSpPr>
          <p:cNvPr id="107528" name="Διάγραμμα ροής: Εναλλακτική διεργασία 107527">
            <a:hlinkClick r:id="" action="ppaction://hlinkshowjump?jump=nextslide"/>
          </p:cNvPr>
          <p:cNvSpPr/>
          <p:nvPr/>
        </p:nvSpPr>
        <p:spPr>
          <a:xfrm>
            <a:off x="1116013" y="46529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λογισμικό</a:t>
            </a:r>
          </a:p>
        </p:txBody>
      </p:sp>
      <p:sp>
        <p:nvSpPr>
          <p:cNvPr id="107529" name="Διάγραμμα ροής: Εναλλακτική διεργασία 107528">
            <a:hlinkClick r:id="" action="ppaction://hlinkshowjump?jump=nextslide"/>
          </p:cNvPr>
          <p:cNvSpPr/>
          <p:nvPr/>
        </p:nvSpPr>
        <p:spPr>
          <a:xfrm>
            <a:off x="4932363" y="46529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δεδομένα</a:t>
            </a:r>
          </a:p>
        </p:txBody>
      </p:sp>
      <p:sp>
        <p:nvSpPr>
          <p:cNvPr id="107530" name="Διάγραμμα ροής: Εναλλακτική διεργασία 107529">
            <a:hlinkClick r:id="rId2" action="ppaction://hlinksldjump"/>
          </p:cNvPr>
          <p:cNvSpPr/>
          <p:nvPr/>
        </p:nvSpPr>
        <p:spPr>
          <a:xfrm>
            <a:off x="5003800" y="2636838"/>
            <a:ext cx="2592388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εντολές</a:t>
            </a:r>
          </a:p>
        </p:txBody>
      </p:sp>
      <p:sp>
        <p:nvSpPr>
          <p:cNvPr id="107531" name="Διάγραμμα ροής: Εναλλακτική διεργασία 107530">
            <a:hlinkClick r:id="" action="ppaction://hlinkshowjump?jump=firstslide"/>
          </p:cNvPr>
          <p:cNvSpPr/>
          <p:nvPr/>
        </p:nvSpPr>
        <p:spPr>
          <a:xfrm>
            <a:off x="0" y="6453188"/>
            <a:ext cx="1584325" cy="40481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2800" b="1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Αρχή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Τίτλος 109569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09574" name="Διάγραμμα ροής: Εναλλακτική διεργασία 109573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Τίτλος 108545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3200"/>
              <a:t>Ένα πρόγραμμα είναι ένα σύνολο εντολών</a:t>
            </a:r>
          </a:p>
        </p:txBody>
      </p:sp>
      <p:sp>
        <p:nvSpPr>
          <p:cNvPr id="108550" name="Διάγραμμα ροής: Εναλλακτική διεργασία 108549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085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Τίτλος 11673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- 2</a:t>
            </a:r>
          </a:p>
        </p:txBody>
      </p:sp>
      <p:sp>
        <p:nvSpPr>
          <p:cNvPr id="116740" name="Ορθογώνιο 116739"/>
          <p:cNvSpPr/>
          <p:nvPr/>
        </p:nvSpPr>
        <p:spPr>
          <a:xfrm>
            <a:off x="250825" y="1412875"/>
            <a:ext cx="8642350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3200">
                <a:effectLst>
                  <a:outerShdw blurRad="38100" dist="38100" dir="2700000" algn="tl">
                    <a:schemeClr val="bg2"/>
                  </a:outerShdw>
                </a:effectLst>
              </a:rPr>
              <a:t>Το Λειτουργικό Σύστημα ανήκει στο λογισμικό:</a:t>
            </a:r>
          </a:p>
        </p:txBody>
      </p:sp>
      <p:sp>
        <p:nvSpPr>
          <p:cNvPr id="116741" name="Διάγραμμα ροής: Εναλλακτική διεργασία 116740">
            <a:hlinkClick r:id="rId2" action="ppaction://hlinksldjump"/>
          </p:cNvPr>
          <p:cNvSpPr/>
          <p:nvPr/>
        </p:nvSpPr>
        <p:spPr>
          <a:xfrm>
            <a:off x="1042988" y="263683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συστήματος</a:t>
            </a:r>
          </a:p>
        </p:txBody>
      </p:sp>
      <p:sp>
        <p:nvSpPr>
          <p:cNvPr id="116742" name="Διάγραμμα ροής: Εναλλακτική διεργασία 116741">
            <a:hlinkClick r:id="" action="ppaction://hlinkshowjump?jump=nextslide"/>
          </p:cNvPr>
          <p:cNvSpPr/>
          <p:nvPr/>
        </p:nvSpPr>
        <p:spPr>
          <a:xfrm>
            <a:off x="1116013" y="46529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προστασίας</a:t>
            </a:r>
          </a:p>
        </p:txBody>
      </p:sp>
      <p:sp>
        <p:nvSpPr>
          <p:cNvPr id="116743" name="Διάγραμμα ροής: Εναλλακτική διεργασία 116742">
            <a:hlinkClick r:id="" action="ppaction://hlinkshowjump?jump=nextslide"/>
          </p:cNvPr>
          <p:cNvSpPr/>
          <p:nvPr/>
        </p:nvSpPr>
        <p:spPr>
          <a:xfrm>
            <a:off x="4932363" y="46529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εξόδου</a:t>
            </a:r>
          </a:p>
        </p:txBody>
      </p:sp>
      <p:sp>
        <p:nvSpPr>
          <p:cNvPr id="116744" name="Διάγραμμα ροής: Εναλλακτική διεργασία 116743">
            <a:hlinkClick r:id="" action="ppaction://hlinkshowjump?jump=nextslide"/>
          </p:cNvPr>
          <p:cNvSpPr/>
          <p:nvPr/>
        </p:nvSpPr>
        <p:spPr>
          <a:xfrm>
            <a:off x="5003800" y="2636838"/>
            <a:ext cx="2592388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εφαρμογών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Τίτλος 11776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17763" name="Διάγραμμα ροής: Εναλλακτική διεργασία 117762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Τίτλος 118785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3200"/>
              <a:t>Το Λειτουργικό Σύστημα είναι το βασικότερο από τα λογισμικά συστήματος.</a:t>
            </a:r>
          </a:p>
        </p:txBody>
      </p:sp>
      <p:sp>
        <p:nvSpPr>
          <p:cNvPr id="118788" name="Διάγραμμα ροής: Εναλλακτική διεργασία 118787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Τίτλος 11980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- 3</a:t>
            </a:r>
          </a:p>
        </p:txBody>
      </p:sp>
      <p:sp>
        <p:nvSpPr>
          <p:cNvPr id="119812" name="Ορθογώνιο 119811"/>
          <p:cNvSpPr/>
          <p:nvPr/>
        </p:nvSpPr>
        <p:spPr>
          <a:xfrm>
            <a:off x="250825" y="1412875"/>
            <a:ext cx="8642350" cy="13731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>
                <a:effectLst>
                  <a:outerShdw blurRad="38100" dist="38100" dir="2700000" algn="tl">
                    <a:schemeClr val="bg2"/>
                  </a:outerShdw>
                </a:effectLst>
              </a:rPr>
              <a:t>Η διαδικασία αντιγραφής ενός προγράμματος από κάποιο αποθηκευτικό μέσο στη μνήμη του υπολογιστή ονομάζεται:</a:t>
            </a:r>
          </a:p>
        </p:txBody>
      </p:sp>
      <p:sp>
        <p:nvSpPr>
          <p:cNvPr id="119813" name="Διάγραμμα ροής: Εναλλακτική διεργασία 119812">
            <a:hlinkClick r:id="" action="ppaction://hlinkshowjump?jump=nextslide"/>
          </p:cNvPr>
          <p:cNvSpPr/>
          <p:nvPr/>
        </p:nvSpPr>
        <p:spPr>
          <a:xfrm>
            <a:off x="1042988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εκτέλεση</a:t>
            </a:r>
          </a:p>
        </p:txBody>
      </p:sp>
      <p:sp>
        <p:nvSpPr>
          <p:cNvPr id="119814" name="Διάγραμμα ροής: Εναλλακτική διεργασία 119813">
            <a:hlinkClick r:id="rId2" action="ppaction://hlinksldjump"/>
          </p:cNvPr>
          <p:cNvSpPr/>
          <p:nvPr/>
        </p:nvSpPr>
        <p:spPr>
          <a:xfrm>
            <a:off x="1116013" y="494188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φόρτωση</a:t>
            </a:r>
          </a:p>
        </p:txBody>
      </p:sp>
      <p:sp>
        <p:nvSpPr>
          <p:cNvPr id="119815" name="Διάγραμμα ροής: Εναλλακτική διεργασία 119814">
            <a:hlinkClick r:id="" action="ppaction://hlinkshowjump?jump=nextslide"/>
          </p:cNvPr>
          <p:cNvSpPr/>
          <p:nvPr/>
        </p:nvSpPr>
        <p:spPr>
          <a:xfrm>
            <a:off x="4932363" y="48688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εμφάνιση</a:t>
            </a:r>
          </a:p>
        </p:txBody>
      </p:sp>
      <p:sp>
        <p:nvSpPr>
          <p:cNvPr id="119816" name="Διάγραμμα ροής: Εναλλακτική διεργασία 119815">
            <a:hlinkClick r:id="" action="ppaction://hlinkshowjump?jump=nextslide"/>
          </p:cNvPr>
          <p:cNvSpPr/>
          <p:nvPr/>
        </p:nvSpPr>
        <p:spPr>
          <a:xfrm>
            <a:off x="4932363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επεξεργασία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Τίτλος 120833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20835" name="Διάγραμμα ροής: Εναλλακτική διεργασία 120834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Τίτλος 121857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3200"/>
              <a:t>Ένα πρόγραμμα πριν εκτελεστεί πρέπει να «φορτωθεί» στη μνήμη του υπολογιστή.</a:t>
            </a:r>
          </a:p>
        </p:txBody>
      </p:sp>
      <p:sp>
        <p:nvSpPr>
          <p:cNvPr id="121860" name="Διάγραμμα ροής: Εναλλακτική διεργασία 121859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  <p:bldP spid="12186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Τίτλος 1228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- 4</a:t>
            </a:r>
          </a:p>
        </p:txBody>
      </p:sp>
      <p:sp>
        <p:nvSpPr>
          <p:cNvPr id="122884" name="Ορθογώνιο 122883"/>
          <p:cNvSpPr/>
          <p:nvPr/>
        </p:nvSpPr>
        <p:spPr>
          <a:xfrm>
            <a:off x="250825" y="1412875"/>
            <a:ext cx="8642350" cy="946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>
                <a:effectLst>
                  <a:outerShdw blurRad="38100" dist="38100" dir="2700000" algn="tl">
                    <a:schemeClr val="bg2"/>
                  </a:outerShdw>
                </a:effectLst>
              </a:rPr>
              <a:t>Τα προγράμματα επεξεργασίας εικόνας ανήκουν στο λογισμικό...</a:t>
            </a:r>
          </a:p>
        </p:txBody>
      </p:sp>
      <p:sp>
        <p:nvSpPr>
          <p:cNvPr id="122885" name="Διάγραμμα ροής: Εναλλακτική διεργασία 122884">
            <a:hlinkClick r:id="" action="ppaction://hlinkshowjump?jump=nextslide"/>
          </p:cNvPr>
          <p:cNvSpPr/>
          <p:nvPr/>
        </p:nvSpPr>
        <p:spPr>
          <a:xfrm>
            <a:off x="1042988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συστήματος</a:t>
            </a:r>
          </a:p>
        </p:txBody>
      </p:sp>
      <p:sp>
        <p:nvSpPr>
          <p:cNvPr id="122886" name="Διάγραμμα ροής: Εναλλακτική διεργασία 122885">
            <a:hlinkClick r:id="rId2" action="ppaction://hlinksldjump"/>
          </p:cNvPr>
          <p:cNvSpPr/>
          <p:nvPr/>
        </p:nvSpPr>
        <p:spPr>
          <a:xfrm>
            <a:off x="1116013" y="494188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εφαρμογών</a:t>
            </a:r>
          </a:p>
        </p:txBody>
      </p:sp>
      <p:sp>
        <p:nvSpPr>
          <p:cNvPr id="122887" name="Διάγραμμα ροής: Εναλλακτική διεργασία 122886">
            <a:hlinkClick r:id="" action="ppaction://hlinkshowjump?jump=nextslide"/>
          </p:cNvPr>
          <p:cNvSpPr/>
          <p:nvPr/>
        </p:nvSpPr>
        <p:spPr>
          <a:xfrm>
            <a:off x="4932363" y="48688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συντήρησης</a:t>
            </a:r>
          </a:p>
        </p:txBody>
      </p:sp>
      <p:sp>
        <p:nvSpPr>
          <p:cNvPr id="122888" name="Διάγραμμα ροής: Εναλλακτική διεργασία 122887">
            <a:hlinkClick r:id="" action="ppaction://hlinkshowjump?jump=nextslide"/>
          </p:cNvPr>
          <p:cNvSpPr/>
          <p:nvPr/>
        </p:nvSpPr>
        <p:spPr>
          <a:xfrm>
            <a:off x="4932363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προστασίας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Τίτλος 123905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23907" name="Διάγραμμα ροής: Εναλλακτική διεργασία 123906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Τίτλος 124929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3200"/>
              <a:t> Η επεξεργασία εικόνας είναι μέρος του λογισμικού εφαρμογών.</a:t>
            </a:r>
          </a:p>
        </p:txBody>
      </p:sp>
      <p:sp>
        <p:nvSpPr>
          <p:cNvPr id="124932" name="Διάγραμμα ροής: Εναλλακτική διεργασία 124931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Τίτλος 12595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- 5</a:t>
            </a:r>
          </a:p>
        </p:txBody>
      </p:sp>
      <p:sp>
        <p:nvSpPr>
          <p:cNvPr id="125956" name="Ορθογώνιο 125955"/>
          <p:cNvSpPr/>
          <p:nvPr/>
        </p:nvSpPr>
        <p:spPr>
          <a:xfrm>
            <a:off x="250825" y="1412875"/>
            <a:ext cx="8642350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>
                <a:effectLst>
                  <a:outerShdw blurRad="38100" dist="38100" dir="2700000" algn="tl">
                    <a:schemeClr val="bg2"/>
                  </a:outerShdw>
                </a:effectLst>
              </a:rPr>
              <a:t>Τα παιχνίδια ανήκουν στο λογισμικό εφαρμογών</a:t>
            </a:r>
          </a:p>
        </p:txBody>
      </p:sp>
      <p:sp>
        <p:nvSpPr>
          <p:cNvPr id="125957" name="Διάγραμμα ροής: Εναλλακτική διεργασία 125956">
            <a:hlinkClick r:id="rId2" action="ppaction://hlinksldjump"/>
          </p:cNvPr>
          <p:cNvSpPr/>
          <p:nvPr/>
        </p:nvSpPr>
        <p:spPr>
          <a:xfrm>
            <a:off x="1042988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Σωστό</a:t>
            </a:r>
          </a:p>
        </p:txBody>
      </p:sp>
      <p:sp>
        <p:nvSpPr>
          <p:cNvPr id="125960" name="Διάγραμμα ροής: Εναλλακτική διεργασία 125959">
            <a:hlinkClick r:id="" action="ppaction://hlinkshowjump?jump=nextslide"/>
          </p:cNvPr>
          <p:cNvSpPr/>
          <p:nvPr/>
        </p:nvSpPr>
        <p:spPr>
          <a:xfrm>
            <a:off x="4932363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3200"/>
              <a:t>Λάθος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Τίτλος 126977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26979" name="Διάγραμμα ροής: Εναλλακτική διεργασία 126978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Τίτλος 128001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3200"/>
              <a:t>Τα </a:t>
            </a:r>
            <a:r>
              <a:rPr lang="en-US" altLang="en-US" sz="3200"/>
              <a:t>videogames είναι κι αυτά μέρος του λογισμικού εφαρμογών</a:t>
            </a:r>
          </a:p>
        </p:txBody>
      </p:sp>
      <p:sp>
        <p:nvSpPr>
          <p:cNvPr id="128004" name="Διάγραμμα ροής: Εναλλακτική διεργασία 128003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/>
      <p:bldP spid="12800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Τίτλος 129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- 6</a:t>
            </a:r>
          </a:p>
        </p:txBody>
      </p:sp>
      <p:sp>
        <p:nvSpPr>
          <p:cNvPr id="129028" name="Ορθογώνιο 129027"/>
          <p:cNvSpPr/>
          <p:nvPr/>
        </p:nvSpPr>
        <p:spPr>
          <a:xfrm>
            <a:off x="250825" y="1412875"/>
            <a:ext cx="8642350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>
                <a:effectLst>
                  <a:outerShdw blurRad="38100" dist="38100" dir="2700000" algn="tl">
                    <a:schemeClr val="bg2"/>
                  </a:outerShdw>
                </a:effectLst>
              </a:rPr>
              <a:t>Ένα από τα πρώτα Λειτουργικά Συστήματα ήταν το...</a:t>
            </a:r>
          </a:p>
        </p:txBody>
      </p:sp>
      <p:sp>
        <p:nvSpPr>
          <p:cNvPr id="129029" name="Διάγραμμα ροής: Εναλλακτική διεργασία 129028">
            <a:hlinkClick r:id="" action="ppaction://hlinkshowjump?jump=nextslide"/>
          </p:cNvPr>
          <p:cNvSpPr/>
          <p:nvPr/>
        </p:nvSpPr>
        <p:spPr>
          <a:xfrm>
            <a:off x="1042988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WORD</a:t>
            </a:r>
          </a:p>
        </p:txBody>
      </p:sp>
      <p:sp>
        <p:nvSpPr>
          <p:cNvPr id="129030" name="Διάγραμμα ροής: Εναλλακτική διεργασία 129029">
            <a:hlinkClick r:id="" action="ppaction://hlinkshowjump?jump=nextslide"/>
          </p:cNvPr>
          <p:cNvSpPr/>
          <p:nvPr/>
        </p:nvSpPr>
        <p:spPr>
          <a:xfrm>
            <a:off x="1116013" y="494188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Software</a:t>
            </a:r>
          </a:p>
        </p:txBody>
      </p:sp>
      <p:sp>
        <p:nvSpPr>
          <p:cNvPr id="129031" name="Διάγραμμα ροής: Εναλλακτική διεργασία 129030">
            <a:hlinkClick r:id="rId2" action="ppaction://hlinksldjump"/>
          </p:cNvPr>
          <p:cNvSpPr/>
          <p:nvPr/>
        </p:nvSpPr>
        <p:spPr>
          <a:xfrm>
            <a:off x="4932363" y="48688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DOS</a:t>
            </a:r>
          </a:p>
        </p:txBody>
      </p:sp>
      <p:sp>
        <p:nvSpPr>
          <p:cNvPr id="129032" name="Διάγραμμα ροής: Εναλλακτική διεργασία 129031">
            <a:hlinkClick r:id="" action="ppaction://hlinkshowjump?jump=nextslide"/>
          </p:cNvPr>
          <p:cNvSpPr/>
          <p:nvPr/>
        </p:nvSpPr>
        <p:spPr>
          <a:xfrm>
            <a:off x="4932363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Internet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Τίτλος 130049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30051" name="Διάγραμμα ροής: Εναλλακτική διεργασία 130050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Τίτλος 131073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3200"/>
              <a:t>Το </a:t>
            </a:r>
            <a:r>
              <a:rPr lang="en-US" altLang="en-US" sz="3200"/>
              <a:t>DOS (Disk Operating System) χρησιμοποιήθηκε σε PC από τη δεκαετία του 1980.</a:t>
            </a:r>
          </a:p>
        </p:txBody>
      </p:sp>
      <p:sp>
        <p:nvSpPr>
          <p:cNvPr id="131076" name="Διάγραμμα ροής: Εναλλακτική διεργασία 131075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07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Τίτλος 13209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- 7</a:t>
            </a:r>
          </a:p>
        </p:txBody>
      </p:sp>
      <p:sp>
        <p:nvSpPr>
          <p:cNvPr id="132100" name="Ορθογώνιο 132099"/>
          <p:cNvSpPr/>
          <p:nvPr/>
        </p:nvSpPr>
        <p:spPr>
          <a:xfrm>
            <a:off x="250825" y="1412875"/>
            <a:ext cx="8642350" cy="946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>
                <a:effectLst>
                  <a:outerShdw blurRad="38100" dist="38100" dir="2700000" algn="tl">
                    <a:schemeClr val="bg2"/>
                  </a:outerShdw>
                </a:effectLst>
              </a:rPr>
              <a:t>Ποιο από τα παρακάτω λογισμικά είναι Φυλλομετρητής (</a:t>
            </a:r>
            <a:r>
              <a:rPr lang="en-US" altLang="en-US" sz="2800">
                <a:effectLst>
                  <a:outerShdw blurRad="38100" dist="38100" dir="2700000" algn="tl">
                    <a:schemeClr val="bg2"/>
                  </a:outerShdw>
                </a:effectLst>
              </a:rPr>
              <a:t>Browser);</a:t>
            </a:r>
          </a:p>
        </p:txBody>
      </p:sp>
      <p:sp>
        <p:nvSpPr>
          <p:cNvPr id="132101" name="Διάγραμμα ροής: Εναλλακτική διεργασία 132100">
            <a:hlinkClick r:id="" action="ppaction://hlinkshowjump?jump=nextslide"/>
          </p:cNvPr>
          <p:cNvSpPr/>
          <p:nvPr/>
        </p:nvSpPr>
        <p:spPr>
          <a:xfrm>
            <a:off x="1042988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WORD</a:t>
            </a:r>
          </a:p>
        </p:txBody>
      </p:sp>
      <p:sp>
        <p:nvSpPr>
          <p:cNvPr id="132102" name="Διάγραμμα ροής: Εναλλακτική διεργασία 132101">
            <a:hlinkClick r:id="" action="ppaction://hlinkshowjump?jump=nextslide"/>
          </p:cNvPr>
          <p:cNvSpPr/>
          <p:nvPr/>
        </p:nvSpPr>
        <p:spPr>
          <a:xfrm>
            <a:off x="1116013" y="494188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Photoshop</a:t>
            </a:r>
          </a:p>
        </p:txBody>
      </p:sp>
      <p:sp>
        <p:nvSpPr>
          <p:cNvPr id="132103" name="Διάγραμμα ροής: Εναλλακτική διεργασία 132102">
            <a:hlinkClick r:id="" action="ppaction://hlinkshowjump?jump=nextslide"/>
          </p:cNvPr>
          <p:cNvSpPr/>
          <p:nvPr/>
        </p:nvSpPr>
        <p:spPr>
          <a:xfrm>
            <a:off x="4932363" y="48688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Ubuntu</a:t>
            </a:r>
          </a:p>
        </p:txBody>
      </p:sp>
      <p:sp>
        <p:nvSpPr>
          <p:cNvPr id="132104" name="Διάγραμμα ροής: Εναλλακτική διεργασία 132103">
            <a:hlinkClick r:id="rId2" action="ppaction://hlinksldjump"/>
          </p:cNvPr>
          <p:cNvSpPr/>
          <p:nvPr/>
        </p:nvSpPr>
        <p:spPr>
          <a:xfrm>
            <a:off x="4932363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Firefox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Τίτλος 13312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33123" name="Διάγραμμα ροής: Εναλλακτική διεργασία 133122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Τίτλος 134145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lang="en-US" altLang="en-US" sz="3200"/>
              <a:t>O Mozilla Firefox είναι λογισμικό περιήγησης στο Διαδίκτυο.</a:t>
            </a:r>
          </a:p>
        </p:txBody>
      </p:sp>
      <p:sp>
        <p:nvSpPr>
          <p:cNvPr id="134148" name="Διάγραμμα ροής: Εναλλακτική διεργασία 134147">
            <a:hlinkClick r:id="" action="ppaction://hlinkshowjump?jump=next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Επόμενη ερώτηση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4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Τίτλος 13516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lang="en-US" altLang="en-US" sz="6000"/>
              <a:t>QUIZ - 8</a:t>
            </a:r>
          </a:p>
        </p:txBody>
      </p:sp>
      <p:sp>
        <p:nvSpPr>
          <p:cNvPr id="135172" name="Ορθογώνιο 135171"/>
          <p:cNvSpPr/>
          <p:nvPr/>
        </p:nvSpPr>
        <p:spPr>
          <a:xfrm>
            <a:off x="250825" y="1412875"/>
            <a:ext cx="8642350" cy="946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>
              <a:spcBef>
                <a:spcPct val="50000"/>
              </a:spcBef>
            </a:pPr>
            <a:r>
              <a:rPr sz="2800">
                <a:effectLst>
                  <a:outerShdw blurRad="38100" dist="38100" dir="2700000" algn="tl">
                    <a:schemeClr val="bg2"/>
                  </a:outerShdw>
                </a:effectLst>
              </a:rPr>
              <a:t>Ποιο από τα παρακάτω λογισμικά είναι Λειτουργικό Σύστημα;</a:t>
            </a:r>
          </a:p>
        </p:txBody>
      </p:sp>
      <p:sp>
        <p:nvSpPr>
          <p:cNvPr id="135173" name="Διάγραμμα ροής: Εναλλακτική διεργασία 135172">
            <a:hlinkClick r:id="" action="ppaction://hlinkshowjump?jump=nextslide"/>
          </p:cNvPr>
          <p:cNvSpPr/>
          <p:nvPr/>
        </p:nvSpPr>
        <p:spPr>
          <a:xfrm>
            <a:off x="1042988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WORD</a:t>
            </a:r>
          </a:p>
        </p:txBody>
      </p:sp>
      <p:sp>
        <p:nvSpPr>
          <p:cNvPr id="135174" name="Διάγραμμα ροής: Εναλλακτική διεργασία 135173">
            <a:hlinkClick r:id="" action="ppaction://hlinkshowjump?jump=nextslide"/>
          </p:cNvPr>
          <p:cNvSpPr/>
          <p:nvPr/>
        </p:nvSpPr>
        <p:spPr>
          <a:xfrm>
            <a:off x="1116013" y="4941888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Photoshop</a:t>
            </a:r>
          </a:p>
        </p:txBody>
      </p:sp>
      <p:sp>
        <p:nvSpPr>
          <p:cNvPr id="135175" name="Διάγραμμα ροής: Εναλλακτική διεργασία 135174">
            <a:hlinkClick r:id="rId2" action="ppaction://hlinksldjump"/>
          </p:cNvPr>
          <p:cNvSpPr/>
          <p:nvPr/>
        </p:nvSpPr>
        <p:spPr>
          <a:xfrm>
            <a:off x="4932363" y="48688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Ubuntu</a:t>
            </a:r>
          </a:p>
        </p:txBody>
      </p:sp>
      <p:sp>
        <p:nvSpPr>
          <p:cNvPr id="135176" name="Διάγραμμα ροής: Εναλλακτική διεργασία 135175">
            <a:hlinkClick r:id="" action="ppaction://hlinkshowjump?jump=nextslide"/>
          </p:cNvPr>
          <p:cNvSpPr/>
          <p:nvPr/>
        </p:nvSpPr>
        <p:spPr>
          <a:xfrm>
            <a:off x="4932363" y="3141663"/>
            <a:ext cx="2592387" cy="1008062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lang="en-US" altLang="en-US" sz="3200"/>
              <a:t>Safari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Τίτλος 136193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4800" b="1">
                <a:solidFill>
                  <a:srgbClr val="FF0000"/>
                </a:solidFill>
              </a:rPr>
              <a:t>Λάθος απάντηση!</a:t>
            </a:r>
            <a:br>
              <a:rPr sz="4800" b="1">
                <a:solidFill>
                  <a:srgbClr val="FF0000"/>
                </a:solidFill>
              </a:rPr>
            </a:br>
            <a:r>
              <a:rPr sz="4000"/>
              <a:t>Δεν πειράζει...</a:t>
            </a:r>
          </a:p>
        </p:txBody>
      </p:sp>
      <p:sp>
        <p:nvSpPr>
          <p:cNvPr id="136195" name="Διάγραμμα ροής: Εναλλακτική διεργασία 136194">
            <a:hlinkClick r:id="" action="ppaction://hlinkshowjump?jump=previousslide"/>
          </p:cNvPr>
          <p:cNvSpPr/>
          <p:nvPr/>
        </p:nvSpPr>
        <p:spPr>
          <a:xfrm>
            <a:off x="1476375" y="3284538"/>
            <a:ext cx="6265863" cy="1584325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Δοκίμασε ξανά!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Τίτλος 137217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07375" cy="1727200"/>
          </a:xfrm>
          <a:noFill/>
          <a:ln>
            <a:miter lim="800000"/>
          </a:ln>
        </p:spPr>
        <p:txBody>
          <a:bodyPr anchor="ctr" anchorCtr="0"/>
          <a:lstStyle>
            <a:defPPr/>
            <a:lvl1pPr marL="0" indent="0" algn="ctr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4400" b="0" i="0" u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defRPr>
            </a:lvl1pPr>
          </a:lstStyle>
          <a:p>
            <a:pPr lvl="0"/>
            <a:r>
              <a:rPr sz="5400" b="1">
                <a:solidFill>
                  <a:srgbClr val="00CC00"/>
                </a:solidFill>
              </a:rPr>
              <a:t>Πολύ σωστά!</a:t>
            </a:r>
            <a:br>
              <a:rPr b="1">
                <a:solidFill>
                  <a:srgbClr val="00CC00"/>
                </a:solidFill>
              </a:rPr>
            </a:br>
            <a:r>
              <a:rPr sz="2800"/>
              <a:t>Το </a:t>
            </a:r>
            <a:r>
              <a:rPr lang="en-US" altLang="en-US" sz="2800"/>
              <a:t>Ubuntu είναι ένα ανοικτού κώδικα Λειτουργικό Σύστημα που μπορεί ο καθένας να το κατεβάσει από το Διαδίκτυο και να το εγκαταστήσει στον υπολογιστή του.</a:t>
            </a:r>
          </a:p>
        </p:txBody>
      </p:sp>
      <p:sp>
        <p:nvSpPr>
          <p:cNvPr id="137220" name="Διάγραμμα ροής: Εναλλακτική διεργασία 137219"/>
          <p:cNvSpPr/>
          <p:nvPr/>
        </p:nvSpPr>
        <p:spPr>
          <a:xfrm>
            <a:off x="7343775" y="6381750"/>
            <a:ext cx="1800225" cy="476250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2000" b="1">
                <a:solidFill>
                  <a:srgbClr val="003399"/>
                </a:solidFill>
              </a:rPr>
              <a:t>Τέλος</a:t>
            </a:r>
          </a:p>
        </p:txBody>
      </p:sp>
      <p:sp>
        <p:nvSpPr>
          <p:cNvPr id="137221" name="Διάγραμμα ροής: Εναλλακτική διεργασία 137220"/>
          <p:cNvSpPr/>
          <p:nvPr/>
        </p:nvSpPr>
        <p:spPr>
          <a:xfrm>
            <a:off x="468313" y="3644900"/>
            <a:ext cx="8424862" cy="1008063"/>
          </a:xfrm>
          <a:prstGeom prst="flowChartAlternateProcess">
            <a:avLst/>
          </a:prstGeom>
          <a:gradFill rotWithShape="1">
            <a:gsLst>
              <a:gs pos="0">
                <a:srgbClr val="00CCFF"/>
              </a:gs>
              <a:gs pos="50000">
                <a:srgbClr val="0066FF"/>
              </a:gs>
              <a:gs pos="100000">
                <a:srgbClr val="00CCFF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4800"/>
              <a:t>Τέλος </a:t>
            </a:r>
            <a:r>
              <a:rPr lang="en-US" altLang="en-US" sz="4800"/>
              <a:t>Quiz</a:t>
            </a:r>
          </a:p>
        </p:txBody>
      </p:sp>
      <p:sp>
        <p:nvSpPr>
          <p:cNvPr id="137222" name="Διάγραμμα ροής: Εναλλακτική διεργασία 137221">
            <a:hlinkClick r:id="" action="ppaction://hlinkshowjump?jump=firstslide"/>
          </p:cNvPr>
          <p:cNvSpPr/>
          <p:nvPr/>
        </p:nvSpPr>
        <p:spPr>
          <a:xfrm>
            <a:off x="0" y="6381750"/>
            <a:ext cx="1800225" cy="476250"/>
          </a:xfrm>
          <a:prstGeom prst="flowChartAlternateProcess">
            <a:avLst/>
          </a:prstGeom>
          <a:gradFill rotWithShape="1">
            <a:gsLst>
              <a:gs pos="0">
                <a:srgbClr val="99FF66"/>
              </a:gs>
              <a:gs pos="50000">
                <a:srgbClr val="00CC00"/>
              </a:gs>
              <a:gs pos="100000">
                <a:srgbClr val="99FF66"/>
              </a:gs>
            </a:gsLst>
            <a:lin ang="5400000" scaled="1"/>
          </a:gradFill>
          <a:ln>
            <a:noFill/>
            <a:miter lim="800000"/>
          </a:ln>
        </p:spPr>
        <p:txBody>
          <a:bodyPr wrap="none" anchor="ctr" anchorCtr="0"/>
          <a:lstStyle>
            <a:defPPr>
              <a:defRPr lang="el-GR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l-GR" altLang="en-US" sz="1800" b="0" i="0" u="none" baseline="0">
                <a:solidFill>
                  <a:schemeClr val="tx1"/>
                </a:solidFill>
                <a:effectLst/>
                <a:latin typeface="Arial"/>
              </a:defRPr>
            </a:lvl5pPr>
          </a:lstStyle>
          <a:p>
            <a:pPr lvl="0" algn="ctr"/>
            <a:r>
              <a:rPr sz="2000" b="1">
                <a:solidFill>
                  <a:srgbClr val="FF0000"/>
                </a:solidFill>
              </a:rPr>
              <a:t>Αρχή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20" grpId="0" animBg="1"/>
      <p:bldP spid="137221" grpId="0" animBg="1"/>
      <p:bldP spid="13722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a="http://schemas.openxmlformats.org/drawingml/2006/main" name="Κάψουλες">
  <a:themeElements>
    <a:clrScheme name="Κάψουλες 7">
      <a:dk1>
        <a:srgbClr val="FFFFFF"/>
      </a:dk1>
      <a:lt1>
        <a:srgbClr val="660033"/>
      </a:lt1>
      <a:dk2>
        <a:srgbClr val="FFFFFF"/>
      </a:dk2>
      <a:lt2>
        <a:srgbClr val="FFFFCC"/>
      </a:lt2>
      <a:accent1>
        <a:srgbClr val="FF9900"/>
      </a:accent1>
      <a:accent2>
        <a:srgbClr val="CC33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C00"/>
      </a:hlink>
      <a:folHlink>
        <a:srgbClr val="FFCC99"/>
      </a:folHlink>
    </a:clrScheme>
    <a:fontScheme name="Κάψουλες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Κάψουλες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άψουλες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άψουλες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00"/>
        </a:hlink>
        <a:folHlink>
          <a:srgbClr val="FFFFCC"/>
        </a:folHlink>
      </a:clrScheme>
      <a:clrMap bg1="dk2" tx1="lt2" bg2="dk1" tx2="lt1" accent1="accent1" accent2="accent2" accent3="accent3" accent4="accent4" accent5="accent5" accent6="accent6" hlink="hlink" folHlink="folHlink"/>
    </a:extraClrScheme>
    <a:extraClrScheme>
      <a:clrScheme name="Κάψουλες 4">
        <a:dk1>
          <a:srgbClr val="000000"/>
        </a:dk1>
        <a:lt1>
          <a:srgbClr val="FFFFFF"/>
        </a:lt1>
        <a:dk2>
          <a:srgbClr val="006600"/>
        </a:dk2>
        <a:lt2>
          <a:srgbClr val="9900CC"/>
        </a:lt2>
        <a:accent1>
          <a:srgbClr val="33CC33"/>
        </a:accent1>
        <a:accent2>
          <a:srgbClr val="FFCC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33CC"/>
        </a:hlink>
        <a:folHlink>
          <a:srgbClr val="CC0066"/>
        </a:folHlink>
      </a:clrScheme>
      <a:clrMap bg1="lt1" tx1="dk1" bg2="dk2" tx2="lt2" accent1="accent1" accent2="accent2" accent3="accent3" accent4="accent4" accent5="accent5" accent6="accent6" hlink="hlink" folHlink="folHlink"/>
    </a:extraClrScheme>
    <a:extraClrScheme>
      <a:clrScheme name="Κάψουλες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άψουλες 6">
        <a:dk1>
          <a:srgbClr val="006666"/>
        </a:dk1>
        <a:lt1>
          <a:srgbClr val="FFFFFF"/>
        </a:lt1>
        <a:dk2>
          <a:srgbClr val="808000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CC00"/>
        </a:hlink>
        <a:folHlink>
          <a:srgbClr val="33CCCC"/>
        </a:folHlink>
      </a:clrScheme>
      <a:clrMap bg1="dk1" tx1="lt2" bg2="dk2" tx2="lt1" accent1="accent1" accent2="accent2" accent3="accent3" accent4="accent4" accent5="accent5" accent6="accent6" hlink="hlink" folHlink="folHlink"/>
    </a:extraClrScheme>
    <a:extraClrScheme>
      <a:clrScheme name="Κάψουλες 7">
        <a:dk1>
          <a:srgbClr val="FFFFFF"/>
        </a:dk1>
        <a:lt1>
          <a:srgbClr val="660033"/>
        </a:lt1>
        <a:dk2>
          <a:srgbClr val="FFFFFF"/>
        </a:dk2>
        <a:lt2>
          <a:srgbClr val="FFFFCC"/>
        </a:lt2>
        <a:accent1>
          <a:srgbClr val="FF9900"/>
        </a:accent1>
        <a:accent2>
          <a:srgbClr val="CC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άψουλες 8">
        <a:dk1>
          <a:srgbClr val="000000"/>
        </a:dk1>
        <a:lt1>
          <a:srgbClr val="FFFFFF"/>
        </a:lt1>
        <a:dk2>
          <a:srgbClr val="FF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6600"/>
        </a:hlink>
        <a:folHlink>
          <a:srgbClr val="FF7C80"/>
        </a:folHlink>
      </a:clrScheme>
      <a:clrMap bg1="dk1" tx1="lt2" bg2="dk2" tx2="lt1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Ψηφιακές κουκκίδες">
  <a:themeElements>
    <a:clrScheme name="Ψηφιακές κουκκίδες 2">
      <a:dk1>
        <a:srgbClr val="FFFFFF"/>
      </a:dk1>
      <a:lt1>
        <a:srgbClr val="666699"/>
      </a:lt1>
      <a:dk2>
        <a:srgbClr val="DFDEF6"/>
      </a:dk2>
      <a:lt2>
        <a:srgbClr val="5B5B89"/>
      </a:lt2>
      <a:accent1>
        <a:srgbClr val="6666FF"/>
      </a:accent1>
      <a:accent2>
        <a:srgbClr val="52527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99FF"/>
      </a:hlink>
      <a:folHlink>
        <a:srgbClr val="CCCCFF"/>
      </a:folHlink>
    </a:clrScheme>
    <a:fontScheme name="Ψηφιακές κουκκίδες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prstClr val="black">
                <a:alpha val="38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</a:effectStyle>
        <a:effectStyle>
          <a:effectLst>
            <a:outerShdw blurRad="40000" dist="23000" dir="5400000" rotWithShape="0">
              <a:prstClr val="black">
                <a:alpha val="35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Ψηφιακές κουκκίδες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EAEAEA"/>
        </a:hlink>
        <a:folHlink>
          <a:srgbClr val="FFCC00"/>
        </a:folHlink>
      </a:clrScheme>
      <a:clrMap bg1="dk2" tx1="lt2" bg2="dk1" tx2="lt1" accent1="accent1" accent2="accent2" accent3="accent3" accent4="accent4" accent5="accent5" accent6="accent6" hlink="hlink" folHlink="folHlink"/>
    </a:extraClrScheme>
    <a:extraClrScheme>
      <a:clrScheme name="Ψηφιακές κουκκίδες 2">
        <a:dk1>
          <a:srgbClr val="FFFFFF"/>
        </a:dk1>
        <a:lt1>
          <a:srgbClr val="666699"/>
        </a:lt1>
        <a:dk2>
          <a:srgbClr val="DFDEF6"/>
        </a:dk2>
        <a:lt2>
          <a:srgbClr val="5B5B89"/>
        </a:lt2>
        <a:accent1>
          <a:srgbClr val="6666FF"/>
        </a:accent1>
        <a:accent2>
          <a:srgbClr val="52527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Ψηφιακές κουκκίδες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Ψηφιακές κουκκίδες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Ψηφιακές κουκκίδες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Ψηφιακές κουκκίδες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Ψηφιακές κουκκίδες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Ψηφιακές κουκκίδες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Ψηφιακές κουκκίδες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2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3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4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5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6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7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8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9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0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1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2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3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4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5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6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7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ppt/theme/themeOverride18.xml><?xml version="1.0" encoding="utf-8"?>
<a:themeOverride xmlns:a="http://schemas.openxmlformats.org/drawingml/2006/main">
  <a:clrScheme name="Ψηφιακές κουκκίδες 3">
    <a:dk1>
      <a:srgbClr val="FFFFFF"/>
    </a:dk1>
    <a:lt1>
      <a:srgbClr val="800000"/>
    </a:lt1>
    <a:dk2>
      <a:srgbClr val="FFFFCC"/>
    </a:dk2>
    <a:lt2>
      <a:srgbClr val="700000"/>
    </a:lt2>
    <a:accent1>
      <a:srgbClr val="BE7960"/>
    </a:accent1>
    <a:accent2>
      <a:srgbClr val="6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99"/>
    </a:hlink>
    <a:folHlink>
      <a:srgbClr val="D3A21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993</Words>
  <Application>Microsoft Office PowerPoint</Application>
  <PresentationFormat>Προβολή στην οθόνη (4:3)</PresentationFormat>
  <Paragraphs>173</Paragraphs>
  <Slides>43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43</vt:i4>
      </vt:variant>
    </vt:vector>
  </HeadingPairs>
  <TitlesOfParts>
    <vt:vector size="49" baseType="lpstr">
      <vt:lpstr>Arial</vt:lpstr>
      <vt:lpstr>Calibri</vt:lpstr>
      <vt:lpstr>Times New Roman</vt:lpstr>
      <vt:lpstr>Wingdings</vt:lpstr>
      <vt:lpstr>Κάψουλες</vt:lpstr>
      <vt:lpstr>Ψηφιακές κουκκίδες</vt:lpstr>
      <vt:lpstr>Γνωριμία με το Λογισμικό του υπολογιστή</vt:lpstr>
      <vt:lpstr>Ορισμοί</vt:lpstr>
      <vt:lpstr>Προγράμματα</vt:lpstr>
      <vt:lpstr>Παρουσίαση του PowerPoint</vt:lpstr>
      <vt:lpstr>Λειτουργικό Σύστημα</vt:lpstr>
      <vt:lpstr>Λειτουργικό Σύστημα</vt:lpstr>
      <vt:lpstr>Λειτουργικά Συστήματα</vt:lpstr>
      <vt:lpstr>Λειτουργικά συστήματα  Windows XP</vt:lpstr>
      <vt:lpstr>Λειτουργικά συστήματα  Windows Vista</vt:lpstr>
      <vt:lpstr>Λειτουργικά συστήματα – Windows 7</vt:lpstr>
      <vt:lpstr>Λειτουργικά συστήματα – Windows 8</vt:lpstr>
      <vt:lpstr>Λειτουργικά συστήματα – Windows 10</vt:lpstr>
      <vt:lpstr>Λειτουργικά συστήματα Ubuntu (Linux)</vt:lpstr>
      <vt:lpstr>Λειτουργικά συστήματα – Mac OS Leopard</vt:lpstr>
      <vt:lpstr>Λογισμικό Eφαρμογών </vt:lpstr>
      <vt:lpstr>Φυλλομετρητές (Browsers)  Safari</vt:lpstr>
      <vt:lpstr>Φυλλομετρητές (Browsers)  Internet Explorer</vt:lpstr>
      <vt:lpstr>Φυλλομετρητές (Browsers)  Mozilla Firefox</vt:lpstr>
      <vt:lpstr>Φυλλομετρητές (Browsers)  Google Chrome</vt:lpstr>
      <vt:lpstr>QUIZ - 1</vt:lpstr>
      <vt:lpstr>Λάθος απάντηση! Δεν πειράζει...</vt:lpstr>
      <vt:lpstr>Πολύ σωστά! Ένα πρόγραμμα είναι ένα σύνολο εντολών</vt:lpstr>
      <vt:lpstr>QUIZ - 2</vt:lpstr>
      <vt:lpstr>Λάθος απάντηση! Δεν πειράζει...</vt:lpstr>
      <vt:lpstr>Πολύ σωστά! Το Λειτουργικό Σύστημα είναι το βασικότερο από τα λογισμικά συστήματος.</vt:lpstr>
      <vt:lpstr>QUIZ - 3</vt:lpstr>
      <vt:lpstr>Λάθος απάντηση! Δεν πειράζει...</vt:lpstr>
      <vt:lpstr>Πολύ σωστά! Ένα πρόγραμμα πριν εκτελεστεί πρέπει να «φορτωθεί» στη μνήμη του υπολογιστή.</vt:lpstr>
      <vt:lpstr>QUIZ - 4</vt:lpstr>
      <vt:lpstr>Λάθος απάντηση! Δεν πειράζει...</vt:lpstr>
      <vt:lpstr>Πολύ σωστά!  Η επεξεργασία εικόνας είναι μέρος του λογισμικού εφαρμογών.</vt:lpstr>
      <vt:lpstr>QUIZ - 5</vt:lpstr>
      <vt:lpstr>Λάθος απάντηση! Δεν πειράζει...</vt:lpstr>
      <vt:lpstr>Πολύ σωστά! Τα videogames είναι κι αυτά μέρος του λογισμικού εφαρμογών</vt:lpstr>
      <vt:lpstr>QUIZ - 6</vt:lpstr>
      <vt:lpstr>Λάθος απάντηση! Δεν πειράζει...</vt:lpstr>
      <vt:lpstr>Πολύ σωστά! Το DOS (Disk Operating System) χρησιμοποιήθηκε σε PC από τη δεκαετία του 1980.</vt:lpstr>
      <vt:lpstr>QUIZ - 7</vt:lpstr>
      <vt:lpstr>Λάθος απάντηση! Δεν πειράζει...</vt:lpstr>
      <vt:lpstr>Πολύ σωστά! O Mozilla Firefox είναι λογισμικό περιήγησης στο Διαδίκτυο.</vt:lpstr>
      <vt:lpstr>QUIZ - 8</vt:lpstr>
      <vt:lpstr>Λάθος απάντηση! Δεν πειράζει...</vt:lpstr>
      <vt:lpstr>Πολύ σωστά! Το Ubuntu είναι ένα ανοικτού κώδικα Λειτουργικό Σύστημα που μπορεί ο καθένας να το κατεβάσει από το Διαδίκτυο και να το εγκαταστήσει στον υπολογιστή του.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Γνωριμία με το Λογισμικό του υπολογιστή</dc:title>
  <cp:lastModifiedBy>User</cp:lastModifiedBy>
  <cp:revision>26</cp:revision>
  <dcterms:created xsi:type="dcterms:W3CDTF">2010-11-21T12:23:09Z</dcterms:created>
  <dcterms:modified xsi:type="dcterms:W3CDTF">2020-11-12T14:47:07Z</dcterms:modified>
</cp:coreProperties>
</file>