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61" r:id="rId3"/>
    <p:sldId id="274" r:id="rId4"/>
    <p:sldId id="264" r:id="rId5"/>
    <p:sldId id="273" r:id="rId6"/>
    <p:sldId id="265" r:id="rId7"/>
    <p:sldId id="256" r:id="rId8"/>
    <p:sldId id="266" r:id="rId9"/>
    <p:sldId id="267" r:id="rId10"/>
    <p:sldId id="268" r:id="rId11"/>
    <p:sldId id="269" r:id="rId12"/>
    <p:sldId id="270" r:id="rId13"/>
    <p:sldId id="275" r:id="rId14"/>
    <p:sldId id="271" r:id="rId15"/>
    <p:sldId id="272" r:id="rId16"/>
    <p:sldId id="262" r:id="rId17"/>
    <p:sldId id="26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5" name="Footer Placeholder 4"/>
          <p:cNvSpPr>
            <a:spLocks noGrp="1"/>
          </p:cNvSpPr>
          <p:nvPr>
            <p:ph type="ftr" sz="quarter" idx="11"/>
          </p:nvPr>
        </p:nvSpPr>
        <p:spPr>
          <a:xfrm>
            <a:off x="1451579" y="329307"/>
            <a:ext cx="5626774" cy="309201"/>
          </a:xfrm>
        </p:spPr>
        <p:txBody>
          <a:bodyPr/>
          <a:lstStyle/>
          <a:p>
            <a:endParaRPr lang="en-US" dirty="0"/>
          </a:p>
        </p:txBody>
      </p:sp>
      <p:sp>
        <p:nvSpPr>
          <p:cNvPr id="6" name="Slide Number Placeholder 5"/>
          <p:cNvSpPr>
            <a:spLocks noGrp="1"/>
          </p:cNvSpPr>
          <p:nvPr>
            <p:ph type="sldNum" sz="quarter" idx="12"/>
          </p:nvPr>
        </p:nvSpPr>
        <p:spPr>
          <a:xfrm>
            <a:off x="476834" y="798973"/>
            <a:ext cx="811019" cy="503578"/>
          </a:xfrm>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1447191" y="2824269"/>
            <a:ext cx="4488794" cy="2644457"/>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256025" y="2821491"/>
            <a:ext cx="4488794" cy="263737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3/2/2021</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pPr/>
              <a:t>3/2/2021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3/2/2021</a:t>
            </a:fld>
            <a:endParaRPr lang="en-US" dirty="0"/>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xmlns=""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el.wikipedia.org/wiki/%CE%A0%CF%81%CF%8C%CE%B3%CF%81%CE%B1%CE%BC%CE%BC%CE%B1" TargetMode="External"/><Relationship Id="rId2" Type="http://schemas.openxmlformats.org/officeDocument/2006/relationships/hyperlink" Target="http://el.wikipedia.org/wiki/%CE%A5%CF%80%CE%BF%CE%BB%CE%BF%CE%B3%CE%B9%CF%83%CF%84%CE%AE%CF%82"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xmlns="" id="{1CD3B204-F4E9-443F-97EF-ED1F3EA824CF}"/>
              </a:ext>
            </a:extLst>
          </p:cNvPr>
          <p:cNvSpPr txBox="1"/>
          <p:nvPr/>
        </p:nvSpPr>
        <p:spPr>
          <a:xfrm>
            <a:off x="909683" y="2400351"/>
            <a:ext cx="10668000" cy="2677656"/>
          </a:xfrm>
          <a:prstGeom prst="rect">
            <a:avLst/>
          </a:prstGeom>
          <a:noFill/>
        </p:spPr>
        <p:txBody>
          <a:bodyPr wrap="square" rtlCol="0">
            <a:spAutoFit/>
          </a:bodyPr>
          <a:lstStyle/>
          <a:p>
            <a:pPr algn="ctr"/>
            <a:r>
              <a:rPr lang="el-GR" sz="2400" b="1" i="0" dirty="0">
                <a:solidFill>
                  <a:srgbClr val="90CBF5"/>
                </a:solidFill>
                <a:effectLst/>
                <a:latin typeface="Actor"/>
              </a:rPr>
              <a:t/>
            </a:r>
            <a:br>
              <a:rPr lang="el-GR" sz="2400" b="1" i="0" dirty="0">
                <a:solidFill>
                  <a:srgbClr val="90CBF5"/>
                </a:solidFill>
                <a:effectLst/>
                <a:latin typeface="Actor"/>
              </a:rPr>
            </a:br>
            <a:endParaRPr lang="el-GR" sz="2400" b="1" dirty="0" smtClean="0">
              <a:solidFill>
                <a:schemeClr val="tx1">
                  <a:lumMod val="95000"/>
                </a:schemeClr>
              </a:solidFill>
              <a:effectLst/>
              <a:latin typeface="Tahoma" panose="020B0604030504040204" pitchFamily="34" charset="0"/>
              <a:ea typeface="Tahoma" panose="020B0604030504040204" pitchFamily="34" charset="0"/>
              <a:cs typeface="Tahoma" panose="020B0604030504040204" pitchFamily="34" charset="0"/>
            </a:endParaRPr>
          </a:p>
          <a:p>
            <a:pPr algn="ctr"/>
            <a:r>
              <a:rPr lang="el-GR" sz="2400" b="1" dirty="0" smtClean="0">
                <a:solidFill>
                  <a:schemeClr val="tx1">
                    <a:lumMod val="95000"/>
                  </a:schemeClr>
                </a:solidFill>
                <a:effectLst/>
                <a:latin typeface="Tahoma" panose="020B0604030504040204" pitchFamily="34" charset="0"/>
                <a:ea typeface="Tahoma" panose="020B0604030504040204" pitchFamily="34" charset="0"/>
                <a:cs typeface="Tahoma" panose="020B0604030504040204" pitchFamily="34" charset="0"/>
              </a:rPr>
              <a:t>ΤΟ ΝΑ ΧΡΗΣΙΜΟΠΟΙΟΥΜΕ ΤΕΧΝΟΛΟΓΙΑ ΑΛΛΑ ΝΑ ΜΗΝ ΜΠΟΡΟΥΜΕ ΝΑ ΔΗΜΙΟΥΡΓΗΣΟΥΜΕ, ΜΗΠΩΣ ΜΟΙΑΖΕΙ ΜΕ ΤΟ ΝΑ ΕΙΜΑΣΤΕ ΣΕ ΘΕΣΗ ΝΑ ΔΙΑΒΑΖΟΥΜΕ ΑΛΛΑ ΝΑ ΜΗ ΜΠΟΡΟΥΜΕ ΝΑ ΓΡΑΨΟΥΜΕ;</a:t>
            </a:r>
            <a:r>
              <a:rPr lang="el-GR" sz="2400" b="0" i="0" dirty="0">
                <a:solidFill>
                  <a:schemeClr val="tx1">
                    <a:lumMod val="95000"/>
                  </a:schemeClr>
                </a:solidFill>
                <a:effectLst/>
                <a:latin typeface="Tahoma" panose="020B0604030504040204" pitchFamily="34" charset="0"/>
                <a:ea typeface="Tahoma" panose="020B0604030504040204" pitchFamily="34" charset="0"/>
                <a:cs typeface="Tahoma" panose="020B0604030504040204" pitchFamily="34" charset="0"/>
              </a:rPr>
              <a:t/>
            </a:r>
            <a:br>
              <a:rPr lang="el-GR" sz="2400" b="0" i="0" dirty="0">
                <a:solidFill>
                  <a:schemeClr val="tx1">
                    <a:lumMod val="95000"/>
                  </a:schemeClr>
                </a:solidFill>
                <a:effectLst/>
                <a:latin typeface="Tahoma" panose="020B0604030504040204" pitchFamily="34" charset="0"/>
                <a:ea typeface="Tahoma" panose="020B0604030504040204" pitchFamily="34" charset="0"/>
                <a:cs typeface="Tahoma" panose="020B0604030504040204" pitchFamily="34" charset="0"/>
              </a:rPr>
            </a:br>
            <a:r>
              <a:rPr lang="el-GR" sz="2400" b="0" i="0" dirty="0">
                <a:solidFill>
                  <a:srgbClr val="868686"/>
                </a:solidFill>
                <a:effectLst/>
                <a:latin typeface="Tahoma" panose="020B0604030504040204" pitchFamily="34" charset="0"/>
              </a:rPr>
              <a:t/>
            </a:r>
            <a:br>
              <a:rPr lang="el-GR" sz="2400" b="0" i="0" dirty="0">
                <a:solidFill>
                  <a:srgbClr val="868686"/>
                </a:solidFill>
                <a:effectLst/>
                <a:latin typeface="Tahoma" panose="020B0604030504040204" pitchFamily="34" charset="0"/>
              </a:rPr>
            </a:br>
            <a:endParaRPr lang="el-GR" sz="2400" b="0" i="0" dirty="0">
              <a:solidFill>
                <a:srgbClr val="868686"/>
              </a:solidFill>
              <a:effectLst/>
              <a:latin typeface="Tahoma" panose="020B0604030504040204" pitchFamily="34" charset="0"/>
            </a:endParaRPr>
          </a:p>
        </p:txBody>
      </p:sp>
      <p:sp>
        <p:nvSpPr>
          <p:cNvPr id="17410" name="AutoShape 2" descr="Top 5 awesome websites that teach you coding for free! | Learn To Code  Togeth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17412" name="AutoShape 4" descr="Top 5 awesome websites that teach you coding for free! | Learn To Code  Togethe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17414" name="Picture 6" descr="Learn to Code from Scratch: A Web Development Roadmap for Beginners -  SiteProNews"/>
          <p:cNvPicPr>
            <a:picLocks noChangeAspect="1" noChangeArrowheads="1"/>
          </p:cNvPicPr>
          <p:nvPr/>
        </p:nvPicPr>
        <p:blipFill>
          <a:blip r:embed="rId2"/>
          <a:srcRect/>
          <a:stretch>
            <a:fillRect/>
          </a:stretch>
        </p:blipFill>
        <p:spPr bwMode="auto">
          <a:xfrm>
            <a:off x="3173096" y="594360"/>
            <a:ext cx="5438775" cy="1428750"/>
          </a:xfrm>
          <a:prstGeom prst="rect">
            <a:avLst/>
          </a:prstGeom>
          <a:noFill/>
        </p:spPr>
      </p:pic>
    </p:spTree>
    <p:extLst>
      <p:ext uri="{BB962C8B-B14F-4D97-AF65-F5344CB8AC3E}">
        <p14:creationId xmlns:p14="http://schemas.microsoft.com/office/powerpoint/2010/main" xmlns="" val="1111038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1EA77F3-192C-4FB4-B4A6-0EB313AE5664}"/>
              </a:ext>
            </a:extLst>
          </p:cNvPr>
          <p:cNvSpPr txBox="1"/>
          <p:nvPr/>
        </p:nvSpPr>
        <p:spPr>
          <a:xfrm>
            <a:off x="952500" y="1295390"/>
            <a:ext cx="10553700" cy="4216539"/>
          </a:xfrm>
          <a:prstGeom prst="rect">
            <a:avLst/>
          </a:prstGeom>
          <a:noFill/>
        </p:spPr>
        <p:txBody>
          <a:bodyPr wrap="square">
            <a:spAutoFit/>
          </a:bodyPr>
          <a:lstStyle/>
          <a:p>
            <a:pPr algn="ctr"/>
            <a:r>
              <a:rPr lang="el-GR" sz="3200" b="1" i="0" dirty="0">
                <a:effectLst/>
                <a:latin typeface="Tahoma" panose="020B0604030504040204" pitchFamily="34" charset="0"/>
              </a:rPr>
              <a:t>Τι είναι προγραμματισμός;</a:t>
            </a:r>
            <a:r>
              <a:rPr lang="el-GR" sz="3200" b="0" i="0" dirty="0">
                <a:effectLst/>
                <a:latin typeface="Tahoma" panose="020B0604030504040204" pitchFamily="34" charset="0"/>
              </a:rPr>
              <a:t> </a:t>
            </a:r>
            <a:endParaRPr lang="en-US" sz="3200" b="0" i="0" dirty="0">
              <a:effectLst/>
              <a:latin typeface="Tahoma" panose="020B0604030504040204" pitchFamily="34" charset="0"/>
            </a:endParaRPr>
          </a:p>
          <a:p>
            <a:pPr algn="ctr"/>
            <a:endParaRPr lang="en-US" sz="3200" dirty="0">
              <a:latin typeface="Tahoma" panose="020B0604030504040204" pitchFamily="34" charset="0"/>
            </a:endParaRPr>
          </a:p>
          <a:p>
            <a:r>
              <a:rPr lang="el-GR" sz="2400" b="0" i="1" dirty="0">
                <a:solidFill>
                  <a:schemeClr val="tx1">
                    <a:lumMod val="95000"/>
                  </a:schemeClr>
                </a:solidFill>
                <a:effectLst/>
                <a:latin typeface="Tahoma" panose="020B0604030504040204" pitchFamily="34" charset="0"/>
              </a:rPr>
              <a:t>Το σύνολο των διαδικασιών σύνταξης ενός </a:t>
            </a:r>
            <a:r>
              <a:rPr lang="el-GR" sz="2400" b="0" i="1" u="none" strike="noStrike" dirty="0">
                <a:solidFill>
                  <a:schemeClr val="accent2">
                    <a:lumMod val="40000"/>
                    <a:lumOff val="60000"/>
                  </a:schemeClr>
                </a:solidFill>
                <a:effectLst/>
                <a:latin typeface="Tahoma" panose="020B0604030504040204" pitchFamily="34" charset="0"/>
                <a:hlinkClick r:id="rId2">
                  <a:extLst>
                    <a:ext uri="{A12FA001-AC4F-418D-AE19-62706E023703}">
                      <ahyp:hlinkClr xmlns:ahyp="http://schemas.microsoft.com/office/drawing/2018/hyperlinkcolor" xmlns="" val="tx"/>
                    </a:ext>
                  </a:extLst>
                </a:hlinkClick>
              </a:rPr>
              <a:t>υπολογιστικού</a:t>
            </a:r>
            <a:r>
              <a:rPr lang="el-GR" sz="2400" b="0" i="1" dirty="0">
                <a:solidFill>
                  <a:schemeClr val="accent2">
                    <a:lumMod val="40000"/>
                    <a:lumOff val="60000"/>
                  </a:schemeClr>
                </a:solidFill>
                <a:effectLst/>
                <a:latin typeface="Tahoma" panose="020B0604030504040204" pitchFamily="34" charset="0"/>
              </a:rPr>
              <a:t> </a:t>
            </a:r>
            <a:r>
              <a:rPr lang="el-GR" sz="2400" b="0" i="1" u="none" strike="noStrike" dirty="0">
                <a:solidFill>
                  <a:schemeClr val="accent2">
                    <a:lumMod val="40000"/>
                    <a:lumOff val="60000"/>
                  </a:schemeClr>
                </a:solidFill>
                <a:effectLst/>
                <a:latin typeface="Tahoma" panose="020B0604030504040204" pitchFamily="34" charset="0"/>
                <a:hlinkClick r:id="rId3">
                  <a:extLst>
                    <a:ext uri="{A12FA001-AC4F-418D-AE19-62706E023703}">
                      <ahyp:hlinkClr xmlns:ahyp="http://schemas.microsoft.com/office/drawing/2018/hyperlinkcolor" xmlns="" val="tx"/>
                    </a:ext>
                  </a:extLst>
                </a:hlinkClick>
              </a:rPr>
              <a:t>προγράμματος</a:t>
            </a:r>
            <a:r>
              <a:rPr lang="el-GR" sz="2400" b="0" i="1" dirty="0">
                <a:solidFill>
                  <a:schemeClr val="accent2">
                    <a:lumMod val="40000"/>
                    <a:lumOff val="60000"/>
                  </a:schemeClr>
                </a:solidFill>
                <a:effectLst/>
                <a:latin typeface="Tahoma" panose="020B0604030504040204" pitchFamily="34" charset="0"/>
              </a:rPr>
              <a:t> </a:t>
            </a:r>
            <a:r>
              <a:rPr lang="el-GR" sz="2400" b="0" i="1" dirty="0">
                <a:solidFill>
                  <a:schemeClr val="tx1">
                    <a:lumMod val="95000"/>
                  </a:schemeClr>
                </a:solidFill>
                <a:effectLst/>
                <a:latin typeface="Tahoma" panose="020B0604030504040204" pitchFamily="34" charset="0"/>
              </a:rPr>
              <a:t>για την πραγματοποίηση εργασιών ή για την επίλυση ενός δεδομένου προβλήματος. </a:t>
            </a:r>
            <a:endParaRPr lang="en-US" sz="2400" b="0" i="1" dirty="0">
              <a:solidFill>
                <a:schemeClr val="tx1">
                  <a:lumMod val="95000"/>
                </a:schemeClr>
              </a:solidFill>
              <a:effectLst/>
              <a:latin typeface="Tahoma" panose="020B0604030504040204" pitchFamily="34" charset="0"/>
            </a:endParaRPr>
          </a:p>
          <a:p>
            <a:r>
              <a:rPr lang="el-GR" sz="2400" b="0" i="1" dirty="0">
                <a:solidFill>
                  <a:schemeClr val="tx1">
                    <a:lumMod val="95000"/>
                  </a:schemeClr>
                </a:solidFill>
                <a:effectLst/>
                <a:latin typeface="Tahoma" panose="020B0604030504040204" pitchFamily="34" charset="0"/>
              </a:rPr>
              <a:t>Ο προγραμματισμός περιλαμβάνει επίσης τον έλεγχο του προγράμματος για την επαλήθευση της ακρίβειάς του, και την προπαρασκευή των οδηγιών με τις οποίες ένας υπολογιστής θα εκτελέσει τις εργασίες που καθορίζονται στις προδιαγραφές του προγράμματος</a:t>
            </a:r>
            <a:r>
              <a:rPr lang="el-GR" sz="1800" b="0" i="1" dirty="0">
                <a:solidFill>
                  <a:schemeClr val="tx1">
                    <a:lumMod val="95000"/>
                  </a:schemeClr>
                </a:solidFill>
                <a:effectLst/>
                <a:latin typeface="Tahoma" panose="020B0604030504040204" pitchFamily="34" charset="0"/>
              </a:rPr>
              <a:t>.</a:t>
            </a:r>
            <a:r>
              <a:rPr lang="el-GR" sz="1800" b="0" i="0" dirty="0">
                <a:solidFill>
                  <a:schemeClr val="tx1">
                    <a:lumMod val="95000"/>
                  </a:schemeClr>
                </a:solidFill>
                <a:effectLst/>
                <a:latin typeface="Tahoma" panose="020B0604030504040204" pitchFamily="34" charset="0"/>
              </a:rPr>
              <a:t/>
            </a:r>
            <a:br>
              <a:rPr lang="el-GR" sz="1800" b="0" i="0" dirty="0">
                <a:solidFill>
                  <a:schemeClr val="tx1">
                    <a:lumMod val="95000"/>
                  </a:schemeClr>
                </a:solidFill>
                <a:effectLst/>
                <a:latin typeface="Tahoma" panose="020B0604030504040204" pitchFamily="34" charset="0"/>
              </a:rPr>
            </a:br>
            <a:r>
              <a:rPr lang="el-GR" sz="1800" b="0" i="0" dirty="0">
                <a:solidFill>
                  <a:srgbClr val="868686"/>
                </a:solidFill>
                <a:effectLst/>
                <a:latin typeface="Tahoma" panose="020B0604030504040204" pitchFamily="34" charset="0"/>
              </a:rPr>
              <a:t/>
            </a:r>
            <a:br>
              <a:rPr lang="el-GR" sz="1800" b="0" i="0" dirty="0">
                <a:solidFill>
                  <a:srgbClr val="868686"/>
                </a:solidFill>
                <a:effectLst/>
                <a:latin typeface="Tahoma" panose="020B0604030504040204" pitchFamily="34" charset="0"/>
              </a:rPr>
            </a:br>
            <a:endParaRPr lang="el-GR" sz="1800" dirty="0"/>
          </a:p>
        </p:txBody>
      </p:sp>
    </p:spTree>
    <p:extLst>
      <p:ext uri="{BB962C8B-B14F-4D97-AF65-F5344CB8AC3E}">
        <p14:creationId xmlns:p14="http://schemas.microsoft.com/office/powerpoint/2010/main" xmlns="" val="3379099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BAF01391-994B-45D2-A4A1-68A9017B08F4}"/>
              </a:ext>
            </a:extLst>
          </p:cNvPr>
          <p:cNvPicPr>
            <a:picLocks noChangeAspect="1"/>
          </p:cNvPicPr>
          <p:nvPr/>
        </p:nvPicPr>
        <p:blipFill>
          <a:blip r:embed="rId2"/>
          <a:stretch>
            <a:fillRect/>
          </a:stretch>
        </p:blipFill>
        <p:spPr>
          <a:xfrm>
            <a:off x="1879658" y="850900"/>
            <a:ext cx="8432684" cy="4745037"/>
          </a:xfrm>
          <a:prstGeom prst="rect">
            <a:avLst/>
          </a:prstGeom>
        </p:spPr>
      </p:pic>
    </p:spTree>
    <p:extLst>
      <p:ext uri="{BB962C8B-B14F-4D97-AF65-F5344CB8AC3E}">
        <p14:creationId xmlns:p14="http://schemas.microsoft.com/office/powerpoint/2010/main" xmlns="" val="1637343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68849A9A-D968-43BE-AB37-35CB6053295A}"/>
              </a:ext>
            </a:extLst>
          </p:cNvPr>
          <p:cNvPicPr>
            <a:picLocks noChangeAspect="1"/>
          </p:cNvPicPr>
          <p:nvPr/>
        </p:nvPicPr>
        <p:blipFill>
          <a:blip r:embed="rId2"/>
          <a:stretch>
            <a:fillRect/>
          </a:stretch>
        </p:blipFill>
        <p:spPr>
          <a:xfrm>
            <a:off x="1219200" y="514350"/>
            <a:ext cx="9448800" cy="5314950"/>
          </a:xfrm>
          <a:prstGeom prst="rect">
            <a:avLst/>
          </a:prstGeom>
        </p:spPr>
      </p:pic>
    </p:spTree>
    <p:extLst>
      <p:ext uri="{BB962C8B-B14F-4D97-AF65-F5344CB8AC3E}">
        <p14:creationId xmlns:p14="http://schemas.microsoft.com/office/powerpoint/2010/main" xmlns="" val="34090100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F9F4B9F6-41EB-472C-BA06-FB9FF3A5E0AA}"/>
              </a:ext>
            </a:extLst>
          </p:cNvPr>
          <p:cNvPicPr>
            <a:picLocks noChangeAspect="1"/>
          </p:cNvPicPr>
          <p:nvPr/>
        </p:nvPicPr>
        <p:blipFill>
          <a:blip r:embed="rId2"/>
          <a:stretch>
            <a:fillRect/>
          </a:stretch>
        </p:blipFill>
        <p:spPr>
          <a:xfrm>
            <a:off x="1529824" y="330200"/>
            <a:ext cx="9132352" cy="5138737"/>
          </a:xfrm>
          <a:prstGeom prst="rect">
            <a:avLst/>
          </a:prstGeom>
        </p:spPr>
      </p:pic>
    </p:spTree>
    <p:extLst>
      <p:ext uri="{BB962C8B-B14F-4D97-AF65-F5344CB8AC3E}">
        <p14:creationId xmlns:p14="http://schemas.microsoft.com/office/powerpoint/2010/main" xmlns="" val="40854882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2913F292-3079-48DA-8DB4-1BD0036D9F6A}"/>
              </a:ext>
            </a:extLst>
          </p:cNvPr>
          <p:cNvPicPr>
            <a:picLocks noChangeAspect="1"/>
          </p:cNvPicPr>
          <p:nvPr/>
        </p:nvPicPr>
        <p:blipFill>
          <a:blip r:embed="rId2"/>
          <a:stretch>
            <a:fillRect/>
          </a:stretch>
        </p:blipFill>
        <p:spPr>
          <a:xfrm>
            <a:off x="1408112" y="409128"/>
            <a:ext cx="9375775" cy="5275710"/>
          </a:xfrm>
          <a:prstGeom prst="rect">
            <a:avLst/>
          </a:prstGeom>
        </p:spPr>
      </p:pic>
    </p:spTree>
    <p:extLst>
      <p:ext uri="{BB962C8B-B14F-4D97-AF65-F5344CB8AC3E}">
        <p14:creationId xmlns:p14="http://schemas.microsoft.com/office/powerpoint/2010/main" xmlns="" val="24191249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xmlns="" id="{266A61DE-F74E-4F22-974B-19AA7BFD3136}"/>
              </a:ext>
            </a:extLst>
          </p:cNvPr>
          <p:cNvSpPr>
            <a:spLocks noGrp="1"/>
          </p:cNvSpPr>
          <p:nvPr>
            <p:ph type="subTitle" idx="1"/>
          </p:nvPr>
        </p:nvSpPr>
        <p:spPr>
          <a:xfrm>
            <a:off x="5486399" y="1066800"/>
            <a:ext cx="6165669" cy="3634895"/>
          </a:xfrm>
        </p:spPr>
        <p:txBody>
          <a:bodyPr>
            <a:normAutofit fontScale="70000" lnSpcReduction="20000"/>
          </a:bodyPr>
          <a:lstStyle/>
          <a:p>
            <a:r>
              <a:rPr lang="el-GR" sz="3600" b="0" i="0" cap="none" dirty="0" smtClean="0">
                <a:effectLst/>
                <a:latin typeface="Tahoma" panose="020B0604030504040204" pitchFamily="34" charset="0"/>
              </a:rPr>
              <a:t/>
            </a:r>
            <a:br>
              <a:rPr lang="el-GR" sz="3600" b="0" i="0" cap="none" dirty="0" smtClean="0">
                <a:effectLst/>
                <a:latin typeface="Tahoma" panose="020B0604030504040204" pitchFamily="34" charset="0"/>
              </a:rPr>
            </a:br>
            <a:endParaRPr lang="en-US" sz="5100" b="0" i="0" cap="none" dirty="0" smtClean="0">
              <a:effectLst/>
              <a:latin typeface="Tahoma" panose="020B0604030504040204" pitchFamily="34" charset="0"/>
            </a:endParaRPr>
          </a:p>
          <a:p>
            <a:r>
              <a:rPr lang="el-GR" sz="3200" b="0" i="0" cap="none" dirty="0" smtClean="0">
                <a:solidFill>
                  <a:schemeClr val="tx1">
                    <a:lumMod val="95000"/>
                  </a:schemeClr>
                </a:solidFill>
                <a:effectLst/>
                <a:latin typeface="Tahoma" panose="020B0604030504040204" pitchFamily="34" charset="0"/>
              </a:rPr>
              <a:t>ΜΕ ΤΗ ΒΟΗΘΕΙΑ ΤΩΝ ΕΝΤΟΛΩΝ ΜΙΑΣ ΓΛΩΣΣΑΣ ΠΡΟΓΡΑΜΜΑΤΙΣΜΟΥ, ΠΟΥ ΟΠΩΣ ΚΑΘΕ ΓΛΩΣΣΑ ΕΧΕΙ ΚΑΝΟΝΕΣ ΠΟΥ ΠΡΕΠΕΙ ΝΑ ΣΕΒΟΜΑΣΤΕ.</a:t>
            </a:r>
            <a:br>
              <a:rPr lang="el-GR" sz="3200" b="0" i="0" cap="none" dirty="0" smtClean="0">
                <a:solidFill>
                  <a:schemeClr val="tx1">
                    <a:lumMod val="95000"/>
                  </a:schemeClr>
                </a:solidFill>
                <a:effectLst/>
                <a:latin typeface="Tahoma" panose="020B0604030504040204" pitchFamily="34" charset="0"/>
              </a:rPr>
            </a:br>
            <a:r>
              <a:rPr lang="el-GR" sz="3200" b="0" i="0" cap="none" dirty="0" smtClean="0">
                <a:solidFill>
                  <a:schemeClr val="tx1">
                    <a:lumMod val="95000"/>
                  </a:schemeClr>
                </a:solidFill>
                <a:effectLst/>
                <a:latin typeface="Tahoma" panose="020B0604030504040204" pitchFamily="34" charset="0"/>
              </a:rPr>
              <a:t>ΕΜΕΙΣ ΓΙΑ ΤΗΝ ΚΑΤΑΣΚΕΥΗ ΤΩΝ ΠΑΙΧΝΙΔΙΩΝ ΜΑΣ ΘΑ ΧΡΗΣΙΜΟΠΟΙΗΣΟΥΜΕ ΤΟ ΠΡΟΓΡΑΜΜΑΤΙΣΤΙΚΟ ΠΕΡΙΒΑΛΛΟΝ SCRATCH.</a:t>
            </a:r>
          </a:p>
          <a:p>
            <a:endParaRPr lang="el-GR" dirty="0"/>
          </a:p>
        </p:txBody>
      </p:sp>
      <p:pic>
        <p:nvPicPr>
          <p:cNvPr id="10242" name="Picture 2" descr="GOCODE: Kids Coding (Computer Programming) Academy @ Publika Mont Kiara by  Computer Science Ph.D From Japan - Coding Classes for Kids - Teach Kids to  Code"/>
          <p:cNvPicPr>
            <a:picLocks noChangeAspect="1" noChangeArrowheads="1"/>
          </p:cNvPicPr>
          <p:nvPr/>
        </p:nvPicPr>
        <p:blipFill>
          <a:blip r:embed="rId2"/>
          <a:srcRect/>
          <a:stretch>
            <a:fillRect/>
          </a:stretch>
        </p:blipFill>
        <p:spPr bwMode="auto">
          <a:xfrm>
            <a:off x="625838" y="1382484"/>
            <a:ext cx="4651556" cy="3657600"/>
          </a:xfrm>
          <a:prstGeom prst="rect">
            <a:avLst/>
          </a:prstGeom>
          <a:noFill/>
        </p:spPr>
      </p:pic>
      <p:sp>
        <p:nvSpPr>
          <p:cNvPr id="4" name="3 - Ορθογώνιο"/>
          <p:cNvSpPr/>
          <p:nvPr/>
        </p:nvSpPr>
        <p:spPr>
          <a:xfrm>
            <a:off x="2429691" y="331317"/>
            <a:ext cx="7184571" cy="523220"/>
          </a:xfrm>
          <a:prstGeom prst="rect">
            <a:avLst/>
          </a:prstGeom>
        </p:spPr>
        <p:txBody>
          <a:bodyPr wrap="square">
            <a:spAutoFit/>
          </a:bodyPr>
          <a:lstStyle/>
          <a:p>
            <a:r>
              <a:rPr lang="el-GR" sz="2800" b="1" dirty="0" smtClean="0">
                <a:latin typeface="Tahoma" panose="020B0604030504040204" pitchFamily="34" charset="0"/>
              </a:rPr>
              <a:t>ΠΩΣ ΕΚΦΡΑΖΕΤΑΙ ΕΝΑ ΠΡΟΓΡΑΜΜΑ;</a:t>
            </a:r>
            <a:endParaRPr lang="el-GR" sz="2800" dirty="0"/>
          </a:p>
        </p:txBody>
      </p:sp>
    </p:spTree>
    <p:extLst>
      <p:ext uri="{BB962C8B-B14F-4D97-AF65-F5344CB8AC3E}">
        <p14:creationId xmlns:p14="http://schemas.microsoft.com/office/powerpoint/2010/main" xmlns="" val="1912908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507AA54C-32B9-4F7C-8463-23469AB09EEF}"/>
              </a:ext>
            </a:extLst>
          </p:cNvPr>
          <p:cNvPicPr>
            <a:picLocks noChangeAspect="1"/>
          </p:cNvPicPr>
          <p:nvPr/>
        </p:nvPicPr>
        <p:blipFill>
          <a:blip r:embed="rId2"/>
          <a:stretch>
            <a:fillRect/>
          </a:stretch>
        </p:blipFill>
        <p:spPr>
          <a:xfrm>
            <a:off x="1851974" y="723900"/>
            <a:ext cx="8793802" cy="4948237"/>
          </a:xfrm>
          <a:prstGeom prst="rect">
            <a:avLst/>
          </a:prstGeom>
        </p:spPr>
      </p:pic>
    </p:spTree>
    <p:extLst>
      <p:ext uri="{BB962C8B-B14F-4D97-AF65-F5344CB8AC3E}">
        <p14:creationId xmlns:p14="http://schemas.microsoft.com/office/powerpoint/2010/main" xmlns="" val="1357290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2773AD6B-1FDA-4842-8AF4-DBF1A7E76380}"/>
              </a:ext>
            </a:extLst>
          </p:cNvPr>
          <p:cNvPicPr>
            <a:picLocks noChangeAspect="1"/>
          </p:cNvPicPr>
          <p:nvPr/>
        </p:nvPicPr>
        <p:blipFill>
          <a:blip r:embed="rId2"/>
          <a:stretch>
            <a:fillRect/>
          </a:stretch>
        </p:blipFill>
        <p:spPr>
          <a:xfrm>
            <a:off x="2173067" y="1066800"/>
            <a:ext cx="7845866" cy="4414837"/>
          </a:xfrm>
          <a:prstGeom prst="rect">
            <a:avLst/>
          </a:prstGeom>
        </p:spPr>
      </p:pic>
    </p:spTree>
    <p:extLst>
      <p:ext uri="{BB962C8B-B14F-4D97-AF65-F5344CB8AC3E}">
        <p14:creationId xmlns:p14="http://schemas.microsoft.com/office/powerpoint/2010/main" xmlns="" val="34272786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7A0386FB-A45C-4523-9CB1-FC03E07D4CD5}"/>
              </a:ext>
            </a:extLst>
          </p:cNvPr>
          <p:cNvPicPr>
            <a:picLocks noChangeAspect="1"/>
          </p:cNvPicPr>
          <p:nvPr/>
        </p:nvPicPr>
        <p:blipFill>
          <a:blip r:embed="rId2"/>
          <a:stretch>
            <a:fillRect/>
          </a:stretch>
        </p:blipFill>
        <p:spPr>
          <a:xfrm>
            <a:off x="2173067" y="891381"/>
            <a:ext cx="7845866" cy="4414837"/>
          </a:xfrm>
          <a:prstGeom prst="rect">
            <a:avLst/>
          </a:prstGeom>
        </p:spPr>
      </p:pic>
    </p:spTree>
    <p:extLst>
      <p:ext uri="{BB962C8B-B14F-4D97-AF65-F5344CB8AC3E}">
        <p14:creationId xmlns:p14="http://schemas.microsoft.com/office/powerpoint/2010/main" xmlns="" val="16589746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D7D9D8E6-7FE9-485A-A8C4-B5B6747FC210}"/>
              </a:ext>
            </a:extLst>
          </p:cNvPr>
          <p:cNvPicPr>
            <a:picLocks noChangeAspect="1"/>
          </p:cNvPicPr>
          <p:nvPr/>
        </p:nvPicPr>
        <p:blipFill>
          <a:blip r:embed="rId2"/>
          <a:stretch>
            <a:fillRect/>
          </a:stretch>
        </p:blipFill>
        <p:spPr>
          <a:xfrm>
            <a:off x="2082787" y="965200"/>
            <a:ext cx="8026426" cy="4516437"/>
          </a:xfrm>
          <a:prstGeom prst="rect">
            <a:avLst/>
          </a:prstGeom>
        </p:spPr>
      </p:pic>
    </p:spTree>
    <p:extLst>
      <p:ext uri="{BB962C8B-B14F-4D97-AF65-F5344CB8AC3E}">
        <p14:creationId xmlns:p14="http://schemas.microsoft.com/office/powerpoint/2010/main" xmlns="" val="24067615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1018BAEC-A115-45CF-9A93-252572341E06}"/>
              </a:ext>
            </a:extLst>
          </p:cNvPr>
          <p:cNvPicPr>
            <a:picLocks noChangeAspect="1"/>
          </p:cNvPicPr>
          <p:nvPr/>
        </p:nvPicPr>
        <p:blipFill>
          <a:blip r:embed="rId2"/>
          <a:stretch>
            <a:fillRect/>
          </a:stretch>
        </p:blipFill>
        <p:spPr>
          <a:xfrm>
            <a:off x="2037647" y="711200"/>
            <a:ext cx="8116705" cy="4567237"/>
          </a:xfrm>
          <a:prstGeom prst="rect">
            <a:avLst/>
          </a:prstGeom>
        </p:spPr>
      </p:pic>
      <p:sp>
        <p:nvSpPr>
          <p:cNvPr id="3" name="TextBox 2">
            <a:extLst>
              <a:ext uri="{FF2B5EF4-FFF2-40B4-BE49-F238E27FC236}">
                <a16:creationId xmlns:a16="http://schemas.microsoft.com/office/drawing/2014/main" xmlns="" id="{158269EB-D3FF-4490-B4A1-29E9FFB1BC67}"/>
              </a:ext>
            </a:extLst>
          </p:cNvPr>
          <p:cNvSpPr txBox="1"/>
          <p:nvPr/>
        </p:nvSpPr>
        <p:spPr>
          <a:xfrm>
            <a:off x="2184400" y="778826"/>
            <a:ext cx="7835900" cy="4431983"/>
          </a:xfrm>
          <a:prstGeom prst="rect">
            <a:avLst/>
          </a:prstGeom>
          <a:solidFill>
            <a:schemeClr val="tx1"/>
          </a:solidFill>
        </p:spPr>
        <p:txBody>
          <a:bodyPr wrap="square" rtlCol="0">
            <a:spAutoFit/>
          </a:bodyPr>
          <a:lstStyle/>
          <a:p>
            <a:r>
              <a:rPr lang="el-GR" sz="2400" u="sng" dirty="0">
                <a:solidFill>
                  <a:srgbClr val="FF0000"/>
                </a:solidFill>
              </a:rPr>
              <a:t>3 ΚΑΤΗΓΟΡΙΕΣ ΠΡΟΒΛΗΜΑΤΩΝ</a:t>
            </a:r>
          </a:p>
          <a:p>
            <a:pPr marL="342900" indent="-342900">
              <a:buFont typeface="Wingdings" panose="05000000000000000000" pitchFamily="2" charset="2"/>
              <a:buChar char="Ø"/>
            </a:pPr>
            <a:endParaRPr lang="el-GR" sz="2400" dirty="0">
              <a:solidFill>
                <a:schemeClr val="bg2"/>
              </a:solidFill>
            </a:endParaRPr>
          </a:p>
          <a:p>
            <a:pPr marL="342900" indent="-342900">
              <a:buFont typeface="Wingdings" panose="05000000000000000000" pitchFamily="2" charset="2"/>
              <a:buChar char="Ø"/>
            </a:pPr>
            <a:endParaRPr lang="el-GR" sz="2400" dirty="0">
              <a:solidFill>
                <a:schemeClr val="bg2"/>
              </a:solidFill>
            </a:endParaRPr>
          </a:p>
          <a:p>
            <a:pPr marL="342900" indent="-342900">
              <a:buFont typeface="Wingdings" panose="05000000000000000000" pitchFamily="2" charset="2"/>
              <a:buChar char="Ø"/>
            </a:pPr>
            <a:r>
              <a:rPr lang="el-GR" sz="2400" dirty="0">
                <a:solidFill>
                  <a:schemeClr val="bg2"/>
                </a:solidFill>
              </a:rPr>
              <a:t>ΕΠΙΛΥΣΙΜΑ (ΜΑΘΗΜΑΤΙΚΕΣ ΕΞΙΣΩΣΕΙΣ)</a:t>
            </a:r>
          </a:p>
          <a:p>
            <a:pPr marL="342900" indent="-342900">
              <a:buFont typeface="Wingdings" panose="05000000000000000000" pitchFamily="2" charset="2"/>
              <a:buChar char="Ø"/>
            </a:pPr>
            <a:endParaRPr lang="el-GR" sz="2400" dirty="0">
              <a:solidFill>
                <a:schemeClr val="bg2"/>
              </a:solidFill>
            </a:endParaRPr>
          </a:p>
          <a:p>
            <a:pPr marL="342900" indent="-342900">
              <a:buFont typeface="Wingdings" panose="05000000000000000000" pitchFamily="2" charset="2"/>
              <a:buChar char="Ø"/>
            </a:pPr>
            <a:r>
              <a:rPr lang="el-GR" sz="2400" dirty="0">
                <a:solidFill>
                  <a:schemeClr val="bg2"/>
                </a:solidFill>
              </a:rPr>
              <a:t>ΑΝΟΙΧΤΑ (ΚΑΤΑΠΟΛΕΜΗΣΗ ΤΟΥ ΚΑΡΚΙΝΟΥ)</a:t>
            </a:r>
          </a:p>
          <a:p>
            <a:pPr marL="342900" indent="-342900">
              <a:buFont typeface="Wingdings" panose="05000000000000000000" pitchFamily="2" charset="2"/>
              <a:buChar char="Ø"/>
            </a:pPr>
            <a:endParaRPr lang="el-GR" sz="2400" dirty="0">
              <a:solidFill>
                <a:schemeClr val="bg2"/>
              </a:solidFill>
            </a:endParaRPr>
          </a:p>
          <a:p>
            <a:pPr marL="342900" indent="-342900">
              <a:buFont typeface="Wingdings" panose="05000000000000000000" pitchFamily="2" charset="2"/>
              <a:buChar char="Ø"/>
            </a:pPr>
            <a:r>
              <a:rPr lang="el-GR" sz="2400" dirty="0">
                <a:solidFill>
                  <a:schemeClr val="bg2"/>
                </a:solidFill>
              </a:rPr>
              <a:t>ΑΛΥΤΑ (ΑΙΩΝΙΟΤΗΤΑ)</a:t>
            </a:r>
          </a:p>
          <a:p>
            <a:endParaRPr lang="el-GR" dirty="0">
              <a:solidFill>
                <a:schemeClr val="bg2"/>
              </a:solidFill>
            </a:endParaRPr>
          </a:p>
          <a:p>
            <a:endParaRPr lang="el-GR" dirty="0">
              <a:solidFill>
                <a:schemeClr val="bg2"/>
              </a:solidFill>
            </a:endParaRPr>
          </a:p>
          <a:p>
            <a:endParaRPr lang="el-GR" dirty="0">
              <a:solidFill>
                <a:schemeClr val="bg2"/>
              </a:solidFill>
            </a:endParaRPr>
          </a:p>
          <a:p>
            <a:endParaRPr lang="el-GR" dirty="0">
              <a:solidFill>
                <a:schemeClr val="bg2"/>
              </a:solidFill>
            </a:endParaRPr>
          </a:p>
          <a:p>
            <a:endParaRPr lang="el-GR" dirty="0">
              <a:solidFill>
                <a:schemeClr val="bg2"/>
              </a:solidFill>
            </a:endParaRPr>
          </a:p>
        </p:txBody>
      </p:sp>
      <p:cxnSp>
        <p:nvCxnSpPr>
          <p:cNvPr id="5" name="Ευθεία γραμμή σύνδεσης 4">
            <a:extLst>
              <a:ext uri="{FF2B5EF4-FFF2-40B4-BE49-F238E27FC236}">
                <a16:creationId xmlns:a16="http://schemas.microsoft.com/office/drawing/2014/main" xmlns="" id="{6729D95D-EBD7-4390-A8AB-4A7AF8697F7B}"/>
              </a:ext>
            </a:extLst>
          </p:cNvPr>
          <p:cNvCxnSpPr>
            <a:cxnSpLocks/>
          </p:cNvCxnSpPr>
          <p:nvPr/>
        </p:nvCxnSpPr>
        <p:spPr>
          <a:xfrm>
            <a:off x="2184400" y="1209576"/>
            <a:ext cx="7480300" cy="0"/>
          </a:xfrm>
          <a:prstGeom prst="line">
            <a:avLst/>
          </a:prstGeom>
          <a:ln w="38100">
            <a:solidFill>
              <a:srgbClr val="FF0000"/>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xmlns="" val="24032947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C7AE3C54-67E4-4222-9032-A2C037417C42}"/>
              </a:ext>
            </a:extLst>
          </p:cNvPr>
          <p:cNvSpPr txBox="1"/>
          <p:nvPr/>
        </p:nvSpPr>
        <p:spPr>
          <a:xfrm>
            <a:off x="571500" y="902057"/>
            <a:ext cx="10807700" cy="4401205"/>
          </a:xfrm>
          <a:prstGeom prst="rect">
            <a:avLst/>
          </a:prstGeom>
          <a:noFill/>
        </p:spPr>
        <p:txBody>
          <a:bodyPr wrap="square" rtlCol="0">
            <a:spAutoFit/>
          </a:bodyPr>
          <a:lstStyle/>
          <a:p>
            <a:r>
              <a:rPr lang="el-GR" sz="3200" b="1" i="0" dirty="0">
                <a:effectLst/>
                <a:latin typeface="Tahoma" panose="020B0604030504040204" pitchFamily="34" charset="0"/>
              </a:rPr>
              <a:t>Τι σημαίνει επίλυση ενός προβλήματος (από Η/Υ);</a:t>
            </a:r>
            <a:r>
              <a:rPr lang="el-GR" sz="2400" b="0" i="0" dirty="0">
                <a:solidFill>
                  <a:srgbClr val="868686"/>
                </a:solidFill>
                <a:effectLst/>
                <a:latin typeface="Tahoma" panose="020B0604030504040204" pitchFamily="34" charset="0"/>
              </a:rPr>
              <a:t/>
            </a:r>
            <a:br>
              <a:rPr lang="el-GR" sz="2400" b="0" i="0" dirty="0">
                <a:solidFill>
                  <a:srgbClr val="868686"/>
                </a:solidFill>
                <a:effectLst/>
                <a:latin typeface="Tahoma" panose="020B0604030504040204" pitchFamily="34" charset="0"/>
              </a:rPr>
            </a:br>
            <a:r>
              <a:rPr lang="el-GR" sz="2400" b="0" i="1" dirty="0">
                <a:solidFill>
                  <a:schemeClr val="tx1">
                    <a:lumMod val="95000"/>
                  </a:schemeClr>
                </a:solidFill>
                <a:effectLst/>
                <a:latin typeface="Tahoma" panose="020B0604030504040204" pitchFamily="34" charset="0"/>
              </a:rPr>
              <a:t>Είναι η περιγραφή της λύσης με μια σειρά σαφών και καθορισμένων οδηγιών (εντολών) που να μπορούν να γίνουν κατανοητές από τον υπολογιστή.</a:t>
            </a:r>
            <a:r>
              <a:rPr lang="el-GR" sz="2400" b="0" i="1" dirty="0">
                <a:solidFill>
                  <a:srgbClr val="868686"/>
                </a:solidFill>
                <a:effectLst/>
                <a:latin typeface="Tahoma" panose="020B0604030504040204" pitchFamily="34" charset="0"/>
              </a:rPr>
              <a:t/>
            </a:r>
            <a:br>
              <a:rPr lang="el-GR" sz="2400" b="0" i="1" dirty="0">
                <a:solidFill>
                  <a:srgbClr val="868686"/>
                </a:solidFill>
                <a:effectLst/>
                <a:latin typeface="Tahoma" panose="020B0604030504040204" pitchFamily="34" charset="0"/>
              </a:rPr>
            </a:br>
            <a:r>
              <a:rPr lang="el-GR" sz="2400" b="0" i="0" dirty="0">
                <a:solidFill>
                  <a:srgbClr val="868686"/>
                </a:solidFill>
                <a:effectLst/>
                <a:latin typeface="Tahoma" panose="020B0604030504040204" pitchFamily="34" charset="0"/>
              </a:rPr>
              <a:t/>
            </a:r>
            <a:br>
              <a:rPr lang="el-GR" sz="2400" b="0" i="0" dirty="0">
                <a:solidFill>
                  <a:srgbClr val="868686"/>
                </a:solidFill>
                <a:effectLst/>
                <a:latin typeface="Tahoma" panose="020B0604030504040204" pitchFamily="34" charset="0"/>
              </a:rPr>
            </a:br>
            <a:r>
              <a:rPr lang="el-GR" sz="3200" b="1" i="0" dirty="0">
                <a:effectLst/>
                <a:latin typeface="Tahoma" panose="020B0604030504040204" pitchFamily="34" charset="0"/>
              </a:rPr>
              <a:t>Τι είναι πρόγραμμα;</a:t>
            </a:r>
            <a:r>
              <a:rPr lang="el-GR" sz="2400" b="0" i="0" dirty="0">
                <a:solidFill>
                  <a:srgbClr val="868686"/>
                </a:solidFill>
                <a:effectLst/>
                <a:latin typeface="Tahoma" panose="020B0604030504040204" pitchFamily="34" charset="0"/>
              </a:rPr>
              <a:t/>
            </a:r>
            <a:br>
              <a:rPr lang="el-GR" sz="2400" b="0" i="0" dirty="0">
                <a:solidFill>
                  <a:srgbClr val="868686"/>
                </a:solidFill>
                <a:effectLst/>
                <a:latin typeface="Tahoma" panose="020B0604030504040204" pitchFamily="34" charset="0"/>
              </a:rPr>
            </a:br>
            <a:r>
              <a:rPr lang="el-GR" sz="2400" b="0" i="1" dirty="0">
                <a:solidFill>
                  <a:schemeClr val="tx1">
                    <a:lumMod val="95000"/>
                  </a:schemeClr>
                </a:solidFill>
                <a:effectLst/>
                <a:latin typeface="Tahoma" panose="020B0604030504040204" pitchFamily="34" charset="0"/>
              </a:rPr>
              <a:t>Μια σειρά εντολών που κατευθύνουν τον υπολογιστή στην επίλυση ενός προβλήματος (π.χ. κατασκευή ενός παιχνιδιού).</a:t>
            </a:r>
            <a:r>
              <a:rPr lang="el-GR" sz="2400" b="0" i="0" dirty="0">
                <a:solidFill>
                  <a:schemeClr val="tx1">
                    <a:lumMod val="95000"/>
                  </a:schemeClr>
                </a:solidFill>
                <a:effectLst/>
                <a:latin typeface="Tahoma" panose="020B0604030504040204" pitchFamily="34" charset="0"/>
              </a:rPr>
              <a:t/>
            </a:r>
            <a:br>
              <a:rPr lang="el-GR" sz="2400" b="0" i="0" dirty="0">
                <a:solidFill>
                  <a:schemeClr val="tx1">
                    <a:lumMod val="95000"/>
                  </a:schemeClr>
                </a:solidFill>
                <a:effectLst/>
                <a:latin typeface="Tahoma" panose="020B0604030504040204" pitchFamily="34" charset="0"/>
              </a:rPr>
            </a:br>
            <a:r>
              <a:rPr lang="el-GR" sz="2400" b="0" i="0" dirty="0">
                <a:solidFill>
                  <a:schemeClr val="tx1">
                    <a:lumMod val="95000"/>
                  </a:schemeClr>
                </a:solidFill>
                <a:effectLst/>
                <a:latin typeface="Tahoma" panose="020B0604030504040204" pitchFamily="34" charset="0"/>
              </a:rPr>
              <a:t>Φυσικά η εκτέλεση της σειρά εντολών θα πρέπει κάποτε να τελειώνει (</a:t>
            </a:r>
            <a:r>
              <a:rPr lang="el-GR" sz="2400" b="0" i="0" dirty="0" err="1">
                <a:solidFill>
                  <a:schemeClr val="tx1">
                    <a:lumMod val="95000"/>
                  </a:schemeClr>
                </a:solidFill>
                <a:effectLst/>
                <a:latin typeface="Tahoma" panose="020B0604030504040204" pitchFamily="34" charset="0"/>
              </a:rPr>
              <a:t>περατότητα</a:t>
            </a:r>
            <a:r>
              <a:rPr lang="el-GR" sz="2400" b="0" i="0" dirty="0">
                <a:solidFill>
                  <a:schemeClr val="tx1">
                    <a:lumMod val="95000"/>
                  </a:schemeClr>
                </a:solidFill>
                <a:effectLst/>
                <a:latin typeface="Tahoma" panose="020B0604030504040204" pitchFamily="34" charset="0"/>
              </a:rPr>
              <a:t>), ώστε να παίρνουμε το αποτέλεσμα (επίλυση).</a:t>
            </a:r>
            <a:br>
              <a:rPr lang="el-GR" sz="2400" b="0" i="0" dirty="0">
                <a:solidFill>
                  <a:schemeClr val="tx1">
                    <a:lumMod val="95000"/>
                  </a:schemeClr>
                </a:solidFill>
                <a:effectLst/>
                <a:latin typeface="Tahoma" panose="020B0604030504040204" pitchFamily="34" charset="0"/>
              </a:rPr>
            </a:br>
            <a:r>
              <a:rPr lang="el-GR" sz="2400" b="0" i="0" dirty="0">
                <a:solidFill>
                  <a:srgbClr val="868686"/>
                </a:solidFill>
                <a:effectLst/>
                <a:latin typeface="Tahoma" panose="020B0604030504040204" pitchFamily="34" charset="0"/>
              </a:rPr>
              <a:t/>
            </a:r>
            <a:br>
              <a:rPr lang="el-GR" sz="2400" b="0" i="0" dirty="0">
                <a:solidFill>
                  <a:srgbClr val="868686"/>
                </a:solidFill>
                <a:effectLst/>
                <a:latin typeface="Tahoma" panose="020B0604030504040204" pitchFamily="34" charset="0"/>
              </a:rPr>
            </a:br>
            <a:endParaRPr lang="el-GR" sz="2400" dirty="0"/>
          </a:p>
        </p:txBody>
      </p:sp>
    </p:spTree>
    <p:extLst>
      <p:ext uri="{BB962C8B-B14F-4D97-AF65-F5344CB8AC3E}">
        <p14:creationId xmlns:p14="http://schemas.microsoft.com/office/powerpoint/2010/main" xmlns="" val="2379471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0AFF5B5C-C205-4475-B260-37A05C980679}"/>
              </a:ext>
            </a:extLst>
          </p:cNvPr>
          <p:cNvPicPr>
            <a:picLocks noChangeAspect="1"/>
          </p:cNvPicPr>
          <p:nvPr/>
        </p:nvPicPr>
        <p:blipFill>
          <a:blip r:embed="rId2"/>
          <a:stretch>
            <a:fillRect/>
          </a:stretch>
        </p:blipFill>
        <p:spPr>
          <a:xfrm>
            <a:off x="2003792" y="965200"/>
            <a:ext cx="8184415" cy="4605337"/>
          </a:xfrm>
          <a:prstGeom prst="rect">
            <a:avLst/>
          </a:prstGeom>
        </p:spPr>
      </p:pic>
    </p:spTree>
    <p:extLst>
      <p:ext uri="{BB962C8B-B14F-4D97-AF65-F5344CB8AC3E}">
        <p14:creationId xmlns:p14="http://schemas.microsoft.com/office/powerpoint/2010/main" xmlns="" val="1547315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xmlns="" id="{6ACA6D74-CAD2-4157-B9C8-234B7E73B47D}"/>
              </a:ext>
            </a:extLst>
          </p:cNvPr>
          <p:cNvPicPr>
            <a:picLocks noChangeAspect="1"/>
          </p:cNvPicPr>
          <p:nvPr/>
        </p:nvPicPr>
        <p:blipFill>
          <a:blip r:embed="rId2"/>
          <a:stretch>
            <a:fillRect/>
          </a:stretch>
        </p:blipFill>
        <p:spPr>
          <a:xfrm>
            <a:off x="2040951" y="800100"/>
            <a:ext cx="8477824" cy="4770437"/>
          </a:xfrm>
          <a:prstGeom prst="rect">
            <a:avLst/>
          </a:prstGeom>
        </p:spPr>
      </p:pic>
    </p:spTree>
    <p:extLst>
      <p:ext uri="{BB962C8B-B14F-4D97-AF65-F5344CB8AC3E}">
        <p14:creationId xmlns:p14="http://schemas.microsoft.com/office/powerpoint/2010/main" xmlns="" val="3026759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icture">
            <a:extLst>
              <a:ext uri="{FF2B5EF4-FFF2-40B4-BE49-F238E27FC236}">
                <a16:creationId xmlns:a16="http://schemas.microsoft.com/office/drawing/2014/main" xmlns="" id="{2DDE303C-5A5B-45C6-ABC9-5B58C056B414}"/>
              </a:ext>
            </a:extLst>
          </p:cNvPr>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550275" y="1668463"/>
            <a:ext cx="2381250" cy="22764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TextBox 3">
            <a:extLst>
              <a:ext uri="{FF2B5EF4-FFF2-40B4-BE49-F238E27FC236}">
                <a16:creationId xmlns:a16="http://schemas.microsoft.com/office/drawing/2014/main" xmlns="" id="{FDF5420A-FB37-451F-9DFF-2E9EC47D5C55}"/>
              </a:ext>
            </a:extLst>
          </p:cNvPr>
          <p:cNvSpPr txBox="1"/>
          <p:nvPr/>
        </p:nvSpPr>
        <p:spPr>
          <a:xfrm>
            <a:off x="1184275" y="708075"/>
            <a:ext cx="9836150" cy="584775"/>
          </a:xfrm>
          <a:prstGeom prst="rect">
            <a:avLst/>
          </a:prstGeom>
          <a:noFill/>
        </p:spPr>
        <p:txBody>
          <a:bodyPr wrap="square">
            <a:spAutoFit/>
          </a:bodyPr>
          <a:lstStyle/>
          <a:p>
            <a:pPr algn="l"/>
            <a:r>
              <a:rPr lang="el-GR" sz="3200" b="1" i="0" dirty="0">
                <a:effectLst/>
                <a:latin typeface="Actor"/>
              </a:rPr>
              <a:t>Εγώ, γιατί να μάθω προγραμματισμό, τι θα κερδίσω;</a:t>
            </a:r>
          </a:p>
        </p:txBody>
      </p:sp>
      <p:sp>
        <p:nvSpPr>
          <p:cNvPr id="6" name="TextBox 5">
            <a:extLst>
              <a:ext uri="{FF2B5EF4-FFF2-40B4-BE49-F238E27FC236}">
                <a16:creationId xmlns:a16="http://schemas.microsoft.com/office/drawing/2014/main" xmlns="" id="{6047D10B-1156-49E1-BDD8-1BC25E7C1571}"/>
              </a:ext>
            </a:extLst>
          </p:cNvPr>
          <p:cNvSpPr txBox="1"/>
          <p:nvPr/>
        </p:nvSpPr>
        <p:spPr>
          <a:xfrm>
            <a:off x="1260475" y="1913613"/>
            <a:ext cx="6305550" cy="3046988"/>
          </a:xfrm>
          <a:prstGeom prst="rect">
            <a:avLst/>
          </a:prstGeom>
          <a:noFill/>
        </p:spPr>
        <p:txBody>
          <a:bodyPr wrap="square">
            <a:spAutoFit/>
          </a:bodyPr>
          <a:lstStyle/>
          <a:p>
            <a:pPr algn="l">
              <a:buFont typeface="Arial" panose="020B0604020202020204" pitchFamily="34" charset="0"/>
              <a:buChar char="•"/>
            </a:pPr>
            <a:r>
              <a:rPr lang="el-GR" sz="2400" b="0" i="0" dirty="0">
                <a:solidFill>
                  <a:schemeClr val="tx1">
                    <a:lumMod val="95000"/>
                  </a:schemeClr>
                </a:solidFill>
                <a:effectLst/>
                <a:latin typeface="Tahoma" panose="020B0604030504040204" pitchFamily="34" charset="0"/>
              </a:rPr>
              <a:t>Πρώτα απ' όλα για να διασκεδάσουμε.  Θα δημιουργούμε τα δικά μας παιχνίδια και άρα προβλέπεται πολύ διασκέδαση!</a:t>
            </a:r>
            <a:br>
              <a:rPr lang="el-GR" sz="2400" b="0" i="0" dirty="0">
                <a:solidFill>
                  <a:schemeClr val="tx1">
                    <a:lumMod val="95000"/>
                  </a:schemeClr>
                </a:solidFill>
                <a:effectLst/>
                <a:latin typeface="Tahoma" panose="020B0604030504040204" pitchFamily="34" charset="0"/>
              </a:rPr>
            </a:br>
            <a:endParaRPr lang="el-GR" sz="2400" b="0" i="0" dirty="0">
              <a:solidFill>
                <a:schemeClr val="tx1">
                  <a:lumMod val="95000"/>
                </a:schemeClr>
              </a:solidFill>
              <a:effectLst/>
              <a:latin typeface="Tahoma" panose="020B0604030504040204" pitchFamily="34" charset="0"/>
            </a:endParaRPr>
          </a:p>
          <a:p>
            <a:pPr algn="l">
              <a:buFont typeface="Arial" panose="020B0604020202020204" pitchFamily="34" charset="0"/>
              <a:buChar char="•"/>
            </a:pPr>
            <a:r>
              <a:rPr lang="el-GR" sz="2400" b="0" i="0" dirty="0">
                <a:solidFill>
                  <a:schemeClr val="tx1">
                    <a:lumMod val="95000"/>
                  </a:schemeClr>
                </a:solidFill>
                <a:effectLst/>
                <a:latin typeface="Tahoma" panose="020B0604030504040204" pitchFamily="34" charset="0"/>
              </a:rPr>
              <a:t>Θα γνωρίσουμε τη διαδικασία ανάπτυξης προγραμμάτων ώστε να εξοικειωθούμε με το πως να φτιάχνουμε δικές μας δημιουργίες (εφαρμογές) για τις ανάγκες μας.</a:t>
            </a:r>
          </a:p>
        </p:txBody>
      </p:sp>
    </p:spTree>
    <p:extLst>
      <p:ext uri="{BB962C8B-B14F-4D97-AF65-F5344CB8AC3E}">
        <p14:creationId xmlns:p14="http://schemas.microsoft.com/office/powerpoint/2010/main" xmlns="" val="17624746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D6E03FB-74CC-4043-A83A-7899888585F5}"/>
              </a:ext>
            </a:extLst>
          </p:cNvPr>
          <p:cNvSpPr txBox="1"/>
          <p:nvPr/>
        </p:nvSpPr>
        <p:spPr>
          <a:xfrm>
            <a:off x="596900" y="1034693"/>
            <a:ext cx="11404600" cy="4893647"/>
          </a:xfrm>
          <a:prstGeom prst="rect">
            <a:avLst/>
          </a:prstGeom>
          <a:noFill/>
        </p:spPr>
        <p:txBody>
          <a:bodyPr wrap="square">
            <a:spAutoFit/>
          </a:bodyPr>
          <a:lstStyle/>
          <a:p>
            <a:pPr algn="l">
              <a:buFont typeface="Arial" panose="020B0604020202020204" pitchFamily="34" charset="0"/>
              <a:buChar char="•"/>
            </a:pPr>
            <a:r>
              <a:rPr lang="el-GR" sz="2400" b="0" i="0" dirty="0">
                <a:solidFill>
                  <a:schemeClr val="tx1">
                    <a:lumMod val="95000"/>
                  </a:schemeClr>
                </a:solidFill>
                <a:effectLst/>
                <a:latin typeface="Tahoma" panose="020B0604030504040204" pitchFamily="34" charset="0"/>
              </a:rPr>
              <a:t>Ταυτόχρονα όμως, ο τρόπος σκέψης με τον οποίο θα εξοικειωθούμε, είναι πολύ πιθανόν να μας κάνει να σκεφτόμαστε πιο μεθοδικά, να λύνουμε πιο αποδοτικά τα καθημερινά σας προβλήματα. Η ενασχόληση με τη μεθοδική μελέτη, επίλυση και δοκιμή προβλημάτων και λύσεων, θα μας βοηθήσει να σκεφτόμαστε πιο γρήγορα, πιο έξυπνα, πιο συστηματικά.</a:t>
            </a:r>
            <a:endParaRPr lang="en-US" sz="2400" b="0" i="0" dirty="0">
              <a:solidFill>
                <a:schemeClr val="tx1">
                  <a:lumMod val="95000"/>
                </a:schemeClr>
              </a:solidFill>
              <a:effectLst/>
              <a:latin typeface="Tahoma" panose="020B0604030504040204" pitchFamily="34" charset="0"/>
            </a:endParaRPr>
          </a:p>
          <a:p>
            <a:pPr algn="l">
              <a:buFont typeface="Arial" panose="020B0604020202020204" pitchFamily="34" charset="0"/>
              <a:buChar char="•"/>
            </a:pPr>
            <a:endParaRPr lang="el-GR" sz="2400" b="0" i="0" dirty="0">
              <a:solidFill>
                <a:schemeClr val="tx1">
                  <a:lumMod val="95000"/>
                </a:schemeClr>
              </a:solidFill>
              <a:effectLst/>
              <a:latin typeface="Tahoma" panose="020B0604030504040204" pitchFamily="34" charset="0"/>
            </a:endParaRPr>
          </a:p>
          <a:p>
            <a:pPr algn="l">
              <a:buFont typeface="Arial" panose="020B0604020202020204" pitchFamily="34" charset="0"/>
              <a:buChar char="•"/>
            </a:pPr>
            <a:r>
              <a:rPr lang="el-GR" sz="2400" b="0" i="0" dirty="0">
                <a:solidFill>
                  <a:schemeClr val="tx1">
                    <a:lumMod val="95000"/>
                  </a:schemeClr>
                </a:solidFill>
                <a:effectLst/>
                <a:latin typeface="Tahoma" panose="020B0604030504040204" pitchFamily="34" charset="0"/>
              </a:rPr>
              <a:t>Τέλος, η δημιουργία παιχνιδιών και εφαρμογών μέσω του προγραμματισμού, θα σας κάνει να συνειδητοποιήσετε πως όλες αυτές οι εφαρμογές με τις οποίες ασχολούμαστε καθημερινά δε δουλεύουν με ένα μαγικό τρόπο, αλλά αξιοποιούν απλές εντολές που καθορίζουν τη συμπεριφορά τους. Θα διαπιστώσετε ότι και εσείς μπορείτε να δημιουργήσετε τεχνολογία! Συμμαθητές σας από όλο τον κόσμο τα έχουν καταφέρει περίφημα πολλές φορές εντυπωσιάζοντας ακόμη και τους πιο έμπειρους προγραμματιστές μεγάλων εταιριών λογισμικού.</a:t>
            </a:r>
          </a:p>
        </p:txBody>
      </p:sp>
    </p:spTree>
    <p:extLst>
      <p:ext uri="{BB962C8B-B14F-4D97-AF65-F5344CB8AC3E}">
        <p14:creationId xmlns:p14="http://schemas.microsoft.com/office/powerpoint/2010/main" xmlns="" val="660792743"/>
      </p:ext>
    </p:extLst>
  </p:cSld>
  <p:clrMapOvr>
    <a:masterClrMapping/>
  </p:clrMapOvr>
  <p:timing>
    <p:tnLst>
      <p:par>
        <p:cTn id="1" dur="indefinite" restart="never" nodeType="tmRoot"/>
      </p:par>
    </p:tnLst>
  </p:timing>
</p:sld>
</file>

<file path=ppt/theme/theme1.xml><?xml version="1.0" encoding="utf-8"?>
<a:theme xmlns:a="http://schemas.openxmlformats.org/drawingml/2006/main" name="Συλλογη">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TM10001114[[fn=Συλλογη]]</Template>
  <TotalTime>88</TotalTime>
  <Words>191</Words>
  <Application>Microsoft Office PowerPoint</Application>
  <PresentationFormat>Προσαρμογή</PresentationFormat>
  <Paragraphs>27</Paragraphs>
  <Slides>17</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17</vt:i4>
      </vt:variant>
    </vt:vector>
  </HeadingPairs>
  <TitlesOfParts>
    <vt:vector size="18" baseType="lpstr">
      <vt:lpstr>Συλλογη</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Γεωργία</dc:creator>
  <cp:lastModifiedBy>ΚΑΘΗΓΗΤΕΣ</cp:lastModifiedBy>
  <cp:revision>12</cp:revision>
  <dcterms:created xsi:type="dcterms:W3CDTF">2021-03-01T16:21:39Z</dcterms:created>
  <dcterms:modified xsi:type="dcterms:W3CDTF">2021-03-02T08:06:23Z</dcterms:modified>
</cp:coreProperties>
</file>