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66" r:id="rId4"/>
    <p:sldId id="259" r:id="rId5"/>
    <p:sldId id="268" r:id="rId6"/>
    <p:sldId id="260" r:id="rId7"/>
    <p:sldId id="267" r:id="rId8"/>
    <p:sldId id="261" r:id="rId9"/>
    <p:sldId id="262" r:id="rId10"/>
    <p:sldId id="263" r:id="rId11"/>
    <p:sldId id="269" r:id="rId12"/>
    <p:sldId id="264" r:id="rId13"/>
    <p:sldId id="270" r:id="rId14"/>
    <p:sldId id="265" r:id="rId15"/>
    <p:sldId id="271" r:id="rId16"/>
    <p:sldId id="272" r:id="rId17"/>
    <p:sldId id="273" r:id="rId18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911" autoAdjust="0"/>
  </p:normalViewPr>
  <p:slideViewPr>
    <p:cSldViewPr snapToGrid="0">
      <p:cViewPr varScale="1">
        <p:scale>
          <a:sx n="81" d="100"/>
          <a:sy n="81" d="100"/>
        </p:scale>
        <p:origin x="67" y="182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339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542D06-2B16-414C-AE9F-14F00C281E8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2C309D95-CAD9-46D6-BB6F-07A471900D7A}">
      <dgm:prSet phldrT="[Κείμενο]"/>
      <dgm:spPr/>
      <dgm:t>
        <a:bodyPr/>
        <a:lstStyle/>
        <a:p>
          <a:r>
            <a:rPr lang="el-GR" dirty="0"/>
            <a:t>Αστοί</a:t>
          </a:r>
        </a:p>
      </dgm:t>
    </dgm:pt>
    <dgm:pt modelId="{2C5AD9E6-B32F-4BEB-962E-8B455DA91A29}" type="parTrans" cxnId="{4638FF97-0573-4F36-AD7C-584A0A5594F7}">
      <dgm:prSet/>
      <dgm:spPr/>
      <dgm:t>
        <a:bodyPr/>
        <a:lstStyle/>
        <a:p>
          <a:endParaRPr lang="el-GR"/>
        </a:p>
      </dgm:t>
    </dgm:pt>
    <dgm:pt modelId="{E7CADA4B-7C98-4449-B944-301A5BBBAA93}" type="sibTrans" cxnId="{4638FF97-0573-4F36-AD7C-584A0A5594F7}">
      <dgm:prSet/>
      <dgm:spPr/>
      <dgm:t>
        <a:bodyPr/>
        <a:lstStyle/>
        <a:p>
          <a:endParaRPr lang="el-GR"/>
        </a:p>
      </dgm:t>
    </dgm:pt>
    <dgm:pt modelId="{425178F4-5E1F-4CC2-8819-28F9122C5A30}">
      <dgm:prSet phldrT="[Κείμενο]"/>
      <dgm:spPr/>
      <dgm:t>
        <a:bodyPr/>
        <a:lstStyle/>
        <a:p>
          <a:r>
            <a:rPr lang="el-GR" dirty="0"/>
            <a:t>Αριστοκράτες⃰</a:t>
          </a:r>
        </a:p>
      </dgm:t>
    </dgm:pt>
    <dgm:pt modelId="{5C95DE8D-0654-4344-9AEB-14757BD7E2FF}" type="parTrans" cxnId="{1651EEC2-6CD8-4C40-9828-59BCA38B82F7}">
      <dgm:prSet/>
      <dgm:spPr/>
      <dgm:t>
        <a:bodyPr/>
        <a:lstStyle/>
        <a:p>
          <a:endParaRPr lang="el-GR"/>
        </a:p>
      </dgm:t>
    </dgm:pt>
    <dgm:pt modelId="{7CEBA794-DF1F-47B3-B3F4-608ADC27C470}" type="sibTrans" cxnId="{1651EEC2-6CD8-4C40-9828-59BCA38B82F7}">
      <dgm:prSet/>
      <dgm:spPr/>
      <dgm:t>
        <a:bodyPr/>
        <a:lstStyle/>
        <a:p>
          <a:endParaRPr lang="el-GR"/>
        </a:p>
      </dgm:t>
    </dgm:pt>
    <dgm:pt modelId="{4C1061DA-EC10-4C0B-BC3A-1259FBC16272}">
      <dgm:prSet phldrT="[Κείμενο]"/>
      <dgm:spPr/>
      <dgm:t>
        <a:bodyPr/>
        <a:lstStyle/>
        <a:p>
          <a:r>
            <a:rPr lang="el-GR" dirty="0"/>
            <a:t>Αγρότες </a:t>
          </a:r>
        </a:p>
      </dgm:t>
    </dgm:pt>
    <dgm:pt modelId="{B2345BA1-2F51-45C4-A3FF-2E4F3880E78A}" type="parTrans" cxnId="{3A8A2F6D-9FE2-4172-86E3-F7F02F585D00}">
      <dgm:prSet/>
      <dgm:spPr/>
      <dgm:t>
        <a:bodyPr/>
        <a:lstStyle/>
        <a:p>
          <a:endParaRPr lang="el-GR"/>
        </a:p>
      </dgm:t>
    </dgm:pt>
    <dgm:pt modelId="{D5F07902-6AE4-4643-9278-CF52A5D40EC2}" type="sibTrans" cxnId="{3A8A2F6D-9FE2-4172-86E3-F7F02F585D00}">
      <dgm:prSet/>
      <dgm:spPr/>
      <dgm:t>
        <a:bodyPr/>
        <a:lstStyle/>
        <a:p>
          <a:endParaRPr lang="el-GR"/>
        </a:p>
      </dgm:t>
    </dgm:pt>
    <dgm:pt modelId="{35BA68E5-432B-4C1A-BC9A-0E46D96D2FBD}">
      <dgm:prSet phldrT="[Κείμενο]"/>
      <dgm:spPr/>
      <dgm:t>
        <a:bodyPr/>
        <a:lstStyle/>
        <a:p>
          <a:r>
            <a:rPr lang="el-GR" dirty="0"/>
            <a:t>Εργάτες</a:t>
          </a:r>
        </a:p>
      </dgm:t>
    </dgm:pt>
    <dgm:pt modelId="{A8EAF58D-2ABA-4D53-A08B-4B909334A435}" type="parTrans" cxnId="{D795C04A-D48F-4FFF-91C0-1EDAC058E9A8}">
      <dgm:prSet/>
      <dgm:spPr/>
      <dgm:t>
        <a:bodyPr/>
        <a:lstStyle/>
        <a:p>
          <a:endParaRPr lang="el-GR"/>
        </a:p>
      </dgm:t>
    </dgm:pt>
    <dgm:pt modelId="{006A6898-365B-4DF7-9E37-C2F3203B2926}" type="sibTrans" cxnId="{D795C04A-D48F-4FFF-91C0-1EDAC058E9A8}">
      <dgm:prSet/>
      <dgm:spPr/>
      <dgm:t>
        <a:bodyPr/>
        <a:lstStyle/>
        <a:p>
          <a:endParaRPr lang="el-GR"/>
        </a:p>
      </dgm:t>
    </dgm:pt>
    <dgm:pt modelId="{5B9C6214-5081-46F3-B979-BC75244727B2}" type="pres">
      <dgm:prSet presAssocID="{4E542D06-2B16-414C-AE9F-14F00C281E80}" presName="compositeShape" presStyleCnt="0">
        <dgm:presLayoutVars>
          <dgm:dir/>
          <dgm:resizeHandles/>
        </dgm:presLayoutVars>
      </dgm:prSet>
      <dgm:spPr/>
    </dgm:pt>
    <dgm:pt modelId="{F1EC2616-3CE2-4097-B10B-8A174B5E2BD5}" type="pres">
      <dgm:prSet presAssocID="{4E542D06-2B16-414C-AE9F-14F00C281E80}" presName="pyramid" presStyleLbl="node1" presStyleIdx="0" presStyleCnt="1"/>
      <dgm:spPr/>
    </dgm:pt>
    <dgm:pt modelId="{18095A48-7513-41EE-A04D-E2B5C08827A3}" type="pres">
      <dgm:prSet presAssocID="{4E542D06-2B16-414C-AE9F-14F00C281E80}" presName="theList" presStyleCnt="0"/>
      <dgm:spPr/>
    </dgm:pt>
    <dgm:pt modelId="{677491B7-F285-4F59-B1E5-1868757F5F54}" type="pres">
      <dgm:prSet presAssocID="{2C309D95-CAD9-46D6-BB6F-07A471900D7A}" presName="aNode" presStyleLbl="fgAcc1" presStyleIdx="0" presStyleCnt="4">
        <dgm:presLayoutVars>
          <dgm:bulletEnabled val="1"/>
        </dgm:presLayoutVars>
      </dgm:prSet>
      <dgm:spPr/>
    </dgm:pt>
    <dgm:pt modelId="{A3B59444-1B30-496E-9905-8A7DA751EEA3}" type="pres">
      <dgm:prSet presAssocID="{2C309D95-CAD9-46D6-BB6F-07A471900D7A}" presName="aSpace" presStyleCnt="0"/>
      <dgm:spPr/>
    </dgm:pt>
    <dgm:pt modelId="{95342860-7F5D-482A-9671-037B09C5DD3D}" type="pres">
      <dgm:prSet presAssocID="{425178F4-5E1F-4CC2-8819-28F9122C5A30}" presName="aNode" presStyleLbl="fgAcc1" presStyleIdx="1" presStyleCnt="4">
        <dgm:presLayoutVars>
          <dgm:bulletEnabled val="1"/>
        </dgm:presLayoutVars>
      </dgm:prSet>
      <dgm:spPr/>
    </dgm:pt>
    <dgm:pt modelId="{025E5E79-69C6-4CF3-8CF2-2F19F1C381AF}" type="pres">
      <dgm:prSet presAssocID="{425178F4-5E1F-4CC2-8819-28F9122C5A30}" presName="aSpace" presStyleCnt="0"/>
      <dgm:spPr/>
    </dgm:pt>
    <dgm:pt modelId="{F11D05CE-C14D-432F-96EF-801C1F6E7B7D}" type="pres">
      <dgm:prSet presAssocID="{4C1061DA-EC10-4C0B-BC3A-1259FBC16272}" presName="aNode" presStyleLbl="fgAcc1" presStyleIdx="2" presStyleCnt="4">
        <dgm:presLayoutVars>
          <dgm:bulletEnabled val="1"/>
        </dgm:presLayoutVars>
      </dgm:prSet>
      <dgm:spPr/>
    </dgm:pt>
    <dgm:pt modelId="{C24592A1-C902-49DF-9D47-8FB4E2712028}" type="pres">
      <dgm:prSet presAssocID="{4C1061DA-EC10-4C0B-BC3A-1259FBC16272}" presName="aSpace" presStyleCnt="0"/>
      <dgm:spPr/>
    </dgm:pt>
    <dgm:pt modelId="{335613BD-CBCA-46FA-989C-6E176812A13A}" type="pres">
      <dgm:prSet presAssocID="{35BA68E5-432B-4C1A-BC9A-0E46D96D2FBD}" presName="aNode" presStyleLbl="fgAcc1" presStyleIdx="3" presStyleCnt="4">
        <dgm:presLayoutVars>
          <dgm:bulletEnabled val="1"/>
        </dgm:presLayoutVars>
      </dgm:prSet>
      <dgm:spPr/>
    </dgm:pt>
    <dgm:pt modelId="{C5F97230-484D-4E3A-89B8-E026810BBA5A}" type="pres">
      <dgm:prSet presAssocID="{35BA68E5-432B-4C1A-BC9A-0E46D96D2FBD}" presName="aSpace" presStyleCnt="0"/>
      <dgm:spPr/>
    </dgm:pt>
  </dgm:ptLst>
  <dgm:cxnLst>
    <dgm:cxn modelId="{CE027941-FED5-4F5A-ADD8-BEDA425814AF}" type="presOf" srcId="{425178F4-5E1F-4CC2-8819-28F9122C5A30}" destId="{95342860-7F5D-482A-9671-037B09C5DD3D}" srcOrd="0" destOrd="0" presId="urn:microsoft.com/office/officeart/2005/8/layout/pyramid2"/>
    <dgm:cxn modelId="{D795C04A-D48F-4FFF-91C0-1EDAC058E9A8}" srcId="{4E542D06-2B16-414C-AE9F-14F00C281E80}" destId="{35BA68E5-432B-4C1A-BC9A-0E46D96D2FBD}" srcOrd="3" destOrd="0" parTransId="{A8EAF58D-2ABA-4D53-A08B-4B909334A435}" sibTransId="{006A6898-365B-4DF7-9E37-C2F3203B2926}"/>
    <dgm:cxn modelId="{3A8A2F6D-9FE2-4172-86E3-F7F02F585D00}" srcId="{4E542D06-2B16-414C-AE9F-14F00C281E80}" destId="{4C1061DA-EC10-4C0B-BC3A-1259FBC16272}" srcOrd="2" destOrd="0" parTransId="{B2345BA1-2F51-45C4-A3FF-2E4F3880E78A}" sibTransId="{D5F07902-6AE4-4643-9278-CF52A5D40EC2}"/>
    <dgm:cxn modelId="{8D19E573-4349-48C2-88D3-B4068849169C}" type="presOf" srcId="{35BA68E5-432B-4C1A-BC9A-0E46D96D2FBD}" destId="{335613BD-CBCA-46FA-989C-6E176812A13A}" srcOrd="0" destOrd="0" presId="urn:microsoft.com/office/officeart/2005/8/layout/pyramid2"/>
    <dgm:cxn modelId="{51D6E585-F290-45BB-9D05-65015C986513}" type="presOf" srcId="{4E542D06-2B16-414C-AE9F-14F00C281E80}" destId="{5B9C6214-5081-46F3-B979-BC75244727B2}" srcOrd="0" destOrd="0" presId="urn:microsoft.com/office/officeart/2005/8/layout/pyramid2"/>
    <dgm:cxn modelId="{4638FF97-0573-4F36-AD7C-584A0A5594F7}" srcId="{4E542D06-2B16-414C-AE9F-14F00C281E80}" destId="{2C309D95-CAD9-46D6-BB6F-07A471900D7A}" srcOrd="0" destOrd="0" parTransId="{2C5AD9E6-B32F-4BEB-962E-8B455DA91A29}" sibTransId="{E7CADA4B-7C98-4449-B944-301A5BBBAA93}"/>
    <dgm:cxn modelId="{354786A3-855B-4352-B5AF-31ECF71F3097}" type="presOf" srcId="{4C1061DA-EC10-4C0B-BC3A-1259FBC16272}" destId="{F11D05CE-C14D-432F-96EF-801C1F6E7B7D}" srcOrd="0" destOrd="0" presId="urn:microsoft.com/office/officeart/2005/8/layout/pyramid2"/>
    <dgm:cxn modelId="{9D8CF3AD-F1F5-4646-ADA6-ED6BDAD6482E}" type="presOf" srcId="{2C309D95-CAD9-46D6-BB6F-07A471900D7A}" destId="{677491B7-F285-4F59-B1E5-1868757F5F54}" srcOrd="0" destOrd="0" presId="urn:microsoft.com/office/officeart/2005/8/layout/pyramid2"/>
    <dgm:cxn modelId="{1651EEC2-6CD8-4C40-9828-59BCA38B82F7}" srcId="{4E542D06-2B16-414C-AE9F-14F00C281E80}" destId="{425178F4-5E1F-4CC2-8819-28F9122C5A30}" srcOrd="1" destOrd="0" parTransId="{5C95DE8D-0654-4344-9AEB-14757BD7E2FF}" sibTransId="{7CEBA794-DF1F-47B3-B3F4-608ADC27C470}"/>
    <dgm:cxn modelId="{7A67E998-4961-40EA-A1D2-F32C6BCA01FA}" type="presParOf" srcId="{5B9C6214-5081-46F3-B979-BC75244727B2}" destId="{F1EC2616-3CE2-4097-B10B-8A174B5E2BD5}" srcOrd="0" destOrd="0" presId="urn:microsoft.com/office/officeart/2005/8/layout/pyramid2"/>
    <dgm:cxn modelId="{E3251895-7A64-429B-BD1A-79E2E1873771}" type="presParOf" srcId="{5B9C6214-5081-46F3-B979-BC75244727B2}" destId="{18095A48-7513-41EE-A04D-E2B5C08827A3}" srcOrd="1" destOrd="0" presId="urn:microsoft.com/office/officeart/2005/8/layout/pyramid2"/>
    <dgm:cxn modelId="{C4ADB41A-B309-4FB5-900E-2FAE79D8DE66}" type="presParOf" srcId="{18095A48-7513-41EE-A04D-E2B5C08827A3}" destId="{677491B7-F285-4F59-B1E5-1868757F5F54}" srcOrd="0" destOrd="0" presId="urn:microsoft.com/office/officeart/2005/8/layout/pyramid2"/>
    <dgm:cxn modelId="{484216D3-421B-4C83-8D01-E2BA94254729}" type="presParOf" srcId="{18095A48-7513-41EE-A04D-E2B5C08827A3}" destId="{A3B59444-1B30-496E-9905-8A7DA751EEA3}" srcOrd="1" destOrd="0" presId="urn:microsoft.com/office/officeart/2005/8/layout/pyramid2"/>
    <dgm:cxn modelId="{4B5E572B-8587-4565-935F-FFCABD41A2B5}" type="presParOf" srcId="{18095A48-7513-41EE-A04D-E2B5C08827A3}" destId="{95342860-7F5D-482A-9671-037B09C5DD3D}" srcOrd="2" destOrd="0" presId="urn:microsoft.com/office/officeart/2005/8/layout/pyramid2"/>
    <dgm:cxn modelId="{F55D7BCC-4D94-4043-8985-0310791F87C2}" type="presParOf" srcId="{18095A48-7513-41EE-A04D-E2B5C08827A3}" destId="{025E5E79-69C6-4CF3-8CF2-2F19F1C381AF}" srcOrd="3" destOrd="0" presId="urn:microsoft.com/office/officeart/2005/8/layout/pyramid2"/>
    <dgm:cxn modelId="{CAF37B33-D208-4067-B7EF-EED542F40C03}" type="presParOf" srcId="{18095A48-7513-41EE-A04D-E2B5C08827A3}" destId="{F11D05CE-C14D-432F-96EF-801C1F6E7B7D}" srcOrd="4" destOrd="0" presId="urn:microsoft.com/office/officeart/2005/8/layout/pyramid2"/>
    <dgm:cxn modelId="{7F3B0B0E-942B-4FEE-8FA7-E4169E1E68E4}" type="presParOf" srcId="{18095A48-7513-41EE-A04D-E2B5C08827A3}" destId="{C24592A1-C902-49DF-9D47-8FB4E2712028}" srcOrd="5" destOrd="0" presId="urn:microsoft.com/office/officeart/2005/8/layout/pyramid2"/>
    <dgm:cxn modelId="{5110DEA5-541B-43BD-B82A-55B98CB09638}" type="presParOf" srcId="{18095A48-7513-41EE-A04D-E2B5C08827A3}" destId="{335613BD-CBCA-46FA-989C-6E176812A13A}" srcOrd="6" destOrd="0" presId="urn:microsoft.com/office/officeart/2005/8/layout/pyramid2"/>
    <dgm:cxn modelId="{11D6A248-6AA5-4557-B89F-1FB437B30A03}" type="presParOf" srcId="{18095A48-7513-41EE-A04D-E2B5C08827A3}" destId="{C5F97230-484D-4E3A-89B8-E026810BBA5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1112B9-BF27-47C5-A61B-05F8389B13D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57BC15DD-8958-4EA5-BDCF-ED8915741419}">
      <dgm:prSet phldrT="[Κείμενο]"/>
      <dgm:spPr/>
      <dgm:t>
        <a:bodyPr/>
        <a:lstStyle/>
        <a:p>
          <a:r>
            <a:rPr lang="el-GR" b="1" dirty="0"/>
            <a:t>Μεγαλοαστοί</a:t>
          </a:r>
          <a:r>
            <a:rPr lang="el-GR" dirty="0"/>
            <a:t> (βιομήχανοι, μεγαλέμποροι, τραπεζίτες)</a:t>
          </a:r>
        </a:p>
      </dgm:t>
    </dgm:pt>
    <dgm:pt modelId="{A667B9FD-D3FB-44FF-B0CA-7A382511F4E6}" type="parTrans" cxnId="{DBCD1366-7D18-44B1-A9B0-BFDA57E766A2}">
      <dgm:prSet/>
      <dgm:spPr/>
      <dgm:t>
        <a:bodyPr/>
        <a:lstStyle/>
        <a:p>
          <a:endParaRPr lang="el-GR"/>
        </a:p>
      </dgm:t>
    </dgm:pt>
    <dgm:pt modelId="{2D010A79-574D-4CB1-B74F-47F9AB11DF61}" type="sibTrans" cxnId="{DBCD1366-7D18-44B1-A9B0-BFDA57E766A2}">
      <dgm:prSet/>
      <dgm:spPr/>
      <dgm:t>
        <a:bodyPr/>
        <a:lstStyle/>
        <a:p>
          <a:endParaRPr lang="el-GR"/>
        </a:p>
      </dgm:t>
    </dgm:pt>
    <dgm:pt modelId="{AE21EB2E-D128-4196-8CCA-2C6D73A563DA}">
      <dgm:prSet phldrT="[Κείμενο]"/>
      <dgm:spPr/>
      <dgm:t>
        <a:bodyPr/>
        <a:lstStyle/>
        <a:p>
          <a:r>
            <a:rPr lang="el-GR" b="1" dirty="0"/>
            <a:t>Μεσοαστοί</a:t>
          </a:r>
          <a:r>
            <a:rPr lang="el-GR" dirty="0"/>
            <a:t> (βιοτέχνες, ελεύθεροι επαγγελματίες)</a:t>
          </a:r>
        </a:p>
      </dgm:t>
    </dgm:pt>
    <dgm:pt modelId="{668DA1FA-7F9E-4D8A-9E06-B1CE9FECC36F}" type="parTrans" cxnId="{FFCC217C-D80E-4379-81E0-FB9E3FC84E24}">
      <dgm:prSet/>
      <dgm:spPr/>
      <dgm:t>
        <a:bodyPr/>
        <a:lstStyle/>
        <a:p>
          <a:endParaRPr lang="el-GR"/>
        </a:p>
      </dgm:t>
    </dgm:pt>
    <dgm:pt modelId="{2CAD6802-ABE1-4224-8555-C4D8CE81478A}" type="sibTrans" cxnId="{FFCC217C-D80E-4379-81E0-FB9E3FC84E24}">
      <dgm:prSet/>
      <dgm:spPr/>
      <dgm:t>
        <a:bodyPr/>
        <a:lstStyle/>
        <a:p>
          <a:endParaRPr lang="el-GR"/>
        </a:p>
      </dgm:t>
    </dgm:pt>
    <dgm:pt modelId="{310AD80B-7DAF-42BF-9573-7908BFDB452D}">
      <dgm:prSet phldrT="[Κείμενο]"/>
      <dgm:spPr/>
      <dgm:t>
        <a:bodyPr/>
        <a:lstStyle/>
        <a:p>
          <a:r>
            <a:rPr lang="el-GR" b="1" dirty="0"/>
            <a:t>Μικροαστοί</a:t>
          </a:r>
          <a:r>
            <a:rPr lang="el-GR" dirty="0"/>
            <a:t> (δημόσιοι και ιδιωτικοί υπάλληλοι)</a:t>
          </a:r>
        </a:p>
      </dgm:t>
    </dgm:pt>
    <dgm:pt modelId="{ED3036D8-BF09-4264-89DB-6F763317E641}" type="parTrans" cxnId="{5B35E043-8016-4C7A-A8BC-0F68E35FDCE9}">
      <dgm:prSet/>
      <dgm:spPr/>
      <dgm:t>
        <a:bodyPr/>
        <a:lstStyle/>
        <a:p>
          <a:endParaRPr lang="el-GR"/>
        </a:p>
      </dgm:t>
    </dgm:pt>
    <dgm:pt modelId="{E26CE88A-2E74-40BD-B253-5565588A70A4}" type="sibTrans" cxnId="{5B35E043-8016-4C7A-A8BC-0F68E35FDCE9}">
      <dgm:prSet/>
      <dgm:spPr/>
      <dgm:t>
        <a:bodyPr/>
        <a:lstStyle/>
        <a:p>
          <a:endParaRPr lang="el-GR"/>
        </a:p>
      </dgm:t>
    </dgm:pt>
    <dgm:pt modelId="{952DBEEB-77F8-422C-87DF-1EA5C1646E5F}" type="pres">
      <dgm:prSet presAssocID="{A81112B9-BF27-47C5-A61B-05F8389B13D3}" presName="compositeShape" presStyleCnt="0">
        <dgm:presLayoutVars>
          <dgm:dir/>
          <dgm:resizeHandles/>
        </dgm:presLayoutVars>
      </dgm:prSet>
      <dgm:spPr/>
    </dgm:pt>
    <dgm:pt modelId="{35B0AE30-B9BE-44D2-8FB4-5C50176FC25E}" type="pres">
      <dgm:prSet presAssocID="{A81112B9-BF27-47C5-A61B-05F8389B13D3}" presName="pyramid" presStyleLbl="node1" presStyleIdx="0" presStyleCnt="1"/>
      <dgm:spPr/>
    </dgm:pt>
    <dgm:pt modelId="{F734725E-D949-411A-AC72-B14BE5A3B54D}" type="pres">
      <dgm:prSet presAssocID="{A81112B9-BF27-47C5-A61B-05F8389B13D3}" presName="theList" presStyleCnt="0"/>
      <dgm:spPr/>
    </dgm:pt>
    <dgm:pt modelId="{8B70C35F-EA1E-40AB-9E36-25C749B290B5}" type="pres">
      <dgm:prSet presAssocID="{57BC15DD-8958-4EA5-BDCF-ED8915741419}" presName="aNode" presStyleLbl="fgAcc1" presStyleIdx="0" presStyleCnt="3">
        <dgm:presLayoutVars>
          <dgm:bulletEnabled val="1"/>
        </dgm:presLayoutVars>
      </dgm:prSet>
      <dgm:spPr/>
    </dgm:pt>
    <dgm:pt modelId="{60155338-3DE9-4BC5-9D11-EC7241E19B76}" type="pres">
      <dgm:prSet presAssocID="{57BC15DD-8958-4EA5-BDCF-ED8915741419}" presName="aSpace" presStyleCnt="0"/>
      <dgm:spPr/>
    </dgm:pt>
    <dgm:pt modelId="{249C40D5-C4C7-4196-BEB2-8AB15AF05C31}" type="pres">
      <dgm:prSet presAssocID="{AE21EB2E-D128-4196-8CCA-2C6D73A563DA}" presName="aNode" presStyleLbl="fgAcc1" presStyleIdx="1" presStyleCnt="3">
        <dgm:presLayoutVars>
          <dgm:bulletEnabled val="1"/>
        </dgm:presLayoutVars>
      </dgm:prSet>
      <dgm:spPr/>
    </dgm:pt>
    <dgm:pt modelId="{DD126C8B-8B36-4A60-A93D-66BE984A0A30}" type="pres">
      <dgm:prSet presAssocID="{AE21EB2E-D128-4196-8CCA-2C6D73A563DA}" presName="aSpace" presStyleCnt="0"/>
      <dgm:spPr/>
    </dgm:pt>
    <dgm:pt modelId="{7D58F561-6B42-462A-8295-355EA00B9744}" type="pres">
      <dgm:prSet presAssocID="{310AD80B-7DAF-42BF-9573-7908BFDB452D}" presName="aNode" presStyleLbl="fgAcc1" presStyleIdx="2" presStyleCnt="3">
        <dgm:presLayoutVars>
          <dgm:bulletEnabled val="1"/>
        </dgm:presLayoutVars>
      </dgm:prSet>
      <dgm:spPr/>
    </dgm:pt>
    <dgm:pt modelId="{217FE3C3-CEC1-49C9-A20C-1CE7C986C4DA}" type="pres">
      <dgm:prSet presAssocID="{310AD80B-7DAF-42BF-9573-7908BFDB452D}" presName="aSpace" presStyleCnt="0"/>
      <dgm:spPr/>
    </dgm:pt>
  </dgm:ptLst>
  <dgm:cxnLst>
    <dgm:cxn modelId="{27CB0D0D-363D-4C1E-B7CB-AE38E0A68D2B}" type="presOf" srcId="{310AD80B-7DAF-42BF-9573-7908BFDB452D}" destId="{7D58F561-6B42-462A-8295-355EA00B9744}" srcOrd="0" destOrd="0" presId="urn:microsoft.com/office/officeart/2005/8/layout/pyramid2"/>
    <dgm:cxn modelId="{EAF6D327-83AE-4829-9D25-E6326CB2ADB7}" type="presOf" srcId="{A81112B9-BF27-47C5-A61B-05F8389B13D3}" destId="{952DBEEB-77F8-422C-87DF-1EA5C1646E5F}" srcOrd="0" destOrd="0" presId="urn:microsoft.com/office/officeart/2005/8/layout/pyramid2"/>
    <dgm:cxn modelId="{5B35E043-8016-4C7A-A8BC-0F68E35FDCE9}" srcId="{A81112B9-BF27-47C5-A61B-05F8389B13D3}" destId="{310AD80B-7DAF-42BF-9573-7908BFDB452D}" srcOrd="2" destOrd="0" parTransId="{ED3036D8-BF09-4264-89DB-6F763317E641}" sibTransId="{E26CE88A-2E74-40BD-B253-5565588A70A4}"/>
    <dgm:cxn modelId="{DBCD1366-7D18-44B1-A9B0-BFDA57E766A2}" srcId="{A81112B9-BF27-47C5-A61B-05F8389B13D3}" destId="{57BC15DD-8958-4EA5-BDCF-ED8915741419}" srcOrd="0" destOrd="0" parTransId="{A667B9FD-D3FB-44FF-B0CA-7A382511F4E6}" sibTransId="{2D010A79-574D-4CB1-B74F-47F9AB11DF61}"/>
    <dgm:cxn modelId="{FFCC217C-D80E-4379-81E0-FB9E3FC84E24}" srcId="{A81112B9-BF27-47C5-A61B-05F8389B13D3}" destId="{AE21EB2E-D128-4196-8CCA-2C6D73A563DA}" srcOrd="1" destOrd="0" parTransId="{668DA1FA-7F9E-4D8A-9E06-B1CE9FECC36F}" sibTransId="{2CAD6802-ABE1-4224-8555-C4D8CE81478A}"/>
    <dgm:cxn modelId="{94FF43D7-1BCC-4655-BE58-1B2FFE022502}" type="presOf" srcId="{57BC15DD-8958-4EA5-BDCF-ED8915741419}" destId="{8B70C35F-EA1E-40AB-9E36-25C749B290B5}" srcOrd="0" destOrd="0" presId="urn:microsoft.com/office/officeart/2005/8/layout/pyramid2"/>
    <dgm:cxn modelId="{6130CEE9-75C8-4630-83B9-7BCAFD2528A6}" type="presOf" srcId="{AE21EB2E-D128-4196-8CCA-2C6D73A563DA}" destId="{249C40D5-C4C7-4196-BEB2-8AB15AF05C31}" srcOrd="0" destOrd="0" presId="urn:microsoft.com/office/officeart/2005/8/layout/pyramid2"/>
    <dgm:cxn modelId="{A3183114-AAD8-4FEC-96BC-58A05D51F50B}" type="presParOf" srcId="{952DBEEB-77F8-422C-87DF-1EA5C1646E5F}" destId="{35B0AE30-B9BE-44D2-8FB4-5C50176FC25E}" srcOrd="0" destOrd="0" presId="urn:microsoft.com/office/officeart/2005/8/layout/pyramid2"/>
    <dgm:cxn modelId="{18D65951-8B70-4903-BB11-FB7B0D37A9D3}" type="presParOf" srcId="{952DBEEB-77F8-422C-87DF-1EA5C1646E5F}" destId="{F734725E-D949-411A-AC72-B14BE5A3B54D}" srcOrd="1" destOrd="0" presId="urn:microsoft.com/office/officeart/2005/8/layout/pyramid2"/>
    <dgm:cxn modelId="{E8FEB0DC-7E0A-4345-B27A-2DF57C7DDC86}" type="presParOf" srcId="{F734725E-D949-411A-AC72-B14BE5A3B54D}" destId="{8B70C35F-EA1E-40AB-9E36-25C749B290B5}" srcOrd="0" destOrd="0" presId="urn:microsoft.com/office/officeart/2005/8/layout/pyramid2"/>
    <dgm:cxn modelId="{3A8DBF97-89A3-4ABD-93D6-7E963D9CB101}" type="presParOf" srcId="{F734725E-D949-411A-AC72-B14BE5A3B54D}" destId="{60155338-3DE9-4BC5-9D11-EC7241E19B76}" srcOrd="1" destOrd="0" presId="urn:microsoft.com/office/officeart/2005/8/layout/pyramid2"/>
    <dgm:cxn modelId="{C757F910-90DD-4A40-97AC-E665E7CB7668}" type="presParOf" srcId="{F734725E-D949-411A-AC72-B14BE5A3B54D}" destId="{249C40D5-C4C7-4196-BEB2-8AB15AF05C31}" srcOrd="2" destOrd="0" presId="urn:microsoft.com/office/officeart/2005/8/layout/pyramid2"/>
    <dgm:cxn modelId="{57E6496B-AD30-481D-BB95-39CABB664A7A}" type="presParOf" srcId="{F734725E-D949-411A-AC72-B14BE5A3B54D}" destId="{DD126C8B-8B36-4A60-A93D-66BE984A0A30}" srcOrd="3" destOrd="0" presId="urn:microsoft.com/office/officeart/2005/8/layout/pyramid2"/>
    <dgm:cxn modelId="{6CE7824B-CE5B-4372-88FB-CB36E4477A6B}" type="presParOf" srcId="{F734725E-D949-411A-AC72-B14BE5A3B54D}" destId="{7D58F561-6B42-462A-8295-355EA00B9744}" srcOrd="4" destOrd="0" presId="urn:microsoft.com/office/officeart/2005/8/layout/pyramid2"/>
    <dgm:cxn modelId="{DBE8968E-C59F-41B5-A164-DCF047121FA3}" type="presParOf" srcId="{F734725E-D949-411A-AC72-B14BE5A3B54D}" destId="{217FE3C3-CEC1-49C9-A20C-1CE7C986C4D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C2616-3CE2-4097-B10B-8A174B5E2BD5}">
      <dsp:nvSpPr>
        <dsp:cNvPr id="0" name=""/>
        <dsp:cNvSpPr/>
      </dsp:nvSpPr>
      <dsp:spPr>
        <a:xfrm>
          <a:off x="460216" y="0"/>
          <a:ext cx="3886200" cy="38862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491B7-F285-4F59-B1E5-1868757F5F54}">
      <dsp:nvSpPr>
        <dsp:cNvPr id="0" name=""/>
        <dsp:cNvSpPr/>
      </dsp:nvSpPr>
      <dsp:spPr>
        <a:xfrm>
          <a:off x="2403316" y="388999"/>
          <a:ext cx="2526030" cy="6907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Αστοί</a:t>
          </a:r>
        </a:p>
      </dsp:txBody>
      <dsp:txXfrm>
        <a:off x="2437034" y="422717"/>
        <a:ext cx="2458594" cy="623275"/>
      </dsp:txXfrm>
    </dsp:sp>
    <dsp:sp modelId="{95342860-7F5D-482A-9671-037B09C5DD3D}">
      <dsp:nvSpPr>
        <dsp:cNvPr id="0" name=""/>
        <dsp:cNvSpPr/>
      </dsp:nvSpPr>
      <dsp:spPr>
        <a:xfrm>
          <a:off x="2403316" y="1166049"/>
          <a:ext cx="2526030" cy="6907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Αριστοκράτες⃰</a:t>
          </a:r>
        </a:p>
      </dsp:txBody>
      <dsp:txXfrm>
        <a:off x="2437034" y="1199767"/>
        <a:ext cx="2458594" cy="623275"/>
      </dsp:txXfrm>
    </dsp:sp>
    <dsp:sp modelId="{F11D05CE-C14D-432F-96EF-801C1F6E7B7D}">
      <dsp:nvSpPr>
        <dsp:cNvPr id="0" name=""/>
        <dsp:cNvSpPr/>
      </dsp:nvSpPr>
      <dsp:spPr>
        <a:xfrm>
          <a:off x="2403316" y="1943100"/>
          <a:ext cx="2526030" cy="6907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Αγρότες </a:t>
          </a:r>
        </a:p>
      </dsp:txBody>
      <dsp:txXfrm>
        <a:off x="2437034" y="1976818"/>
        <a:ext cx="2458594" cy="623275"/>
      </dsp:txXfrm>
    </dsp:sp>
    <dsp:sp modelId="{335613BD-CBCA-46FA-989C-6E176812A13A}">
      <dsp:nvSpPr>
        <dsp:cNvPr id="0" name=""/>
        <dsp:cNvSpPr/>
      </dsp:nvSpPr>
      <dsp:spPr>
        <a:xfrm>
          <a:off x="2403316" y="2720150"/>
          <a:ext cx="2526030" cy="6907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Εργάτες</a:t>
          </a:r>
        </a:p>
      </dsp:txBody>
      <dsp:txXfrm>
        <a:off x="2437034" y="2753868"/>
        <a:ext cx="2458594" cy="6232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0AE30-B9BE-44D2-8FB4-5C50176FC25E}">
      <dsp:nvSpPr>
        <dsp:cNvPr id="0" name=""/>
        <dsp:cNvSpPr/>
      </dsp:nvSpPr>
      <dsp:spPr>
        <a:xfrm>
          <a:off x="460215" y="0"/>
          <a:ext cx="3886200" cy="38862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0C35F-EA1E-40AB-9E36-25C749B290B5}">
      <dsp:nvSpPr>
        <dsp:cNvPr id="0" name=""/>
        <dsp:cNvSpPr/>
      </dsp:nvSpPr>
      <dsp:spPr>
        <a:xfrm>
          <a:off x="2403315" y="390707"/>
          <a:ext cx="2526030" cy="9199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Μεγαλοαστοί</a:t>
          </a:r>
          <a:r>
            <a:rPr lang="el-GR" sz="1600" kern="1200" dirty="0"/>
            <a:t> (βιομήχανοι, μεγαλέμποροι, τραπεζίτες)</a:t>
          </a:r>
        </a:p>
      </dsp:txBody>
      <dsp:txXfrm>
        <a:off x="2448223" y="435615"/>
        <a:ext cx="2436214" cy="830120"/>
      </dsp:txXfrm>
    </dsp:sp>
    <dsp:sp modelId="{249C40D5-C4C7-4196-BEB2-8AB15AF05C31}">
      <dsp:nvSpPr>
        <dsp:cNvPr id="0" name=""/>
        <dsp:cNvSpPr/>
      </dsp:nvSpPr>
      <dsp:spPr>
        <a:xfrm>
          <a:off x="2403315" y="1425635"/>
          <a:ext cx="2526030" cy="9199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Μεσοαστοί</a:t>
          </a:r>
          <a:r>
            <a:rPr lang="el-GR" sz="1600" kern="1200" dirty="0"/>
            <a:t> (βιοτέχνες, ελεύθεροι επαγγελματίες)</a:t>
          </a:r>
        </a:p>
      </dsp:txBody>
      <dsp:txXfrm>
        <a:off x="2448223" y="1470543"/>
        <a:ext cx="2436214" cy="830120"/>
      </dsp:txXfrm>
    </dsp:sp>
    <dsp:sp modelId="{7D58F561-6B42-462A-8295-355EA00B9744}">
      <dsp:nvSpPr>
        <dsp:cNvPr id="0" name=""/>
        <dsp:cNvSpPr/>
      </dsp:nvSpPr>
      <dsp:spPr>
        <a:xfrm>
          <a:off x="2403315" y="2460564"/>
          <a:ext cx="2526030" cy="9199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Μικροαστοί</a:t>
          </a:r>
          <a:r>
            <a:rPr lang="el-GR" sz="1600" kern="1200" dirty="0"/>
            <a:t> (δημόσιοι και ιδιωτικοί υπάλληλοι)</a:t>
          </a:r>
        </a:p>
      </dsp:txBody>
      <dsp:txXfrm>
        <a:off x="2448223" y="2505472"/>
        <a:ext cx="2436214" cy="830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E4CE4DA-22AE-442E-AC9C-92F214E4916F}" type="datetime1">
              <a:rPr lang="el-GR" smtClean="0"/>
              <a:t>5/5/2020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41765FF-9287-4A7A-B1E0-3A22CE3F062E}" type="datetime1">
              <a:rPr lang="el-GR" noProof="0" smtClean="0"/>
              <a:t>5/5/2020</a:t>
            </a:fld>
            <a:endParaRPr lang="el-GR" noProof="0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 dirty="0"/>
              <a:t>Στυλ υποδείγματος κειμένου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l-GR" noProof="0" smtClean="0"/>
              <a:t>10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356323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l-GR" noProof="0" smtClean="0"/>
              <a:t>11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429159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l-GR" noProof="0" smtClean="0"/>
              <a:t>12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354077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l-GR" noProof="0" smtClean="0"/>
              <a:t>2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313060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l-GR" noProof="0" smtClean="0"/>
              <a:t>3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519800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l-GR" noProof="0" smtClean="0"/>
              <a:t>4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268080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l-GR" noProof="0" smtClean="0"/>
              <a:t>5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521192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l-GR" noProof="0" smtClean="0"/>
              <a:t>6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131016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l-GR" noProof="0" smtClean="0"/>
              <a:t>7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865319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l-GR" noProof="0" smtClean="0"/>
              <a:t>8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025136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l-GR" noProof="0" smtClean="0"/>
              <a:t>9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15795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Ορθογώνιο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23" name="Ορθογώνιο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24" name="Ορθογώνιο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25" name="Ορθογώνιο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26" name="Ορθογώνιο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27" name="Ορθογώνιο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 useBgFill="1">
        <p:nvSpPr>
          <p:cNvPr id="30" name="Στρογγυλεμένο ορθογώνιο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 useBgFill="1">
        <p:nvSpPr>
          <p:cNvPr id="31" name="Στρογγυλεμένο ορθογώνιο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7" name="Ορθογώνιο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10" name="Ορθογώνιο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11" name="Ορθογώνιο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el-GR" noProof="0"/>
              <a:t>Κάντε κλικ για να επεξεργαστείτε τον υπότιτλο του υποδείγματος</a:t>
            </a:r>
            <a:endParaRPr lang="el-GR" noProof="0" dirty="0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el-GR" noProof="0"/>
              <a:t>Ι.Π. ΑΜΠΕΛΑΣ, ΠΕ02 - ΙΣΤΟΡΙΑ Γ΄ ΓΥΜΝΑΣΙΟΥ</a:t>
            </a:r>
            <a:endParaRPr lang="el-GR" noProof="0" dirty="0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el-GR" noProof="0"/>
              <a:t>ΜΟΥΣΙΚΟ ΣΧΟΛΕΙΟ ΧΑΝΙΩΝ 2019-20</a:t>
            </a:r>
            <a:endParaRPr lang="el-GR" noProof="0" dirty="0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el-GR" noProof="0"/>
              <a:t>Στυλ κειμένου υποδείγματος</a:t>
            </a:r>
          </a:p>
          <a:p>
            <a:pPr lvl="1" rtl="0" eaLnBrk="1" latinLnBrk="0" hangingPunct="1"/>
            <a:r>
              <a:rPr lang="el-GR" noProof="0"/>
              <a:t>Δεύτερο επίπεδο</a:t>
            </a:r>
          </a:p>
          <a:p>
            <a:pPr lvl="2" rtl="0" eaLnBrk="1" latinLnBrk="0" hangingPunct="1"/>
            <a:r>
              <a:rPr lang="el-GR" noProof="0"/>
              <a:t>Τρίτο επίπεδο</a:t>
            </a:r>
          </a:p>
          <a:p>
            <a:pPr lvl="3" rtl="0" eaLnBrk="1" latinLnBrk="0" hangingPunct="1"/>
            <a:r>
              <a:rPr lang="el-GR" noProof="0"/>
              <a:t>Τέταρτο επίπεδο</a:t>
            </a:r>
          </a:p>
          <a:p>
            <a:pPr lvl="4" rtl="0" eaLnBrk="1" latinLnBrk="0" hangingPunct="1"/>
            <a:r>
              <a:rPr lang="el-GR" noProof="0"/>
              <a:t>Πέμπτο επίπεδο</a:t>
            </a:r>
            <a:endParaRPr kumimoji="0"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Ι.Π. ΑΜΠΕΛΑΣ, ΠΕ02 - ΙΣΤΟΡΙΑ Γ΄ ΓΥΜΝΑΣΙΟΥ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l-GR" noProof="0"/>
              <a:t>ΜΟΥΣΙΚΟ ΣΧΟΛΕΙΟ ΧΑΝΙΩΝ 2019-20</a:t>
            </a:r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el-GR" noProof="0" dirty="0"/>
              <a:t>Επεξεργασία στυλ κύριου τίτλου</a:t>
            </a:r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el-GR" noProof="0" dirty="0"/>
              <a:t>Στυλ υποδείγματος κειμένου</a:t>
            </a:r>
          </a:p>
          <a:p>
            <a:pPr lvl="1" rtl="0" eaLnBrk="1" latinLnBrk="0" hangingPunct="1"/>
            <a:r>
              <a:rPr lang="el-GR" noProof="0" dirty="0"/>
              <a:t>Δεύτερου επιπέδου</a:t>
            </a:r>
          </a:p>
          <a:p>
            <a:pPr lvl="2" rtl="0" eaLnBrk="1" latinLnBrk="0" hangingPunct="1"/>
            <a:r>
              <a:rPr lang="el-GR" noProof="0" dirty="0"/>
              <a:t>Τρίτου επιπέδου</a:t>
            </a:r>
          </a:p>
          <a:p>
            <a:pPr lvl="3" rtl="0" eaLnBrk="1" latinLnBrk="0" hangingPunct="1"/>
            <a:r>
              <a:rPr lang="el-GR" noProof="0" dirty="0"/>
              <a:t>Τέταρτου επιπέδου</a:t>
            </a:r>
          </a:p>
          <a:p>
            <a:pPr lvl="4" rtl="0" eaLnBrk="1" latinLnBrk="0" hangingPunct="1"/>
            <a:r>
              <a:rPr lang="el-GR" noProof="0" dirty="0"/>
              <a:t>Πέμπτου επιπέδου</a:t>
            </a:r>
            <a:endParaRPr kumimoji="0"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Ι.Π. ΑΜΠΕΛΑΣ, ΠΕ02 - ΙΣΤΟΡΙΑ Γ΄ ΓΥΜΝΑΣΙΟΥ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l-GR" noProof="0"/>
              <a:t>ΜΟΥΣΙΚΟ ΣΧΟΛΕΙΟ ΧΑΝΙΩΝ 2019-20</a:t>
            </a:r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el-GR" noProof="0"/>
              <a:t>Στυλ κειμένου υποδείγματος</a:t>
            </a:r>
          </a:p>
          <a:p>
            <a:pPr lvl="1" rtl="0" eaLnBrk="1" latinLnBrk="0" hangingPunct="1"/>
            <a:r>
              <a:rPr lang="el-GR" noProof="0"/>
              <a:t>Δεύτερο επίπεδο</a:t>
            </a:r>
          </a:p>
          <a:p>
            <a:pPr lvl="2" rtl="0" eaLnBrk="1" latinLnBrk="0" hangingPunct="1"/>
            <a:r>
              <a:rPr lang="el-GR" noProof="0"/>
              <a:t>Τρίτο επίπεδο</a:t>
            </a:r>
          </a:p>
          <a:p>
            <a:pPr lvl="3" rtl="0" eaLnBrk="1" latinLnBrk="0" hangingPunct="1"/>
            <a:r>
              <a:rPr lang="el-GR" noProof="0"/>
              <a:t>Τέταρτο επίπεδο</a:t>
            </a:r>
          </a:p>
          <a:p>
            <a:pPr lvl="4" rtl="0" eaLnBrk="1" latinLnBrk="0" hangingPunct="1"/>
            <a:r>
              <a:rPr lang="el-GR" noProof="0"/>
              <a:t>Πέμπτο επίπεδο</a:t>
            </a:r>
            <a:endParaRPr kumimoji="0"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Ι.Π. ΑΜΠΕΛΑΣ, ΠΕ02 - ΙΣΤΟΡΙΑ Γ΄ ΓΥΜΝΑΣΙΟΥ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l-GR" noProof="0"/>
              <a:t>ΜΟΥΣΙΚΟ ΣΧΟΛΕΙΟ ΧΑΝΙΩΝ 2019-20</a:t>
            </a:r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kumimoji="0" lang="el-GR" noProof="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el-GR" noProof="0"/>
              <a:t>Στυλ κειμένου υποδείγματος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Ι.Π. ΑΜΠΕΛΑΣ, ΠΕ02 - ΙΣΤΟΡΙΑ Γ΄ ΓΥΜΝΑΣΙΟΥ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l-GR" noProof="0"/>
              <a:t>ΜΟΥΣΙΚΟ ΣΧΟΛΕΙΟ ΧΑΝΙΩΝ 2019-20</a:t>
            </a:r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el-GR" noProof="0"/>
              <a:t>Στυλ κειμένου υποδείγματος</a:t>
            </a:r>
          </a:p>
          <a:p>
            <a:pPr lvl="1" rtl="0" eaLnBrk="1" latinLnBrk="0" hangingPunct="1"/>
            <a:r>
              <a:rPr lang="el-GR" noProof="0"/>
              <a:t>Δεύτερο επίπεδο</a:t>
            </a:r>
          </a:p>
          <a:p>
            <a:pPr lvl="2" rtl="0" eaLnBrk="1" latinLnBrk="0" hangingPunct="1"/>
            <a:r>
              <a:rPr lang="el-GR" noProof="0"/>
              <a:t>Τρίτο επίπεδο</a:t>
            </a:r>
          </a:p>
          <a:p>
            <a:pPr lvl="3" rtl="0" eaLnBrk="1" latinLnBrk="0" hangingPunct="1"/>
            <a:r>
              <a:rPr lang="el-GR" noProof="0"/>
              <a:t>Τέταρτο επίπεδο</a:t>
            </a:r>
          </a:p>
          <a:p>
            <a:pPr lvl="4" rtl="0" eaLnBrk="1" latinLnBrk="0" hangingPunct="1"/>
            <a:r>
              <a:rPr lang="el-GR" noProof="0"/>
              <a:t>Πέμπτο επίπεδο</a:t>
            </a:r>
            <a:endParaRPr kumimoji="0" lang="el-GR" noProof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el-GR" noProof="0"/>
              <a:t>Στυλ κειμένου υποδείγματος</a:t>
            </a:r>
          </a:p>
          <a:p>
            <a:pPr lvl="1" rtl="0" eaLnBrk="1" latinLnBrk="0" hangingPunct="1"/>
            <a:r>
              <a:rPr lang="el-GR" noProof="0"/>
              <a:t>Δεύτερο επίπεδο</a:t>
            </a:r>
          </a:p>
          <a:p>
            <a:pPr lvl="2" rtl="0" eaLnBrk="1" latinLnBrk="0" hangingPunct="1"/>
            <a:r>
              <a:rPr lang="el-GR" noProof="0"/>
              <a:t>Τρίτο επίπεδο</a:t>
            </a:r>
          </a:p>
          <a:p>
            <a:pPr lvl="3" rtl="0" eaLnBrk="1" latinLnBrk="0" hangingPunct="1"/>
            <a:r>
              <a:rPr lang="el-GR" noProof="0"/>
              <a:t>Τέταρτο επίπεδο</a:t>
            </a:r>
          </a:p>
          <a:p>
            <a:pPr lvl="4" rtl="0" eaLnBrk="1" latinLnBrk="0" hangingPunct="1"/>
            <a:r>
              <a:rPr lang="el-GR" noProof="0"/>
              <a:t>Πέμπτο επίπεδο</a:t>
            </a:r>
            <a:endParaRPr kumimoji="0"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Ι.Π. ΑΜΠΕΛΑΣ, ΠΕ02 - ΙΣΤΟΡΙΑ Γ΄ ΓΥΜΝΑΣΙΟΥ</a:t>
            </a:r>
            <a:endParaRPr lang="el-GR" noProof="0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l-GR" noProof="0"/>
              <a:t>ΜΟΥΣΙΚΟ ΣΧΟΛΕΙΟ ΧΑΝΙΩΝ 2019-20</a:t>
            </a:r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el-GR" noProof="0"/>
              <a:t>Στυλ κειμένου υποδείγματος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el-GR" noProof="0"/>
              <a:t>Στυλ κειμένου υποδείγματος</a:t>
            </a:r>
          </a:p>
          <a:p>
            <a:pPr lvl="1" rtl="0" eaLnBrk="1" latinLnBrk="0" hangingPunct="1"/>
            <a:r>
              <a:rPr lang="el-GR" noProof="0"/>
              <a:t>Δεύτερο επίπεδο</a:t>
            </a:r>
          </a:p>
          <a:p>
            <a:pPr lvl="2" rtl="0" eaLnBrk="1" latinLnBrk="0" hangingPunct="1"/>
            <a:r>
              <a:rPr lang="el-GR" noProof="0"/>
              <a:t>Τρίτο επίπεδο</a:t>
            </a:r>
          </a:p>
          <a:p>
            <a:pPr lvl="3" rtl="0" eaLnBrk="1" latinLnBrk="0" hangingPunct="1"/>
            <a:r>
              <a:rPr lang="el-GR" noProof="0"/>
              <a:t>Τέταρτο επίπεδο</a:t>
            </a:r>
          </a:p>
          <a:p>
            <a:pPr lvl="4" rtl="0" eaLnBrk="1" latinLnBrk="0" hangingPunct="1"/>
            <a:r>
              <a:rPr lang="el-GR" noProof="0"/>
              <a:t>Πέμπτο επίπεδο</a:t>
            </a:r>
            <a:endParaRPr kumimoji="0"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el-GR" noProof="0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el-GR" noProof="0"/>
              <a:t>Στυλ κειμένου υποδείγματος</a:t>
            </a:r>
          </a:p>
          <a:p>
            <a:pPr lvl="1" rtl="0" eaLnBrk="1" latinLnBrk="0" hangingPunct="1"/>
            <a:r>
              <a:rPr lang="el-GR" noProof="0"/>
              <a:t>Δεύτερο επίπεδο</a:t>
            </a:r>
          </a:p>
          <a:p>
            <a:pPr lvl="2" rtl="0" eaLnBrk="1" latinLnBrk="0" hangingPunct="1"/>
            <a:r>
              <a:rPr lang="el-GR" noProof="0"/>
              <a:t>Τρίτο επίπεδο</a:t>
            </a:r>
          </a:p>
          <a:p>
            <a:pPr lvl="3" rtl="0" eaLnBrk="1" latinLnBrk="0" hangingPunct="1"/>
            <a:r>
              <a:rPr lang="el-GR" noProof="0"/>
              <a:t>Τέταρτο επίπεδο</a:t>
            </a:r>
          </a:p>
          <a:p>
            <a:pPr lvl="4" rtl="0" eaLnBrk="1" latinLnBrk="0" hangingPunct="1"/>
            <a:r>
              <a:rPr lang="el-GR" noProof="0"/>
              <a:t>Πέμπτο επίπεδο</a:t>
            </a:r>
            <a:endParaRPr kumimoji="0" lang="el-GR" noProof="0" dirty="0"/>
          </a:p>
        </p:txBody>
      </p:sp>
      <p:sp>
        <p:nvSpPr>
          <p:cNvPr id="28" name="Θέση υποσέλιδου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l-GR" noProof="0"/>
              <a:t>Ι.Π. ΑΜΠΕΛΑΣ, ΠΕ02 - ΙΣΤΟΡΙΑ Γ΄ ΓΥΜΝΑΣΙΟΥ</a:t>
            </a:r>
            <a:endParaRPr lang="el-GR" noProof="0" dirty="0"/>
          </a:p>
        </p:txBody>
      </p:sp>
      <p:sp>
        <p:nvSpPr>
          <p:cNvPr id="26" name="Θέση ημερομηνίας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l-GR" noProof="0"/>
              <a:t>ΜΟΥΣΙΚΟ ΣΧΟΛΕΙΟ ΧΑΝΙΩΝ 2019-20</a:t>
            </a:r>
            <a:endParaRPr lang="el-GR" noProof="0" dirty="0"/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el-GR" noProof="0"/>
              <a:t>Ι.Π. ΑΜΠΕΛΑΣ, ΠΕ02 - ΙΣΤΟΡΙΑ Γ΄ ΓΥΜΝΑΣΙΟΥ</a:t>
            </a:r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/>
          <a:p>
            <a:pPr rtl="0"/>
            <a:r>
              <a:rPr lang="el-GR" noProof="0"/>
              <a:t>ΜΟΥΣΙΚΟ ΣΧΟΛΕΙΟ ΧΑΝΙΩΝ 2019-20</a:t>
            </a:r>
            <a:endParaRPr lang="el-GR" noProof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Ι.Π. ΑΜΠΕΛΑΣ, ΠΕ02 - ΙΣΤΟΡΙΑ Γ΄ ΓΥΜΝΑΣΙΟΥ</a:t>
            </a:r>
            <a:endParaRPr lang="el-GR" noProof="0" dirty="0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l-GR" noProof="0"/>
              <a:t>ΜΟΥΣΙΚΟ ΣΧΟΛΕΙΟ ΧΑΝΙΩΝ 2019-20</a:t>
            </a:r>
            <a:endParaRPr lang="el-GR" noProof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el-GR" noProof="0" dirty="0"/>
              <a:t>Επεξεργασία στυλ κύριου τίτλου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el-GR" noProof="0"/>
              <a:t>Στυλ κειμένου υποδείγματος</a:t>
            </a:r>
          </a:p>
          <a:p>
            <a:pPr lvl="1" rtl="0" eaLnBrk="1" latinLnBrk="0" hangingPunct="1"/>
            <a:r>
              <a:rPr lang="el-GR" noProof="0"/>
              <a:t>Δεύτερο επίπεδο</a:t>
            </a:r>
          </a:p>
          <a:p>
            <a:pPr lvl="2" rtl="0" eaLnBrk="1" latinLnBrk="0" hangingPunct="1"/>
            <a:r>
              <a:rPr lang="el-GR" noProof="0"/>
              <a:t>Τρίτο επίπεδο</a:t>
            </a:r>
          </a:p>
          <a:p>
            <a:pPr lvl="3" rtl="0" eaLnBrk="1" latinLnBrk="0" hangingPunct="1"/>
            <a:r>
              <a:rPr lang="el-GR" noProof="0"/>
              <a:t>Τέταρτο επίπεδο</a:t>
            </a:r>
          </a:p>
          <a:p>
            <a:pPr lvl="4" rtl="0" eaLnBrk="1" latinLnBrk="0" hangingPunct="1"/>
            <a:r>
              <a:rPr lang="el-GR" noProof="0"/>
              <a:t>Πέμπτο επίπεδο</a:t>
            </a:r>
            <a:endParaRPr kumimoji="0" lang="el-GR" noProof="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el-GR" noProof="0"/>
              <a:t>Στυλ κειμένου υποδείγματος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Ι.Π. ΑΜΠΕΛΑΣ, ΠΕ02 - ΙΣΤΟΡΙΑ Γ΄ ΓΥΜΝΑΣΙΟΥ</a:t>
            </a:r>
            <a:endParaRPr lang="el-GR" noProof="0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l-GR" noProof="0"/>
              <a:t>ΜΟΥΣΙΚΟ ΣΧΟΛΕΙΟ ΧΑΝΙΩΝ 2019-20</a:t>
            </a:r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el-GR" noProof="0"/>
              <a:t>Κάντε κλικ στο εικονίδιο για να προσθέσετε εικόνα</a:t>
            </a:r>
            <a:endParaRPr kumimoji="0"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el-GR" noProof="0"/>
              <a:t>Στυλ κειμένου υποδείγματος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Ι.Π. ΑΜΠΕΛΑΣ, ΠΕ02 - ΙΣΤΟΡΙΑ Γ΄ ΓΥΜΝΑΣΙΟΥ</a:t>
            </a:r>
            <a:endParaRPr lang="el-GR" noProof="0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l-GR" noProof="0"/>
              <a:t>ΜΟΥΣΙΚΟ ΣΧΟΛΕΙΟ ΧΑΝΙΩΝ 2019-20</a:t>
            </a:r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Ορθογώνιο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29" name="Ορθογώνιο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30" name="Ορθογώνιο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31" name="Ορθογώνιο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32" name="Ορθογώνιο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 useBgFill="1">
        <p:nvSpPr>
          <p:cNvPr id="33" name="Στρογγυλεμένο ορθογώνιο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 useBgFill="1">
        <p:nvSpPr>
          <p:cNvPr id="34" name="Στρογγυλεμένο ορθογώνιο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35" name="Ορθογώνιο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36" name="Ορθογώνιο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37" name="Ορθογώνιο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38" name="Ορθογώνιο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39" name="Ορθογώνιο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40" name="Ορθογώνιο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l-GR" sz="1800" noProof="0" dirty="0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el-GR" noProof="0"/>
              <a:t>Ι.Π. ΑΜΠΕΛΑΣ, ΠΕ02 - ΙΣΤΟΡΙΑ Γ΄ ΓΥΜΝΑΣΙΟΥ</a:t>
            </a:r>
            <a:endParaRPr lang="el-GR" noProof="0" dirty="0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el-GR" noProof="0"/>
              <a:t>ΜΟΥΣΙΚΟ ΣΧΟΛΕΙΟ ΧΑΝΙΩΝ 2019-20</a:t>
            </a:r>
            <a:endParaRPr lang="el-GR" noProof="0" dirty="0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l-GR" dirty="0"/>
              <a:t>Κοινωνικές και πολιτικές διαστάσεις της βιομηχανικής επανάστασης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l-GR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Επιμέλεια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l-GR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παρουσίασης: </a:t>
            </a:r>
          </a:p>
          <a:p>
            <a:pPr rtl="0"/>
            <a:endParaRPr lang="el-GR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rtl="0"/>
            <a:r>
              <a:rPr lang="el-GR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Ι.Π. </a:t>
            </a:r>
            <a:r>
              <a:rPr lang="el-GR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Αμπελάς</a:t>
            </a:r>
            <a:r>
              <a:rPr lang="el-GR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Φιλόλογος ΠΕ02 </a:t>
            </a:r>
          </a:p>
          <a:p>
            <a:pPr rtl="0"/>
            <a:r>
              <a:rPr lang="el-GR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Μουσικό Σχολείο Χανίων 2019-20</a:t>
            </a:r>
          </a:p>
          <a:p>
            <a:r>
              <a:rPr lang="el-GR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Ιστορία Γ΄ Γυμνασίου</a:t>
            </a:r>
          </a:p>
        </p:txBody>
      </p:sp>
      <p:pic>
        <p:nvPicPr>
          <p:cNvPr id="2050" name="Picture 2" descr="The Rise of the Machines: Pros and Cons of the Industrial ...">
            <a:extLst>
              <a:ext uri="{FF2B5EF4-FFF2-40B4-BE49-F238E27FC236}">
                <a16:creationId xmlns:a16="http://schemas.microsoft.com/office/drawing/2014/main" id="{39FAC069-A5BD-4EED-870C-7E69AC120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4757" cy="245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5BFE25-055B-4B59-B6BB-DF225FFCD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ανάπτυξη του συνδικαλισμού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3FB80A-7E37-41BF-A37F-95CC3D703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Μετά το 1830: οργανωμένη διεκδίκηση αιτημάτων π.χ. οκτάωρο</a:t>
            </a:r>
          </a:p>
          <a:p>
            <a:r>
              <a:rPr lang="el-GR" dirty="0"/>
              <a:t>Βασικός τρόπος διεκδίκησης: οι απεργίες</a:t>
            </a:r>
          </a:p>
          <a:p>
            <a:r>
              <a:rPr lang="el-GR" dirty="0"/>
              <a:t>1</a:t>
            </a:r>
            <a:r>
              <a:rPr lang="el-GR" baseline="30000" dirty="0"/>
              <a:t>η</a:t>
            </a:r>
            <a:r>
              <a:rPr lang="el-GR" dirty="0"/>
              <a:t> Μαΐου 1886: εργατική απεργία στο Σικάγο με αίτημα την οκτάωρη εργασία – βίαιη καταστολή – νεκροί → </a:t>
            </a:r>
          </a:p>
          <a:p>
            <a:r>
              <a:rPr lang="el-GR" dirty="0"/>
              <a:t>Η Πρωτομαγιά ως παγκόσμια ημέρα εργατικής τάξης (1890)</a:t>
            </a:r>
          </a:p>
          <a:p>
            <a:r>
              <a:rPr lang="el-GR" dirty="0"/>
              <a:t>Τέλη 19</a:t>
            </a:r>
            <a:r>
              <a:rPr lang="el-GR" baseline="30000" dirty="0"/>
              <a:t>ου</a:t>
            </a:r>
            <a:r>
              <a:rPr lang="el-GR" dirty="0"/>
              <a:t> αι: </a:t>
            </a:r>
          </a:p>
          <a:p>
            <a:pPr marL="916686" lvl="1" indent="-514350">
              <a:buFont typeface="+mj-lt"/>
              <a:buAutoNum type="arabicPeriod"/>
            </a:pPr>
            <a:r>
              <a:rPr lang="el-GR" dirty="0"/>
              <a:t>μείωση ωρών εργασίας σε 10</a:t>
            </a:r>
          </a:p>
          <a:p>
            <a:pPr marL="916686" lvl="1" indent="-514350">
              <a:buFont typeface="+mj-lt"/>
              <a:buAutoNum type="arabicPeriod"/>
            </a:pPr>
            <a:r>
              <a:rPr lang="el-GR" dirty="0"/>
              <a:t>δημιουργία ταμείων ασφάλισης</a:t>
            </a:r>
          </a:p>
          <a:p>
            <a:pPr marL="916686" lvl="1" indent="-514350">
              <a:buFont typeface="+mj-lt"/>
              <a:buAutoNum type="arabicPeriod"/>
            </a:pPr>
            <a:r>
              <a:rPr lang="el-GR" dirty="0"/>
              <a:t>υπογραφή συλλογικών συμβάσεων μεταξύ εργοδοτών και εργαζομένων</a:t>
            </a:r>
          </a:p>
          <a:p>
            <a:pPr marL="916686" lvl="1" indent="-514350">
              <a:buFont typeface="+mj-lt"/>
              <a:buAutoNum type="arabicPeriod"/>
            </a:pPr>
            <a:r>
              <a:rPr lang="el-GR" dirty="0"/>
              <a:t>όριο κατώτερης αμοιβής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8D05BBD-0B5E-4758-B6C0-803B1402E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l-GR" noProof="0"/>
              <a:t>ΜΟΥΣΙΚΟ ΣΧΟΛΕΙΟ ΧΑΝΙΩΝ 2019-20</a:t>
            </a:r>
            <a:endParaRPr lang="el-GR" noProof="0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FE45A14-AC03-4639-A8DD-AD8A869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/>
              <a:t>Ι.Π. ΑΜΠΕΛΑΣ, ΠΕ02 - ΙΣΤΟΡΙΑ Γ΄ ΓΥΜΝΑΣΙΟΥ</a:t>
            </a:r>
            <a:endParaRPr lang="el-GR" noProof="0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9F3D32A-F1AA-4CB9-89CA-B3A3FA7CE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10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48882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E48C2E-1E85-4D83-BB61-D82D18FE1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εργατικές διεκδικήσεις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4C800B4-41D2-47C9-A843-2F680EF4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/>
              <a:t>Ι.Π. ΑΜΠΕΛΑΣ, ΠΕ02 - ΙΣΤΟΡΙΑ Γ΄ ΓΥΜΝΑΣΙΟΥ</a:t>
            </a:r>
            <a:endParaRPr lang="el-GR" noProof="0" dirty="0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DB60AFB-5B7C-457A-8ED0-84FA2FE40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l-GR" noProof="0"/>
              <a:t>ΜΟΥΣΙΚΟ ΣΧΟΛΕΙΟ ΧΑΝΙΩΝ 2019-20</a:t>
            </a:r>
            <a:endParaRPr lang="el-GR" noProof="0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83FE96A-488B-4DDA-AC38-2970409C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11</a:t>
            </a:fld>
            <a:endParaRPr lang="el-GR" noProof="0" dirty="0"/>
          </a:p>
        </p:txBody>
      </p:sp>
      <p:pic>
        <p:nvPicPr>
          <p:cNvPr id="8194" name="Picture 2" descr="The six-hour workday works in Sweden. But what about in workaholic ...">
            <a:extLst>
              <a:ext uri="{FF2B5EF4-FFF2-40B4-BE49-F238E27FC236}">
                <a16:creationId xmlns:a16="http://schemas.microsoft.com/office/drawing/2014/main" id="{FC7A9F48-DC21-4261-A9F1-DD9970EFF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12" y="4108642"/>
            <a:ext cx="3524437" cy="264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llustration of Haymarket square bombing and riot">
            <a:extLst>
              <a:ext uri="{FF2B5EF4-FFF2-40B4-BE49-F238E27FC236}">
                <a16:creationId xmlns:a16="http://schemas.microsoft.com/office/drawing/2014/main" id="{044F8218-3E94-43C4-9772-8861F4221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35" y="1313804"/>
            <a:ext cx="3870665" cy="268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Labour Day in Greece">
            <a:extLst>
              <a:ext uri="{FF2B5EF4-FFF2-40B4-BE49-F238E27FC236}">
                <a16:creationId xmlns:a16="http://schemas.microsoft.com/office/drawing/2014/main" id="{5BBA7AB0-8978-4235-9120-6AB4216F5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3" y="2387727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AFD069-2020-4E32-AF5E-D2E8F01BCB98}"/>
              </a:ext>
            </a:extLst>
          </p:cNvPr>
          <p:cNvSpPr txBox="1"/>
          <p:nvPr/>
        </p:nvSpPr>
        <p:spPr>
          <a:xfrm>
            <a:off x="8018012" y="965074"/>
            <a:ext cx="330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1-4/5/1886 </a:t>
            </a:r>
            <a:r>
              <a:rPr lang="el-GR" dirty="0"/>
              <a:t>Γεγονότα στο Σικάγο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561C52-0EF5-4DE7-8319-E56B777FB229}"/>
              </a:ext>
            </a:extLst>
          </p:cNvPr>
          <p:cNvSpPr txBox="1"/>
          <p:nvPr/>
        </p:nvSpPr>
        <p:spPr>
          <a:xfrm>
            <a:off x="976543" y="6245352"/>
            <a:ext cx="609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Τιμώντας την Εργατική Πρωτομαγιά στην Ελλάδα του 20</a:t>
            </a:r>
            <a:r>
              <a:rPr lang="el-GR" baseline="30000" dirty="0"/>
              <a:t>ου</a:t>
            </a:r>
            <a:r>
              <a:rPr lang="el-GR" dirty="0"/>
              <a:t> αι.</a:t>
            </a:r>
          </a:p>
        </p:txBody>
      </p:sp>
    </p:spTree>
    <p:extLst>
      <p:ext uri="{BB962C8B-B14F-4D97-AF65-F5344CB8AC3E}">
        <p14:creationId xmlns:p14="http://schemas.microsoft.com/office/powerpoint/2010/main" val="382128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9DE4F4-55C8-4E93-80BB-BE7111BB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Οι δύο απόψεις για την ανατροπή του καπιταλισμού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86183D-56F7-484E-8322-4DDDC67B3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4266322" cy="4341875"/>
          </a:xfrm>
        </p:spPr>
        <p:txBody>
          <a:bodyPr>
            <a:normAutofit/>
          </a:bodyPr>
          <a:lstStyle/>
          <a:p>
            <a:r>
              <a:rPr lang="el-GR" sz="2600" dirty="0"/>
              <a:t>Μέσω εκλογών και νίκης των σοσιαλιστικών κομμάτων</a:t>
            </a:r>
          </a:p>
          <a:p>
            <a:r>
              <a:rPr lang="el-GR" sz="2600" dirty="0"/>
              <a:t>Με επανάσταση και εγκαθίδρυση ενός νέου σοσιαλιστικού καθεστώτος</a:t>
            </a:r>
          </a:p>
          <a:p>
            <a:pPr lvl="1"/>
            <a:r>
              <a:rPr lang="el-GR" sz="2600" dirty="0" err="1"/>
              <a:t>Ρόζα</a:t>
            </a:r>
            <a:r>
              <a:rPr lang="el-GR" sz="2600" dirty="0"/>
              <a:t> </a:t>
            </a:r>
            <a:r>
              <a:rPr lang="el-GR" sz="2600" dirty="0" err="1"/>
              <a:t>Λούξεμπουργκ</a:t>
            </a:r>
            <a:r>
              <a:rPr lang="el-GR" sz="2600" dirty="0"/>
              <a:t> - </a:t>
            </a:r>
            <a:r>
              <a:rPr lang="en-US" sz="2600" dirty="0"/>
              <a:t> </a:t>
            </a:r>
            <a:r>
              <a:rPr lang="el-GR" sz="2600" dirty="0"/>
              <a:t>Γερμανία</a:t>
            </a:r>
          </a:p>
          <a:p>
            <a:pPr lvl="1"/>
            <a:r>
              <a:rPr lang="el-GR" sz="2600" dirty="0"/>
              <a:t>Λένιν - Ρωσία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C4721AE-56B7-4298-B998-51B7EB6D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/>
              <a:t>Ι.Π. ΑΜΠΕΛΑΣ, ΠΕ02 - ΙΣΤΟΡΙΑ Γ΄ ΓΥΜΝΑΣΙΟΥ</a:t>
            </a:r>
            <a:endParaRPr lang="el-GR" noProof="0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8C979CD-3688-48F8-8DA9-93A2C3E7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l-GR" noProof="0"/>
              <a:t>ΜΟΥΣΙΚΟ ΣΧΟΛΕΙΟ ΧΑΝΙΩΝ 2019-20</a:t>
            </a:r>
            <a:endParaRPr lang="el-GR" noProof="0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49899B0-92B1-46C7-BE53-AE3EEE1B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12</a:t>
            </a:fld>
            <a:endParaRPr lang="el-GR" noProof="0" dirty="0"/>
          </a:p>
        </p:txBody>
      </p:sp>
      <p:pic>
        <p:nvPicPr>
          <p:cNvPr id="9218" name="Picture 2" descr="On this day in 1864, the International... - Working Class History ...">
            <a:extLst>
              <a:ext uri="{FF2B5EF4-FFF2-40B4-BE49-F238E27FC236}">
                <a16:creationId xmlns:a16="http://schemas.microsoft.com/office/drawing/2014/main" id="{0BF98C77-5F96-404F-B738-71A08A79C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922" y="2321430"/>
            <a:ext cx="3628773" cy="305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6FA21D-6B1A-41BD-B0EC-A0462A65F619}"/>
              </a:ext>
            </a:extLst>
          </p:cNvPr>
          <p:cNvSpPr txBox="1"/>
          <p:nvPr/>
        </p:nvSpPr>
        <p:spPr>
          <a:xfrm>
            <a:off x="4875922" y="5548544"/>
            <a:ext cx="357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Ο Μαρξ στο βήμα της 1</a:t>
            </a:r>
            <a:r>
              <a:rPr lang="el-GR" baseline="30000" dirty="0"/>
              <a:t>ης</a:t>
            </a:r>
            <a:r>
              <a:rPr lang="el-GR" dirty="0"/>
              <a:t> Διεθνούς Ένωσης Εργατών (1864)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4006C186-C1D8-49E4-B4F2-AE5AAC8C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038" y="2224804"/>
            <a:ext cx="2021834" cy="305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90ED42-4A05-40DA-A92C-FA83D25E73DE}"/>
              </a:ext>
            </a:extLst>
          </p:cNvPr>
          <p:cNvSpPr txBox="1"/>
          <p:nvPr/>
        </p:nvSpPr>
        <p:spPr>
          <a:xfrm>
            <a:off x="8935448" y="5380672"/>
            <a:ext cx="3095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 err="1"/>
              <a:t>Ρόζα</a:t>
            </a:r>
            <a:r>
              <a:rPr lang="el-GR" sz="1600" dirty="0"/>
              <a:t> </a:t>
            </a:r>
            <a:r>
              <a:rPr lang="el-GR" sz="1600" dirty="0" err="1"/>
              <a:t>Λούξεμπουργκ</a:t>
            </a:r>
            <a:r>
              <a:rPr lang="el-GR" sz="1600" dirty="0"/>
              <a:t>, Εβραία φιλόσοφος, μαρξίστρια πολιτική θεωρητικός και επαναστάτρια. Δολοφονήθηκε το 1917 στο Βερολίνο. </a:t>
            </a:r>
          </a:p>
        </p:txBody>
      </p:sp>
    </p:spTree>
    <p:extLst>
      <p:ext uri="{BB962C8B-B14F-4D97-AF65-F5344CB8AC3E}">
        <p14:creationId xmlns:p14="http://schemas.microsoft.com/office/powerpoint/2010/main" val="124112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6EBFCB-99E5-437C-B039-0A0826047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αίτημα για επαναστατική ανατροπή του καπιταλισμού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B7FA73A-79FF-4B82-A77F-34D3255D6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/>
              <a:t>Ι.Π. ΑΜΠΕΛΑΣ, ΠΕ02 - ΙΣΤΟΡΙΑ Γ΄ ΓΥΜΝΑΣΙΟΥ</a:t>
            </a:r>
            <a:endParaRPr lang="el-GR" noProof="0" dirty="0"/>
          </a:p>
        </p:txBody>
      </p:sp>
      <p:sp>
        <p:nvSpPr>
          <p:cNvPr id="6" name="Θέση ημερομηνίας 5">
            <a:extLst>
              <a:ext uri="{FF2B5EF4-FFF2-40B4-BE49-F238E27FC236}">
                <a16:creationId xmlns:a16="http://schemas.microsoft.com/office/drawing/2014/main" id="{7C59642A-CA2C-4A7B-8A40-01FDE02E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l-GR" noProof="0"/>
              <a:t>ΜΟΥΣΙΚΟ ΣΧΟΛΕΙΟ ΧΑΝΙΩΝ 2019-20</a:t>
            </a:r>
            <a:endParaRPr lang="el-GR" noProof="0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256FFCA-361B-431B-85EB-D79F7837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13</a:t>
            </a:fld>
            <a:endParaRPr lang="el-GR" noProof="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258C239-5BA9-41C3-9CA7-BD7883AF6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01" y="2209800"/>
            <a:ext cx="20955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CD5A6111-265A-48A4-AB6D-556506DEE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999" y="2166210"/>
            <a:ext cx="2280399" cy="327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Εκατό χρόνια από την Οκτωβριανή Επανάσταση | in.gr">
            <a:extLst>
              <a:ext uri="{FF2B5EF4-FFF2-40B4-BE49-F238E27FC236}">
                <a16:creationId xmlns:a16="http://schemas.microsoft.com/office/drawing/2014/main" id="{92D5DABA-A0E7-4377-BF15-81033CA55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31" y="2166210"/>
            <a:ext cx="4199138" cy="327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1E5BBD-370A-494B-BBE7-72425DC2124C}"/>
              </a:ext>
            </a:extLst>
          </p:cNvPr>
          <p:cNvSpPr txBox="1"/>
          <p:nvPr/>
        </p:nvSpPr>
        <p:spPr>
          <a:xfrm>
            <a:off x="763016" y="5645187"/>
            <a:ext cx="10592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Ο Βλαντίμιρ </a:t>
            </a:r>
            <a:r>
              <a:rPr lang="el-GR" dirty="0" err="1"/>
              <a:t>Ιλίτς</a:t>
            </a:r>
            <a:r>
              <a:rPr lang="el-GR" dirty="0"/>
              <a:t> </a:t>
            </a:r>
            <a:r>
              <a:rPr lang="el-GR" dirty="0" err="1"/>
              <a:t>Ουλιάνοφ</a:t>
            </a:r>
            <a:r>
              <a:rPr lang="el-GR" dirty="0"/>
              <a:t> (1870 – 1924), γνωστός με το ψευδώνυμο Λένιν, ήταν Ρώσος κομμουνιστής επαναστάτης, πολιτικός και θεωρητικός. Ήταν ηγέτης της Ρωσικής Επανάστασης και επικεφαλής της Ε.Σ.Σ.Δ. (1922 – 1924), ηγέτης της Κομμουνιστικής Διεθνούς και του μπολσεβικικού κόμματος.</a:t>
            </a:r>
          </a:p>
        </p:txBody>
      </p:sp>
    </p:spTree>
    <p:extLst>
      <p:ext uri="{BB962C8B-B14F-4D97-AF65-F5344CB8AC3E}">
        <p14:creationId xmlns:p14="http://schemas.microsoft.com/office/powerpoint/2010/main" val="97013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9AA5E1-79DE-4831-B6EC-F30B3DD26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 χειραφέτηση των γυναικών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363377-A627-46D3-A11D-82D1927F7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009" y="2447780"/>
            <a:ext cx="4193219" cy="3797572"/>
          </a:xfrm>
        </p:spPr>
        <p:txBody>
          <a:bodyPr anchor="t">
            <a:normAutofit/>
          </a:bodyPr>
          <a:lstStyle/>
          <a:p>
            <a:pPr marL="109728" indent="0" algn="ctr">
              <a:buNone/>
            </a:pPr>
            <a:r>
              <a:rPr lang="el-GR" b="1" dirty="0"/>
              <a:t>Αρχές 19</a:t>
            </a:r>
            <a:r>
              <a:rPr lang="el-GR" b="1" baseline="30000" dirty="0"/>
              <a:t>ου</a:t>
            </a:r>
            <a:r>
              <a:rPr lang="el-GR" b="1" dirty="0"/>
              <a:t> αιώνα</a:t>
            </a:r>
          </a:p>
          <a:p>
            <a:pPr marL="109728" indent="0">
              <a:buNone/>
            </a:pPr>
            <a:endParaRPr lang="el-GR" dirty="0"/>
          </a:p>
          <a:p>
            <a:pPr marL="109728" indent="0">
              <a:buNone/>
            </a:pPr>
            <a:r>
              <a:rPr lang="el-GR" dirty="0"/>
              <a:t>εργασία σε εργοστάσια και επιχειρήσεις       → </a:t>
            </a:r>
          </a:p>
          <a:p>
            <a:pPr marL="109728" indent="0">
              <a:buNone/>
            </a:pPr>
            <a:endParaRPr lang="el-GR" dirty="0"/>
          </a:p>
          <a:p>
            <a:pPr marL="109728" indent="0">
              <a:buNone/>
            </a:pPr>
            <a:r>
              <a:rPr lang="el-GR" dirty="0"/>
              <a:t>οικονομική ανεξαρτησία</a:t>
            </a:r>
          </a:p>
          <a:p>
            <a:endParaRPr lang="el-GR" dirty="0"/>
          </a:p>
          <a:p>
            <a:pPr marL="109728" indent="0">
              <a:buNone/>
            </a:pPr>
            <a:endParaRPr lang="el-GR" dirty="0"/>
          </a:p>
          <a:p>
            <a:pPr marL="109728" indent="0">
              <a:buNone/>
            </a:pPr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E5EC875-A6E6-4249-8331-0454F8EAF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l-GR" noProof="0"/>
              <a:t>ΜΟΥΣΙΚΟ ΣΧΟΛΕΙΟ ΧΑΝΙΩΝ 2019-20</a:t>
            </a:r>
            <a:endParaRPr lang="el-GR" noProof="0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799D84F-8510-406E-9863-4471E84D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/>
              <a:t>Ι.Π. ΑΜΠΕΛΑΣ, ΠΕ02 - ΙΣΤΟΡΙΑ Γ΄ ΓΥΜΝΑΣΙΟΥ</a:t>
            </a:r>
            <a:endParaRPr lang="el-GR" noProof="0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966F01B-3D02-42B8-B398-90632A02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14</a:t>
            </a:fld>
            <a:endParaRPr lang="el-GR" noProof="0" dirty="0"/>
          </a:p>
        </p:txBody>
      </p:sp>
      <p:pic>
        <p:nvPicPr>
          <p:cNvPr id="11266" name="Picture 2" descr="Women's Roles in the Industrial Revolution – Brewminate">
            <a:extLst>
              <a:ext uri="{FF2B5EF4-FFF2-40B4-BE49-F238E27FC236}">
                <a16:creationId xmlns:a16="http://schemas.microsoft.com/office/drawing/2014/main" id="{AE34EE11-B811-410B-9663-F2B5A084E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646" y="2447780"/>
            <a:ext cx="6390267" cy="379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61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E97A176D-4F87-441B-92AB-9465AC4E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διεκδίκηση πολιτικών και νομικών δικαιωμάτων</a:t>
            </a:r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6A90CB6D-9575-4556-90F1-DF54FBAD5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49424"/>
            <a:ext cx="5409460" cy="4325112"/>
          </a:xfrm>
        </p:spPr>
        <p:txBody>
          <a:bodyPr/>
          <a:lstStyle/>
          <a:p>
            <a:pPr marL="109728" indent="0" algn="ctr">
              <a:buNone/>
            </a:pPr>
            <a:r>
              <a:rPr lang="el-GR" b="1" dirty="0"/>
              <a:t>Αρχές 20</a:t>
            </a:r>
            <a:r>
              <a:rPr lang="el-GR" b="1" baseline="30000" dirty="0"/>
              <a:t>ου</a:t>
            </a:r>
            <a:r>
              <a:rPr lang="el-GR" b="1" dirty="0"/>
              <a:t> αιώνα</a:t>
            </a:r>
          </a:p>
          <a:p>
            <a:pPr marL="109728" indent="0" algn="ctr">
              <a:buNone/>
            </a:pPr>
            <a:r>
              <a:rPr lang="el-GR" b="1" dirty="0"/>
              <a:t>Οργάνωση γυναικείου κινήματος για</a:t>
            </a:r>
          </a:p>
          <a:p>
            <a:pPr lvl="1"/>
            <a:r>
              <a:rPr lang="el-GR" dirty="0"/>
              <a:t>νομική χειραφέτηση</a:t>
            </a:r>
          </a:p>
          <a:p>
            <a:pPr lvl="1"/>
            <a:r>
              <a:rPr lang="el-GR" dirty="0"/>
              <a:t>πολιτική χειραφέτηση</a:t>
            </a:r>
          </a:p>
          <a:p>
            <a:pPr lvl="1"/>
            <a:r>
              <a:rPr lang="el-GR" dirty="0"/>
              <a:t>δικαίωμα ψήφου</a:t>
            </a:r>
          </a:p>
          <a:p>
            <a:pPr marL="109728" indent="0">
              <a:buNone/>
            </a:pPr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9A722B6-98D6-4F6D-A988-089E6858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/>
              <a:t>Ι.Π. ΑΜΠΕΛΑΣ, ΠΕ02 - ΙΣΤΟΡΙΑ Γ΄ ΓΥΜΝΑΣΙΟΥ</a:t>
            </a:r>
            <a:endParaRPr lang="el-GR" noProof="0" dirty="0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5C62A36-92BD-43BC-8F35-9D724F06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l-GR" noProof="0"/>
              <a:t>ΜΟΥΣΙΚΟ ΣΧΟΛΕΙΟ ΧΑΝΙΩΝ 2019-20</a:t>
            </a:r>
            <a:endParaRPr lang="el-GR" noProof="0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106F389-C0C9-4E76-9774-891DCCB6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15</a:t>
            </a:fld>
            <a:endParaRPr lang="el-GR" noProof="0" dirty="0"/>
          </a:p>
        </p:txBody>
      </p:sp>
      <p:pic>
        <p:nvPicPr>
          <p:cNvPr id="12292" name="Picture 4" descr="Imagery and Propaganda — History of U.S. Woman's Suffrage">
            <a:extLst>
              <a:ext uri="{FF2B5EF4-FFF2-40B4-BE49-F238E27FC236}">
                <a16:creationId xmlns:a16="http://schemas.microsoft.com/office/drawing/2014/main" id="{BE09590D-2E6D-43A0-9D0A-12D55057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4" y="2813304"/>
            <a:ext cx="2624086" cy="3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Emmeline Pankhurst - Suffragette - BBC Bitesize">
            <a:extLst>
              <a:ext uri="{FF2B5EF4-FFF2-40B4-BE49-F238E27FC236}">
                <a16:creationId xmlns:a16="http://schemas.microsoft.com/office/drawing/2014/main" id="{59E55654-3061-4E19-AF39-C39297B7D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80" y="3219589"/>
            <a:ext cx="4795421" cy="26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4B02F2-8B80-4382-8F3B-84A285676617}"/>
              </a:ext>
            </a:extLst>
          </p:cNvPr>
          <p:cNvSpPr txBox="1"/>
          <p:nvPr/>
        </p:nvSpPr>
        <p:spPr>
          <a:xfrm>
            <a:off x="4873658" y="6108569"/>
            <a:ext cx="4176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Η Έμιλι </a:t>
            </a:r>
            <a:r>
              <a:rPr lang="el-GR" dirty="0" err="1"/>
              <a:t>Πάνκχορστ</a:t>
            </a:r>
            <a:r>
              <a:rPr lang="el-GR" dirty="0"/>
              <a:t> Πολιτική Κοινωνική Ένωση Γυναικών Αγγλία 1903</a:t>
            </a:r>
          </a:p>
        </p:txBody>
      </p:sp>
    </p:spTree>
    <p:extLst>
      <p:ext uri="{BB962C8B-B14F-4D97-AF65-F5344CB8AC3E}">
        <p14:creationId xmlns:p14="http://schemas.microsoft.com/office/powerpoint/2010/main" val="82560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F9A064-6A7F-47F0-837D-F4A8E9769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Δραστηριότητα για το σπίτι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90F135-505E-41F2-B8CC-AB13E3EE0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886" y="2209800"/>
            <a:ext cx="10972800" cy="4325112"/>
          </a:xfrm>
        </p:spPr>
        <p:txBody>
          <a:bodyPr anchor="ctr"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l-GR" dirty="0"/>
              <a:t>Αφού παρατηρήσετε προσεκτικά στη </a:t>
            </a:r>
            <a:r>
              <a:rPr lang="el-GR" dirty="0" err="1"/>
              <a:t>βιντεοπαρουσίαση</a:t>
            </a:r>
            <a:r>
              <a:rPr lang="el-GR" dirty="0"/>
              <a:t> τις πολιτικές γελοιογραφίες της εποχής (τέλη 19</a:t>
            </a:r>
            <a:r>
              <a:rPr lang="el-GR" baseline="30000" dirty="0"/>
              <a:t>ου</a:t>
            </a:r>
            <a:r>
              <a:rPr lang="el-GR" dirty="0"/>
              <a:t> αιώνα), και αξιοποιώντας τις αναφορές και το παράθεμα 1 του σχολικού βιβλίου σ. 44, να γράψετε με τον επεξεργαστή κειμένου </a:t>
            </a:r>
            <a:r>
              <a:rPr lang="el-GR" b="1" dirty="0"/>
              <a:t>μία σύντομη ομιλία 250 λέξεων</a:t>
            </a:r>
            <a:r>
              <a:rPr lang="el-GR" dirty="0"/>
              <a:t>, όπου προσπαθείτε με επιχειρήματα να ενθαρρύνετε την απεργία των εργατών (ανδρών, γυναικών και παιδιών) σε ένα εργοστάσιο της εποχής διατυπώνοντας τα αιτήματα της εργατικής τάξης.</a:t>
            </a:r>
          </a:p>
          <a:p>
            <a:pPr marL="109728" indent="0" algn="just">
              <a:lnSpc>
                <a:spcPct val="120000"/>
              </a:lnSpc>
              <a:buNone/>
            </a:pPr>
            <a:endParaRPr lang="el-GR" dirty="0"/>
          </a:p>
          <a:p>
            <a:pPr marL="109728" indent="0" algn="just">
              <a:lnSpc>
                <a:spcPct val="120000"/>
              </a:lnSpc>
              <a:buNone/>
            </a:pPr>
            <a:r>
              <a:rPr lang="el-GR" dirty="0">
                <a:sym typeface="Wingdings" panose="05000000000000000000" pitchFamily="2" charset="2"/>
              </a:rPr>
              <a:t>  </a:t>
            </a:r>
            <a:r>
              <a:rPr lang="el-GR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Έχετε υπόψη σας ότι οι άνθρωποι της εποχής ήταν κατά βάση αγράμματοι, επομένως ο λόγος σας είναι αναγκαίο να είναι απλός, κατανοητός, με λιτές και συνθηματικές διατυπώσεις, παρατακτική σύνδεση και συναισθηματικά φορτισμένο ύφος.</a:t>
            </a:r>
          </a:p>
          <a:p>
            <a:pPr marL="109728" indent="0" algn="just">
              <a:buNone/>
            </a:pPr>
            <a:r>
              <a:rPr lang="el-GR" dirty="0"/>
              <a:t>   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BE5DF86-BC2E-4819-B0C8-39B8183F7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/>
              <a:t>Ι.Π. ΑΜΠΕΛΑΣ, ΠΕ02 - ΙΣΤΟΡΙΑ Γ΄ ΓΥΜΝΑΣΙΟΥ</a:t>
            </a:r>
            <a:endParaRPr lang="el-GR" noProof="0" dirty="0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CC26716-4EA2-4ED0-9943-58B886D3E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l-GR" noProof="0"/>
              <a:t>ΜΟΥΣΙΚΟ ΣΧΟΛΕΙΟ ΧΑΝΙΩΝ 2019-20</a:t>
            </a:r>
            <a:endParaRPr lang="el-GR" noProof="0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4158DD1-6E0C-46DF-99FE-3647E6A9A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16</a:t>
            </a:fld>
            <a:endParaRPr lang="el-GR" noProof="0" dirty="0"/>
          </a:p>
        </p:txBody>
      </p:sp>
      <p:pic>
        <p:nvPicPr>
          <p:cNvPr id="1026" name="Picture 2" descr="Οι οικοδόμοι της Λέσβου συμμετέχουν στην απεργία της 24ης ...">
            <a:extLst>
              <a:ext uri="{FF2B5EF4-FFF2-40B4-BE49-F238E27FC236}">
                <a16:creationId xmlns:a16="http://schemas.microsoft.com/office/drawing/2014/main" id="{1BC34CE0-A75F-4BDC-B033-3487BCCA3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365" y="1047332"/>
            <a:ext cx="2414357" cy="116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17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3C68D9-DE7A-498E-948C-48DA83BB0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l-GR" dirty="0"/>
              <a:t>Ευχαριστούμε για την προσοχή σας!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617BDD9-75AB-46B0-9D9F-6BD3C33CB6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Η διάρθρωση των πληροφοριών βασίζονται στο σχολικό βιβλίο της Γ΄ Γυμνασίου Δ.Ε. 13.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dirty="0"/>
              <a:t>Οι φωτογραφίες προέρχονται κατά κύριο λόγο από την ελληνική, αγγλική και γαλλική έκδοση της </a:t>
            </a:r>
            <a:r>
              <a:rPr lang="en-US" dirty="0"/>
              <a:t>Wikipedia </a:t>
            </a:r>
            <a:r>
              <a:rPr lang="el-GR" dirty="0"/>
              <a:t>και χρησιμοποιούνται για εκπαιδευτικούς σκοπούς.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Η παρουσίαση δεν έχει κερδοσκοπικό χαρακτήρα.</a:t>
            </a:r>
          </a:p>
          <a:p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3027459-B812-486B-8DB5-D38DE8FEE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/>
              <a:t>Ι.Π. ΑΜΠΕΛΑΣ, ΠΕ02 - ΙΣΤΟΡΙΑ Γ΄ ΓΥΜΝΑΣΙΟΥ</a:t>
            </a:r>
            <a:endParaRPr lang="el-GR" noProof="0" dirty="0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CDC5856-B1E1-4A05-88E3-59E805602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l-GR" noProof="0"/>
              <a:t>ΜΟΥΣΙΚΟ ΣΧΟΛΕΙΟ ΧΑΝΙΩΝ 2019-20</a:t>
            </a:r>
            <a:endParaRPr lang="el-GR" noProof="0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01100D0-29E1-4A9D-9475-E6D23021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17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07514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0335C3-1D41-4D22-8610-56999CB5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Πληθυσμιακές αλλαγές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620B-6C6C-4E07-BD56-60418544C8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600" dirty="0"/>
              <a:t>Βελτίωση του βιοτικού επιπέδου </a:t>
            </a:r>
            <a:r>
              <a:rPr lang="el-GR" sz="2600" dirty="0">
                <a:sym typeface="Wingdings 3" panose="05040102010807070707" pitchFamily="18" charset="2"/>
              </a:rPr>
              <a:t> εντυπωσιακή αύξηση του πληθυσμού (μετά το 1850)</a:t>
            </a:r>
          </a:p>
          <a:p>
            <a:pPr marL="109728" indent="0" algn="ctr">
              <a:buNone/>
            </a:pPr>
            <a:r>
              <a:rPr lang="el-GR" sz="2600" dirty="0">
                <a:sym typeface="Wingdings 3" panose="05040102010807070707" pitchFamily="18" charset="2"/>
              </a:rPr>
              <a:t></a:t>
            </a:r>
          </a:p>
          <a:p>
            <a:pPr algn="just"/>
            <a:r>
              <a:rPr lang="el-GR" sz="2600" b="1" dirty="0">
                <a:sym typeface="Wingdings 3" panose="05040102010807070707" pitchFamily="18" charset="2"/>
              </a:rPr>
              <a:t>εσωτερική</a:t>
            </a:r>
            <a:r>
              <a:rPr lang="el-GR" sz="2600" dirty="0">
                <a:sym typeface="Wingdings 3" panose="05040102010807070707" pitchFamily="18" charset="2"/>
              </a:rPr>
              <a:t> μετανάστευση (από την ύπαιθρο στις βιομηχανικές πόλεις): αστυφιλία</a:t>
            </a:r>
          </a:p>
          <a:p>
            <a:pPr algn="just"/>
            <a:r>
              <a:rPr lang="el-GR" sz="2600" b="1" dirty="0">
                <a:sym typeface="Wingdings 3" panose="05040102010807070707" pitchFamily="18" charset="2"/>
              </a:rPr>
              <a:t>εξωτερική</a:t>
            </a:r>
            <a:r>
              <a:rPr lang="el-GR" sz="2600" dirty="0">
                <a:sym typeface="Wingdings 3" panose="05040102010807070707" pitchFamily="18" charset="2"/>
              </a:rPr>
              <a:t> μετανάστευση (από την Ευρώπη στις ΗΠΑ, στον Καναδά και στην Αυστραλία)</a:t>
            </a:r>
            <a:endParaRPr lang="el-GR" sz="2600" dirty="0"/>
          </a:p>
        </p:txBody>
      </p:sp>
      <p:pic>
        <p:nvPicPr>
          <p:cNvPr id="1026" name="Picture 2" descr="Climate Changes Triggered Immigration To America In 19th Century ...">
            <a:extLst>
              <a:ext uri="{FF2B5EF4-FFF2-40B4-BE49-F238E27FC236}">
                <a16:creationId xmlns:a16="http://schemas.microsoft.com/office/drawing/2014/main" id="{A77C6B3F-A43F-4241-BCEF-B6F347A66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607" y="2609205"/>
            <a:ext cx="5646897" cy="346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9D5948A-8038-4B70-81AA-F9C1F95EE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l-GR" noProof="0"/>
              <a:t>ΜΟΥΣΙΚΟ ΣΧΟΛΕΙΟ ΧΑΝΙΩΝ 2019-20</a:t>
            </a:r>
            <a:endParaRPr lang="el-GR" noProof="0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92F1356-8FC1-4A25-8CFB-D7C108E01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/>
              <a:t>Ι.Π. ΑΜΠΕΛΑΣ, ΠΕ02 - ΙΣΤΟΡΙΑ Γ΄ ΓΥΜΝΑΣΙΟΥ</a:t>
            </a:r>
            <a:endParaRPr lang="el-GR" noProof="0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020B444-BE55-4A30-A36C-34280853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2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48826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>
            <a:extLst>
              <a:ext uri="{FF2B5EF4-FFF2-40B4-BE49-F238E27FC236}">
                <a16:creationId xmlns:a16="http://schemas.microsoft.com/office/drawing/2014/main" id="{D7CAC0BF-0FA5-40B7-ABBB-176F505D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0"/>
            <a:ext cx="6400800" cy="1066800"/>
          </a:xfrm>
        </p:spPr>
        <p:txBody>
          <a:bodyPr/>
          <a:lstStyle/>
          <a:p>
            <a:pPr algn="ctr"/>
            <a:r>
              <a:rPr lang="el-GR" dirty="0"/>
              <a:t>Η μετανάστευση στις Η.Π.Α.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18AEABE-6F2F-459A-B5B1-97E4C7878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/>
              <a:t>Ι.Π. ΑΜΠΕΛΑΣ, ΠΕ02 - ΙΣΤΟΡΙΑ Γ΄ ΓΥΜΝΑΣΙΟΥ</a:t>
            </a:r>
            <a:endParaRPr lang="el-GR" noProof="0" dirty="0"/>
          </a:p>
        </p:txBody>
      </p:sp>
      <p:sp>
        <p:nvSpPr>
          <p:cNvPr id="6" name="Θέση ημερομηνίας 5">
            <a:extLst>
              <a:ext uri="{FF2B5EF4-FFF2-40B4-BE49-F238E27FC236}">
                <a16:creationId xmlns:a16="http://schemas.microsoft.com/office/drawing/2014/main" id="{C845B95D-94B4-4880-93B4-A8D3BD24B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l-GR" noProof="0"/>
              <a:t>ΜΟΥΣΙΚΟ ΣΧΟΛΕΙΟ ΧΑΝΙΩΝ 2019-20</a:t>
            </a:r>
            <a:endParaRPr lang="el-GR" noProof="0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375B4A5-6EB6-4096-947D-573DF0390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3</a:t>
            </a:fld>
            <a:endParaRPr lang="el-GR" noProof="0" dirty="0"/>
          </a:p>
        </p:txBody>
      </p:sp>
      <p:pic>
        <p:nvPicPr>
          <p:cNvPr id="2050" name="Picture 2" descr="Celebrating Immigration in Greenwich Village - GVSHP | Preservation | Off  the Grid">
            <a:extLst>
              <a:ext uri="{FF2B5EF4-FFF2-40B4-BE49-F238E27FC236}">
                <a16:creationId xmlns:a16="http://schemas.microsoft.com/office/drawing/2014/main" id="{DD888F4E-EB87-4ED3-9C5A-8EDC259E9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61" y="2563242"/>
            <a:ext cx="5488170" cy="315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rtoon Showing Uncle Sam Staggered by Immigrants ...">
            <a:extLst>
              <a:ext uri="{FF2B5EF4-FFF2-40B4-BE49-F238E27FC236}">
                <a16:creationId xmlns:a16="http://schemas.microsoft.com/office/drawing/2014/main" id="{FC2574BE-90DB-4D46-BCD1-D2A7C3E6A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656" y="2563243"/>
            <a:ext cx="5102636" cy="315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4ED950-1264-4E6C-BA90-E925B6B4FC79}"/>
              </a:ext>
            </a:extLst>
          </p:cNvPr>
          <p:cNvSpPr txBox="1"/>
          <p:nvPr/>
        </p:nvSpPr>
        <p:spPr>
          <a:xfrm>
            <a:off x="852461" y="5882326"/>
            <a:ext cx="10892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Από τη μία η ελπίδα για μία νέα αρχή …  		    Από την άλλη η καχυποψία και οι προκαταλήψεις …</a:t>
            </a:r>
          </a:p>
        </p:txBody>
      </p:sp>
    </p:spTree>
    <p:extLst>
      <p:ext uri="{BB962C8B-B14F-4D97-AF65-F5344CB8AC3E}">
        <p14:creationId xmlns:p14="http://schemas.microsoft.com/office/powerpoint/2010/main" val="335863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7E97A8-01C6-4103-9C92-E85BD4D8F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κοινωνική διαστρωμάτωση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D7212DC-CAD2-4B8A-AC6A-B67E08B76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algn="ctr"/>
            <a:r>
              <a:rPr lang="el-GR" dirty="0"/>
              <a:t>Η ευρωπαϊκή εκβιομηχανισμένη κοινωνία  19</a:t>
            </a:r>
            <a:r>
              <a:rPr lang="el-GR" baseline="30000" dirty="0"/>
              <a:t>ου</a:t>
            </a:r>
            <a:r>
              <a:rPr lang="el-GR" dirty="0"/>
              <a:t> αι.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A1AC6DED-22E6-419E-BB6A-47C9CA389923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2571846"/>
              </p:ext>
            </p:extLst>
          </p:nvPr>
        </p:nvGraphicFramePr>
        <p:xfrm>
          <a:off x="508000" y="2708275"/>
          <a:ext cx="5389563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BC4F6DB9-9ACC-4399-B9ED-1BB58A92AA32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l-GR" dirty="0"/>
              <a:t>Η σύνθεση της αστικής τάξης 19</a:t>
            </a:r>
            <a:r>
              <a:rPr lang="el-GR" baseline="30000" dirty="0"/>
              <a:t>ος</a:t>
            </a:r>
            <a:r>
              <a:rPr lang="el-GR" dirty="0"/>
              <a:t> αι.</a:t>
            </a:r>
          </a:p>
        </p:txBody>
      </p:sp>
      <p:graphicFrame>
        <p:nvGraphicFramePr>
          <p:cNvPr id="8" name="Θέση περιεχομένου 7">
            <a:extLst>
              <a:ext uri="{FF2B5EF4-FFF2-40B4-BE49-F238E27FC236}">
                <a16:creationId xmlns:a16="http://schemas.microsoft.com/office/drawing/2014/main" id="{E9EE75F6-D21C-4901-A2D1-7E6AAAE2925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19689499"/>
              </p:ext>
            </p:extLst>
          </p:nvPr>
        </p:nvGraphicFramePr>
        <p:xfrm>
          <a:off x="6291263" y="2708275"/>
          <a:ext cx="5389562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Θέση ημερομηνίας 8">
            <a:extLst>
              <a:ext uri="{FF2B5EF4-FFF2-40B4-BE49-F238E27FC236}">
                <a16:creationId xmlns:a16="http://schemas.microsoft.com/office/drawing/2014/main" id="{3E243E9A-480C-473B-882E-18537D723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l-GR" noProof="0"/>
              <a:t>ΜΟΥΣΙΚΟ ΣΧΟΛΕΙΟ ΧΑΝΙΩΝ 2019-20</a:t>
            </a:r>
            <a:endParaRPr lang="el-GR" noProof="0" dirty="0"/>
          </a:p>
        </p:txBody>
      </p:sp>
      <p:sp>
        <p:nvSpPr>
          <p:cNvPr id="10" name="Θέση υποσέλιδου 9">
            <a:extLst>
              <a:ext uri="{FF2B5EF4-FFF2-40B4-BE49-F238E27FC236}">
                <a16:creationId xmlns:a16="http://schemas.microsoft.com/office/drawing/2014/main" id="{83778841-95F6-496A-B952-9B4DD3BC81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el-GR" noProof="0"/>
              <a:t>Ι.Π. ΑΜΠΕΛΑΣ, ΠΕ02 - ΙΣΤΟΡΙΑ Γ΄ ΓΥΜΝΑΣΙΟΥ</a:t>
            </a:r>
            <a:endParaRPr lang="el-GR" noProof="0" dirty="0"/>
          </a:p>
        </p:txBody>
      </p:sp>
      <p:sp>
        <p:nvSpPr>
          <p:cNvPr id="11" name="Θέση αριθμού διαφάνειας 10">
            <a:extLst>
              <a:ext uri="{FF2B5EF4-FFF2-40B4-BE49-F238E27FC236}">
                <a16:creationId xmlns:a16="http://schemas.microsoft.com/office/drawing/2014/main" id="{10599737-0336-4549-9CEF-809CC927E3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4</a:t>
            </a:fld>
            <a:endParaRPr lang="el-GR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B0D31-8C39-42C3-8454-8CB85B75815E}"/>
              </a:ext>
            </a:extLst>
          </p:cNvPr>
          <p:cNvSpPr txBox="1"/>
          <p:nvPr/>
        </p:nvSpPr>
        <p:spPr>
          <a:xfrm>
            <a:off x="504824" y="6132251"/>
            <a:ext cx="5392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⃰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Η θέση των αριστοκρατών δεν είναι παντού η ίδια: π.χ. Αγγλία σημαντικό κύρος, οικονομική δύναμη ≠ Γαλλία: μειωμένη δύναμη.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30999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8" grpId="0">
        <p:bldAsOne/>
      </p:bldGraphic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2B1E42-D969-4AD5-B78E-FDE34E26B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Έντονες κοινωνικές αντιθέσεις</a:t>
            </a:r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F885BD29-D4A8-4314-A4CA-51FFD6A92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/>
              <a:t>Ι.Π. ΑΜΠΕΛΑΣ, ΠΕ02 - ΙΣΤΟΡΙΑ Γ΄ ΓΥΜΝΑΣΙΟΥ</a:t>
            </a:r>
            <a:endParaRPr lang="el-GR" noProof="0" dirty="0"/>
          </a:p>
        </p:txBody>
      </p:sp>
      <p:sp>
        <p:nvSpPr>
          <p:cNvPr id="8" name="Θέση ημερομηνίας 7">
            <a:extLst>
              <a:ext uri="{FF2B5EF4-FFF2-40B4-BE49-F238E27FC236}">
                <a16:creationId xmlns:a16="http://schemas.microsoft.com/office/drawing/2014/main" id="{26124DBE-E35C-4915-9F6D-68EC4CF4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l-GR" noProof="0"/>
              <a:t>ΜΟΥΣΙΚΟ ΣΧΟΛΕΙΟ ΧΑΝΙΩΝ 2019-20</a:t>
            </a:r>
            <a:endParaRPr lang="el-GR" noProof="0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DD58334-4B11-448F-AFFB-BA96D947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5</a:t>
            </a:fld>
            <a:endParaRPr lang="el-GR" noProof="0" dirty="0"/>
          </a:p>
        </p:txBody>
      </p:sp>
      <p:pic>
        <p:nvPicPr>
          <p:cNvPr id="11" name="Picture 4" descr="LABOR CARTOON, 1843. /n'Capital and Labour.' Cartoon from 'Punch ...">
            <a:extLst>
              <a:ext uri="{FF2B5EF4-FFF2-40B4-BE49-F238E27FC236}">
                <a16:creationId xmlns:a16="http://schemas.microsoft.com/office/drawing/2014/main" id="{EBA889A6-A366-4310-857A-9F6507459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5"/>
          <a:stretch/>
        </p:blipFill>
        <p:spPr bwMode="auto">
          <a:xfrm>
            <a:off x="767268" y="2282952"/>
            <a:ext cx="5549636" cy="392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285EBB39-8397-4DF7-9907-66B1DE7D6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981" y="2282952"/>
            <a:ext cx="5291667" cy="392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B1DFDF-4EF4-4848-892C-F589A3D96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εργατική τάξη</a:t>
            </a: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990DEE88-D2F3-4613-8F3A-2D64306296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el-GR" sz="2600" dirty="0"/>
              <a:t>Ραγδαία πληθυσμιακή αύξηση</a:t>
            </a:r>
          </a:p>
          <a:p>
            <a:r>
              <a:rPr lang="el-GR" sz="2600" dirty="0"/>
              <a:t>Καθημερινή εργασία 12-16 ωρών</a:t>
            </a:r>
          </a:p>
          <a:p>
            <a:r>
              <a:rPr lang="el-GR" sz="2600" dirty="0"/>
              <a:t>Καμία ημέρα ανάπαυσης</a:t>
            </a:r>
          </a:p>
          <a:p>
            <a:r>
              <a:rPr lang="el-GR" sz="2600" dirty="0"/>
              <a:t>Μισθοί πείνας</a:t>
            </a:r>
          </a:p>
          <a:p>
            <a:r>
              <a:rPr lang="el-GR" sz="2600" dirty="0"/>
              <a:t>Διαβίωση σε ανθυγιεινά σπίτια</a:t>
            </a:r>
          </a:p>
          <a:p>
            <a:r>
              <a:rPr lang="el-GR" sz="2600" dirty="0"/>
              <a:t>Μικρό προσδόκιμο ζωής</a:t>
            </a:r>
          </a:p>
          <a:p>
            <a:r>
              <a:rPr lang="el-GR" sz="2600" dirty="0"/>
              <a:t>Παιδική εργασία</a:t>
            </a:r>
          </a:p>
        </p:txBody>
      </p:sp>
      <p:sp>
        <p:nvSpPr>
          <p:cNvPr id="9" name="Θέση υποσέλιδου 8">
            <a:extLst>
              <a:ext uri="{FF2B5EF4-FFF2-40B4-BE49-F238E27FC236}">
                <a16:creationId xmlns:a16="http://schemas.microsoft.com/office/drawing/2014/main" id="{93762E1A-3B86-4A64-B82D-16856067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/>
              <a:t>Ι.Π. ΑΜΠΕΛΑΣ, ΠΕ02 - ΙΣΤΟΡΙΑ Γ΄ ΓΥΜΝΑΣΙΟΥ</a:t>
            </a:r>
            <a:endParaRPr lang="el-GR" noProof="0" dirty="0"/>
          </a:p>
        </p:txBody>
      </p:sp>
      <p:sp>
        <p:nvSpPr>
          <p:cNvPr id="8" name="Θέση ημερομηνίας 7">
            <a:extLst>
              <a:ext uri="{FF2B5EF4-FFF2-40B4-BE49-F238E27FC236}">
                <a16:creationId xmlns:a16="http://schemas.microsoft.com/office/drawing/2014/main" id="{2810ACF2-CCEE-4FC8-B4D0-4E240AD16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l-GR" noProof="0"/>
              <a:t>ΜΟΥΣΙΚΟ ΣΧΟΛΕΙΟ ΧΑΝΙΩΝ 2019-20</a:t>
            </a:r>
            <a:endParaRPr lang="el-GR" noProof="0" dirty="0"/>
          </a:p>
        </p:txBody>
      </p:sp>
      <p:sp>
        <p:nvSpPr>
          <p:cNvPr id="10" name="Θέση αριθμού διαφάνειας 9">
            <a:extLst>
              <a:ext uri="{FF2B5EF4-FFF2-40B4-BE49-F238E27FC236}">
                <a16:creationId xmlns:a16="http://schemas.microsoft.com/office/drawing/2014/main" id="{337962BF-583B-43B0-AD7C-6FD1BBA7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6</a:t>
            </a:fld>
            <a:endParaRPr lang="el-GR" noProof="0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E36FF426-096F-4D51-917B-0F34C9853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3" y="1526944"/>
            <a:ext cx="3876406" cy="25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2C0E61F3-595A-4752-A786-CC0D6549C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857" y="4165758"/>
            <a:ext cx="3577394" cy="25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87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671849-46E9-487F-8187-4E6BFD226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εκμετάλλευση των παιδιών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B82BF64-2942-4A80-94F5-89B04275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/>
              <a:t>Ι.Π. ΑΜΠΕΛΑΣ, ΠΕ02 - ΙΣΤΟΡΙΑ Γ΄ ΓΥΜΝΑΣΙΟΥ</a:t>
            </a:r>
            <a:endParaRPr lang="el-GR" noProof="0" dirty="0"/>
          </a:p>
        </p:txBody>
      </p:sp>
      <p:sp>
        <p:nvSpPr>
          <p:cNvPr id="6" name="Θέση ημερομηνίας 5">
            <a:extLst>
              <a:ext uri="{FF2B5EF4-FFF2-40B4-BE49-F238E27FC236}">
                <a16:creationId xmlns:a16="http://schemas.microsoft.com/office/drawing/2014/main" id="{57F6BBE9-2BAF-4CC1-A649-94C621A26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l-GR" noProof="0"/>
              <a:t>ΜΟΥΣΙΚΟ ΣΧΟΛΕΙΟ ΧΑΝΙΩΝ 2019-20</a:t>
            </a:r>
            <a:endParaRPr lang="el-GR" noProof="0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3EE1AE1-311A-41F3-BC3A-D9A3F93C7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7</a:t>
            </a:fld>
            <a:endParaRPr lang="el-GR" noProof="0" dirty="0"/>
          </a:p>
        </p:txBody>
      </p:sp>
      <p:pic>
        <p:nvPicPr>
          <p:cNvPr id="4098" name="Picture 2" descr="Child labor in the industrial era was much like slavery was before ...">
            <a:extLst>
              <a:ext uri="{FF2B5EF4-FFF2-40B4-BE49-F238E27FC236}">
                <a16:creationId xmlns:a16="http://schemas.microsoft.com/office/drawing/2014/main" id="{23E54CAF-67D0-42AA-B2B5-2C35E04F8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t="1713" r="1942" b="5242"/>
          <a:stretch/>
        </p:blipFill>
        <p:spPr bwMode="auto">
          <a:xfrm>
            <a:off x="804909" y="2396970"/>
            <a:ext cx="2952575" cy="28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ild Labor Political Cartoon">
            <a:extLst>
              <a:ext uri="{FF2B5EF4-FFF2-40B4-BE49-F238E27FC236}">
                <a16:creationId xmlns:a16="http://schemas.microsoft.com/office/drawing/2014/main" id="{3A8FBAC5-F7BF-4519-9511-7AC0192FE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" r="6045"/>
          <a:stretch/>
        </p:blipFill>
        <p:spPr bwMode="auto">
          <a:xfrm>
            <a:off x="4232247" y="2282952"/>
            <a:ext cx="3555541" cy="300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cene inside an English coal mine, early 19th century. Child Stock ...">
            <a:extLst>
              <a:ext uri="{FF2B5EF4-FFF2-40B4-BE49-F238E27FC236}">
                <a16:creationId xmlns:a16="http://schemas.microsoft.com/office/drawing/2014/main" id="{782DAEBA-AF3F-4E71-8DCB-458B85E6A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9"/>
          <a:stretch/>
        </p:blipFill>
        <p:spPr bwMode="auto">
          <a:xfrm>
            <a:off x="7956508" y="1300578"/>
            <a:ext cx="3863274" cy="219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ocial Welfare History Project Child Labor/Child Welfare">
            <a:extLst>
              <a:ext uri="{FF2B5EF4-FFF2-40B4-BE49-F238E27FC236}">
                <a16:creationId xmlns:a16="http://schemas.microsoft.com/office/drawing/2014/main" id="{26AC4AEA-48E1-431F-832B-4EF003432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093" y="3553235"/>
            <a:ext cx="2754998" cy="326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1143D8-71AF-42E1-86EC-13DC17D6E291}"/>
              </a:ext>
            </a:extLst>
          </p:cNvPr>
          <p:cNvSpPr txBox="1"/>
          <p:nvPr/>
        </p:nvSpPr>
        <p:spPr>
          <a:xfrm>
            <a:off x="1121790" y="5703216"/>
            <a:ext cx="647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Πολιτικές γελοιογραφίες της εποχής καυτηριάζουν το θέμα της παιδικής εργασίας στην εκβιομηχανισμένη Ευρώπη και Αμερική. </a:t>
            </a:r>
          </a:p>
        </p:txBody>
      </p:sp>
    </p:spTree>
    <p:extLst>
      <p:ext uri="{BB962C8B-B14F-4D97-AF65-F5344CB8AC3E}">
        <p14:creationId xmlns:p14="http://schemas.microsoft.com/office/powerpoint/2010/main" val="413146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2A45C1-057D-42FB-92DF-99AA344D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σοσιαλιστικές θεωρίες και ο μαρξισμός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D89348-75E1-4E3C-81AE-DEA242AACE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z="3200" dirty="0"/>
              <a:t>Σοσιαλισμός &lt; </a:t>
            </a:r>
            <a:r>
              <a:rPr lang="en-US" sz="3200" dirty="0"/>
              <a:t>social</a:t>
            </a:r>
            <a:r>
              <a:rPr lang="el-GR" sz="3200" dirty="0"/>
              <a:t>: προτεραιότητα του κοινωνικού συμφέροντος έναντι του ατομικού</a:t>
            </a:r>
          </a:p>
          <a:p>
            <a:r>
              <a:rPr lang="el-GR" sz="3200" dirty="0"/>
              <a:t>Μαρξισμός &lt; </a:t>
            </a:r>
            <a:r>
              <a:rPr lang="en-US" sz="3200" dirty="0"/>
              <a:t>Karl Marx</a:t>
            </a:r>
          </a:p>
          <a:p>
            <a:pPr marL="916686" lvl="1" indent="-514350">
              <a:buFont typeface="Courier New" panose="02070309020205020404" pitchFamily="49" charset="0"/>
              <a:buChar char="o"/>
            </a:pPr>
            <a:r>
              <a:rPr lang="el-GR" sz="3200" dirty="0"/>
              <a:t>Κομμουνιστικό Μανιφέστο</a:t>
            </a:r>
            <a:r>
              <a:rPr lang="en-US" sz="3200" dirty="0"/>
              <a:t> (1848)</a:t>
            </a:r>
            <a:endParaRPr lang="el-GR" sz="3200" dirty="0"/>
          </a:p>
          <a:p>
            <a:pPr marL="916686" lvl="1" indent="-514350">
              <a:buFont typeface="Courier New" panose="02070309020205020404" pitchFamily="49" charset="0"/>
              <a:buChar char="o"/>
            </a:pPr>
            <a:r>
              <a:rPr lang="el-GR" sz="3200" dirty="0"/>
              <a:t>Το Κεφάλαιο  (1867)</a:t>
            </a:r>
          </a:p>
          <a:p>
            <a:pPr marL="109728" indent="0">
              <a:buNone/>
            </a:pPr>
            <a:endParaRPr lang="el-GR" dirty="0"/>
          </a:p>
          <a:p>
            <a:pPr marL="624078" indent="-514350">
              <a:buFont typeface="+mj-lt"/>
              <a:buAutoNum type="arabicPeriod"/>
            </a:pPr>
            <a:endParaRPr lang="el-GR" dirty="0"/>
          </a:p>
          <a:p>
            <a:pPr marL="402336" lvl="1" indent="0">
              <a:buNone/>
            </a:pPr>
            <a:endParaRPr lang="el-GR" dirty="0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D9C2616-095F-4002-B9E1-B6798B7A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l-GR" noProof="0"/>
              <a:t>ΜΟΥΣΙΚΟ ΣΧΟΛΕΙΟ ΧΑΝΙΩΝ 2019-20</a:t>
            </a:r>
            <a:endParaRPr lang="el-GR" noProof="0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C5FD128-3D05-417A-8B25-3D76334C0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/>
              <a:t>Ι.Π. ΑΜΠΕΛΑΣ, ΠΕ02 - ΙΣΤΟΡΙΑ Γ΄ ΓΥΜΝΑΣΙΟΥ</a:t>
            </a:r>
            <a:endParaRPr lang="el-GR" noProof="0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81B2B65-49D9-4A39-BA19-910CAC68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8</a:t>
            </a:fld>
            <a:endParaRPr lang="el-GR" noProof="0" dirty="0"/>
          </a:p>
        </p:txBody>
      </p:sp>
      <p:pic>
        <p:nvPicPr>
          <p:cNvPr id="6146" name="Picture 2" descr="Marxism - Wikipedia">
            <a:extLst>
              <a:ext uri="{FF2B5EF4-FFF2-40B4-BE49-F238E27FC236}">
                <a16:creationId xmlns:a16="http://schemas.microsoft.com/office/drawing/2014/main" id="{82226F07-C94F-442B-B28D-D9BB360BE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2952"/>
            <a:ext cx="4618767" cy="40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C7AB51-0540-4430-9C6E-98F231EC79F6}"/>
              </a:ext>
            </a:extLst>
          </p:cNvPr>
          <p:cNvSpPr txBox="1"/>
          <p:nvPr/>
        </p:nvSpPr>
        <p:spPr>
          <a:xfrm>
            <a:off x="7424533" y="6328992"/>
            <a:ext cx="3983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Karl Marx &amp;</a:t>
            </a:r>
            <a:r>
              <a:rPr lang="el-GR" dirty="0"/>
              <a:t> </a:t>
            </a:r>
            <a:r>
              <a:rPr lang="en-US" dirty="0"/>
              <a:t>Friedrich Engels</a:t>
            </a:r>
          </a:p>
        </p:txBody>
      </p:sp>
    </p:spTree>
    <p:extLst>
      <p:ext uri="{BB962C8B-B14F-4D97-AF65-F5344CB8AC3E}">
        <p14:creationId xmlns:p14="http://schemas.microsoft.com/office/powerpoint/2010/main" val="214900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477A1-F9F0-4C7F-BC54-27D3D4D6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βασικές θέσεις του μαρξισμού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19AEB6-E5E1-4E69-B6EB-D4EA6F59A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61182"/>
            <a:ext cx="11306048" cy="4113354"/>
          </a:xfrm>
        </p:spPr>
        <p:txBody>
          <a:bodyPr>
            <a:normAutofit/>
          </a:bodyPr>
          <a:lstStyle/>
          <a:p>
            <a:r>
              <a:rPr lang="el-GR" dirty="0"/>
              <a:t>Ολιγάριθμοι αστοί κατέχουν τα μέσα παραγωγής.</a:t>
            </a:r>
          </a:p>
          <a:p>
            <a:r>
              <a:rPr lang="el-GR" dirty="0"/>
              <a:t>Πολυάριθμοι εργάτες δουλεύουν τα μέσα παραγωγής χωρίς να τα κατέχουν.</a:t>
            </a:r>
          </a:p>
          <a:p>
            <a:pPr marL="109728" indent="0" algn="ctr">
              <a:buNone/>
            </a:pPr>
            <a:r>
              <a:rPr lang="el-GR" dirty="0"/>
              <a:t>↓</a:t>
            </a:r>
          </a:p>
          <a:p>
            <a:pPr marL="109728" indent="0" algn="ctr">
              <a:buNone/>
            </a:pPr>
            <a:r>
              <a:rPr lang="el-GR" dirty="0"/>
              <a:t>κοινωνική αδικία – άθλιες συνθήκες ζωής</a:t>
            </a:r>
          </a:p>
          <a:p>
            <a:pPr marL="916686" lvl="1" indent="-514350" algn="just">
              <a:buFont typeface="+mj-lt"/>
              <a:buAutoNum type="arabicPeriod"/>
            </a:pPr>
            <a:r>
              <a:rPr lang="el-GR" dirty="0"/>
              <a:t>Οργάνωση της εργατικής τάξης στο δικό της κόμμα</a:t>
            </a:r>
          </a:p>
          <a:p>
            <a:pPr marL="916686" lvl="1" indent="-514350" algn="just">
              <a:buFont typeface="+mj-lt"/>
              <a:buAutoNum type="arabicPeriod"/>
            </a:pPr>
            <a:r>
              <a:rPr lang="el-GR" dirty="0"/>
              <a:t>Ανατροπή του καπιταλισμού</a:t>
            </a:r>
          </a:p>
          <a:p>
            <a:pPr marL="916686" lvl="1" indent="-514350" algn="just">
              <a:buFont typeface="+mj-lt"/>
              <a:buAutoNum type="arabicPeriod"/>
            </a:pPr>
            <a:r>
              <a:rPr lang="el-GR" dirty="0"/>
              <a:t>Κατοχή των μέσων παραγωγής</a:t>
            </a:r>
          </a:p>
          <a:p>
            <a:pPr marL="916686" lvl="1" indent="-514350" algn="just">
              <a:buFont typeface="+mj-lt"/>
              <a:buAutoNum type="arabicPeriod"/>
            </a:pPr>
            <a:r>
              <a:rPr lang="el-GR" dirty="0"/>
              <a:t>Αταξική κοινωνία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7624439-09ED-4082-84B3-A0188C392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l-GR" noProof="0"/>
              <a:t>ΜΟΥΣΙΚΟ ΣΧΟΛΕΙΟ ΧΑΝΙΩΝ 2019-20</a:t>
            </a:r>
            <a:endParaRPr lang="el-GR" noProof="0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E792276-9EA2-4D07-8B9B-A37CD35A4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/>
              <a:t>Ι.Π. ΑΜΠΕΛΑΣ, ΠΕ02 - ΙΣΤΟΡΙΑ Γ΄ ΓΥΜΝΑΣΙΟΥ</a:t>
            </a:r>
            <a:endParaRPr lang="el-GR" noProof="0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EA9E83D-091F-4AF9-946F-E1CCEBB5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l-GR" noProof="0" smtClean="0"/>
              <a:t>9</a:t>
            </a:fld>
            <a:endParaRPr lang="el-GR" noProof="0" dirty="0"/>
          </a:p>
        </p:txBody>
      </p:sp>
      <p:pic>
        <p:nvPicPr>
          <p:cNvPr id="7170" name="Picture 2" descr="The Communist Manifesto by Friedrich Engels / Karl Marx, Paperback ...">
            <a:extLst>
              <a:ext uri="{FF2B5EF4-FFF2-40B4-BE49-F238E27FC236}">
                <a16:creationId xmlns:a16="http://schemas.microsoft.com/office/drawing/2014/main" id="{8AC7FD11-4F70-43EB-AA09-19E57E0FC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632" y="891618"/>
            <a:ext cx="1444495" cy="217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as Kapital - Wikipedia">
            <a:extLst>
              <a:ext uri="{FF2B5EF4-FFF2-40B4-BE49-F238E27FC236}">
                <a16:creationId xmlns:a16="http://schemas.microsoft.com/office/drawing/2014/main" id="{B623D242-38D2-4785-80A3-AF90FAC58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333" y="3874105"/>
            <a:ext cx="1425793" cy="240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0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αρουσίαση εκπαίδευσης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4867_TF03460604" id="{25ABF085-DDEA-4EFE-8218-5BD8BECF4739}" vid="{63331392-D9F2-4E8A-98E1-8C9857AD6AFA}"/>
    </a:ext>
  </a:extLst>
</a:theme>
</file>

<file path=ppt/theme/theme2.xml><?xml version="1.0" encoding="utf-8"?>
<a:theme xmlns:a="http://schemas.openxmlformats.org/drawingml/2006/main" name="Θέμα του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εκπαίδευσης</Template>
  <TotalTime>275</TotalTime>
  <Words>996</Words>
  <Application>Microsoft Office PowerPoint</Application>
  <PresentationFormat>Ευρεία οθόνη</PresentationFormat>
  <Paragraphs>156</Paragraphs>
  <Slides>17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5" baseType="lpstr">
      <vt:lpstr>Arial</vt:lpstr>
      <vt:lpstr>Calibri</vt:lpstr>
      <vt:lpstr>Courier New</vt:lpstr>
      <vt:lpstr>Georgia</vt:lpstr>
      <vt:lpstr>Segoe UI Semilight</vt:lpstr>
      <vt:lpstr>Wingdings</vt:lpstr>
      <vt:lpstr>Wingdings 2</vt:lpstr>
      <vt:lpstr>Παρουσίαση εκπαίδευσης</vt:lpstr>
      <vt:lpstr>Κοινωνικές και πολιτικές διαστάσεις της βιομηχανικής επανάστασης</vt:lpstr>
      <vt:lpstr>Πληθυσμιακές αλλαγές</vt:lpstr>
      <vt:lpstr>Η μετανάστευση στις Η.Π.Α.</vt:lpstr>
      <vt:lpstr>Η κοινωνική διαστρωμάτωση</vt:lpstr>
      <vt:lpstr>Έντονες κοινωνικές αντιθέσεις</vt:lpstr>
      <vt:lpstr>Η εργατική τάξη</vt:lpstr>
      <vt:lpstr>Η εκμετάλλευση των παιδιών</vt:lpstr>
      <vt:lpstr>Οι σοσιαλιστικές θεωρίες και ο μαρξισμός</vt:lpstr>
      <vt:lpstr>Οι βασικές θέσεις του μαρξισμού</vt:lpstr>
      <vt:lpstr>Η ανάπτυξη του συνδικαλισμού</vt:lpstr>
      <vt:lpstr>Οι εργατικές διεκδικήσεις</vt:lpstr>
      <vt:lpstr>Οι δύο απόψεις για την ανατροπή του καπιταλισμού</vt:lpstr>
      <vt:lpstr>Το αίτημα για επαναστατική ανατροπή του καπιταλισμού</vt:lpstr>
      <vt:lpstr>Η  χειραφέτηση των γυναικών</vt:lpstr>
      <vt:lpstr>Η διεκδίκηση πολιτικών και νομικών δικαιωμάτων</vt:lpstr>
      <vt:lpstr>Δραστηριότητα για το σπίτι</vt:lpstr>
      <vt:lpstr>Ευχαριστούμε για την προσοχή σας!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Κοινωνικές και πολιτικές διαστάσεις της βιομηχανικής επανάστασης</dc:title>
  <dc:creator>ΙΩΑΝΝΗΣ ΠΑΝΑΓΙΩΤΗΣ ΑΜΠΕΛΑΣ</dc:creator>
  <cp:lastModifiedBy>ΙΩΑΝΝΗΣ ΠΑΝΑΓΙΩΤΗΣ ΑΜΠΕΛΑΣ</cp:lastModifiedBy>
  <cp:revision>71</cp:revision>
  <dcterms:created xsi:type="dcterms:W3CDTF">2020-05-05T06:59:38Z</dcterms:created>
  <dcterms:modified xsi:type="dcterms:W3CDTF">2020-05-05T18:03:03Z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