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7" r:id="rId1"/>
  </p:sldMasterIdLst>
  <p:notesMasterIdLst>
    <p:notesMasterId r:id="rId28"/>
  </p:notesMasterIdLst>
  <p:sldIdLst>
    <p:sldId id="256" r:id="rId2"/>
    <p:sldId id="276" r:id="rId3"/>
    <p:sldId id="260" r:id="rId4"/>
    <p:sldId id="257" r:id="rId5"/>
    <p:sldId id="274" r:id="rId6"/>
    <p:sldId id="258" r:id="rId7"/>
    <p:sldId id="259" r:id="rId8"/>
    <p:sldId id="277" r:id="rId9"/>
    <p:sldId id="263" r:id="rId10"/>
    <p:sldId id="267" r:id="rId11"/>
    <p:sldId id="262" r:id="rId12"/>
    <p:sldId id="279" r:id="rId13"/>
    <p:sldId id="261" r:id="rId14"/>
    <p:sldId id="280" r:id="rId15"/>
    <p:sldId id="275" r:id="rId16"/>
    <p:sldId id="264" r:id="rId17"/>
    <p:sldId id="278" r:id="rId18"/>
    <p:sldId id="268" r:id="rId19"/>
    <p:sldId id="273" r:id="rId20"/>
    <p:sldId id="269" r:id="rId21"/>
    <p:sldId id="270" r:id="rId22"/>
    <p:sldId id="265" r:id="rId23"/>
    <p:sldId id="281" r:id="rId24"/>
    <p:sldId id="266" r:id="rId25"/>
    <p:sldId id="271" r:id="rId26"/>
    <p:sldId id="27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5B883-DBE1-4055-B082-ED1FC1E88E32}" type="datetimeFigureOut">
              <a:rPr lang="el-GR" smtClean="0"/>
              <a:t>14/5/2021</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732E1B-2C47-4A00-AFE4-135178ECEBF3}" type="slidenum">
              <a:rPr lang="el-GR" smtClean="0"/>
              <a:t>‹#›</a:t>
            </a:fld>
            <a:endParaRPr lang="el-GR"/>
          </a:p>
        </p:txBody>
      </p:sp>
    </p:spTree>
    <p:extLst>
      <p:ext uri="{BB962C8B-B14F-4D97-AF65-F5344CB8AC3E}">
        <p14:creationId xmlns:p14="http://schemas.microsoft.com/office/powerpoint/2010/main" val="3408431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r>
              <a:rPr lang="en-US"/>
              <a:t>Ι.Π. ΑΜΠΕΛΑΣ</a:t>
            </a:r>
            <a:endParaRPr lang="en-US" dirty="0"/>
          </a:p>
        </p:txBody>
      </p:sp>
      <p:sp>
        <p:nvSpPr>
          <p:cNvPr id="5" name="Footer Placeholder 4"/>
          <p:cNvSpPr>
            <a:spLocks noGrp="1"/>
          </p:cNvSpPr>
          <p:nvPr>
            <p:ph type="ftr" sz="quarter" idx="11"/>
          </p:nvPr>
        </p:nvSpPr>
        <p:spPr/>
        <p:txBody>
          <a:bodyPr/>
          <a:lstStyle/>
          <a:p>
            <a:r>
              <a:rPr lang="el-GR"/>
              <a:t>ΜΟΥΣΙΚΟ ΣΧΟΛΕΙΟ ΧΑΝΙΩΝ</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57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r>
              <a:rPr lang="en-US"/>
              <a:t>Ι.Π. ΑΜΠΕΛΑΣ</a:t>
            </a:r>
            <a:endParaRPr lang="en-US" dirty="0"/>
          </a:p>
        </p:txBody>
      </p:sp>
      <p:sp>
        <p:nvSpPr>
          <p:cNvPr id="5" name="Footer Placeholder 4"/>
          <p:cNvSpPr>
            <a:spLocks noGrp="1"/>
          </p:cNvSpPr>
          <p:nvPr>
            <p:ph type="ftr" sz="quarter" idx="11"/>
          </p:nvPr>
        </p:nvSpPr>
        <p:spPr/>
        <p:txBody>
          <a:bodyPr/>
          <a:lstStyle/>
          <a:p>
            <a:r>
              <a:rPr lang="el-GR"/>
              <a:t>ΜΟΥΣΙΚΟ ΣΧΟΛΕΙΟ ΧΑΝΙΩΝ</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4002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r>
              <a:rPr lang="en-US"/>
              <a:t>Ι.Π. ΑΜΠΕΛΑΣ</a:t>
            </a:r>
            <a:endParaRPr lang="en-US" dirty="0"/>
          </a:p>
        </p:txBody>
      </p:sp>
      <p:sp>
        <p:nvSpPr>
          <p:cNvPr id="5" name="Footer Placeholder 4"/>
          <p:cNvSpPr>
            <a:spLocks noGrp="1"/>
          </p:cNvSpPr>
          <p:nvPr>
            <p:ph type="ftr" sz="quarter" idx="11"/>
          </p:nvPr>
        </p:nvSpPr>
        <p:spPr/>
        <p:txBody>
          <a:bodyPr/>
          <a:lstStyle/>
          <a:p>
            <a:r>
              <a:rPr lang="el-GR"/>
              <a:t>ΜΟΥΣΙΚΟ ΣΧΟΛΕΙΟ ΧΑΝΙΩΝ</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63372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r>
              <a:rPr lang="en-US"/>
              <a:t>Ι.Π. ΑΜΠΕΛΑΣ</a:t>
            </a:r>
            <a:endParaRPr lang="en-US" dirty="0"/>
          </a:p>
        </p:txBody>
      </p:sp>
      <p:sp>
        <p:nvSpPr>
          <p:cNvPr id="5" name="Footer Placeholder 4"/>
          <p:cNvSpPr>
            <a:spLocks noGrp="1"/>
          </p:cNvSpPr>
          <p:nvPr>
            <p:ph type="ftr" sz="quarter" idx="11"/>
          </p:nvPr>
        </p:nvSpPr>
        <p:spPr/>
        <p:txBody>
          <a:bodyPr/>
          <a:lstStyle/>
          <a:p>
            <a:r>
              <a:rPr lang="el-GR"/>
              <a:t>ΜΟΥΣΙΚΟ ΣΧΟΛΕΙΟ ΧΑΝΙΩΝ</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182432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r>
              <a:rPr lang="en-US"/>
              <a:t>Ι.Π. ΑΜΠΕΛΑΣ</a:t>
            </a:r>
            <a:endParaRPr lang="en-US" dirty="0"/>
          </a:p>
        </p:txBody>
      </p:sp>
      <p:sp>
        <p:nvSpPr>
          <p:cNvPr id="5" name="Footer Placeholder 4"/>
          <p:cNvSpPr>
            <a:spLocks noGrp="1"/>
          </p:cNvSpPr>
          <p:nvPr>
            <p:ph type="ftr" sz="quarter" idx="11"/>
          </p:nvPr>
        </p:nvSpPr>
        <p:spPr/>
        <p:txBody>
          <a:bodyPr/>
          <a:lstStyle/>
          <a:p>
            <a:r>
              <a:rPr lang="el-GR"/>
              <a:t>ΜΟΥΣΙΚΟ ΣΧΟΛΕΙΟ ΧΑΝΙΩΝ</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541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r>
              <a:rPr lang="en-US"/>
              <a:t>Ι.Π. ΑΜΠΕΛΑΣ</a:t>
            </a:r>
            <a:endParaRPr lang="en-US" dirty="0"/>
          </a:p>
        </p:txBody>
      </p:sp>
      <p:sp>
        <p:nvSpPr>
          <p:cNvPr id="6" name="Footer Placeholder 5"/>
          <p:cNvSpPr>
            <a:spLocks noGrp="1"/>
          </p:cNvSpPr>
          <p:nvPr>
            <p:ph type="ftr" sz="quarter" idx="11"/>
          </p:nvPr>
        </p:nvSpPr>
        <p:spPr/>
        <p:txBody>
          <a:bodyPr/>
          <a:lstStyle/>
          <a:p>
            <a:r>
              <a:rPr lang="el-GR"/>
              <a:t>ΜΟΥΣΙΚΟ ΣΧΟΛΕΙΟ ΧΑΝΙΩΝ</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9197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97280" y="2582335"/>
            <a:ext cx="4937760" cy="32867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17920" y="2582334"/>
            <a:ext cx="4937760" cy="32867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r>
              <a:rPr lang="en-US"/>
              <a:t>Ι.Π. ΑΜΠΕΛΑΣ</a:t>
            </a:r>
            <a:endParaRPr lang="en-US" dirty="0"/>
          </a:p>
        </p:txBody>
      </p:sp>
      <p:sp>
        <p:nvSpPr>
          <p:cNvPr id="8" name="Footer Placeholder 7"/>
          <p:cNvSpPr>
            <a:spLocks noGrp="1"/>
          </p:cNvSpPr>
          <p:nvPr>
            <p:ph type="ftr" sz="quarter" idx="11"/>
          </p:nvPr>
        </p:nvSpPr>
        <p:spPr/>
        <p:txBody>
          <a:bodyPr/>
          <a:lstStyle/>
          <a:p>
            <a:r>
              <a:rPr lang="el-GR"/>
              <a:t>ΜΟΥΣΙΚΟ ΣΧΟΛΕΙΟ ΧΑΝΙΩΝ</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45813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r>
              <a:rPr lang="en-US"/>
              <a:t>Ι.Π. ΑΜΠΕΛΑΣ</a:t>
            </a:r>
            <a:endParaRPr lang="en-US" dirty="0"/>
          </a:p>
        </p:txBody>
      </p:sp>
      <p:sp>
        <p:nvSpPr>
          <p:cNvPr id="4" name="Footer Placeholder 3"/>
          <p:cNvSpPr>
            <a:spLocks noGrp="1"/>
          </p:cNvSpPr>
          <p:nvPr>
            <p:ph type="ftr" sz="quarter" idx="11"/>
          </p:nvPr>
        </p:nvSpPr>
        <p:spPr/>
        <p:txBody>
          <a:bodyPr/>
          <a:lstStyle/>
          <a:p>
            <a:r>
              <a:rPr lang="el-GR"/>
              <a:t>ΜΟΥΣΙΚΟ ΣΧΟΛΕΙΟ ΧΑΝΙΩΝ</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67918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a:t>Ι.Π. ΑΜΠΕΛΑΣ</a:t>
            </a:r>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l-GR"/>
              <a:t>ΜΟΥΣΙΚΟ ΣΧΟΛΕΙΟ ΧΑΝΙΩΝ</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54638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a:t>Ι.Π. ΑΜΠΕΛΑΣ</a:t>
            </a:r>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l-GR"/>
              <a:t>ΜΟΥΣΙΚΟ ΣΧΟΛΕΙΟ ΧΑΝΙΩΝ</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31266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r>
              <a:rPr lang="en-US"/>
              <a:t>Ι.Π. ΑΜΠΕΛΑΣ</a:t>
            </a:r>
            <a:endParaRPr lang="en-US" dirty="0"/>
          </a:p>
        </p:txBody>
      </p:sp>
      <p:sp>
        <p:nvSpPr>
          <p:cNvPr id="6" name="Footer Placeholder 5"/>
          <p:cNvSpPr>
            <a:spLocks noGrp="1"/>
          </p:cNvSpPr>
          <p:nvPr>
            <p:ph type="ftr" sz="quarter" idx="11"/>
          </p:nvPr>
        </p:nvSpPr>
        <p:spPr/>
        <p:txBody>
          <a:bodyPr/>
          <a:lstStyle/>
          <a:p>
            <a:r>
              <a:rPr lang="el-GR"/>
              <a:t>ΜΟΥΣΙΚΟ ΣΧΟΛΕΙΟ ΧΑΝΙΩΝ</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75787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a:t>Ι.Π. ΑΜΠΕΛΑΣ</a:t>
            </a:r>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l-GR"/>
              <a:t>ΜΟΥΣΙΚΟ ΣΧΟΛΕΙΟ ΧΑΝΙΩΝ</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42242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5.%20&#919;%20&#949;&#957;&#943;&#963;&#967;&#965;&#963;&#951;%20&#964;&#959;&#965;%20&#922;&#949;&#956;&#940;&#955;-&#927;&#953;%20&#960;&#961;&#959;&#949;&#964;&#959;&#953;&#956;&#945;&#963;&#943;&#949;&#962;%20&#964;&#969;&#957;%20&#932;&#959;&#973;&#961;&#954;&#969;&#957;%201&#900;23&#900;&#900;.wmv" TargetMode="External"/><Relationship Id="rId2" Type="http://schemas.openxmlformats.org/officeDocument/2006/relationships/hyperlink" Target="3.%20&#919;%20&#949;&#960;&#941;&#954;&#964;&#945;&#963;&#951;%20&#964;&#951;&#962;%20&#949;&#955;&#955;&#951;&#957;&#953;&#954;&#942;&#962;%20&#950;&#974;&#957;&#951;&#962;%201919-1920%201&#900;33&#900;&#900;.wmv" TargetMode="External"/><Relationship Id="rId1" Type="http://schemas.openxmlformats.org/officeDocument/2006/relationships/slideLayout" Target="../slideLayouts/slideLayout2.xml"/><Relationship Id="rId4" Type="http://schemas.openxmlformats.org/officeDocument/2006/relationships/hyperlink" Target="4.%20&#927;%20&#945;&#957;&#964;&#943;&#954;&#964;&#965;&#960;&#959;&#962;%20&#964;&#969;&#957;%20&#949;&#954;&#955;&#959;&#947;&#974;&#957;%20&#964;&#959;&#965;%201920%20&#963;&#964;&#959;%20&#956;&#953;&#954;&#961;&#945;&#963;&#953;&#945;&#964;&#953;&#954;&#972;%20&#956;&#941;&#964;&#969;&#960;&#959;%200&#900;57&#900;&#900;.wmv"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5.%20&#919;%20&#949;&#957;&#943;&#963;&#967;&#965;&#963;&#951;%20&#964;&#959;&#965;%20&#922;&#949;&#956;&#940;&#955;-&#927;&#953;%20&#960;&#961;&#959;&#949;&#964;&#959;&#953;&#956;&#945;&#963;&#943;&#949;&#962;%20&#964;&#969;&#957;%20&#932;&#959;&#973;&#961;&#954;&#969;&#957;%201&#900;23&#900;&#900;.wmv"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7.%20&#919;%20&#949;&#955;&#955;&#951;&#957;&#953;&#954;&#942;%20&#960;&#961;&#959;&#941;&#955;&#945;&#963;&#951;%20-%20&#919;%20&#954;&#945;&#964;&#940;&#955;&#951;&#968;&#951;%20&#964;&#951;&#962;%20&#922;&#953;&#959;&#965;&#964;&#940;&#967;&#949;&#953;&#945;&#962;%20(&#921;&#959;&#973;&#957;&#953;&#959;&#962;-&#921;&#959;&#973;&#955;&#953;&#959;&#962;%201921)%204&#900;17&#900;&#900;.wmv" TargetMode="External"/><Relationship Id="rId2" Type="http://schemas.openxmlformats.org/officeDocument/2006/relationships/hyperlink" Target="6.%20&#932;&#959;%20&#916;&#943;&#955;&#951;&#956;&#956;&#945;%20-%20&#928;&#961;&#959;&#941;&#955;&#945;&#963;&#951;%20&#942;%20&#902;&#956;&#965;&#957;&#945;;%201&#900;12&#900;&#900;.wmv" TargetMode="External"/><Relationship Id="rId1" Type="http://schemas.openxmlformats.org/officeDocument/2006/relationships/slideLayout" Target="../slideLayouts/slideLayout2.xml"/><Relationship Id="rId5" Type="http://schemas.openxmlformats.org/officeDocument/2006/relationships/hyperlink" Target="9.%20&#919;%20&#960;&#961;&#959;&#941;&#955;&#945;&#963;&#951;%20&#960;&#961;&#959;&#962;%20&#964;&#951;&#957;%20&#902;&#947;&#954;&#965;&#961;&#945;%20-%20&#919;%20&#945;&#957;&#964;&#949;&#960;&#943;&#952;&#949;&#963;&#951;%20&#964;&#969;&#957;%20&#932;&#959;&#973;&#961;&#954;&#969;&#957;%20(&#913;&#973;&#947;&#959;&#965;&#963;&#964;&#959;&#962;%201921)%203&#900;36&#900;&#900;.wmv" TargetMode="External"/><Relationship Id="rId4" Type="http://schemas.openxmlformats.org/officeDocument/2006/relationships/hyperlink" Target="8.%20&#932;&#959;%20&#928;&#959;&#955;&#949;&#956;&#953;&#954;&#972;%20&#931;&#965;&#956;&#946;&#959;&#973;&#955;&#953;&#959;%20&#964;&#951;&#962;%20&#922;&#953;&#959;&#965;&#964;&#940;&#967;&#949;&#953;&#945;&#962;%20-%20&#919;%20&#945;&#960;&#972;&#966;&#945;&#963;&#951;%20&#947;&#953;&#945;%20&#957;&#941;&#945;%20&#960;&#961;&#959;&#941;&#955;&#945;&#963;&#951;%201&#900;36&#900;&#900;.wmv"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11.%20&#919;%20&#954;&#945;&#964;&#945;&#963;&#964;&#961;&#959;&#966;&#942;%20&#954;&#945;&#953;%20&#951;%20&#966;&#969;&#964;&#953;&#940;%20&#963;&#964;&#951;%20&#931;&#956;&#973;&#961;&#957;&#951;%20(&#931;&#949;&#960;&#964;&#941;&#956;&#946;&#961;&#953;&#959;&#962;%201922)%205&#900;00&#900;&#900;.wmv" TargetMode="External"/><Relationship Id="rId2" Type="http://schemas.openxmlformats.org/officeDocument/2006/relationships/hyperlink" Target="10.%20&#919;%20&#964;&#949;&#955;&#953;&#954;&#942;%20&#945;&#957;&#964;&#949;&#960;&#943;&#952;&#949;&#963;&#951;%20&#964;&#969;&#957;%20&#932;&#959;&#973;&#961;&#954;&#969;&#957;%204&#900;10&#900;&#900;.wmv" TargetMode="External"/><Relationship Id="rId1" Type="http://schemas.openxmlformats.org/officeDocument/2006/relationships/slideLayout" Target="../slideLayouts/slideLayout2.xml"/><Relationship Id="rId5" Type="http://schemas.openxmlformats.org/officeDocument/2006/relationships/hyperlink" Target="13.%20&#919;%20&#945;&#960;&#974;&#955;&#949;&#953;&#945;%20&#964;&#951;&#962;%20&#913;&#957;&#945;&#964;&#959;&#955;&#953;&#954;&#942;&#962;%20&#920;&#961;&#940;&#954;&#951;&#962;%203&#900;22&#900;&#900;.wmv" TargetMode="External"/><Relationship Id="rId4" Type="http://schemas.openxmlformats.org/officeDocument/2006/relationships/hyperlink" Target="12.%20&#927;%20&#958;&#949;&#961;&#953;&#950;&#969;&#956;&#972;&#962;%20&#964;&#969;&#957;%20&#924;&#953;&#954;&#961;&#945;&#963;&#953;&#945;&#964;&#974;&#957;%20&#960;&#961;&#959;&#963;&#966;&#973;&#947;&#969;&#957;%202&#900;59&#900;&#900;.wmv"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916;&#941;&#957;&#948;&#953;&#945;&#962;-&#932;&#963;&#945;&#946;&#959;&#973;&#963;&#959;&#947;&#955;&#959;&#965;.mp4" TargetMode="External"/><Relationship Id="rId2" Type="http://schemas.openxmlformats.org/officeDocument/2006/relationships/hyperlink" Target="14.%20&#919;%20&#963;&#965;&#957;&#952;&#942;&#954;&#951;%20&#964;&#951;&#962;%20&#923;&#969;&#950;&#940;&#957;&#957;&#951;&#962;%20(1923)%20-%20&#919;%20&#945;&#957;&#964;&#945;&#955;&#955;&#945;&#947;&#942;%20&#964;&#969;&#957;%20&#960;&#955;&#951;&#952;&#965;&#963;&#956;&#974;&#957;.wmv"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1.%20&#927;&#953;%20&#924;&#965;&#963;&#964;&#953;&#954;&#941;&#962;%20&#931;&#965;&#956;&#966;&#969;&#957;&#943;&#949;&#962;%20&amp;%20&#951;%20&#945;&#960;&#972;&#946;&#945;&#963;&#951;%20&#963;&#964;&#951;%20&#931;&#956;&#973;&#961;&#957;&#951;%20&#964;&#959;&#965;%20&#917;.&#931;.%205&#900;24&#900;&#900;.wmv" TargetMode="Externa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2.%20&#928;&#961;&#974;&#964;&#949;&#962;%20&#956;&#940;&#967;&#949;&#962;%20&#924;&#953;&#954;&#961;&#945;&#963;&#953;&#945;&#964;&#953;&#954;&#942;&#962;%20&#917;&#954;&#963;&#964;&#961;&#945;&#964;&#949;&#943;&#945;&#962;%201919%202&#900;03&#900;&#900;.wmv"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54B7D134-A440-4901-A33D-899EB37B6E01}"/>
              </a:ext>
            </a:extLst>
          </p:cNvPr>
          <p:cNvPicPr>
            <a:picLocks noChangeAspect="1"/>
          </p:cNvPicPr>
          <p:nvPr/>
        </p:nvPicPr>
        <p:blipFill>
          <a:blip r:embed="rId2">
            <a:duotone>
              <a:schemeClr val="accent6">
                <a:shade val="45000"/>
                <a:satMod val="135000"/>
              </a:schemeClr>
              <a:prstClr val="white"/>
            </a:duotone>
          </a:blip>
          <a:stretch>
            <a:fillRect/>
          </a:stretch>
        </p:blipFill>
        <p:spPr>
          <a:xfrm>
            <a:off x="2707689" y="643206"/>
            <a:ext cx="6975437" cy="5252759"/>
          </a:xfrm>
          <a:prstGeom prst="rect">
            <a:avLst/>
          </a:prstGeom>
        </p:spPr>
      </p:pic>
      <p:sp>
        <p:nvSpPr>
          <p:cNvPr id="2" name="Τίτλος 1">
            <a:extLst>
              <a:ext uri="{FF2B5EF4-FFF2-40B4-BE49-F238E27FC236}">
                <a16:creationId xmlns:a16="http://schemas.microsoft.com/office/drawing/2014/main" id="{7B1F912C-A737-48D7-A0E1-78DB631DE2B0}"/>
              </a:ext>
            </a:extLst>
          </p:cNvPr>
          <p:cNvSpPr>
            <a:spLocks noGrp="1"/>
          </p:cNvSpPr>
          <p:nvPr>
            <p:ph type="ctrTitle"/>
          </p:nvPr>
        </p:nvSpPr>
        <p:spPr/>
        <p:txBody>
          <a:bodyPr/>
          <a:lstStyle/>
          <a:p>
            <a:pPr algn="ctr"/>
            <a:r>
              <a:rPr lang="el-GR" dirty="0">
                <a:solidFill>
                  <a:schemeClr val="tx1"/>
                </a:solidFill>
              </a:rPr>
              <a:t>Ο Μικρασιατικός πόλεμος (1919-1922)</a:t>
            </a:r>
          </a:p>
        </p:txBody>
      </p:sp>
      <p:sp>
        <p:nvSpPr>
          <p:cNvPr id="4" name="Θέση ημερομηνίας 3">
            <a:extLst>
              <a:ext uri="{FF2B5EF4-FFF2-40B4-BE49-F238E27FC236}">
                <a16:creationId xmlns:a16="http://schemas.microsoft.com/office/drawing/2014/main" id="{E1A7FF12-4B4E-424C-8EC8-D6F342D11CC2}"/>
              </a:ext>
            </a:extLst>
          </p:cNvPr>
          <p:cNvSpPr>
            <a:spLocks noGrp="1"/>
          </p:cNvSpPr>
          <p:nvPr>
            <p:ph type="dt" sz="half" idx="10"/>
          </p:nvPr>
        </p:nvSpPr>
        <p:spPr/>
        <p:txBody>
          <a:bodyPr/>
          <a:lstStyle/>
          <a:p>
            <a:r>
              <a:rPr lang="en-US"/>
              <a:t>Ι.Π. ΑΜΠΕΛΑΣ</a:t>
            </a:r>
            <a:endParaRPr lang="en-US" dirty="0"/>
          </a:p>
        </p:txBody>
      </p:sp>
      <p:sp>
        <p:nvSpPr>
          <p:cNvPr id="5" name="Θέση υποσέλιδου 4">
            <a:extLst>
              <a:ext uri="{FF2B5EF4-FFF2-40B4-BE49-F238E27FC236}">
                <a16:creationId xmlns:a16="http://schemas.microsoft.com/office/drawing/2014/main" id="{391E7220-808F-4A28-90A9-D932E1E5C846}"/>
              </a:ext>
            </a:extLst>
          </p:cNvPr>
          <p:cNvSpPr>
            <a:spLocks noGrp="1"/>
          </p:cNvSpPr>
          <p:nvPr>
            <p:ph type="ftr" sz="quarter" idx="11"/>
          </p:nvPr>
        </p:nvSpPr>
        <p:spPr/>
        <p:txBody>
          <a:bodyPr/>
          <a:lstStyle/>
          <a:p>
            <a:r>
              <a:rPr lang="el-GR"/>
              <a:t>ΜΟΥΣΙΚΟ ΣΧΟΛΕΙΟ ΧΑΝΙΩΝ</a:t>
            </a:r>
            <a:endParaRPr lang="en-US" dirty="0"/>
          </a:p>
        </p:txBody>
      </p:sp>
      <p:sp>
        <p:nvSpPr>
          <p:cNvPr id="6" name="Θέση αριθμού διαφάνειας 5">
            <a:extLst>
              <a:ext uri="{FF2B5EF4-FFF2-40B4-BE49-F238E27FC236}">
                <a16:creationId xmlns:a16="http://schemas.microsoft.com/office/drawing/2014/main" id="{F4086EB0-8E06-4D31-BDCC-67C97B334DCA}"/>
              </a:ext>
            </a:extLst>
          </p:cNvPr>
          <p:cNvSpPr>
            <a:spLocks noGrp="1"/>
          </p:cNvSpPr>
          <p:nvPr>
            <p:ph type="sldNum" sz="quarter" idx="12"/>
          </p:nvPr>
        </p:nvSpPr>
        <p:spPr/>
        <p:txBody>
          <a:bodyPr/>
          <a:lstStyle/>
          <a:p>
            <a:fld id="{4FAB73BC-B049-4115-A692-8D63A059BFB8}" type="slidenum">
              <a:rPr lang="en-US" smtClean="0"/>
              <a:t>1</a:t>
            </a:fld>
            <a:endParaRPr lang="en-US" dirty="0"/>
          </a:p>
        </p:txBody>
      </p:sp>
    </p:spTree>
    <p:extLst>
      <p:ext uri="{BB962C8B-B14F-4D97-AF65-F5344CB8AC3E}">
        <p14:creationId xmlns:p14="http://schemas.microsoft.com/office/powerpoint/2010/main" val="4234647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ημερομηνίας 3">
            <a:extLst>
              <a:ext uri="{FF2B5EF4-FFF2-40B4-BE49-F238E27FC236}">
                <a16:creationId xmlns:a16="http://schemas.microsoft.com/office/drawing/2014/main" id="{1B3224A5-3CE3-4FA4-99A1-31BF4BE05F75}"/>
              </a:ext>
            </a:extLst>
          </p:cNvPr>
          <p:cNvSpPr>
            <a:spLocks noGrp="1"/>
          </p:cNvSpPr>
          <p:nvPr>
            <p:ph type="dt" sz="half" idx="10"/>
          </p:nvPr>
        </p:nvSpPr>
        <p:spPr/>
        <p:txBody>
          <a:bodyPr/>
          <a:lstStyle/>
          <a:p>
            <a:r>
              <a:rPr lang="en-US"/>
              <a:t>Ι.Π. ΑΜΠΕΛΑΣ</a:t>
            </a:r>
            <a:endParaRPr lang="en-US" dirty="0"/>
          </a:p>
        </p:txBody>
      </p:sp>
      <p:sp>
        <p:nvSpPr>
          <p:cNvPr id="5" name="Θέση υποσέλιδου 4">
            <a:extLst>
              <a:ext uri="{FF2B5EF4-FFF2-40B4-BE49-F238E27FC236}">
                <a16:creationId xmlns:a16="http://schemas.microsoft.com/office/drawing/2014/main" id="{29057918-12E3-4587-91FE-0A58C45A9734}"/>
              </a:ext>
            </a:extLst>
          </p:cNvPr>
          <p:cNvSpPr>
            <a:spLocks noGrp="1"/>
          </p:cNvSpPr>
          <p:nvPr>
            <p:ph type="ftr" sz="quarter" idx="11"/>
          </p:nvPr>
        </p:nvSpPr>
        <p:spPr/>
        <p:txBody>
          <a:bodyPr/>
          <a:lstStyle/>
          <a:p>
            <a:r>
              <a:rPr lang="el-GR"/>
              <a:t>ΜΟΥΣΙΚΟ ΣΧΟΛΕΙΟ ΧΑΝΙΩΝ</a:t>
            </a:r>
            <a:endParaRPr lang="en-US" dirty="0"/>
          </a:p>
        </p:txBody>
      </p:sp>
      <p:sp>
        <p:nvSpPr>
          <p:cNvPr id="6" name="Θέση αριθμού διαφάνειας 5">
            <a:extLst>
              <a:ext uri="{FF2B5EF4-FFF2-40B4-BE49-F238E27FC236}">
                <a16:creationId xmlns:a16="http://schemas.microsoft.com/office/drawing/2014/main" id="{DB35FC2F-620B-495F-B06C-9553E0505378}"/>
              </a:ext>
            </a:extLst>
          </p:cNvPr>
          <p:cNvSpPr>
            <a:spLocks noGrp="1"/>
          </p:cNvSpPr>
          <p:nvPr>
            <p:ph type="sldNum" sz="quarter" idx="12"/>
          </p:nvPr>
        </p:nvSpPr>
        <p:spPr/>
        <p:txBody>
          <a:bodyPr/>
          <a:lstStyle/>
          <a:p>
            <a:fld id="{4FAB73BC-B049-4115-A692-8D63A059BFB8}" type="slidenum">
              <a:rPr lang="en-US" smtClean="0"/>
              <a:t>10</a:t>
            </a:fld>
            <a:endParaRPr lang="en-US" dirty="0"/>
          </a:p>
        </p:txBody>
      </p:sp>
      <p:pic>
        <p:nvPicPr>
          <p:cNvPr id="7" name="Εικόνα 6">
            <a:extLst>
              <a:ext uri="{FF2B5EF4-FFF2-40B4-BE49-F238E27FC236}">
                <a16:creationId xmlns:a16="http://schemas.microsoft.com/office/drawing/2014/main" id="{B8069227-6DD5-460F-A54A-74669F0E6223}"/>
              </a:ext>
            </a:extLst>
          </p:cNvPr>
          <p:cNvPicPr>
            <a:picLocks noChangeAspect="1"/>
          </p:cNvPicPr>
          <p:nvPr/>
        </p:nvPicPr>
        <p:blipFill>
          <a:blip r:embed="rId2"/>
          <a:stretch>
            <a:fillRect/>
          </a:stretch>
        </p:blipFill>
        <p:spPr>
          <a:xfrm>
            <a:off x="1793289" y="0"/>
            <a:ext cx="8922058" cy="6308173"/>
          </a:xfrm>
          <a:prstGeom prst="rect">
            <a:avLst/>
          </a:prstGeom>
        </p:spPr>
      </p:pic>
    </p:spTree>
    <p:extLst>
      <p:ext uri="{BB962C8B-B14F-4D97-AF65-F5344CB8AC3E}">
        <p14:creationId xmlns:p14="http://schemas.microsoft.com/office/powerpoint/2010/main" val="1648216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84A1FF-1C6D-42E1-892C-16257C54F8BD}"/>
              </a:ext>
            </a:extLst>
          </p:cNvPr>
          <p:cNvSpPr>
            <a:spLocks noGrp="1"/>
          </p:cNvSpPr>
          <p:nvPr>
            <p:ph type="title"/>
          </p:nvPr>
        </p:nvSpPr>
        <p:spPr/>
        <p:txBody>
          <a:bodyPr/>
          <a:lstStyle/>
          <a:p>
            <a:r>
              <a:rPr lang="el-GR" dirty="0"/>
              <a:t>Τα βασικά γεγονότα 1919-1920</a:t>
            </a:r>
          </a:p>
        </p:txBody>
      </p:sp>
      <p:sp>
        <p:nvSpPr>
          <p:cNvPr id="3" name="Θέση περιεχομένου 2">
            <a:extLst>
              <a:ext uri="{FF2B5EF4-FFF2-40B4-BE49-F238E27FC236}">
                <a16:creationId xmlns:a16="http://schemas.microsoft.com/office/drawing/2014/main" id="{81949AF5-C8AE-4FAA-86EB-0D18392FADA9}"/>
              </a:ext>
            </a:extLst>
          </p:cNvPr>
          <p:cNvSpPr>
            <a:spLocks noGrp="1"/>
          </p:cNvSpPr>
          <p:nvPr>
            <p:ph idx="1"/>
          </p:nvPr>
        </p:nvSpPr>
        <p:spPr/>
        <p:txBody>
          <a:bodyPr/>
          <a:lstStyle/>
          <a:p>
            <a:pPr>
              <a:buFont typeface="Wingdings" panose="05000000000000000000" pitchFamily="2" charset="2"/>
              <a:buChar char="Ø"/>
            </a:pPr>
            <a:r>
              <a:rPr lang="el-GR" dirty="0"/>
              <a:t> </a:t>
            </a:r>
            <a:r>
              <a:rPr lang="el-GR" b="1" dirty="0"/>
              <a:t>1919</a:t>
            </a:r>
          </a:p>
          <a:p>
            <a:pPr lvl="1">
              <a:buFont typeface="Wingdings" panose="05000000000000000000" pitchFamily="2" charset="2"/>
              <a:buChar char="Ø"/>
            </a:pPr>
            <a:r>
              <a:rPr lang="el-GR" dirty="0"/>
              <a:t> Απόβαση του Ε.Σ. στην πόλη της Σμύρνης</a:t>
            </a:r>
          </a:p>
          <a:p>
            <a:pPr lvl="1">
              <a:buFont typeface="Wingdings" panose="05000000000000000000" pitchFamily="2" charset="2"/>
              <a:buChar char="Ø"/>
            </a:pPr>
            <a:r>
              <a:rPr lang="el-GR" dirty="0"/>
              <a:t> Έλληνας ύπατος αρμοστής (Αριστείδης Στεργιάδης)</a:t>
            </a:r>
          </a:p>
          <a:p>
            <a:pPr lvl="1">
              <a:buFont typeface="Wingdings" panose="05000000000000000000" pitchFamily="2" charset="2"/>
              <a:buChar char="Ø"/>
            </a:pPr>
            <a:r>
              <a:rPr lang="el-GR" dirty="0"/>
              <a:t> Κατάληψη της ευρύτερης περιοχής</a:t>
            </a:r>
          </a:p>
          <a:p>
            <a:pPr lvl="1">
              <a:buFont typeface="Wingdings" panose="05000000000000000000" pitchFamily="2" charset="2"/>
              <a:buChar char="Ø"/>
            </a:pPr>
            <a:r>
              <a:rPr lang="el-GR" dirty="0"/>
              <a:t> Αντιμετώπιση των Τούρκων ανταρτών </a:t>
            </a:r>
          </a:p>
          <a:p>
            <a:pPr>
              <a:buFont typeface="Wingdings" panose="05000000000000000000" pitchFamily="2" charset="2"/>
              <a:buChar char="Ø"/>
            </a:pPr>
            <a:r>
              <a:rPr lang="el-GR" dirty="0"/>
              <a:t> </a:t>
            </a:r>
            <a:r>
              <a:rPr lang="el-GR" b="1" dirty="0"/>
              <a:t>1920</a:t>
            </a:r>
          </a:p>
          <a:p>
            <a:pPr lvl="1">
              <a:buFont typeface="Wingdings" panose="05000000000000000000" pitchFamily="2" charset="2"/>
              <a:buChar char="Ø"/>
            </a:pPr>
            <a:r>
              <a:rPr lang="el-GR" dirty="0"/>
              <a:t> </a:t>
            </a:r>
            <a:r>
              <a:rPr lang="el-GR" dirty="0">
                <a:hlinkClick r:id="rId2" action="ppaction://hlinkfile"/>
              </a:rPr>
              <a:t>Κατάληψη Ανατολικής Θράκης (άνοιξη)</a:t>
            </a:r>
            <a:endParaRPr lang="el-GR" dirty="0"/>
          </a:p>
          <a:p>
            <a:pPr lvl="1">
              <a:lnSpc>
                <a:spcPct val="100000"/>
              </a:lnSpc>
              <a:buFont typeface="Wingdings" panose="05000000000000000000" pitchFamily="2" charset="2"/>
              <a:buChar char="Ø"/>
            </a:pPr>
            <a:r>
              <a:rPr lang="el-GR" dirty="0"/>
              <a:t> Προέλαση σε βάθος 100-150 </a:t>
            </a:r>
            <a:r>
              <a:rPr lang="el-GR" dirty="0" err="1"/>
              <a:t>χλμ</a:t>
            </a:r>
            <a:r>
              <a:rPr lang="el-GR" dirty="0"/>
              <a:t> στο εσωτερικό της Μ. Ασίας (έκταση πολύ μεγαλύτερη από αυτήν που όριζε η Συνθήκη των </a:t>
            </a:r>
            <a:r>
              <a:rPr lang="el-GR" dirty="0" err="1"/>
              <a:t>Σεβρών</a:t>
            </a:r>
            <a:r>
              <a:rPr lang="el-GR" dirty="0"/>
              <a:t> (καλοκαίρι)</a:t>
            </a:r>
          </a:p>
          <a:p>
            <a:pPr lvl="1">
              <a:buFont typeface="Wingdings" panose="05000000000000000000" pitchFamily="2" charset="2"/>
              <a:buChar char="Ø"/>
            </a:pPr>
            <a:r>
              <a:rPr lang="el-GR" dirty="0"/>
              <a:t> Ο σουλτάνος αποδέχεται τη Συνθήκη, ο </a:t>
            </a:r>
            <a:r>
              <a:rPr lang="el-GR" dirty="0" err="1"/>
              <a:t>Κεμάλ</a:t>
            </a:r>
            <a:r>
              <a:rPr lang="el-GR" dirty="0"/>
              <a:t> την απορρίπτει</a:t>
            </a:r>
            <a:r>
              <a:rPr lang="el-GR" dirty="0">
                <a:hlinkClick r:id="rId3" action="ppaction://hlinkfile"/>
              </a:rPr>
              <a:t>.</a:t>
            </a:r>
            <a:endParaRPr lang="el-GR" dirty="0"/>
          </a:p>
          <a:p>
            <a:pPr lvl="1">
              <a:buFont typeface="Wingdings" panose="05000000000000000000" pitchFamily="2" charset="2"/>
              <a:buChar char="Ø"/>
            </a:pPr>
            <a:r>
              <a:rPr lang="el-GR" dirty="0"/>
              <a:t> Δολοφονική απόπειρα κατά του Βενιζέλου. Εκλογές Νοεμβρίου 1920 -  Ήττα και αυτοεξορία Βενιζέλου.</a:t>
            </a:r>
          </a:p>
          <a:p>
            <a:pPr lvl="1">
              <a:buFont typeface="Wingdings" panose="05000000000000000000" pitchFamily="2" charset="2"/>
              <a:buChar char="Ø"/>
            </a:pPr>
            <a:r>
              <a:rPr lang="el-GR" dirty="0"/>
              <a:t> </a:t>
            </a:r>
            <a:r>
              <a:rPr lang="el-GR" dirty="0">
                <a:hlinkClick r:id="rId4" action="ppaction://hlinkfile"/>
              </a:rPr>
              <a:t>Φιλοβασιλική κυβέρνηση. Δημοψήφισμα (νοθεία) υπέρ του εξόριστου </a:t>
            </a:r>
            <a:r>
              <a:rPr lang="el-GR" dirty="0" err="1">
                <a:hlinkClick r:id="rId4" action="ppaction://hlinkfile"/>
              </a:rPr>
              <a:t>Κων</a:t>
            </a:r>
            <a:r>
              <a:rPr lang="el-GR" dirty="0">
                <a:hlinkClick r:id="rId4" action="ppaction://hlinkfile"/>
              </a:rPr>
              <a:t>/νου. Δυσαρέσκεια </a:t>
            </a:r>
            <a:r>
              <a:rPr lang="el-GR" dirty="0" err="1">
                <a:hlinkClick r:id="rId4" action="ppaction://hlinkfile"/>
              </a:rPr>
              <a:t>Αντάντ</a:t>
            </a:r>
            <a:r>
              <a:rPr lang="el-GR" dirty="0">
                <a:hlinkClick r:id="rId4" action="ppaction://hlinkfile"/>
              </a:rPr>
              <a:t>.</a:t>
            </a:r>
            <a:endParaRPr lang="el-GR" dirty="0"/>
          </a:p>
        </p:txBody>
      </p:sp>
      <p:sp>
        <p:nvSpPr>
          <p:cNvPr id="4" name="Θέση ημερομηνίας 3">
            <a:extLst>
              <a:ext uri="{FF2B5EF4-FFF2-40B4-BE49-F238E27FC236}">
                <a16:creationId xmlns:a16="http://schemas.microsoft.com/office/drawing/2014/main" id="{29B626A0-500D-42DF-8D0E-1B2585BBCFA6}"/>
              </a:ext>
            </a:extLst>
          </p:cNvPr>
          <p:cNvSpPr>
            <a:spLocks noGrp="1"/>
          </p:cNvSpPr>
          <p:nvPr>
            <p:ph type="dt" sz="half" idx="10"/>
          </p:nvPr>
        </p:nvSpPr>
        <p:spPr/>
        <p:txBody>
          <a:bodyPr/>
          <a:lstStyle/>
          <a:p>
            <a:r>
              <a:rPr lang="en-US"/>
              <a:t>Ι.Π. ΑΜΠΕΛΑΣ</a:t>
            </a:r>
            <a:endParaRPr lang="en-US" dirty="0"/>
          </a:p>
        </p:txBody>
      </p:sp>
      <p:sp>
        <p:nvSpPr>
          <p:cNvPr id="5" name="Θέση υποσέλιδου 4">
            <a:extLst>
              <a:ext uri="{FF2B5EF4-FFF2-40B4-BE49-F238E27FC236}">
                <a16:creationId xmlns:a16="http://schemas.microsoft.com/office/drawing/2014/main" id="{C35A5244-FC79-4741-837D-2D4ECE471D04}"/>
              </a:ext>
            </a:extLst>
          </p:cNvPr>
          <p:cNvSpPr>
            <a:spLocks noGrp="1"/>
          </p:cNvSpPr>
          <p:nvPr>
            <p:ph type="ftr" sz="quarter" idx="11"/>
          </p:nvPr>
        </p:nvSpPr>
        <p:spPr/>
        <p:txBody>
          <a:bodyPr/>
          <a:lstStyle/>
          <a:p>
            <a:r>
              <a:rPr lang="el-GR"/>
              <a:t>ΜΟΥΣΙΚΟ ΣΧΟΛΕΙΟ ΧΑΝΙΩΝ</a:t>
            </a:r>
            <a:endParaRPr lang="en-US" dirty="0"/>
          </a:p>
        </p:txBody>
      </p:sp>
      <p:sp>
        <p:nvSpPr>
          <p:cNvPr id="6" name="Θέση αριθμού διαφάνειας 5">
            <a:extLst>
              <a:ext uri="{FF2B5EF4-FFF2-40B4-BE49-F238E27FC236}">
                <a16:creationId xmlns:a16="http://schemas.microsoft.com/office/drawing/2014/main" id="{CAE42AA3-342C-497A-8BCE-57C8B5E1AD54}"/>
              </a:ext>
            </a:extLst>
          </p:cNvPr>
          <p:cNvSpPr>
            <a:spLocks noGrp="1"/>
          </p:cNvSpPr>
          <p:nvPr>
            <p:ph type="sldNum" sz="quarter" idx="12"/>
          </p:nvPr>
        </p:nvSpPr>
        <p:spPr/>
        <p:txBody>
          <a:bodyPr/>
          <a:lstStyle/>
          <a:p>
            <a:fld id="{6113E31D-E2AB-40D1-8B51-AFA5AFEF393A}" type="slidenum">
              <a:rPr lang="en-US" smtClean="0"/>
              <a:t>11</a:t>
            </a:fld>
            <a:endParaRPr lang="en-US" dirty="0"/>
          </a:p>
        </p:txBody>
      </p:sp>
    </p:spTree>
    <p:extLst>
      <p:ext uri="{BB962C8B-B14F-4D97-AF65-F5344CB8AC3E}">
        <p14:creationId xmlns:p14="http://schemas.microsoft.com/office/powerpoint/2010/main" val="1990428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ημερομηνίας 3">
            <a:extLst>
              <a:ext uri="{FF2B5EF4-FFF2-40B4-BE49-F238E27FC236}">
                <a16:creationId xmlns:a16="http://schemas.microsoft.com/office/drawing/2014/main" id="{1B3224A5-3CE3-4FA4-99A1-31BF4BE05F75}"/>
              </a:ext>
            </a:extLst>
          </p:cNvPr>
          <p:cNvSpPr>
            <a:spLocks noGrp="1"/>
          </p:cNvSpPr>
          <p:nvPr>
            <p:ph type="dt" sz="half" idx="10"/>
          </p:nvPr>
        </p:nvSpPr>
        <p:spPr/>
        <p:txBody>
          <a:bodyPr/>
          <a:lstStyle/>
          <a:p>
            <a:r>
              <a:rPr lang="en-US"/>
              <a:t>Ι.Π. ΑΜΠΕΛΑΣ</a:t>
            </a:r>
            <a:endParaRPr lang="en-US" dirty="0"/>
          </a:p>
        </p:txBody>
      </p:sp>
      <p:sp>
        <p:nvSpPr>
          <p:cNvPr id="5" name="Θέση υποσέλιδου 4">
            <a:extLst>
              <a:ext uri="{FF2B5EF4-FFF2-40B4-BE49-F238E27FC236}">
                <a16:creationId xmlns:a16="http://schemas.microsoft.com/office/drawing/2014/main" id="{29057918-12E3-4587-91FE-0A58C45A9734}"/>
              </a:ext>
            </a:extLst>
          </p:cNvPr>
          <p:cNvSpPr>
            <a:spLocks noGrp="1"/>
          </p:cNvSpPr>
          <p:nvPr>
            <p:ph type="ftr" sz="quarter" idx="11"/>
          </p:nvPr>
        </p:nvSpPr>
        <p:spPr/>
        <p:txBody>
          <a:bodyPr/>
          <a:lstStyle/>
          <a:p>
            <a:r>
              <a:rPr lang="el-GR"/>
              <a:t>ΜΟΥΣΙΚΟ ΣΧΟΛΕΙΟ ΧΑΝΙΩΝ</a:t>
            </a:r>
            <a:endParaRPr lang="en-US" dirty="0"/>
          </a:p>
        </p:txBody>
      </p:sp>
      <p:sp>
        <p:nvSpPr>
          <p:cNvPr id="6" name="Θέση αριθμού διαφάνειας 5">
            <a:extLst>
              <a:ext uri="{FF2B5EF4-FFF2-40B4-BE49-F238E27FC236}">
                <a16:creationId xmlns:a16="http://schemas.microsoft.com/office/drawing/2014/main" id="{DB35FC2F-620B-495F-B06C-9553E0505378}"/>
              </a:ext>
            </a:extLst>
          </p:cNvPr>
          <p:cNvSpPr>
            <a:spLocks noGrp="1"/>
          </p:cNvSpPr>
          <p:nvPr>
            <p:ph type="sldNum" sz="quarter" idx="12"/>
          </p:nvPr>
        </p:nvSpPr>
        <p:spPr/>
        <p:txBody>
          <a:bodyPr/>
          <a:lstStyle/>
          <a:p>
            <a:fld id="{4FAB73BC-B049-4115-A692-8D63A059BFB8}" type="slidenum">
              <a:rPr lang="en-US" smtClean="0"/>
              <a:t>12</a:t>
            </a:fld>
            <a:endParaRPr lang="en-US" dirty="0"/>
          </a:p>
        </p:txBody>
      </p:sp>
      <p:pic>
        <p:nvPicPr>
          <p:cNvPr id="7" name="Εικόνα 6">
            <a:extLst>
              <a:ext uri="{FF2B5EF4-FFF2-40B4-BE49-F238E27FC236}">
                <a16:creationId xmlns:a16="http://schemas.microsoft.com/office/drawing/2014/main" id="{B8069227-6DD5-460F-A54A-74669F0E6223}"/>
              </a:ext>
            </a:extLst>
          </p:cNvPr>
          <p:cNvPicPr>
            <a:picLocks noChangeAspect="1"/>
          </p:cNvPicPr>
          <p:nvPr/>
        </p:nvPicPr>
        <p:blipFill>
          <a:blip r:embed="rId2"/>
          <a:stretch>
            <a:fillRect/>
          </a:stretch>
        </p:blipFill>
        <p:spPr>
          <a:xfrm>
            <a:off x="1793289" y="0"/>
            <a:ext cx="8922058" cy="6308173"/>
          </a:xfrm>
          <a:prstGeom prst="rect">
            <a:avLst/>
          </a:prstGeom>
        </p:spPr>
      </p:pic>
    </p:spTree>
    <p:extLst>
      <p:ext uri="{BB962C8B-B14F-4D97-AF65-F5344CB8AC3E}">
        <p14:creationId xmlns:p14="http://schemas.microsoft.com/office/powerpoint/2010/main" val="2047032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204A45-A8A5-4AD9-BFCF-676BCFE9D753}"/>
              </a:ext>
            </a:extLst>
          </p:cNvPr>
          <p:cNvSpPr>
            <a:spLocks noGrp="1"/>
          </p:cNvSpPr>
          <p:nvPr>
            <p:ph type="title"/>
          </p:nvPr>
        </p:nvSpPr>
        <p:spPr/>
        <p:txBody>
          <a:bodyPr/>
          <a:lstStyle/>
          <a:p>
            <a:r>
              <a:rPr lang="el-GR" dirty="0">
                <a:hlinkClick r:id="rId2" action="ppaction://hlinkfile"/>
              </a:rPr>
              <a:t>Το τουρκικό εθνικό κίνημα</a:t>
            </a:r>
            <a:endParaRPr lang="el-GR" dirty="0"/>
          </a:p>
        </p:txBody>
      </p:sp>
      <p:sp>
        <p:nvSpPr>
          <p:cNvPr id="3" name="Θέση περιεχομένου 2">
            <a:extLst>
              <a:ext uri="{FF2B5EF4-FFF2-40B4-BE49-F238E27FC236}">
                <a16:creationId xmlns:a16="http://schemas.microsoft.com/office/drawing/2014/main" id="{F439E05C-311A-441E-9E04-AA39926EDDAC}"/>
              </a:ext>
            </a:extLst>
          </p:cNvPr>
          <p:cNvSpPr>
            <a:spLocks noGrp="1"/>
          </p:cNvSpPr>
          <p:nvPr>
            <p:ph idx="1"/>
          </p:nvPr>
        </p:nvSpPr>
        <p:spPr>
          <a:xfrm>
            <a:off x="905522" y="1845734"/>
            <a:ext cx="10250158" cy="4501800"/>
          </a:xfrm>
        </p:spPr>
        <p:txBody>
          <a:bodyPr/>
          <a:lstStyle/>
          <a:p>
            <a:pPr algn="just">
              <a:lnSpc>
                <a:spcPct val="100000"/>
              </a:lnSpc>
              <a:buFont typeface="Wingdings" panose="05000000000000000000" pitchFamily="2" charset="2"/>
              <a:buChar char="v"/>
            </a:pPr>
            <a:r>
              <a:rPr lang="el-GR" dirty="0"/>
              <a:t> </a:t>
            </a:r>
            <a:r>
              <a:rPr lang="el-GR" sz="2200" dirty="0"/>
              <a:t>Ήττα και δυνάμεις της </a:t>
            </a:r>
            <a:r>
              <a:rPr lang="el-GR" sz="2200" dirty="0" err="1"/>
              <a:t>Αντάντ</a:t>
            </a:r>
            <a:r>
              <a:rPr lang="el-GR" sz="2200" dirty="0"/>
              <a:t> σε τουρκικό έδαφος </a:t>
            </a:r>
            <a:r>
              <a:rPr lang="el-GR" sz="2200" dirty="0">
                <a:sym typeface="Wingdings 3" panose="05040102010807070707" pitchFamily="18" charset="2"/>
              </a:rPr>
              <a:t> α</a:t>
            </a:r>
            <a:r>
              <a:rPr lang="el-GR" sz="2200" dirty="0"/>
              <a:t>ίσθημα ταπείνωσης για τους τουρκικούς μουσουλμανικούς πληθυσμούς</a:t>
            </a:r>
          </a:p>
          <a:p>
            <a:pPr algn="just">
              <a:lnSpc>
                <a:spcPct val="100000"/>
              </a:lnSpc>
              <a:buFont typeface="Wingdings" panose="05000000000000000000" pitchFamily="2" charset="2"/>
              <a:buChar char="v"/>
            </a:pPr>
            <a:r>
              <a:rPr lang="el-GR" sz="2200" dirty="0"/>
              <a:t> </a:t>
            </a:r>
            <a:r>
              <a:rPr lang="el-GR" sz="2200" dirty="0" err="1"/>
              <a:t>Κεμάλ</a:t>
            </a:r>
            <a:r>
              <a:rPr lang="el-GR" sz="2200" dirty="0"/>
              <a:t> και άλλοι στρατιωτικοί: οργάνωση κινήματος για τη δημιουργία ενός τουρκικού εθνικού κράτους</a:t>
            </a:r>
          </a:p>
          <a:p>
            <a:pPr algn="just">
              <a:lnSpc>
                <a:spcPct val="100000"/>
              </a:lnSpc>
              <a:buFont typeface="Wingdings" panose="05000000000000000000" pitchFamily="2" charset="2"/>
              <a:buChar char="v"/>
            </a:pPr>
            <a:r>
              <a:rPr lang="el-GR" sz="2200" dirty="0"/>
              <a:t> Έδρα του εθνικού κινήματος η πόλη της Άγκυρας</a:t>
            </a:r>
          </a:p>
          <a:p>
            <a:pPr algn="just">
              <a:lnSpc>
                <a:spcPct val="100000"/>
              </a:lnSpc>
              <a:buFont typeface="Wingdings" panose="05000000000000000000" pitchFamily="2" charset="2"/>
              <a:buChar char="v"/>
            </a:pPr>
            <a:r>
              <a:rPr lang="el-GR" sz="2200" dirty="0"/>
              <a:t>Σύγκληση της Μεγάλης Εθνοσυνέλευσης: «</a:t>
            </a:r>
            <a:r>
              <a:rPr lang="el-GR" sz="2200" b="1" dirty="0"/>
              <a:t>Η Τουρκία ανήκει στους Τούρκους</a:t>
            </a:r>
            <a:r>
              <a:rPr lang="el-GR" sz="2200" dirty="0"/>
              <a:t>» - Κοσμικό κράτος (ο σουλτάνος στην Κωνσταντινούπολη δεν έχει πλέον καμία δικαιοδοσία)</a:t>
            </a:r>
          </a:p>
          <a:p>
            <a:pPr algn="just">
              <a:lnSpc>
                <a:spcPct val="100000"/>
              </a:lnSpc>
              <a:buFont typeface="Wingdings" panose="05000000000000000000" pitchFamily="2" charset="2"/>
              <a:buChar char="v"/>
            </a:pPr>
            <a:r>
              <a:rPr lang="el-GR" sz="2200" dirty="0"/>
              <a:t> </a:t>
            </a:r>
            <a:r>
              <a:rPr lang="el-GR" sz="2200" dirty="0" err="1"/>
              <a:t>Κεμάλ</a:t>
            </a:r>
            <a:r>
              <a:rPr lang="el-GR" sz="2200" dirty="0"/>
              <a:t>: αρχηγός και πρωθυπουργός του νέου κράτους</a:t>
            </a:r>
          </a:p>
        </p:txBody>
      </p:sp>
      <p:sp>
        <p:nvSpPr>
          <p:cNvPr id="4" name="Θέση ημερομηνίας 3">
            <a:extLst>
              <a:ext uri="{FF2B5EF4-FFF2-40B4-BE49-F238E27FC236}">
                <a16:creationId xmlns:a16="http://schemas.microsoft.com/office/drawing/2014/main" id="{61E9E982-401E-4C06-8296-2A8ED870B21B}"/>
              </a:ext>
            </a:extLst>
          </p:cNvPr>
          <p:cNvSpPr>
            <a:spLocks noGrp="1"/>
          </p:cNvSpPr>
          <p:nvPr>
            <p:ph type="dt" sz="half" idx="10"/>
          </p:nvPr>
        </p:nvSpPr>
        <p:spPr/>
        <p:txBody>
          <a:bodyPr/>
          <a:lstStyle/>
          <a:p>
            <a:r>
              <a:rPr lang="en-US"/>
              <a:t>Ι.Π. ΑΜΠΕΛΑΣ</a:t>
            </a:r>
            <a:endParaRPr lang="en-US" dirty="0"/>
          </a:p>
        </p:txBody>
      </p:sp>
      <p:sp>
        <p:nvSpPr>
          <p:cNvPr id="5" name="Θέση υποσέλιδου 4">
            <a:extLst>
              <a:ext uri="{FF2B5EF4-FFF2-40B4-BE49-F238E27FC236}">
                <a16:creationId xmlns:a16="http://schemas.microsoft.com/office/drawing/2014/main" id="{7903AA8B-FCA9-4C70-B200-9C03E7C81B7E}"/>
              </a:ext>
            </a:extLst>
          </p:cNvPr>
          <p:cNvSpPr>
            <a:spLocks noGrp="1"/>
          </p:cNvSpPr>
          <p:nvPr>
            <p:ph type="ftr" sz="quarter" idx="11"/>
          </p:nvPr>
        </p:nvSpPr>
        <p:spPr/>
        <p:txBody>
          <a:bodyPr/>
          <a:lstStyle/>
          <a:p>
            <a:r>
              <a:rPr lang="el-GR"/>
              <a:t>ΜΟΥΣΙΚΟ ΣΧΟΛΕΙΟ ΧΑΝΙΩΝ</a:t>
            </a:r>
            <a:endParaRPr lang="en-US" dirty="0"/>
          </a:p>
        </p:txBody>
      </p:sp>
      <p:sp>
        <p:nvSpPr>
          <p:cNvPr id="6" name="Θέση αριθμού διαφάνειας 5">
            <a:extLst>
              <a:ext uri="{FF2B5EF4-FFF2-40B4-BE49-F238E27FC236}">
                <a16:creationId xmlns:a16="http://schemas.microsoft.com/office/drawing/2014/main" id="{946C14E7-0AC7-4A52-A866-098852DD7C39}"/>
              </a:ext>
            </a:extLst>
          </p:cNvPr>
          <p:cNvSpPr>
            <a:spLocks noGrp="1"/>
          </p:cNvSpPr>
          <p:nvPr>
            <p:ph type="sldNum" sz="quarter" idx="12"/>
          </p:nvPr>
        </p:nvSpPr>
        <p:spPr/>
        <p:txBody>
          <a:bodyPr/>
          <a:lstStyle/>
          <a:p>
            <a:fld id="{6113E31D-E2AB-40D1-8B51-AFA5AFEF393A}" type="slidenum">
              <a:rPr lang="en-US" smtClean="0"/>
              <a:t>13</a:t>
            </a:fld>
            <a:endParaRPr lang="en-US" dirty="0"/>
          </a:p>
        </p:txBody>
      </p:sp>
    </p:spTree>
    <p:extLst>
      <p:ext uri="{BB962C8B-B14F-4D97-AF65-F5344CB8AC3E}">
        <p14:creationId xmlns:p14="http://schemas.microsoft.com/office/powerpoint/2010/main" val="1410808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ημερομηνίας 3">
            <a:extLst>
              <a:ext uri="{FF2B5EF4-FFF2-40B4-BE49-F238E27FC236}">
                <a16:creationId xmlns:a16="http://schemas.microsoft.com/office/drawing/2014/main" id="{1B3224A5-3CE3-4FA4-99A1-31BF4BE05F75}"/>
              </a:ext>
            </a:extLst>
          </p:cNvPr>
          <p:cNvSpPr>
            <a:spLocks noGrp="1"/>
          </p:cNvSpPr>
          <p:nvPr>
            <p:ph type="dt" sz="half" idx="10"/>
          </p:nvPr>
        </p:nvSpPr>
        <p:spPr/>
        <p:txBody>
          <a:bodyPr/>
          <a:lstStyle/>
          <a:p>
            <a:r>
              <a:rPr lang="en-US"/>
              <a:t>Ι.Π. ΑΜΠΕΛΑΣ</a:t>
            </a:r>
            <a:endParaRPr lang="en-US" dirty="0"/>
          </a:p>
        </p:txBody>
      </p:sp>
      <p:sp>
        <p:nvSpPr>
          <p:cNvPr id="5" name="Θέση υποσέλιδου 4">
            <a:extLst>
              <a:ext uri="{FF2B5EF4-FFF2-40B4-BE49-F238E27FC236}">
                <a16:creationId xmlns:a16="http://schemas.microsoft.com/office/drawing/2014/main" id="{29057918-12E3-4587-91FE-0A58C45A9734}"/>
              </a:ext>
            </a:extLst>
          </p:cNvPr>
          <p:cNvSpPr>
            <a:spLocks noGrp="1"/>
          </p:cNvSpPr>
          <p:nvPr>
            <p:ph type="ftr" sz="quarter" idx="11"/>
          </p:nvPr>
        </p:nvSpPr>
        <p:spPr/>
        <p:txBody>
          <a:bodyPr/>
          <a:lstStyle/>
          <a:p>
            <a:r>
              <a:rPr lang="el-GR"/>
              <a:t>ΜΟΥΣΙΚΟ ΣΧΟΛΕΙΟ ΧΑΝΙΩΝ</a:t>
            </a:r>
            <a:endParaRPr lang="en-US" dirty="0"/>
          </a:p>
        </p:txBody>
      </p:sp>
      <p:sp>
        <p:nvSpPr>
          <p:cNvPr id="6" name="Θέση αριθμού διαφάνειας 5">
            <a:extLst>
              <a:ext uri="{FF2B5EF4-FFF2-40B4-BE49-F238E27FC236}">
                <a16:creationId xmlns:a16="http://schemas.microsoft.com/office/drawing/2014/main" id="{DB35FC2F-620B-495F-B06C-9553E0505378}"/>
              </a:ext>
            </a:extLst>
          </p:cNvPr>
          <p:cNvSpPr>
            <a:spLocks noGrp="1"/>
          </p:cNvSpPr>
          <p:nvPr>
            <p:ph type="sldNum" sz="quarter" idx="12"/>
          </p:nvPr>
        </p:nvSpPr>
        <p:spPr/>
        <p:txBody>
          <a:bodyPr/>
          <a:lstStyle/>
          <a:p>
            <a:fld id="{4FAB73BC-B049-4115-A692-8D63A059BFB8}" type="slidenum">
              <a:rPr lang="en-US" smtClean="0"/>
              <a:t>14</a:t>
            </a:fld>
            <a:endParaRPr lang="en-US" dirty="0"/>
          </a:p>
        </p:txBody>
      </p:sp>
      <p:pic>
        <p:nvPicPr>
          <p:cNvPr id="7" name="Εικόνα 6">
            <a:extLst>
              <a:ext uri="{FF2B5EF4-FFF2-40B4-BE49-F238E27FC236}">
                <a16:creationId xmlns:a16="http://schemas.microsoft.com/office/drawing/2014/main" id="{B8069227-6DD5-460F-A54A-74669F0E6223}"/>
              </a:ext>
            </a:extLst>
          </p:cNvPr>
          <p:cNvPicPr>
            <a:picLocks noChangeAspect="1"/>
          </p:cNvPicPr>
          <p:nvPr/>
        </p:nvPicPr>
        <p:blipFill>
          <a:blip r:embed="rId2"/>
          <a:stretch>
            <a:fillRect/>
          </a:stretch>
        </p:blipFill>
        <p:spPr>
          <a:xfrm>
            <a:off x="1793289" y="0"/>
            <a:ext cx="8922058" cy="6308173"/>
          </a:xfrm>
          <a:prstGeom prst="rect">
            <a:avLst/>
          </a:prstGeom>
        </p:spPr>
      </p:pic>
    </p:spTree>
    <p:extLst>
      <p:ext uri="{BB962C8B-B14F-4D97-AF65-F5344CB8AC3E}">
        <p14:creationId xmlns:p14="http://schemas.microsoft.com/office/powerpoint/2010/main" val="3746972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ημερομηνίας 3">
            <a:extLst>
              <a:ext uri="{FF2B5EF4-FFF2-40B4-BE49-F238E27FC236}">
                <a16:creationId xmlns:a16="http://schemas.microsoft.com/office/drawing/2014/main" id="{61641071-71FE-4436-BD13-23A9C4F1901A}"/>
              </a:ext>
            </a:extLst>
          </p:cNvPr>
          <p:cNvSpPr>
            <a:spLocks noGrp="1"/>
          </p:cNvSpPr>
          <p:nvPr>
            <p:ph type="dt" sz="half" idx="10"/>
          </p:nvPr>
        </p:nvSpPr>
        <p:spPr/>
        <p:txBody>
          <a:bodyPr/>
          <a:lstStyle/>
          <a:p>
            <a:r>
              <a:rPr lang="en-US"/>
              <a:t>Ι.Π. ΑΜΠΕΛΑΣ</a:t>
            </a:r>
            <a:endParaRPr lang="en-US" dirty="0"/>
          </a:p>
        </p:txBody>
      </p:sp>
      <p:sp>
        <p:nvSpPr>
          <p:cNvPr id="5" name="Θέση υποσέλιδου 4">
            <a:extLst>
              <a:ext uri="{FF2B5EF4-FFF2-40B4-BE49-F238E27FC236}">
                <a16:creationId xmlns:a16="http://schemas.microsoft.com/office/drawing/2014/main" id="{914F3C20-094D-43F9-835C-E914301F9DFA}"/>
              </a:ext>
            </a:extLst>
          </p:cNvPr>
          <p:cNvSpPr>
            <a:spLocks noGrp="1"/>
          </p:cNvSpPr>
          <p:nvPr>
            <p:ph type="ftr" sz="quarter" idx="11"/>
          </p:nvPr>
        </p:nvSpPr>
        <p:spPr/>
        <p:txBody>
          <a:bodyPr/>
          <a:lstStyle/>
          <a:p>
            <a:r>
              <a:rPr lang="el-GR"/>
              <a:t>ΜΟΥΣΙΚΟ ΣΧΟΛΕΙΟ ΧΑΝΙΩΝ</a:t>
            </a:r>
            <a:endParaRPr lang="en-US" dirty="0"/>
          </a:p>
        </p:txBody>
      </p:sp>
      <p:sp>
        <p:nvSpPr>
          <p:cNvPr id="6" name="Θέση αριθμού διαφάνειας 5">
            <a:extLst>
              <a:ext uri="{FF2B5EF4-FFF2-40B4-BE49-F238E27FC236}">
                <a16:creationId xmlns:a16="http://schemas.microsoft.com/office/drawing/2014/main" id="{23AA35F5-57A6-4720-A205-F3CA9722B055}"/>
              </a:ext>
            </a:extLst>
          </p:cNvPr>
          <p:cNvSpPr>
            <a:spLocks noGrp="1"/>
          </p:cNvSpPr>
          <p:nvPr>
            <p:ph type="sldNum" sz="quarter" idx="12"/>
          </p:nvPr>
        </p:nvSpPr>
        <p:spPr/>
        <p:txBody>
          <a:bodyPr/>
          <a:lstStyle/>
          <a:p>
            <a:fld id="{6113E31D-E2AB-40D1-8B51-AFA5AFEF393A}" type="slidenum">
              <a:rPr lang="en-US" smtClean="0"/>
              <a:t>15</a:t>
            </a:fld>
            <a:endParaRPr lang="en-US" dirty="0"/>
          </a:p>
        </p:txBody>
      </p:sp>
      <p:pic>
        <p:nvPicPr>
          <p:cNvPr id="7" name="Εικόνα 6">
            <a:extLst>
              <a:ext uri="{FF2B5EF4-FFF2-40B4-BE49-F238E27FC236}">
                <a16:creationId xmlns:a16="http://schemas.microsoft.com/office/drawing/2014/main" id="{4E10894A-2499-4314-AE6C-E764CE0A36B4}"/>
              </a:ext>
            </a:extLst>
          </p:cNvPr>
          <p:cNvPicPr>
            <a:picLocks noChangeAspect="1"/>
          </p:cNvPicPr>
          <p:nvPr/>
        </p:nvPicPr>
        <p:blipFill>
          <a:blip r:embed="rId2"/>
          <a:stretch>
            <a:fillRect/>
          </a:stretch>
        </p:blipFill>
        <p:spPr>
          <a:xfrm>
            <a:off x="6635751" y="2218399"/>
            <a:ext cx="5308600" cy="3981450"/>
          </a:xfrm>
          <a:prstGeom prst="rect">
            <a:avLst/>
          </a:prstGeom>
        </p:spPr>
      </p:pic>
      <p:pic>
        <p:nvPicPr>
          <p:cNvPr id="8" name="Εικόνα 7">
            <a:extLst>
              <a:ext uri="{FF2B5EF4-FFF2-40B4-BE49-F238E27FC236}">
                <a16:creationId xmlns:a16="http://schemas.microsoft.com/office/drawing/2014/main" id="{09112E4E-47DB-4EFB-8DEA-2163BF55DAB4}"/>
              </a:ext>
            </a:extLst>
          </p:cNvPr>
          <p:cNvPicPr>
            <a:picLocks noChangeAspect="1"/>
          </p:cNvPicPr>
          <p:nvPr/>
        </p:nvPicPr>
        <p:blipFill>
          <a:blip r:embed="rId3"/>
          <a:stretch>
            <a:fillRect/>
          </a:stretch>
        </p:blipFill>
        <p:spPr>
          <a:xfrm>
            <a:off x="382246" y="361950"/>
            <a:ext cx="6169802" cy="3981450"/>
          </a:xfrm>
          <a:prstGeom prst="rect">
            <a:avLst/>
          </a:prstGeom>
        </p:spPr>
      </p:pic>
    </p:spTree>
    <p:extLst>
      <p:ext uri="{BB962C8B-B14F-4D97-AF65-F5344CB8AC3E}">
        <p14:creationId xmlns:p14="http://schemas.microsoft.com/office/powerpoint/2010/main" val="36636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3813E6-5D30-43CA-B7E0-1C5210A7CD1F}"/>
              </a:ext>
            </a:extLst>
          </p:cNvPr>
          <p:cNvSpPr>
            <a:spLocks noGrp="1"/>
          </p:cNvSpPr>
          <p:nvPr>
            <p:ph type="title"/>
          </p:nvPr>
        </p:nvSpPr>
        <p:spPr/>
        <p:txBody>
          <a:bodyPr/>
          <a:lstStyle/>
          <a:p>
            <a:r>
              <a:rPr lang="el-GR" dirty="0"/>
              <a:t>Τα βασικά γεγονότα 1921</a:t>
            </a:r>
          </a:p>
        </p:txBody>
      </p:sp>
      <p:sp>
        <p:nvSpPr>
          <p:cNvPr id="3" name="Θέση περιεχομένου 2">
            <a:extLst>
              <a:ext uri="{FF2B5EF4-FFF2-40B4-BE49-F238E27FC236}">
                <a16:creationId xmlns:a16="http://schemas.microsoft.com/office/drawing/2014/main" id="{06DF36B6-2460-4E1C-B61E-163CABB7739E}"/>
              </a:ext>
            </a:extLst>
          </p:cNvPr>
          <p:cNvSpPr>
            <a:spLocks noGrp="1"/>
          </p:cNvSpPr>
          <p:nvPr>
            <p:ph idx="1"/>
          </p:nvPr>
        </p:nvSpPr>
        <p:spPr/>
        <p:txBody>
          <a:bodyPr>
            <a:normAutofit fontScale="85000" lnSpcReduction="10000"/>
          </a:bodyPr>
          <a:lstStyle/>
          <a:p>
            <a:pPr>
              <a:buFont typeface="Wingdings" panose="05000000000000000000" pitchFamily="2" charset="2"/>
              <a:buChar char="Ø"/>
            </a:pPr>
            <a:r>
              <a:rPr lang="el-GR" dirty="0"/>
              <a:t> </a:t>
            </a:r>
            <a:r>
              <a:rPr lang="el-GR" sz="2100" b="1" dirty="0"/>
              <a:t>1921</a:t>
            </a:r>
          </a:p>
          <a:p>
            <a:pPr lvl="1">
              <a:lnSpc>
                <a:spcPct val="120000"/>
              </a:lnSpc>
              <a:buFont typeface="Wingdings" panose="05000000000000000000" pitchFamily="2" charset="2"/>
              <a:buChar char="Ø"/>
            </a:pPr>
            <a:r>
              <a:rPr lang="el-GR" sz="2100" b="1" dirty="0"/>
              <a:t> </a:t>
            </a:r>
            <a:r>
              <a:rPr lang="el-GR" sz="2100" dirty="0"/>
              <a:t>διπλωματικές επιτυχίες του </a:t>
            </a:r>
            <a:r>
              <a:rPr lang="el-GR" sz="2100" dirty="0" err="1"/>
              <a:t>Κεμάλ</a:t>
            </a:r>
            <a:r>
              <a:rPr lang="el-GR" sz="2100" dirty="0"/>
              <a:t> (πολιτική ενεργητικής ουδετεροφιλίας)</a:t>
            </a:r>
          </a:p>
          <a:p>
            <a:pPr lvl="1">
              <a:lnSpc>
                <a:spcPct val="120000"/>
              </a:lnSpc>
              <a:buFont typeface="Wingdings" panose="05000000000000000000" pitchFamily="2" charset="2"/>
              <a:buChar char="Ø"/>
            </a:pPr>
            <a:r>
              <a:rPr lang="el-GR" sz="2100" b="1" dirty="0"/>
              <a:t> Μάρτιος 1921: συμφωνία με τη Σοβιετική Ένωση, με την Ιταλία και τη Γαλλία</a:t>
            </a:r>
          </a:p>
          <a:p>
            <a:pPr lvl="1">
              <a:lnSpc>
                <a:spcPct val="120000"/>
              </a:lnSpc>
              <a:buFont typeface="Wingdings" panose="05000000000000000000" pitchFamily="2" charset="2"/>
              <a:buChar char="Ø"/>
            </a:pPr>
            <a:r>
              <a:rPr lang="el-GR" sz="2100" b="1" dirty="0"/>
              <a:t> Οκτώβριος 1921: νέα συμφωνία με τη Γαλλία</a:t>
            </a:r>
          </a:p>
          <a:p>
            <a:pPr lvl="1" algn="just">
              <a:lnSpc>
                <a:spcPct val="120000"/>
              </a:lnSpc>
              <a:buFont typeface="Wingdings" panose="05000000000000000000" pitchFamily="2" charset="2"/>
              <a:buChar char="Ø"/>
            </a:pPr>
            <a:r>
              <a:rPr lang="el-GR" sz="2100" dirty="0"/>
              <a:t> αποχώρηση των ξένων στρατιωτικών δυνάμεων, οικονομική ενίσχυση των Τούρκων, στρατιωτικός   εξοπλισμός, οικονομικά προνόμια Ιταλών και Γάλλων από το </a:t>
            </a:r>
            <a:r>
              <a:rPr lang="el-GR" sz="2100" dirty="0" err="1"/>
              <a:t>κεμαλικό</a:t>
            </a:r>
            <a:r>
              <a:rPr lang="el-GR" sz="2100" dirty="0"/>
              <a:t> τουρκικό κράτος</a:t>
            </a:r>
          </a:p>
          <a:p>
            <a:pPr lvl="1" algn="just">
              <a:lnSpc>
                <a:spcPct val="120000"/>
              </a:lnSpc>
              <a:buFont typeface="Wingdings" panose="05000000000000000000" pitchFamily="2" charset="2"/>
              <a:buChar char="Ø"/>
            </a:pPr>
            <a:r>
              <a:rPr lang="el-GR" sz="2100" dirty="0"/>
              <a:t> τακτική υποχώρησης του τουρκικού στρατού </a:t>
            </a:r>
          </a:p>
          <a:p>
            <a:pPr lvl="1" algn="just">
              <a:lnSpc>
                <a:spcPct val="120000"/>
              </a:lnSpc>
              <a:buFont typeface="Wingdings" panose="05000000000000000000" pitchFamily="2" charset="2"/>
              <a:buChar char="Ø"/>
            </a:pPr>
            <a:r>
              <a:rPr lang="el-GR" sz="2100" dirty="0"/>
              <a:t>  </a:t>
            </a:r>
            <a:r>
              <a:rPr lang="el-GR" sz="2100" dirty="0">
                <a:hlinkClick r:id="rId2" action="ppaction://hlinkfile"/>
              </a:rPr>
              <a:t>το Δίλημμα</a:t>
            </a:r>
            <a:r>
              <a:rPr lang="el-GR" sz="2100" dirty="0"/>
              <a:t>, </a:t>
            </a:r>
            <a:r>
              <a:rPr lang="el-GR" sz="2100" dirty="0">
                <a:hlinkClick r:id="rId3" action="ppaction://hlinkfile"/>
              </a:rPr>
              <a:t>η νέα προέλαση του Ε.Σ. προς τα ανατολικά </a:t>
            </a:r>
            <a:r>
              <a:rPr lang="el-GR" sz="2100" dirty="0"/>
              <a:t>(</a:t>
            </a:r>
            <a:r>
              <a:rPr lang="el-GR" sz="2100" dirty="0">
                <a:hlinkClick r:id="rId4" action="ppaction://hlinkfile"/>
              </a:rPr>
              <a:t>Κιουτάχεια</a:t>
            </a:r>
            <a:r>
              <a:rPr lang="el-GR" sz="2100" dirty="0"/>
              <a:t>, </a:t>
            </a:r>
            <a:r>
              <a:rPr lang="el-GR" sz="2100" dirty="0">
                <a:hlinkClick r:id="rId5" action="ppaction://hlinkfile"/>
              </a:rPr>
              <a:t>μάχη στον ποταμό Σαγγάριο – νίκη χωρίς </a:t>
            </a:r>
            <a:r>
              <a:rPr lang="el-GR" sz="2100" dirty="0" err="1">
                <a:hlinkClick r:id="rId5" action="ppaction://hlinkfile"/>
              </a:rPr>
              <a:t>αντίκρυσμα</a:t>
            </a:r>
            <a:r>
              <a:rPr lang="el-GR" sz="2100" dirty="0"/>
              <a:t> [Αύγουστος 1921]</a:t>
            </a:r>
          </a:p>
          <a:p>
            <a:pPr lvl="1" algn="just">
              <a:lnSpc>
                <a:spcPct val="120000"/>
              </a:lnSpc>
              <a:buFont typeface="Wingdings" panose="05000000000000000000" pitchFamily="2" charset="2"/>
              <a:buChar char="Ø"/>
            </a:pPr>
            <a:r>
              <a:rPr lang="el-GR" sz="2100" dirty="0"/>
              <a:t> επιστροφή στη γραμμή </a:t>
            </a:r>
            <a:r>
              <a:rPr lang="el-GR" sz="2100" dirty="0" err="1"/>
              <a:t>Εσκί</a:t>
            </a:r>
            <a:r>
              <a:rPr lang="el-GR" sz="2100" dirty="0"/>
              <a:t>  </a:t>
            </a:r>
            <a:r>
              <a:rPr lang="el-GR" sz="2100" dirty="0" err="1"/>
              <a:t>Σεχίρ</a:t>
            </a:r>
            <a:r>
              <a:rPr lang="el-GR" sz="2100" dirty="0"/>
              <a:t>-Κιουτάχεια-</a:t>
            </a:r>
            <a:r>
              <a:rPr lang="el-GR" sz="2100" dirty="0" err="1"/>
              <a:t>Αφιόν</a:t>
            </a:r>
            <a:r>
              <a:rPr lang="el-GR" sz="2100" dirty="0"/>
              <a:t> </a:t>
            </a:r>
            <a:r>
              <a:rPr lang="el-GR" sz="2100" dirty="0" err="1"/>
              <a:t>Καραχισάρ</a:t>
            </a:r>
            <a:r>
              <a:rPr lang="el-GR" sz="2100" dirty="0"/>
              <a:t> (αδράνεια για έναν χρόνο)</a:t>
            </a:r>
          </a:p>
          <a:p>
            <a:pPr lvl="1" algn="just">
              <a:lnSpc>
                <a:spcPct val="120000"/>
              </a:lnSpc>
              <a:buFont typeface="Wingdings" panose="05000000000000000000" pitchFamily="2" charset="2"/>
              <a:buChar char="Ø"/>
            </a:pPr>
            <a:r>
              <a:rPr lang="el-GR" sz="2100" dirty="0"/>
              <a:t> διπλωματική απομόνωση της Ελλάδας, οικονομικά προβλήματα, κλίμα δυσαρέσκειας για τις εξελίξεις</a:t>
            </a:r>
          </a:p>
          <a:p>
            <a:pPr marL="201168" lvl="1" indent="0" algn="just">
              <a:lnSpc>
                <a:spcPct val="100000"/>
              </a:lnSpc>
              <a:buNone/>
            </a:pPr>
            <a:endParaRPr lang="el-GR" dirty="0"/>
          </a:p>
          <a:p>
            <a:pPr lvl="1">
              <a:lnSpc>
                <a:spcPct val="100000"/>
              </a:lnSpc>
              <a:buFont typeface="Wingdings" panose="05000000000000000000" pitchFamily="2" charset="2"/>
              <a:buChar char="Ø"/>
            </a:pPr>
            <a:endParaRPr lang="el-GR" dirty="0"/>
          </a:p>
          <a:p>
            <a:pPr marL="201168" lvl="1" indent="0">
              <a:lnSpc>
                <a:spcPct val="100000"/>
              </a:lnSpc>
              <a:buNone/>
            </a:pPr>
            <a:endParaRPr lang="el-GR" dirty="0"/>
          </a:p>
        </p:txBody>
      </p:sp>
      <p:sp>
        <p:nvSpPr>
          <p:cNvPr id="4" name="Θέση ημερομηνίας 3">
            <a:extLst>
              <a:ext uri="{FF2B5EF4-FFF2-40B4-BE49-F238E27FC236}">
                <a16:creationId xmlns:a16="http://schemas.microsoft.com/office/drawing/2014/main" id="{1BC4445E-973A-4309-A001-7D9A5F90AFF7}"/>
              </a:ext>
            </a:extLst>
          </p:cNvPr>
          <p:cNvSpPr>
            <a:spLocks noGrp="1"/>
          </p:cNvSpPr>
          <p:nvPr>
            <p:ph type="dt" sz="half" idx="10"/>
          </p:nvPr>
        </p:nvSpPr>
        <p:spPr/>
        <p:txBody>
          <a:bodyPr/>
          <a:lstStyle/>
          <a:p>
            <a:r>
              <a:rPr lang="en-US"/>
              <a:t>Ι.Π. ΑΜΠΕΛΑΣ</a:t>
            </a:r>
            <a:endParaRPr lang="en-US" dirty="0"/>
          </a:p>
        </p:txBody>
      </p:sp>
      <p:sp>
        <p:nvSpPr>
          <p:cNvPr id="5" name="Θέση υποσέλιδου 4">
            <a:extLst>
              <a:ext uri="{FF2B5EF4-FFF2-40B4-BE49-F238E27FC236}">
                <a16:creationId xmlns:a16="http://schemas.microsoft.com/office/drawing/2014/main" id="{1CBFD561-7239-4EFC-A999-690595BAF5B7}"/>
              </a:ext>
            </a:extLst>
          </p:cNvPr>
          <p:cNvSpPr>
            <a:spLocks noGrp="1"/>
          </p:cNvSpPr>
          <p:nvPr>
            <p:ph type="ftr" sz="quarter" idx="11"/>
          </p:nvPr>
        </p:nvSpPr>
        <p:spPr/>
        <p:txBody>
          <a:bodyPr/>
          <a:lstStyle/>
          <a:p>
            <a:r>
              <a:rPr lang="el-GR"/>
              <a:t>ΜΟΥΣΙΚΟ ΣΧΟΛΕΙΟ ΧΑΝΙΩΝ</a:t>
            </a:r>
            <a:endParaRPr lang="en-US" dirty="0"/>
          </a:p>
        </p:txBody>
      </p:sp>
      <p:sp>
        <p:nvSpPr>
          <p:cNvPr id="6" name="Θέση αριθμού διαφάνειας 5">
            <a:extLst>
              <a:ext uri="{FF2B5EF4-FFF2-40B4-BE49-F238E27FC236}">
                <a16:creationId xmlns:a16="http://schemas.microsoft.com/office/drawing/2014/main" id="{ED3C4CF5-B2BE-4A04-B711-96400525BCE3}"/>
              </a:ext>
            </a:extLst>
          </p:cNvPr>
          <p:cNvSpPr>
            <a:spLocks noGrp="1"/>
          </p:cNvSpPr>
          <p:nvPr>
            <p:ph type="sldNum" sz="quarter" idx="12"/>
          </p:nvPr>
        </p:nvSpPr>
        <p:spPr/>
        <p:txBody>
          <a:bodyPr/>
          <a:lstStyle/>
          <a:p>
            <a:fld id="{6113E31D-E2AB-40D1-8B51-AFA5AFEF393A}" type="slidenum">
              <a:rPr lang="en-US" smtClean="0"/>
              <a:t>16</a:t>
            </a:fld>
            <a:endParaRPr lang="en-US" dirty="0"/>
          </a:p>
        </p:txBody>
      </p:sp>
    </p:spTree>
    <p:extLst>
      <p:ext uri="{BB962C8B-B14F-4D97-AF65-F5344CB8AC3E}">
        <p14:creationId xmlns:p14="http://schemas.microsoft.com/office/powerpoint/2010/main" val="691918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ημερομηνίας 3">
            <a:extLst>
              <a:ext uri="{FF2B5EF4-FFF2-40B4-BE49-F238E27FC236}">
                <a16:creationId xmlns:a16="http://schemas.microsoft.com/office/drawing/2014/main" id="{4691DE86-ED66-4DAD-A1CF-02C3C1489036}"/>
              </a:ext>
            </a:extLst>
          </p:cNvPr>
          <p:cNvSpPr>
            <a:spLocks noGrp="1"/>
          </p:cNvSpPr>
          <p:nvPr>
            <p:ph type="dt" sz="half" idx="10"/>
          </p:nvPr>
        </p:nvSpPr>
        <p:spPr/>
        <p:txBody>
          <a:bodyPr/>
          <a:lstStyle/>
          <a:p>
            <a:r>
              <a:rPr lang="en-US"/>
              <a:t>Ι.Π. ΑΜΠΕΛΑΣ</a:t>
            </a:r>
            <a:endParaRPr lang="en-US" dirty="0"/>
          </a:p>
        </p:txBody>
      </p:sp>
      <p:sp>
        <p:nvSpPr>
          <p:cNvPr id="5" name="Θέση υποσέλιδου 4">
            <a:extLst>
              <a:ext uri="{FF2B5EF4-FFF2-40B4-BE49-F238E27FC236}">
                <a16:creationId xmlns:a16="http://schemas.microsoft.com/office/drawing/2014/main" id="{4FE9FD10-1805-47F2-928A-12968824E6E7}"/>
              </a:ext>
            </a:extLst>
          </p:cNvPr>
          <p:cNvSpPr>
            <a:spLocks noGrp="1"/>
          </p:cNvSpPr>
          <p:nvPr>
            <p:ph type="ftr" sz="quarter" idx="11"/>
          </p:nvPr>
        </p:nvSpPr>
        <p:spPr/>
        <p:txBody>
          <a:bodyPr/>
          <a:lstStyle/>
          <a:p>
            <a:r>
              <a:rPr lang="el-GR"/>
              <a:t>ΜΟΥΣΙΚΟ ΣΧΟΛΕΙΟ ΧΑΝΙΩΝ</a:t>
            </a:r>
            <a:endParaRPr lang="en-US" dirty="0"/>
          </a:p>
        </p:txBody>
      </p:sp>
      <p:sp>
        <p:nvSpPr>
          <p:cNvPr id="6" name="Θέση αριθμού διαφάνειας 5">
            <a:extLst>
              <a:ext uri="{FF2B5EF4-FFF2-40B4-BE49-F238E27FC236}">
                <a16:creationId xmlns:a16="http://schemas.microsoft.com/office/drawing/2014/main" id="{18423C5D-3687-4082-A236-D368B3A659F9}"/>
              </a:ext>
            </a:extLst>
          </p:cNvPr>
          <p:cNvSpPr>
            <a:spLocks noGrp="1"/>
          </p:cNvSpPr>
          <p:nvPr>
            <p:ph type="sldNum" sz="quarter" idx="12"/>
          </p:nvPr>
        </p:nvSpPr>
        <p:spPr/>
        <p:txBody>
          <a:bodyPr/>
          <a:lstStyle/>
          <a:p>
            <a:fld id="{6113E31D-E2AB-40D1-8B51-AFA5AFEF393A}" type="slidenum">
              <a:rPr lang="en-US" smtClean="0"/>
              <a:t>17</a:t>
            </a:fld>
            <a:endParaRPr lang="en-US" dirty="0"/>
          </a:p>
        </p:txBody>
      </p:sp>
      <p:pic>
        <p:nvPicPr>
          <p:cNvPr id="7" name="Εικόνα 6">
            <a:extLst>
              <a:ext uri="{FF2B5EF4-FFF2-40B4-BE49-F238E27FC236}">
                <a16:creationId xmlns:a16="http://schemas.microsoft.com/office/drawing/2014/main" id="{E5C106EB-06F2-46A5-8208-802B8738C676}"/>
              </a:ext>
            </a:extLst>
          </p:cNvPr>
          <p:cNvPicPr>
            <a:picLocks noChangeAspect="1"/>
          </p:cNvPicPr>
          <p:nvPr/>
        </p:nvPicPr>
        <p:blipFill>
          <a:blip r:embed="rId2"/>
          <a:stretch>
            <a:fillRect/>
          </a:stretch>
        </p:blipFill>
        <p:spPr>
          <a:xfrm>
            <a:off x="1476374" y="228600"/>
            <a:ext cx="9567083" cy="5887436"/>
          </a:xfrm>
          <a:prstGeom prst="rect">
            <a:avLst/>
          </a:prstGeom>
        </p:spPr>
      </p:pic>
    </p:spTree>
    <p:extLst>
      <p:ext uri="{BB962C8B-B14F-4D97-AF65-F5344CB8AC3E}">
        <p14:creationId xmlns:p14="http://schemas.microsoft.com/office/powerpoint/2010/main" val="2434954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ημερομηνίας 3">
            <a:extLst>
              <a:ext uri="{FF2B5EF4-FFF2-40B4-BE49-F238E27FC236}">
                <a16:creationId xmlns:a16="http://schemas.microsoft.com/office/drawing/2014/main" id="{80A3256D-B18A-4351-9710-08CD523AF029}"/>
              </a:ext>
            </a:extLst>
          </p:cNvPr>
          <p:cNvSpPr>
            <a:spLocks noGrp="1"/>
          </p:cNvSpPr>
          <p:nvPr>
            <p:ph type="dt" sz="half" idx="10"/>
          </p:nvPr>
        </p:nvSpPr>
        <p:spPr/>
        <p:txBody>
          <a:bodyPr/>
          <a:lstStyle/>
          <a:p>
            <a:r>
              <a:rPr lang="en-US"/>
              <a:t>Ι.Π. ΑΜΠΕΛΑΣ</a:t>
            </a:r>
            <a:endParaRPr lang="en-US" dirty="0"/>
          </a:p>
        </p:txBody>
      </p:sp>
      <p:sp>
        <p:nvSpPr>
          <p:cNvPr id="5" name="Θέση υποσέλιδου 4">
            <a:extLst>
              <a:ext uri="{FF2B5EF4-FFF2-40B4-BE49-F238E27FC236}">
                <a16:creationId xmlns:a16="http://schemas.microsoft.com/office/drawing/2014/main" id="{8983748B-533C-412E-A6E4-2CCB16550D70}"/>
              </a:ext>
            </a:extLst>
          </p:cNvPr>
          <p:cNvSpPr>
            <a:spLocks noGrp="1"/>
          </p:cNvSpPr>
          <p:nvPr>
            <p:ph type="ftr" sz="quarter" idx="11"/>
          </p:nvPr>
        </p:nvSpPr>
        <p:spPr/>
        <p:txBody>
          <a:bodyPr/>
          <a:lstStyle/>
          <a:p>
            <a:r>
              <a:rPr lang="el-GR"/>
              <a:t>ΜΟΥΣΙΚΟ ΣΧΟΛΕΙΟ ΧΑΝΙΩΝ</a:t>
            </a:r>
            <a:endParaRPr lang="en-US" dirty="0"/>
          </a:p>
        </p:txBody>
      </p:sp>
      <p:sp>
        <p:nvSpPr>
          <p:cNvPr id="6" name="Θέση αριθμού διαφάνειας 5">
            <a:extLst>
              <a:ext uri="{FF2B5EF4-FFF2-40B4-BE49-F238E27FC236}">
                <a16:creationId xmlns:a16="http://schemas.microsoft.com/office/drawing/2014/main" id="{45C153CA-322A-40ED-89A5-C691412C8759}"/>
              </a:ext>
            </a:extLst>
          </p:cNvPr>
          <p:cNvSpPr>
            <a:spLocks noGrp="1"/>
          </p:cNvSpPr>
          <p:nvPr>
            <p:ph type="sldNum" sz="quarter" idx="12"/>
          </p:nvPr>
        </p:nvSpPr>
        <p:spPr/>
        <p:txBody>
          <a:bodyPr/>
          <a:lstStyle/>
          <a:p>
            <a:fld id="{6113E31D-E2AB-40D1-8B51-AFA5AFEF393A}" type="slidenum">
              <a:rPr lang="en-US" smtClean="0"/>
              <a:t>18</a:t>
            </a:fld>
            <a:endParaRPr lang="en-US" dirty="0"/>
          </a:p>
        </p:txBody>
      </p:sp>
      <p:pic>
        <p:nvPicPr>
          <p:cNvPr id="7" name="Εικόνα 6">
            <a:extLst>
              <a:ext uri="{FF2B5EF4-FFF2-40B4-BE49-F238E27FC236}">
                <a16:creationId xmlns:a16="http://schemas.microsoft.com/office/drawing/2014/main" id="{12127672-036E-42D7-91E5-5A4C0F67E4C8}"/>
              </a:ext>
            </a:extLst>
          </p:cNvPr>
          <p:cNvPicPr>
            <a:picLocks noChangeAspect="1"/>
          </p:cNvPicPr>
          <p:nvPr/>
        </p:nvPicPr>
        <p:blipFill>
          <a:blip r:embed="rId2"/>
          <a:stretch>
            <a:fillRect/>
          </a:stretch>
        </p:blipFill>
        <p:spPr>
          <a:xfrm>
            <a:off x="247695" y="660629"/>
            <a:ext cx="6454773" cy="4911496"/>
          </a:xfrm>
          <a:prstGeom prst="rect">
            <a:avLst/>
          </a:prstGeom>
        </p:spPr>
      </p:pic>
      <p:pic>
        <p:nvPicPr>
          <p:cNvPr id="8" name="Εικόνα 7">
            <a:extLst>
              <a:ext uri="{FF2B5EF4-FFF2-40B4-BE49-F238E27FC236}">
                <a16:creationId xmlns:a16="http://schemas.microsoft.com/office/drawing/2014/main" id="{F939F464-0755-4E5B-81F5-169E0FD48D27}"/>
              </a:ext>
            </a:extLst>
          </p:cNvPr>
          <p:cNvPicPr>
            <a:picLocks noChangeAspect="1"/>
          </p:cNvPicPr>
          <p:nvPr/>
        </p:nvPicPr>
        <p:blipFill>
          <a:blip r:embed="rId3"/>
          <a:stretch>
            <a:fillRect/>
          </a:stretch>
        </p:blipFill>
        <p:spPr>
          <a:xfrm>
            <a:off x="6829875" y="1416050"/>
            <a:ext cx="4966837" cy="3333750"/>
          </a:xfrm>
          <a:prstGeom prst="rect">
            <a:avLst/>
          </a:prstGeom>
        </p:spPr>
      </p:pic>
    </p:spTree>
    <p:extLst>
      <p:ext uri="{BB962C8B-B14F-4D97-AF65-F5344CB8AC3E}">
        <p14:creationId xmlns:p14="http://schemas.microsoft.com/office/powerpoint/2010/main" val="3134457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4E62768D-EAFA-4EF6-B7F1-9283CC09F0BC}"/>
              </a:ext>
            </a:extLst>
          </p:cNvPr>
          <p:cNvSpPr>
            <a:spLocks noGrp="1"/>
          </p:cNvSpPr>
          <p:nvPr>
            <p:ph type="dt" sz="half" idx="10"/>
          </p:nvPr>
        </p:nvSpPr>
        <p:spPr/>
        <p:txBody>
          <a:bodyPr/>
          <a:lstStyle/>
          <a:p>
            <a:r>
              <a:rPr lang="en-US"/>
              <a:t>Ι.Π. ΑΜΠΕΛΑΣ</a:t>
            </a:r>
            <a:endParaRPr lang="en-US" dirty="0"/>
          </a:p>
        </p:txBody>
      </p:sp>
      <p:sp>
        <p:nvSpPr>
          <p:cNvPr id="3" name="Θέση υποσέλιδου 2">
            <a:extLst>
              <a:ext uri="{FF2B5EF4-FFF2-40B4-BE49-F238E27FC236}">
                <a16:creationId xmlns:a16="http://schemas.microsoft.com/office/drawing/2014/main" id="{2B52F382-5B2D-4EA4-8E49-528187FFA49A}"/>
              </a:ext>
            </a:extLst>
          </p:cNvPr>
          <p:cNvSpPr>
            <a:spLocks noGrp="1"/>
          </p:cNvSpPr>
          <p:nvPr>
            <p:ph type="ftr" sz="quarter" idx="11"/>
          </p:nvPr>
        </p:nvSpPr>
        <p:spPr/>
        <p:txBody>
          <a:bodyPr/>
          <a:lstStyle/>
          <a:p>
            <a:r>
              <a:rPr lang="el-GR"/>
              <a:t>ΜΟΥΣΙΚΟ ΣΧΟΛΕΙΟ ΧΑΝΙΩΝ</a:t>
            </a:r>
            <a:endParaRPr lang="en-US" dirty="0"/>
          </a:p>
        </p:txBody>
      </p:sp>
      <p:sp>
        <p:nvSpPr>
          <p:cNvPr id="4" name="Θέση αριθμού διαφάνειας 3">
            <a:extLst>
              <a:ext uri="{FF2B5EF4-FFF2-40B4-BE49-F238E27FC236}">
                <a16:creationId xmlns:a16="http://schemas.microsoft.com/office/drawing/2014/main" id="{D184FCB6-9B07-4A7A-8F5A-7BF649F4B6E8}"/>
              </a:ext>
            </a:extLst>
          </p:cNvPr>
          <p:cNvSpPr>
            <a:spLocks noGrp="1"/>
          </p:cNvSpPr>
          <p:nvPr>
            <p:ph type="sldNum" sz="quarter" idx="12"/>
          </p:nvPr>
        </p:nvSpPr>
        <p:spPr/>
        <p:txBody>
          <a:bodyPr/>
          <a:lstStyle/>
          <a:p>
            <a:fld id="{4FAB73BC-B049-4115-A692-8D63A059BFB8}" type="slidenum">
              <a:rPr lang="en-US" smtClean="0"/>
              <a:pPr/>
              <a:t>19</a:t>
            </a:fld>
            <a:endParaRPr lang="en-US" dirty="0"/>
          </a:p>
        </p:txBody>
      </p:sp>
      <p:pic>
        <p:nvPicPr>
          <p:cNvPr id="5" name="Εικόνα 4">
            <a:extLst>
              <a:ext uri="{FF2B5EF4-FFF2-40B4-BE49-F238E27FC236}">
                <a16:creationId xmlns:a16="http://schemas.microsoft.com/office/drawing/2014/main" id="{B21642DB-153D-447E-96BB-BCAE7A10139E}"/>
              </a:ext>
            </a:extLst>
          </p:cNvPr>
          <p:cNvPicPr>
            <a:picLocks noChangeAspect="1"/>
          </p:cNvPicPr>
          <p:nvPr/>
        </p:nvPicPr>
        <p:blipFill>
          <a:blip r:embed="rId2"/>
          <a:stretch>
            <a:fillRect/>
          </a:stretch>
        </p:blipFill>
        <p:spPr>
          <a:xfrm>
            <a:off x="139082" y="253013"/>
            <a:ext cx="7575613" cy="5681709"/>
          </a:xfrm>
          <a:prstGeom prst="rect">
            <a:avLst/>
          </a:prstGeom>
        </p:spPr>
      </p:pic>
      <p:pic>
        <p:nvPicPr>
          <p:cNvPr id="6" name="Εικόνα 5">
            <a:extLst>
              <a:ext uri="{FF2B5EF4-FFF2-40B4-BE49-F238E27FC236}">
                <a16:creationId xmlns:a16="http://schemas.microsoft.com/office/drawing/2014/main" id="{890B0AA8-EA4F-4D8D-BC5B-5563EFCCA1EA}"/>
              </a:ext>
            </a:extLst>
          </p:cNvPr>
          <p:cNvPicPr>
            <a:picLocks noChangeAspect="1"/>
          </p:cNvPicPr>
          <p:nvPr/>
        </p:nvPicPr>
        <p:blipFill>
          <a:blip r:embed="rId3"/>
          <a:stretch>
            <a:fillRect/>
          </a:stretch>
        </p:blipFill>
        <p:spPr>
          <a:xfrm>
            <a:off x="7809734" y="253013"/>
            <a:ext cx="4243184" cy="5834378"/>
          </a:xfrm>
          <a:prstGeom prst="rect">
            <a:avLst/>
          </a:prstGeom>
        </p:spPr>
      </p:pic>
    </p:spTree>
    <p:extLst>
      <p:ext uri="{BB962C8B-B14F-4D97-AF65-F5344CB8AC3E}">
        <p14:creationId xmlns:p14="http://schemas.microsoft.com/office/powerpoint/2010/main" val="3459863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ημερομηνίας 4">
            <a:extLst>
              <a:ext uri="{FF2B5EF4-FFF2-40B4-BE49-F238E27FC236}">
                <a16:creationId xmlns:a16="http://schemas.microsoft.com/office/drawing/2014/main" id="{E65E973A-5B81-48CC-A5E9-F3CAA62AB9C7}"/>
              </a:ext>
            </a:extLst>
          </p:cNvPr>
          <p:cNvSpPr>
            <a:spLocks noGrp="1"/>
          </p:cNvSpPr>
          <p:nvPr>
            <p:ph type="dt" sz="half" idx="10"/>
          </p:nvPr>
        </p:nvSpPr>
        <p:spPr/>
        <p:txBody>
          <a:bodyPr/>
          <a:lstStyle/>
          <a:p>
            <a:r>
              <a:rPr lang="en-US"/>
              <a:t>Ι.Π. ΑΜΠΕΛΑΣ</a:t>
            </a:r>
            <a:endParaRPr lang="en-US" dirty="0"/>
          </a:p>
        </p:txBody>
      </p:sp>
      <p:sp>
        <p:nvSpPr>
          <p:cNvPr id="6" name="Θέση υποσέλιδου 5">
            <a:extLst>
              <a:ext uri="{FF2B5EF4-FFF2-40B4-BE49-F238E27FC236}">
                <a16:creationId xmlns:a16="http://schemas.microsoft.com/office/drawing/2014/main" id="{476AB2A4-2178-4EDA-AABA-2511216BB6CE}"/>
              </a:ext>
            </a:extLst>
          </p:cNvPr>
          <p:cNvSpPr>
            <a:spLocks noGrp="1"/>
          </p:cNvSpPr>
          <p:nvPr>
            <p:ph type="ftr" sz="quarter" idx="11"/>
          </p:nvPr>
        </p:nvSpPr>
        <p:spPr/>
        <p:txBody>
          <a:bodyPr/>
          <a:lstStyle/>
          <a:p>
            <a:r>
              <a:rPr lang="el-GR"/>
              <a:t>ΜΟΥΣΙΚΟ ΣΧΟΛΕΙΟ ΧΑΝΙΩΝ</a:t>
            </a:r>
            <a:endParaRPr lang="en-US" dirty="0"/>
          </a:p>
        </p:txBody>
      </p:sp>
      <p:sp>
        <p:nvSpPr>
          <p:cNvPr id="7" name="Θέση αριθμού διαφάνειας 6">
            <a:extLst>
              <a:ext uri="{FF2B5EF4-FFF2-40B4-BE49-F238E27FC236}">
                <a16:creationId xmlns:a16="http://schemas.microsoft.com/office/drawing/2014/main" id="{7D409EF9-72E6-4DAD-AD18-C7D6EBBF50E4}"/>
              </a:ext>
            </a:extLst>
          </p:cNvPr>
          <p:cNvSpPr>
            <a:spLocks noGrp="1"/>
          </p:cNvSpPr>
          <p:nvPr>
            <p:ph type="sldNum" sz="quarter" idx="12"/>
          </p:nvPr>
        </p:nvSpPr>
        <p:spPr/>
        <p:txBody>
          <a:bodyPr/>
          <a:lstStyle/>
          <a:p>
            <a:fld id="{4FAB73BC-B049-4115-A692-8D63A059BFB8}" type="slidenum">
              <a:rPr lang="en-US" smtClean="0"/>
              <a:t>2</a:t>
            </a:fld>
            <a:endParaRPr lang="en-US" dirty="0"/>
          </a:p>
        </p:txBody>
      </p:sp>
      <p:pic>
        <p:nvPicPr>
          <p:cNvPr id="8" name="Εικόνα 7">
            <a:extLst>
              <a:ext uri="{FF2B5EF4-FFF2-40B4-BE49-F238E27FC236}">
                <a16:creationId xmlns:a16="http://schemas.microsoft.com/office/drawing/2014/main" id="{7F18C072-B13B-45DE-AC4E-0D2628CE25D8}"/>
              </a:ext>
            </a:extLst>
          </p:cNvPr>
          <p:cNvPicPr>
            <a:picLocks noChangeAspect="1"/>
          </p:cNvPicPr>
          <p:nvPr/>
        </p:nvPicPr>
        <p:blipFill>
          <a:blip r:embed="rId2"/>
          <a:stretch>
            <a:fillRect/>
          </a:stretch>
        </p:blipFill>
        <p:spPr>
          <a:xfrm>
            <a:off x="116057" y="191113"/>
            <a:ext cx="4822804" cy="5913963"/>
          </a:xfrm>
          <a:prstGeom prst="rect">
            <a:avLst/>
          </a:prstGeom>
        </p:spPr>
      </p:pic>
      <p:pic>
        <p:nvPicPr>
          <p:cNvPr id="9" name="Εικόνα 8">
            <a:extLst>
              <a:ext uri="{FF2B5EF4-FFF2-40B4-BE49-F238E27FC236}">
                <a16:creationId xmlns:a16="http://schemas.microsoft.com/office/drawing/2014/main" id="{E7FAE3E3-AD38-4E92-9304-9CA3FB1B8946}"/>
              </a:ext>
            </a:extLst>
          </p:cNvPr>
          <p:cNvPicPr>
            <a:picLocks noChangeAspect="1"/>
          </p:cNvPicPr>
          <p:nvPr/>
        </p:nvPicPr>
        <p:blipFill>
          <a:blip r:embed="rId3"/>
          <a:stretch>
            <a:fillRect/>
          </a:stretch>
        </p:blipFill>
        <p:spPr>
          <a:xfrm>
            <a:off x="5943600" y="913290"/>
            <a:ext cx="5553076" cy="4164807"/>
          </a:xfrm>
          <a:prstGeom prst="rect">
            <a:avLst/>
          </a:prstGeom>
        </p:spPr>
      </p:pic>
    </p:spTree>
    <p:extLst>
      <p:ext uri="{BB962C8B-B14F-4D97-AF65-F5344CB8AC3E}">
        <p14:creationId xmlns:p14="http://schemas.microsoft.com/office/powerpoint/2010/main" val="2984294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43DC29A6-3010-4F62-AF2A-8709396EAAC7}"/>
              </a:ext>
            </a:extLst>
          </p:cNvPr>
          <p:cNvSpPr>
            <a:spLocks noGrp="1"/>
          </p:cNvSpPr>
          <p:nvPr>
            <p:ph type="dt" sz="half" idx="10"/>
          </p:nvPr>
        </p:nvSpPr>
        <p:spPr/>
        <p:txBody>
          <a:bodyPr/>
          <a:lstStyle/>
          <a:p>
            <a:r>
              <a:rPr lang="en-US"/>
              <a:t>Ι.Π. ΑΜΠΕΛΑΣ</a:t>
            </a:r>
            <a:endParaRPr lang="en-US" dirty="0"/>
          </a:p>
        </p:txBody>
      </p:sp>
      <p:sp>
        <p:nvSpPr>
          <p:cNvPr id="3" name="Θέση υποσέλιδου 2">
            <a:extLst>
              <a:ext uri="{FF2B5EF4-FFF2-40B4-BE49-F238E27FC236}">
                <a16:creationId xmlns:a16="http://schemas.microsoft.com/office/drawing/2014/main" id="{1E2AD8E7-DF32-4971-80C6-5098C663A853}"/>
              </a:ext>
            </a:extLst>
          </p:cNvPr>
          <p:cNvSpPr>
            <a:spLocks noGrp="1"/>
          </p:cNvSpPr>
          <p:nvPr>
            <p:ph type="ftr" sz="quarter" idx="11"/>
          </p:nvPr>
        </p:nvSpPr>
        <p:spPr/>
        <p:txBody>
          <a:bodyPr/>
          <a:lstStyle/>
          <a:p>
            <a:r>
              <a:rPr lang="el-GR"/>
              <a:t>ΜΟΥΣΙΚΟ ΣΧΟΛΕΙΟ ΧΑΝΙΩΝ</a:t>
            </a:r>
            <a:endParaRPr lang="en-US" dirty="0"/>
          </a:p>
        </p:txBody>
      </p:sp>
      <p:sp>
        <p:nvSpPr>
          <p:cNvPr id="4" name="Θέση αριθμού διαφάνειας 3">
            <a:extLst>
              <a:ext uri="{FF2B5EF4-FFF2-40B4-BE49-F238E27FC236}">
                <a16:creationId xmlns:a16="http://schemas.microsoft.com/office/drawing/2014/main" id="{2C05B9B3-F65C-430D-A041-9E01067C9E62}"/>
              </a:ext>
            </a:extLst>
          </p:cNvPr>
          <p:cNvSpPr>
            <a:spLocks noGrp="1"/>
          </p:cNvSpPr>
          <p:nvPr>
            <p:ph type="sldNum" sz="quarter" idx="12"/>
          </p:nvPr>
        </p:nvSpPr>
        <p:spPr/>
        <p:txBody>
          <a:bodyPr/>
          <a:lstStyle/>
          <a:p>
            <a:fld id="{4FAB73BC-B049-4115-A692-8D63A059BFB8}" type="slidenum">
              <a:rPr lang="en-US" smtClean="0"/>
              <a:pPr/>
              <a:t>20</a:t>
            </a:fld>
            <a:endParaRPr lang="en-US" dirty="0"/>
          </a:p>
        </p:txBody>
      </p:sp>
      <p:pic>
        <p:nvPicPr>
          <p:cNvPr id="5" name="Εικόνα 4">
            <a:extLst>
              <a:ext uri="{FF2B5EF4-FFF2-40B4-BE49-F238E27FC236}">
                <a16:creationId xmlns:a16="http://schemas.microsoft.com/office/drawing/2014/main" id="{9F306D9F-6F41-454A-A79D-3A6248FF3BBA}"/>
              </a:ext>
            </a:extLst>
          </p:cNvPr>
          <p:cNvPicPr>
            <a:picLocks noChangeAspect="1"/>
          </p:cNvPicPr>
          <p:nvPr/>
        </p:nvPicPr>
        <p:blipFill>
          <a:blip r:embed="rId2"/>
          <a:stretch>
            <a:fillRect/>
          </a:stretch>
        </p:blipFill>
        <p:spPr>
          <a:xfrm>
            <a:off x="0" y="0"/>
            <a:ext cx="5715000" cy="3838575"/>
          </a:xfrm>
          <a:prstGeom prst="rect">
            <a:avLst/>
          </a:prstGeom>
        </p:spPr>
      </p:pic>
      <p:pic>
        <p:nvPicPr>
          <p:cNvPr id="6" name="Εικόνα 5">
            <a:extLst>
              <a:ext uri="{FF2B5EF4-FFF2-40B4-BE49-F238E27FC236}">
                <a16:creationId xmlns:a16="http://schemas.microsoft.com/office/drawing/2014/main" id="{3517FED6-32B2-40F4-BA2F-FAF388A535CF}"/>
              </a:ext>
            </a:extLst>
          </p:cNvPr>
          <p:cNvPicPr>
            <a:picLocks noChangeAspect="1"/>
          </p:cNvPicPr>
          <p:nvPr/>
        </p:nvPicPr>
        <p:blipFill>
          <a:blip r:embed="rId3"/>
          <a:stretch>
            <a:fillRect/>
          </a:stretch>
        </p:blipFill>
        <p:spPr>
          <a:xfrm>
            <a:off x="5715000" y="2217669"/>
            <a:ext cx="6331998" cy="4036649"/>
          </a:xfrm>
          <a:prstGeom prst="rect">
            <a:avLst/>
          </a:prstGeom>
        </p:spPr>
      </p:pic>
    </p:spTree>
    <p:extLst>
      <p:ext uri="{BB962C8B-B14F-4D97-AF65-F5344CB8AC3E}">
        <p14:creationId xmlns:p14="http://schemas.microsoft.com/office/powerpoint/2010/main" val="3368568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94BB3758-F528-47F8-A0AF-733B2C128CA4}"/>
              </a:ext>
            </a:extLst>
          </p:cNvPr>
          <p:cNvSpPr>
            <a:spLocks noGrp="1"/>
          </p:cNvSpPr>
          <p:nvPr>
            <p:ph type="dt" sz="half" idx="10"/>
          </p:nvPr>
        </p:nvSpPr>
        <p:spPr/>
        <p:txBody>
          <a:bodyPr/>
          <a:lstStyle/>
          <a:p>
            <a:r>
              <a:rPr lang="en-US"/>
              <a:t>Ι.Π. ΑΜΠΕΛΑΣ</a:t>
            </a:r>
            <a:endParaRPr lang="en-US" dirty="0"/>
          </a:p>
        </p:txBody>
      </p:sp>
      <p:sp>
        <p:nvSpPr>
          <p:cNvPr id="3" name="Θέση υποσέλιδου 2">
            <a:extLst>
              <a:ext uri="{FF2B5EF4-FFF2-40B4-BE49-F238E27FC236}">
                <a16:creationId xmlns:a16="http://schemas.microsoft.com/office/drawing/2014/main" id="{18FA58BD-3878-4C7F-91D8-6BC8FD2BDF92}"/>
              </a:ext>
            </a:extLst>
          </p:cNvPr>
          <p:cNvSpPr>
            <a:spLocks noGrp="1"/>
          </p:cNvSpPr>
          <p:nvPr>
            <p:ph type="ftr" sz="quarter" idx="11"/>
          </p:nvPr>
        </p:nvSpPr>
        <p:spPr/>
        <p:txBody>
          <a:bodyPr/>
          <a:lstStyle/>
          <a:p>
            <a:r>
              <a:rPr lang="el-GR"/>
              <a:t>ΜΟΥΣΙΚΟ ΣΧΟΛΕΙΟ ΧΑΝΙΩΝ</a:t>
            </a:r>
            <a:endParaRPr lang="en-US" dirty="0"/>
          </a:p>
        </p:txBody>
      </p:sp>
      <p:sp>
        <p:nvSpPr>
          <p:cNvPr id="4" name="Θέση αριθμού διαφάνειας 3">
            <a:extLst>
              <a:ext uri="{FF2B5EF4-FFF2-40B4-BE49-F238E27FC236}">
                <a16:creationId xmlns:a16="http://schemas.microsoft.com/office/drawing/2014/main" id="{F5E45A5C-86AC-4A01-8CBD-69B93FD549BC}"/>
              </a:ext>
            </a:extLst>
          </p:cNvPr>
          <p:cNvSpPr>
            <a:spLocks noGrp="1"/>
          </p:cNvSpPr>
          <p:nvPr>
            <p:ph type="sldNum" sz="quarter" idx="12"/>
          </p:nvPr>
        </p:nvSpPr>
        <p:spPr/>
        <p:txBody>
          <a:bodyPr/>
          <a:lstStyle/>
          <a:p>
            <a:fld id="{4FAB73BC-B049-4115-A692-8D63A059BFB8}" type="slidenum">
              <a:rPr lang="en-US" smtClean="0"/>
              <a:pPr/>
              <a:t>21</a:t>
            </a:fld>
            <a:endParaRPr lang="en-US" dirty="0"/>
          </a:p>
        </p:txBody>
      </p:sp>
      <p:pic>
        <p:nvPicPr>
          <p:cNvPr id="5" name="Εικόνα 4">
            <a:extLst>
              <a:ext uri="{FF2B5EF4-FFF2-40B4-BE49-F238E27FC236}">
                <a16:creationId xmlns:a16="http://schemas.microsoft.com/office/drawing/2014/main" id="{2081C8A2-0C19-4FC2-981C-DF45C263BE86}"/>
              </a:ext>
            </a:extLst>
          </p:cNvPr>
          <p:cNvPicPr>
            <a:picLocks noChangeAspect="1"/>
          </p:cNvPicPr>
          <p:nvPr/>
        </p:nvPicPr>
        <p:blipFill>
          <a:blip r:embed="rId2"/>
          <a:stretch>
            <a:fillRect/>
          </a:stretch>
        </p:blipFill>
        <p:spPr>
          <a:xfrm>
            <a:off x="0" y="33090"/>
            <a:ext cx="5927086" cy="3500685"/>
          </a:xfrm>
          <a:prstGeom prst="rect">
            <a:avLst/>
          </a:prstGeom>
        </p:spPr>
      </p:pic>
      <p:pic>
        <p:nvPicPr>
          <p:cNvPr id="7" name="Εικόνα 6">
            <a:extLst>
              <a:ext uri="{FF2B5EF4-FFF2-40B4-BE49-F238E27FC236}">
                <a16:creationId xmlns:a16="http://schemas.microsoft.com/office/drawing/2014/main" id="{D5E66402-9862-4FD1-A3CC-B459DF234045}"/>
              </a:ext>
            </a:extLst>
          </p:cNvPr>
          <p:cNvPicPr>
            <a:picLocks noChangeAspect="1"/>
          </p:cNvPicPr>
          <p:nvPr/>
        </p:nvPicPr>
        <p:blipFill>
          <a:blip r:embed="rId3"/>
          <a:stretch>
            <a:fillRect/>
          </a:stretch>
        </p:blipFill>
        <p:spPr>
          <a:xfrm>
            <a:off x="6096000" y="2862103"/>
            <a:ext cx="5981700" cy="3314859"/>
          </a:xfrm>
          <a:prstGeom prst="rect">
            <a:avLst/>
          </a:prstGeom>
        </p:spPr>
      </p:pic>
    </p:spTree>
    <p:extLst>
      <p:ext uri="{BB962C8B-B14F-4D97-AF65-F5344CB8AC3E}">
        <p14:creationId xmlns:p14="http://schemas.microsoft.com/office/powerpoint/2010/main" val="3780710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6E3767-03BB-43AF-9B6B-D889E45EB009}"/>
              </a:ext>
            </a:extLst>
          </p:cNvPr>
          <p:cNvSpPr>
            <a:spLocks noGrp="1"/>
          </p:cNvSpPr>
          <p:nvPr>
            <p:ph type="title"/>
          </p:nvPr>
        </p:nvSpPr>
        <p:spPr/>
        <p:txBody>
          <a:bodyPr/>
          <a:lstStyle/>
          <a:p>
            <a:r>
              <a:rPr lang="el-GR" dirty="0"/>
              <a:t>Τα βασικά γεγονότα 1922</a:t>
            </a:r>
          </a:p>
        </p:txBody>
      </p:sp>
      <p:sp>
        <p:nvSpPr>
          <p:cNvPr id="3" name="Θέση περιεχομένου 2">
            <a:extLst>
              <a:ext uri="{FF2B5EF4-FFF2-40B4-BE49-F238E27FC236}">
                <a16:creationId xmlns:a16="http://schemas.microsoft.com/office/drawing/2014/main" id="{4A3C0DCC-912A-4096-B2C1-5B34E10177C8}"/>
              </a:ext>
            </a:extLst>
          </p:cNvPr>
          <p:cNvSpPr>
            <a:spLocks noGrp="1"/>
          </p:cNvSpPr>
          <p:nvPr>
            <p:ph idx="1"/>
          </p:nvPr>
        </p:nvSpPr>
        <p:spPr/>
        <p:txBody>
          <a:bodyPr/>
          <a:lstStyle/>
          <a:p>
            <a:pPr>
              <a:buFont typeface="Wingdings" panose="05000000000000000000" pitchFamily="2" charset="2"/>
              <a:buChar char="Ø"/>
            </a:pPr>
            <a:r>
              <a:rPr lang="el-GR" dirty="0"/>
              <a:t> </a:t>
            </a:r>
            <a:r>
              <a:rPr lang="el-GR" b="1" dirty="0"/>
              <a:t>1922</a:t>
            </a:r>
          </a:p>
          <a:p>
            <a:pPr lvl="1">
              <a:buFont typeface="Wingdings" panose="05000000000000000000" pitchFamily="2" charset="2"/>
              <a:buChar char="Ø"/>
            </a:pPr>
            <a:r>
              <a:rPr lang="el-GR" dirty="0"/>
              <a:t> </a:t>
            </a:r>
            <a:r>
              <a:rPr lang="el-GR" dirty="0">
                <a:hlinkClick r:id="rId2" action="ppaction://hlinkfile"/>
              </a:rPr>
              <a:t>Τελική αντεπίθεση των Τούρκων (13 Αυγούστου 1922)</a:t>
            </a:r>
            <a:endParaRPr lang="el-GR" dirty="0"/>
          </a:p>
          <a:p>
            <a:pPr lvl="1">
              <a:buFont typeface="Wingdings" panose="05000000000000000000" pitchFamily="2" charset="2"/>
              <a:buChar char="Ø"/>
            </a:pPr>
            <a:r>
              <a:rPr lang="el-GR" dirty="0"/>
              <a:t> Άτακτη υποχώρηση του Ε.Σ.</a:t>
            </a:r>
          </a:p>
          <a:p>
            <a:pPr lvl="1">
              <a:buFont typeface="Wingdings" panose="05000000000000000000" pitchFamily="2" charset="2"/>
              <a:buChar char="Ø"/>
            </a:pPr>
            <a:r>
              <a:rPr lang="el-GR" dirty="0"/>
              <a:t> </a:t>
            </a:r>
            <a:r>
              <a:rPr lang="el-GR" b="1" dirty="0">
                <a:hlinkClick r:id="rId3" action="ppaction://hlinkfile"/>
              </a:rPr>
              <a:t>Είσοδος τουρκικών στρατευμάτων στη Σμύρνη (27 Αυγούστου 1922)</a:t>
            </a:r>
            <a:endParaRPr lang="el-GR" b="1" dirty="0"/>
          </a:p>
          <a:p>
            <a:pPr lvl="1">
              <a:buFont typeface="Wingdings" panose="05000000000000000000" pitchFamily="2" charset="2"/>
              <a:buChar char="Ø"/>
            </a:pPr>
            <a:r>
              <a:rPr lang="el-GR" dirty="0"/>
              <a:t> Εμπρησμός της πόλης </a:t>
            </a:r>
          </a:p>
          <a:p>
            <a:pPr lvl="1">
              <a:buFont typeface="Wingdings" panose="05000000000000000000" pitchFamily="2" charset="2"/>
              <a:buChar char="Ø"/>
            </a:pPr>
            <a:r>
              <a:rPr lang="el-GR" dirty="0"/>
              <a:t> </a:t>
            </a:r>
            <a:r>
              <a:rPr lang="el-GR" dirty="0">
                <a:hlinkClick r:id="rId4" action="ppaction://hlinkfile"/>
              </a:rPr>
              <a:t>Σφαγές, λεηλασίες, πρόσφυγες</a:t>
            </a:r>
            <a:endParaRPr lang="el-GR" dirty="0"/>
          </a:p>
          <a:p>
            <a:pPr lvl="1">
              <a:buFont typeface="Wingdings" panose="05000000000000000000" pitchFamily="2" charset="2"/>
              <a:buChar char="Ø"/>
            </a:pPr>
            <a:r>
              <a:rPr lang="el-GR" dirty="0"/>
              <a:t> ουδετερότητα των Μ. Δυνάμεων</a:t>
            </a:r>
          </a:p>
          <a:p>
            <a:pPr lvl="1">
              <a:buFont typeface="Wingdings" panose="05000000000000000000" pitchFamily="2" charset="2"/>
              <a:buChar char="Ø"/>
            </a:pPr>
            <a:endParaRPr lang="el-GR" dirty="0"/>
          </a:p>
          <a:p>
            <a:pPr lvl="1" algn="just">
              <a:buFont typeface="Wingdings" panose="05000000000000000000" pitchFamily="2" charset="2"/>
              <a:buChar char="Ø"/>
            </a:pPr>
            <a:r>
              <a:rPr lang="el-GR" dirty="0"/>
              <a:t> πολιτικές εξελίξεις στην Αθήνα: κίνημα </a:t>
            </a:r>
            <a:r>
              <a:rPr lang="el-GR" dirty="0" err="1"/>
              <a:t>φιλοβενιζελικών</a:t>
            </a:r>
            <a:r>
              <a:rPr lang="el-GR" dirty="0"/>
              <a:t> αξιωματικών (</a:t>
            </a:r>
            <a:r>
              <a:rPr lang="el-GR" dirty="0" err="1"/>
              <a:t>Νικ</a:t>
            </a:r>
            <a:r>
              <a:rPr lang="el-GR" dirty="0"/>
              <a:t>. Πλαστήρας), οριστική εκθρόνιση του Κωνσταντίνου, δημιουργία επαναστατικής κυβέρνησης με διπλωματικό εκπρόσωπο της χώρας στο εξωτερικό τον Ελ. Βενιζέλο</a:t>
            </a:r>
          </a:p>
          <a:p>
            <a:pPr lvl="1">
              <a:buFont typeface="Wingdings" panose="05000000000000000000" pitchFamily="2" charset="2"/>
              <a:buChar char="Ø"/>
            </a:pPr>
            <a:r>
              <a:rPr lang="el-GR" dirty="0"/>
              <a:t> ανακωχή των Μουδανιών (Νοέμβριος): </a:t>
            </a:r>
            <a:r>
              <a:rPr lang="el-GR" dirty="0">
                <a:hlinkClick r:id="rId5" action="ppaction://hlinkfile"/>
              </a:rPr>
              <a:t>απώλεια της Ανατολικής Θράκης – αποχώρηση του Ε.Σ. και νέοι πρόσφυγες</a:t>
            </a:r>
            <a:endParaRPr lang="el-GR" dirty="0"/>
          </a:p>
        </p:txBody>
      </p:sp>
      <p:sp>
        <p:nvSpPr>
          <p:cNvPr id="4" name="Θέση ημερομηνίας 3">
            <a:extLst>
              <a:ext uri="{FF2B5EF4-FFF2-40B4-BE49-F238E27FC236}">
                <a16:creationId xmlns:a16="http://schemas.microsoft.com/office/drawing/2014/main" id="{11D7613B-6FB4-410B-B564-34875E8656DD}"/>
              </a:ext>
            </a:extLst>
          </p:cNvPr>
          <p:cNvSpPr>
            <a:spLocks noGrp="1"/>
          </p:cNvSpPr>
          <p:nvPr>
            <p:ph type="dt" sz="half" idx="10"/>
          </p:nvPr>
        </p:nvSpPr>
        <p:spPr/>
        <p:txBody>
          <a:bodyPr/>
          <a:lstStyle/>
          <a:p>
            <a:r>
              <a:rPr lang="en-US"/>
              <a:t>Ι.Π. ΑΜΠΕΛΑΣ</a:t>
            </a:r>
            <a:endParaRPr lang="en-US" dirty="0"/>
          </a:p>
        </p:txBody>
      </p:sp>
      <p:sp>
        <p:nvSpPr>
          <p:cNvPr id="5" name="Θέση υποσέλιδου 4">
            <a:extLst>
              <a:ext uri="{FF2B5EF4-FFF2-40B4-BE49-F238E27FC236}">
                <a16:creationId xmlns:a16="http://schemas.microsoft.com/office/drawing/2014/main" id="{D2DF0443-0749-4CFA-949B-7552A2F276AB}"/>
              </a:ext>
            </a:extLst>
          </p:cNvPr>
          <p:cNvSpPr>
            <a:spLocks noGrp="1"/>
          </p:cNvSpPr>
          <p:nvPr>
            <p:ph type="ftr" sz="quarter" idx="11"/>
          </p:nvPr>
        </p:nvSpPr>
        <p:spPr/>
        <p:txBody>
          <a:bodyPr/>
          <a:lstStyle/>
          <a:p>
            <a:r>
              <a:rPr lang="el-GR"/>
              <a:t>ΜΟΥΣΙΚΟ ΣΧΟΛΕΙΟ ΧΑΝΙΩΝ</a:t>
            </a:r>
            <a:endParaRPr lang="en-US" dirty="0"/>
          </a:p>
        </p:txBody>
      </p:sp>
      <p:sp>
        <p:nvSpPr>
          <p:cNvPr id="6" name="Θέση αριθμού διαφάνειας 5">
            <a:extLst>
              <a:ext uri="{FF2B5EF4-FFF2-40B4-BE49-F238E27FC236}">
                <a16:creationId xmlns:a16="http://schemas.microsoft.com/office/drawing/2014/main" id="{0A7438FA-96E5-4760-A50E-0EB4DB273245}"/>
              </a:ext>
            </a:extLst>
          </p:cNvPr>
          <p:cNvSpPr>
            <a:spLocks noGrp="1"/>
          </p:cNvSpPr>
          <p:nvPr>
            <p:ph type="sldNum" sz="quarter" idx="12"/>
          </p:nvPr>
        </p:nvSpPr>
        <p:spPr/>
        <p:txBody>
          <a:bodyPr/>
          <a:lstStyle/>
          <a:p>
            <a:fld id="{6113E31D-E2AB-40D1-8B51-AFA5AFEF393A}" type="slidenum">
              <a:rPr lang="en-US" smtClean="0"/>
              <a:t>22</a:t>
            </a:fld>
            <a:endParaRPr lang="en-US" dirty="0"/>
          </a:p>
        </p:txBody>
      </p:sp>
    </p:spTree>
    <p:extLst>
      <p:ext uri="{BB962C8B-B14F-4D97-AF65-F5344CB8AC3E}">
        <p14:creationId xmlns:p14="http://schemas.microsoft.com/office/powerpoint/2010/main" val="2008548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ημερομηνίας 3">
            <a:extLst>
              <a:ext uri="{FF2B5EF4-FFF2-40B4-BE49-F238E27FC236}">
                <a16:creationId xmlns:a16="http://schemas.microsoft.com/office/drawing/2014/main" id="{1B3224A5-3CE3-4FA4-99A1-31BF4BE05F75}"/>
              </a:ext>
            </a:extLst>
          </p:cNvPr>
          <p:cNvSpPr>
            <a:spLocks noGrp="1"/>
          </p:cNvSpPr>
          <p:nvPr>
            <p:ph type="dt" sz="half" idx="10"/>
          </p:nvPr>
        </p:nvSpPr>
        <p:spPr/>
        <p:txBody>
          <a:bodyPr/>
          <a:lstStyle/>
          <a:p>
            <a:r>
              <a:rPr lang="en-US"/>
              <a:t>Ι.Π. ΑΜΠΕΛΑΣ</a:t>
            </a:r>
            <a:endParaRPr lang="en-US" dirty="0"/>
          </a:p>
        </p:txBody>
      </p:sp>
      <p:sp>
        <p:nvSpPr>
          <p:cNvPr id="5" name="Θέση υποσέλιδου 4">
            <a:extLst>
              <a:ext uri="{FF2B5EF4-FFF2-40B4-BE49-F238E27FC236}">
                <a16:creationId xmlns:a16="http://schemas.microsoft.com/office/drawing/2014/main" id="{29057918-12E3-4587-91FE-0A58C45A9734}"/>
              </a:ext>
            </a:extLst>
          </p:cNvPr>
          <p:cNvSpPr>
            <a:spLocks noGrp="1"/>
          </p:cNvSpPr>
          <p:nvPr>
            <p:ph type="ftr" sz="quarter" idx="11"/>
          </p:nvPr>
        </p:nvSpPr>
        <p:spPr/>
        <p:txBody>
          <a:bodyPr/>
          <a:lstStyle/>
          <a:p>
            <a:r>
              <a:rPr lang="el-GR"/>
              <a:t>ΜΟΥΣΙΚΟ ΣΧΟΛΕΙΟ ΧΑΝΙΩΝ</a:t>
            </a:r>
            <a:endParaRPr lang="en-US" dirty="0"/>
          </a:p>
        </p:txBody>
      </p:sp>
      <p:sp>
        <p:nvSpPr>
          <p:cNvPr id="6" name="Θέση αριθμού διαφάνειας 5">
            <a:extLst>
              <a:ext uri="{FF2B5EF4-FFF2-40B4-BE49-F238E27FC236}">
                <a16:creationId xmlns:a16="http://schemas.microsoft.com/office/drawing/2014/main" id="{DB35FC2F-620B-495F-B06C-9553E0505378}"/>
              </a:ext>
            </a:extLst>
          </p:cNvPr>
          <p:cNvSpPr>
            <a:spLocks noGrp="1"/>
          </p:cNvSpPr>
          <p:nvPr>
            <p:ph type="sldNum" sz="quarter" idx="12"/>
          </p:nvPr>
        </p:nvSpPr>
        <p:spPr/>
        <p:txBody>
          <a:bodyPr/>
          <a:lstStyle/>
          <a:p>
            <a:fld id="{4FAB73BC-B049-4115-A692-8D63A059BFB8}" type="slidenum">
              <a:rPr lang="en-US" smtClean="0"/>
              <a:t>23</a:t>
            </a:fld>
            <a:endParaRPr lang="en-US" dirty="0"/>
          </a:p>
        </p:txBody>
      </p:sp>
      <p:pic>
        <p:nvPicPr>
          <p:cNvPr id="7" name="Εικόνα 6">
            <a:extLst>
              <a:ext uri="{FF2B5EF4-FFF2-40B4-BE49-F238E27FC236}">
                <a16:creationId xmlns:a16="http://schemas.microsoft.com/office/drawing/2014/main" id="{B8069227-6DD5-460F-A54A-74669F0E6223}"/>
              </a:ext>
            </a:extLst>
          </p:cNvPr>
          <p:cNvPicPr>
            <a:picLocks noChangeAspect="1"/>
          </p:cNvPicPr>
          <p:nvPr/>
        </p:nvPicPr>
        <p:blipFill>
          <a:blip r:embed="rId2"/>
          <a:stretch>
            <a:fillRect/>
          </a:stretch>
        </p:blipFill>
        <p:spPr>
          <a:xfrm>
            <a:off x="1793289" y="0"/>
            <a:ext cx="8922058" cy="6308173"/>
          </a:xfrm>
          <a:prstGeom prst="rect">
            <a:avLst/>
          </a:prstGeom>
        </p:spPr>
      </p:pic>
    </p:spTree>
    <p:extLst>
      <p:ext uri="{BB962C8B-B14F-4D97-AF65-F5344CB8AC3E}">
        <p14:creationId xmlns:p14="http://schemas.microsoft.com/office/powerpoint/2010/main" val="2757647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CA668A-E08C-455B-9248-E1000B5CD744}"/>
              </a:ext>
            </a:extLst>
          </p:cNvPr>
          <p:cNvSpPr>
            <a:spLocks noGrp="1"/>
          </p:cNvSpPr>
          <p:nvPr>
            <p:ph type="title"/>
          </p:nvPr>
        </p:nvSpPr>
        <p:spPr/>
        <p:txBody>
          <a:bodyPr/>
          <a:lstStyle/>
          <a:p>
            <a:r>
              <a:rPr lang="el-GR" dirty="0">
                <a:hlinkClick r:id="rId2" action="ppaction://hlinkfile"/>
              </a:rPr>
              <a:t>Η συνθήκη της Λοζάνης 24/7/1923</a:t>
            </a:r>
            <a:endParaRPr lang="el-GR" dirty="0"/>
          </a:p>
        </p:txBody>
      </p:sp>
      <p:sp>
        <p:nvSpPr>
          <p:cNvPr id="3" name="Θέση περιεχομένου 2">
            <a:extLst>
              <a:ext uri="{FF2B5EF4-FFF2-40B4-BE49-F238E27FC236}">
                <a16:creationId xmlns:a16="http://schemas.microsoft.com/office/drawing/2014/main" id="{99F5CF47-AF7A-4382-920A-0C30F0F3AEA8}"/>
              </a:ext>
            </a:extLst>
          </p:cNvPr>
          <p:cNvSpPr>
            <a:spLocks noGrp="1"/>
          </p:cNvSpPr>
          <p:nvPr>
            <p:ph idx="1"/>
          </p:nvPr>
        </p:nvSpPr>
        <p:spPr>
          <a:xfrm>
            <a:off x="816746" y="1845734"/>
            <a:ext cx="10338934" cy="4501800"/>
          </a:xfrm>
        </p:spPr>
        <p:txBody>
          <a:bodyPr>
            <a:normAutofit/>
          </a:bodyPr>
          <a:lstStyle/>
          <a:p>
            <a:pPr marL="457200" indent="-457200">
              <a:buFont typeface="+mj-lt"/>
              <a:buAutoNum type="arabicPeriod"/>
            </a:pPr>
            <a:r>
              <a:rPr lang="el-GR" sz="2200" dirty="0"/>
              <a:t>επισημοποίηση της τουρκικής κυριαρχίας στη Μικρά Ασία και στην Ανατολική Θράκη</a:t>
            </a:r>
          </a:p>
          <a:p>
            <a:pPr marL="457200" indent="-457200">
              <a:buFont typeface="+mj-lt"/>
              <a:buAutoNum type="arabicPeriod"/>
            </a:pPr>
            <a:r>
              <a:rPr lang="el-GR" sz="2200" dirty="0"/>
              <a:t>η Ίμβρος και η Τένεδος παραχωρούνται στην Τουρκία</a:t>
            </a:r>
          </a:p>
          <a:p>
            <a:pPr marL="457200" indent="-457200">
              <a:buFont typeface="+mj-lt"/>
              <a:buAutoNum type="arabicPeriod"/>
            </a:pPr>
            <a:r>
              <a:rPr lang="el-GR" sz="2200" dirty="0"/>
              <a:t>φυσικό σύνορο μεταξύ Ελλάδος και Τουρκίας ο ποταμός Έβρος</a:t>
            </a:r>
          </a:p>
          <a:p>
            <a:pPr marL="457200" indent="-457200" algn="just">
              <a:lnSpc>
                <a:spcPct val="100000"/>
              </a:lnSpc>
              <a:buFont typeface="+mj-lt"/>
              <a:buAutoNum type="arabicPeriod"/>
            </a:pPr>
            <a:r>
              <a:rPr lang="el-GR" sz="2200" dirty="0"/>
              <a:t>Σύμβαση ανταλλαγής πληθυσμών: όλοι οι ορθόδοξοι χριστιανοί της Τουρκίας έπρεπε να μετοικήσουν στην Ελλάδα και όλοι οι μουσουλμάνοι της Ελλάδας να ακολουθήσουν τον αντίστροφο δρόμο. Εξαιρέθηκαν το Πατριαρχείο Κωνσταντινουπόλεως και οι Έλληνες της Κωνσταντινούπολης, της Ίμβρου και της </a:t>
            </a:r>
            <a:r>
              <a:rPr lang="el-GR" sz="2200" dirty="0" err="1"/>
              <a:t>Τενέδου</a:t>
            </a:r>
            <a:r>
              <a:rPr lang="el-GR" sz="2200" dirty="0"/>
              <a:t> (125.000 τότε), καθώς και οι μουσουλμάνοι της Δ. Θράκης (118.000 τότε).</a:t>
            </a:r>
          </a:p>
          <a:p>
            <a:pPr marL="0" indent="0" algn="ctr">
              <a:lnSpc>
                <a:spcPct val="100000"/>
              </a:lnSpc>
              <a:buNone/>
            </a:pPr>
            <a:r>
              <a:rPr lang="el-GR" sz="2200" b="1" dirty="0"/>
              <a:t> Η συνθήκη της Λοζάνης είναι το οριστικό τέλος της Μ. Ιδέας</a:t>
            </a:r>
          </a:p>
          <a:p>
            <a:pPr marL="0" indent="0" algn="ctr">
              <a:lnSpc>
                <a:spcPct val="100000"/>
              </a:lnSpc>
              <a:buNone/>
            </a:pPr>
            <a:r>
              <a:rPr lang="el-GR" sz="2200" b="1" dirty="0">
                <a:hlinkClick r:id="rId3" action="ppaction://hlinkfile"/>
              </a:rPr>
              <a:t>Οι ελληνοτουρκικές διαφορές παραμένουν …</a:t>
            </a:r>
            <a:endParaRPr lang="el-GR" sz="2200" b="1" dirty="0"/>
          </a:p>
        </p:txBody>
      </p:sp>
      <p:sp>
        <p:nvSpPr>
          <p:cNvPr id="4" name="Θέση ημερομηνίας 3">
            <a:extLst>
              <a:ext uri="{FF2B5EF4-FFF2-40B4-BE49-F238E27FC236}">
                <a16:creationId xmlns:a16="http://schemas.microsoft.com/office/drawing/2014/main" id="{0F5204CE-74BA-49E0-AB6A-6CE79F394271}"/>
              </a:ext>
            </a:extLst>
          </p:cNvPr>
          <p:cNvSpPr>
            <a:spLocks noGrp="1"/>
          </p:cNvSpPr>
          <p:nvPr>
            <p:ph type="dt" sz="half" idx="10"/>
          </p:nvPr>
        </p:nvSpPr>
        <p:spPr/>
        <p:txBody>
          <a:bodyPr/>
          <a:lstStyle/>
          <a:p>
            <a:r>
              <a:rPr lang="en-US"/>
              <a:t>Ι.Π. ΑΜΠΕΛΑΣ</a:t>
            </a:r>
            <a:endParaRPr lang="en-US" dirty="0"/>
          </a:p>
        </p:txBody>
      </p:sp>
      <p:sp>
        <p:nvSpPr>
          <p:cNvPr id="5" name="Θέση υποσέλιδου 4">
            <a:extLst>
              <a:ext uri="{FF2B5EF4-FFF2-40B4-BE49-F238E27FC236}">
                <a16:creationId xmlns:a16="http://schemas.microsoft.com/office/drawing/2014/main" id="{9DEDAFC1-4D55-4BF8-AA02-6C51DFD40D37}"/>
              </a:ext>
            </a:extLst>
          </p:cNvPr>
          <p:cNvSpPr>
            <a:spLocks noGrp="1"/>
          </p:cNvSpPr>
          <p:nvPr>
            <p:ph type="ftr" sz="quarter" idx="11"/>
          </p:nvPr>
        </p:nvSpPr>
        <p:spPr/>
        <p:txBody>
          <a:bodyPr/>
          <a:lstStyle/>
          <a:p>
            <a:r>
              <a:rPr lang="el-GR"/>
              <a:t>ΜΟΥΣΙΚΟ ΣΧΟΛΕΙΟ ΧΑΝΙΩΝ</a:t>
            </a:r>
            <a:endParaRPr lang="en-US" dirty="0"/>
          </a:p>
        </p:txBody>
      </p:sp>
      <p:sp>
        <p:nvSpPr>
          <p:cNvPr id="6" name="Θέση αριθμού διαφάνειας 5">
            <a:extLst>
              <a:ext uri="{FF2B5EF4-FFF2-40B4-BE49-F238E27FC236}">
                <a16:creationId xmlns:a16="http://schemas.microsoft.com/office/drawing/2014/main" id="{44A5C2FC-7B23-433D-AF37-357DC5456678}"/>
              </a:ext>
            </a:extLst>
          </p:cNvPr>
          <p:cNvSpPr>
            <a:spLocks noGrp="1"/>
          </p:cNvSpPr>
          <p:nvPr>
            <p:ph type="sldNum" sz="quarter" idx="12"/>
          </p:nvPr>
        </p:nvSpPr>
        <p:spPr/>
        <p:txBody>
          <a:bodyPr/>
          <a:lstStyle/>
          <a:p>
            <a:fld id="{6113E31D-E2AB-40D1-8B51-AFA5AFEF393A}" type="slidenum">
              <a:rPr lang="en-US" smtClean="0"/>
              <a:t>24</a:t>
            </a:fld>
            <a:endParaRPr lang="en-US" dirty="0"/>
          </a:p>
        </p:txBody>
      </p:sp>
    </p:spTree>
    <p:extLst>
      <p:ext uri="{BB962C8B-B14F-4D97-AF65-F5344CB8AC3E}">
        <p14:creationId xmlns:p14="http://schemas.microsoft.com/office/powerpoint/2010/main" val="1805514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ημερομηνίας 3">
            <a:extLst>
              <a:ext uri="{FF2B5EF4-FFF2-40B4-BE49-F238E27FC236}">
                <a16:creationId xmlns:a16="http://schemas.microsoft.com/office/drawing/2014/main" id="{54242B80-4228-42BE-A82D-56B050CAC5A2}"/>
              </a:ext>
            </a:extLst>
          </p:cNvPr>
          <p:cNvSpPr>
            <a:spLocks noGrp="1"/>
          </p:cNvSpPr>
          <p:nvPr>
            <p:ph type="dt" sz="half" idx="10"/>
          </p:nvPr>
        </p:nvSpPr>
        <p:spPr/>
        <p:txBody>
          <a:bodyPr/>
          <a:lstStyle/>
          <a:p>
            <a:r>
              <a:rPr lang="en-US"/>
              <a:t>Ι.Π. ΑΜΠΕΛΑΣ</a:t>
            </a:r>
            <a:endParaRPr lang="en-US" dirty="0"/>
          </a:p>
        </p:txBody>
      </p:sp>
      <p:sp>
        <p:nvSpPr>
          <p:cNvPr id="5" name="Θέση υποσέλιδου 4">
            <a:extLst>
              <a:ext uri="{FF2B5EF4-FFF2-40B4-BE49-F238E27FC236}">
                <a16:creationId xmlns:a16="http://schemas.microsoft.com/office/drawing/2014/main" id="{A8A8AF10-4833-4AC7-A9B3-BA6425B2B07A}"/>
              </a:ext>
            </a:extLst>
          </p:cNvPr>
          <p:cNvSpPr>
            <a:spLocks noGrp="1"/>
          </p:cNvSpPr>
          <p:nvPr>
            <p:ph type="ftr" sz="quarter" idx="11"/>
          </p:nvPr>
        </p:nvSpPr>
        <p:spPr/>
        <p:txBody>
          <a:bodyPr/>
          <a:lstStyle/>
          <a:p>
            <a:r>
              <a:rPr lang="el-GR"/>
              <a:t>ΜΟΥΣΙΚΟ ΣΧΟΛΕΙΟ ΧΑΝΙΩΝ</a:t>
            </a:r>
            <a:endParaRPr lang="en-US" dirty="0"/>
          </a:p>
        </p:txBody>
      </p:sp>
      <p:sp>
        <p:nvSpPr>
          <p:cNvPr id="6" name="Θέση αριθμού διαφάνειας 5">
            <a:extLst>
              <a:ext uri="{FF2B5EF4-FFF2-40B4-BE49-F238E27FC236}">
                <a16:creationId xmlns:a16="http://schemas.microsoft.com/office/drawing/2014/main" id="{DFF7CC83-E5CD-4198-A602-8F42E21DCF8B}"/>
              </a:ext>
            </a:extLst>
          </p:cNvPr>
          <p:cNvSpPr>
            <a:spLocks noGrp="1"/>
          </p:cNvSpPr>
          <p:nvPr>
            <p:ph type="sldNum" sz="quarter" idx="12"/>
          </p:nvPr>
        </p:nvSpPr>
        <p:spPr/>
        <p:txBody>
          <a:bodyPr/>
          <a:lstStyle/>
          <a:p>
            <a:fld id="{6113E31D-E2AB-40D1-8B51-AFA5AFEF393A}" type="slidenum">
              <a:rPr lang="en-US" smtClean="0"/>
              <a:t>25</a:t>
            </a:fld>
            <a:endParaRPr lang="en-US" dirty="0"/>
          </a:p>
        </p:txBody>
      </p:sp>
      <p:pic>
        <p:nvPicPr>
          <p:cNvPr id="7" name="Εικόνα 6">
            <a:extLst>
              <a:ext uri="{FF2B5EF4-FFF2-40B4-BE49-F238E27FC236}">
                <a16:creationId xmlns:a16="http://schemas.microsoft.com/office/drawing/2014/main" id="{1D593216-F2FC-4263-90B9-1AB6CE124489}"/>
              </a:ext>
            </a:extLst>
          </p:cNvPr>
          <p:cNvPicPr>
            <a:picLocks noChangeAspect="1"/>
          </p:cNvPicPr>
          <p:nvPr/>
        </p:nvPicPr>
        <p:blipFill>
          <a:blip r:embed="rId2"/>
          <a:stretch>
            <a:fillRect/>
          </a:stretch>
        </p:blipFill>
        <p:spPr>
          <a:xfrm>
            <a:off x="447549" y="239698"/>
            <a:ext cx="11296902" cy="5752730"/>
          </a:xfrm>
          <a:prstGeom prst="rect">
            <a:avLst/>
          </a:prstGeom>
        </p:spPr>
      </p:pic>
    </p:spTree>
    <p:extLst>
      <p:ext uri="{BB962C8B-B14F-4D97-AF65-F5344CB8AC3E}">
        <p14:creationId xmlns:p14="http://schemas.microsoft.com/office/powerpoint/2010/main" val="2117556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5E997EB8-8014-4ED2-A495-880B3E7F4134}"/>
              </a:ext>
            </a:extLst>
          </p:cNvPr>
          <p:cNvSpPr>
            <a:spLocks noGrp="1"/>
          </p:cNvSpPr>
          <p:nvPr>
            <p:ph type="dt" sz="half" idx="10"/>
          </p:nvPr>
        </p:nvSpPr>
        <p:spPr/>
        <p:txBody>
          <a:bodyPr/>
          <a:lstStyle/>
          <a:p>
            <a:r>
              <a:rPr lang="en-US"/>
              <a:t>Ι.Π. ΑΜΠΕΛΑΣ</a:t>
            </a:r>
            <a:endParaRPr lang="en-US" dirty="0"/>
          </a:p>
        </p:txBody>
      </p:sp>
      <p:sp>
        <p:nvSpPr>
          <p:cNvPr id="3" name="Θέση υποσέλιδου 2">
            <a:extLst>
              <a:ext uri="{FF2B5EF4-FFF2-40B4-BE49-F238E27FC236}">
                <a16:creationId xmlns:a16="http://schemas.microsoft.com/office/drawing/2014/main" id="{F80D685D-5860-4EE3-B808-2873468106CB}"/>
              </a:ext>
            </a:extLst>
          </p:cNvPr>
          <p:cNvSpPr>
            <a:spLocks noGrp="1"/>
          </p:cNvSpPr>
          <p:nvPr>
            <p:ph type="ftr" sz="quarter" idx="11"/>
          </p:nvPr>
        </p:nvSpPr>
        <p:spPr/>
        <p:txBody>
          <a:bodyPr/>
          <a:lstStyle/>
          <a:p>
            <a:r>
              <a:rPr lang="el-GR"/>
              <a:t>ΜΟΥΣΙΚΟ ΣΧΟΛΕΙΟ ΧΑΝΙΩΝ</a:t>
            </a:r>
            <a:endParaRPr lang="en-US" dirty="0"/>
          </a:p>
        </p:txBody>
      </p:sp>
      <p:sp>
        <p:nvSpPr>
          <p:cNvPr id="4" name="Θέση αριθμού διαφάνειας 3">
            <a:extLst>
              <a:ext uri="{FF2B5EF4-FFF2-40B4-BE49-F238E27FC236}">
                <a16:creationId xmlns:a16="http://schemas.microsoft.com/office/drawing/2014/main" id="{0CE20B36-AC7D-4CC0-8310-1B2F9AA6749E}"/>
              </a:ext>
            </a:extLst>
          </p:cNvPr>
          <p:cNvSpPr>
            <a:spLocks noGrp="1"/>
          </p:cNvSpPr>
          <p:nvPr>
            <p:ph type="sldNum" sz="quarter" idx="12"/>
          </p:nvPr>
        </p:nvSpPr>
        <p:spPr/>
        <p:txBody>
          <a:bodyPr/>
          <a:lstStyle/>
          <a:p>
            <a:fld id="{4FAB73BC-B049-4115-A692-8D63A059BFB8}" type="slidenum">
              <a:rPr lang="en-US" smtClean="0"/>
              <a:pPr/>
              <a:t>26</a:t>
            </a:fld>
            <a:endParaRPr lang="en-US" dirty="0"/>
          </a:p>
        </p:txBody>
      </p:sp>
      <p:pic>
        <p:nvPicPr>
          <p:cNvPr id="5" name="Εικόνα 4">
            <a:extLst>
              <a:ext uri="{FF2B5EF4-FFF2-40B4-BE49-F238E27FC236}">
                <a16:creationId xmlns:a16="http://schemas.microsoft.com/office/drawing/2014/main" id="{3F567576-4F34-45F0-BF38-0F1570B42EA8}"/>
              </a:ext>
            </a:extLst>
          </p:cNvPr>
          <p:cNvPicPr>
            <a:picLocks noChangeAspect="1"/>
          </p:cNvPicPr>
          <p:nvPr/>
        </p:nvPicPr>
        <p:blipFill>
          <a:blip r:embed="rId2"/>
          <a:stretch>
            <a:fillRect/>
          </a:stretch>
        </p:blipFill>
        <p:spPr>
          <a:xfrm>
            <a:off x="177577" y="230538"/>
            <a:ext cx="5708318" cy="5692636"/>
          </a:xfrm>
          <a:prstGeom prst="rect">
            <a:avLst/>
          </a:prstGeom>
        </p:spPr>
      </p:pic>
      <p:pic>
        <p:nvPicPr>
          <p:cNvPr id="6" name="Εικόνα 5">
            <a:extLst>
              <a:ext uri="{FF2B5EF4-FFF2-40B4-BE49-F238E27FC236}">
                <a16:creationId xmlns:a16="http://schemas.microsoft.com/office/drawing/2014/main" id="{5F3C3C6B-FEEB-49D8-9B65-04C33B9E6C80}"/>
              </a:ext>
            </a:extLst>
          </p:cNvPr>
          <p:cNvPicPr>
            <a:picLocks noChangeAspect="1"/>
          </p:cNvPicPr>
          <p:nvPr/>
        </p:nvPicPr>
        <p:blipFill>
          <a:blip r:embed="rId3"/>
          <a:stretch>
            <a:fillRect/>
          </a:stretch>
        </p:blipFill>
        <p:spPr>
          <a:xfrm>
            <a:off x="6526918" y="257450"/>
            <a:ext cx="4889766" cy="5665724"/>
          </a:xfrm>
          <a:prstGeom prst="rect">
            <a:avLst/>
          </a:prstGeom>
        </p:spPr>
      </p:pic>
    </p:spTree>
    <p:extLst>
      <p:ext uri="{BB962C8B-B14F-4D97-AF65-F5344CB8AC3E}">
        <p14:creationId xmlns:p14="http://schemas.microsoft.com/office/powerpoint/2010/main" val="1676710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761AE6E8-7D7A-4F3F-8D84-5373F4CE16D5}"/>
              </a:ext>
            </a:extLst>
          </p:cNvPr>
          <p:cNvSpPr>
            <a:spLocks noGrp="1"/>
          </p:cNvSpPr>
          <p:nvPr>
            <p:ph type="title"/>
          </p:nvPr>
        </p:nvSpPr>
        <p:spPr/>
        <p:txBody>
          <a:bodyPr/>
          <a:lstStyle/>
          <a:p>
            <a:r>
              <a:rPr lang="el-GR" dirty="0"/>
              <a:t>Ο ελληνισμός στη </a:t>
            </a:r>
            <a:br>
              <a:rPr lang="el-GR" dirty="0"/>
            </a:br>
            <a:r>
              <a:rPr lang="el-GR" dirty="0"/>
              <a:t>Μικρά Ασία και τον Πόντο</a:t>
            </a:r>
          </a:p>
        </p:txBody>
      </p:sp>
      <p:sp>
        <p:nvSpPr>
          <p:cNvPr id="5" name="Θέση περιεχομένου 4">
            <a:extLst>
              <a:ext uri="{FF2B5EF4-FFF2-40B4-BE49-F238E27FC236}">
                <a16:creationId xmlns:a16="http://schemas.microsoft.com/office/drawing/2014/main" id="{60412541-3175-4BD5-B59F-C5F66F31B2C2}"/>
              </a:ext>
            </a:extLst>
          </p:cNvPr>
          <p:cNvSpPr>
            <a:spLocks noGrp="1"/>
          </p:cNvSpPr>
          <p:nvPr>
            <p:ph sz="half" idx="1"/>
          </p:nvPr>
        </p:nvSpPr>
        <p:spPr>
          <a:xfrm>
            <a:off x="1036320" y="1845734"/>
            <a:ext cx="4998720" cy="4421901"/>
          </a:xfrm>
        </p:spPr>
        <p:txBody>
          <a:bodyPr>
            <a:normAutofit lnSpcReduction="10000"/>
          </a:bodyPr>
          <a:lstStyle/>
          <a:p>
            <a:pPr algn="just">
              <a:lnSpc>
                <a:spcPct val="100000"/>
              </a:lnSpc>
              <a:buFont typeface="Courier New" panose="02070309020205020404" pitchFamily="49" charset="0"/>
              <a:buChar char="o"/>
            </a:pPr>
            <a:r>
              <a:rPr lang="el-GR" dirty="0"/>
              <a:t> </a:t>
            </a:r>
            <a:r>
              <a:rPr lang="el-GR" sz="2200" b="1" dirty="0"/>
              <a:t>Έντονη (πρωταγωνιστική) παρουσία των ελληνορθόδοξων κοινοτήτων</a:t>
            </a:r>
          </a:p>
          <a:p>
            <a:pPr algn="just">
              <a:lnSpc>
                <a:spcPct val="100000"/>
              </a:lnSpc>
              <a:buFont typeface="Courier New" panose="02070309020205020404" pitchFamily="49" charset="0"/>
              <a:buChar char="o"/>
            </a:pPr>
            <a:r>
              <a:rPr lang="el-GR" sz="2200" dirty="0"/>
              <a:t> Πλειονότητα στην πόλη της Σμύρνης (400.000)</a:t>
            </a:r>
          </a:p>
          <a:p>
            <a:pPr algn="just">
              <a:lnSpc>
                <a:spcPct val="100000"/>
              </a:lnSpc>
              <a:buFont typeface="Courier New" panose="02070309020205020404" pitchFamily="49" charset="0"/>
              <a:buChar char="o"/>
            </a:pPr>
            <a:r>
              <a:rPr lang="el-GR" sz="2200" dirty="0"/>
              <a:t> Ισχυρή παρουσία στην περιοχή του Πόντου: Τραπεζούντα, Σαμψούντα, </a:t>
            </a:r>
            <a:r>
              <a:rPr lang="el-GR" sz="2200" dirty="0" err="1"/>
              <a:t>Κερασούντα</a:t>
            </a:r>
            <a:endParaRPr lang="el-GR" sz="2200" dirty="0"/>
          </a:p>
          <a:p>
            <a:pPr algn="just">
              <a:lnSpc>
                <a:spcPct val="100000"/>
              </a:lnSpc>
              <a:buFont typeface="Courier New" panose="02070309020205020404" pitchFamily="49" charset="0"/>
              <a:buChar char="o"/>
            </a:pPr>
            <a:r>
              <a:rPr lang="el-GR" sz="2200" dirty="0"/>
              <a:t> Ενασχόληση με το εμπόριο και τη γεωργία</a:t>
            </a:r>
          </a:p>
          <a:p>
            <a:pPr algn="just">
              <a:lnSpc>
                <a:spcPct val="100000"/>
              </a:lnSpc>
              <a:buFont typeface="Courier New" panose="02070309020205020404" pitchFamily="49" charset="0"/>
              <a:buChar char="o"/>
            </a:pPr>
            <a:r>
              <a:rPr lang="el-GR" sz="2200" dirty="0"/>
              <a:t> </a:t>
            </a:r>
            <a:r>
              <a:rPr lang="el-GR" sz="2200" b="1" dirty="0"/>
              <a:t>Οικονομική, εκπαιδευτική και πολιτιστική άνθηση</a:t>
            </a:r>
          </a:p>
        </p:txBody>
      </p:sp>
      <p:sp>
        <p:nvSpPr>
          <p:cNvPr id="6" name="Θέση περιεχομένου 5">
            <a:extLst>
              <a:ext uri="{FF2B5EF4-FFF2-40B4-BE49-F238E27FC236}">
                <a16:creationId xmlns:a16="http://schemas.microsoft.com/office/drawing/2014/main" id="{3A6BC61D-E1FD-4D3B-B72E-D526C8194C2F}"/>
              </a:ext>
            </a:extLst>
          </p:cNvPr>
          <p:cNvSpPr>
            <a:spLocks noGrp="1"/>
          </p:cNvSpPr>
          <p:nvPr>
            <p:ph sz="half" idx="2"/>
          </p:nvPr>
        </p:nvSpPr>
        <p:spPr>
          <a:xfrm>
            <a:off x="6096000" y="1845734"/>
            <a:ext cx="5059680" cy="4510677"/>
          </a:xfrm>
        </p:spPr>
        <p:txBody>
          <a:bodyPr>
            <a:normAutofit lnSpcReduction="10000"/>
          </a:bodyPr>
          <a:lstStyle/>
          <a:p>
            <a:pPr marL="0" indent="-216000" algn="just">
              <a:lnSpc>
                <a:spcPct val="100000"/>
              </a:lnSpc>
              <a:buFont typeface="Wingdings" panose="05000000000000000000" pitchFamily="2" charset="2"/>
              <a:buChar char="v"/>
            </a:pPr>
            <a:r>
              <a:rPr lang="el-GR" sz="2200" dirty="0"/>
              <a:t>Ενίσχυση του τουρκικού εθνικισμού </a:t>
            </a:r>
          </a:p>
          <a:p>
            <a:pPr marL="0" indent="-216000" algn="just">
              <a:lnSpc>
                <a:spcPct val="100000"/>
              </a:lnSpc>
              <a:buFont typeface="Wingdings" panose="05000000000000000000" pitchFamily="2" charset="2"/>
              <a:buChar char="v"/>
            </a:pPr>
            <a:r>
              <a:rPr lang="el-GR" sz="2200" dirty="0"/>
              <a:t> </a:t>
            </a:r>
            <a:r>
              <a:rPr lang="el-GR" sz="2200" b="1" dirty="0"/>
              <a:t>Νεότουρκοι + γερμανικά συμφέροντα</a:t>
            </a:r>
          </a:p>
          <a:p>
            <a:pPr algn="just">
              <a:lnSpc>
                <a:spcPct val="100000"/>
              </a:lnSpc>
              <a:buFont typeface="Wingdings" panose="05000000000000000000" pitchFamily="2" charset="2"/>
              <a:buChar char="v"/>
            </a:pPr>
            <a:r>
              <a:rPr lang="el-GR" sz="2200" dirty="0"/>
              <a:t> </a:t>
            </a:r>
            <a:r>
              <a:rPr lang="el-GR" sz="2200" dirty="0" err="1"/>
              <a:t>Α΄Διωγμός</a:t>
            </a:r>
            <a:r>
              <a:rPr lang="el-GR" sz="2200" dirty="0"/>
              <a:t> (αφορμή: οι Βαλκανικοί πόλεμοι και ο Α.Π.Π.)</a:t>
            </a:r>
          </a:p>
          <a:p>
            <a:pPr algn="just">
              <a:lnSpc>
                <a:spcPct val="100000"/>
              </a:lnSpc>
              <a:buFont typeface="Wingdings" panose="05000000000000000000" pitchFamily="2" charset="2"/>
              <a:buChar char="v"/>
            </a:pPr>
            <a:r>
              <a:rPr lang="el-GR" sz="2200" dirty="0"/>
              <a:t> </a:t>
            </a:r>
            <a:r>
              <a:rPr lang="el-GR" sz="2200" b="1" dirty="0"/>
              <a:t>Εκτοπισμός, διώξεις, τάγματα εργασίας, γενοκτονία</a:t>
            </a:r>
          </a:p>
          <a:p>
            <a:pPr algn="just">
              <a:lnSpc>
                <a:spcPct val="100000"/>
              </a:lnSpc>
              <a:buFont typeface="Wingdings" panose="05000000000000000000" pitchFamily="2" charset="2"/>
              <a:buChar char="v"/>
            </a:pPr>
            <a:r>
              <a:rPr lang="el-GR" sz="2200" dirty="0"/>
              <a:t> Συνθήκη </a:t>
            </a:r>
            <a:r>
              <a:rPr lang="el-GR" sz="2200" dirty="0" err="1"/>
              <a:t>Σεβρών</a:t>
            </a:r>
            <a:r>
              <a:rPr lang="el-GR" sz="2200" dirty="0"/>
              <a:t> (1920): αναγνώριση </a:t>
            </a:r>
            <a:r>
              <a:rPr lang="el-GR" sz="2200" dirty="0" err="1"/>
              <a:t>ποντοαρμενικού</a:t>
            </a:r>
            <a:r>
              <a:rPr lang="el-GR" sz="2200" dirty="0"/>
              <a:t> κράτους – σύντομη διάρκεια ζωής του νέου κράτους</a:t>
            </a:r>
          </a:p>
          <a:p>
            <a:pPr marL="0" indent="0">
              <a:buNone/>
            </a:pPr>
            <a:endParaRPr lang="el-GR" dirty="0"/>
          </a:p>
        </p:txBody>
      </p:sp>
      <p:sp>
        <p:nvSpPr>
          <p:cNvPr id="7" name="Θέση ημερομηνίας 6">
            <a:extLst>
              <a:ext uri="{FF2B5EF4-FFF2-40B4-BE49-F238E27FC236}">
                <a16:creationId xmlns:a16="http://schemas.microsoft.com/office/drawing/2014/main" id="{853A3A8D-98C1-4989-9C3C-7367B84334EC}"/>
              </a:ext>
            </a:extLst>
          </p:cNvPr>
          <p:cNvSpPr>
            <a:spLocks noGrp="1"/>
          </p:cNvSpPr>
          <p:nvPr>
            <p:ph type="dt" sz="half" idx="10"/>
          </p:nvPr>
        </p:nvSpPr>
        <p:spPr/>
        <p:txBody>
          <a:bodyPr/>
          <a:lstStyle/>
          <a:p>
            <a:r>
              <a:rPr lang="en-US"/>
              <a:t>Ι.Π. ΑΜΠΕΛΑΣ</a:t>
            </a:r>
            <a:endParaRPr lang="en-US" dirty="0"/>
          </a:p>
        </p:txBody>
      </p:sp>
      <p:sp>
        <p:nvSpPr>
          <p:cNvPr id="8" name="Θέση υποσέλιδου 7">
            <a:extLst>
              <a:ext uri="{FF2B5EF4-FFF2-40B4-BE49-F238E27FC236}">
                <a16:creationId xmlns:a16="http://schemas.microsoft.com/office/drawing/2014/main" id="{8AE55D45-057D-494E-BA1B-80E5BF1FB616}"/>
              </a:ext>
            </a:extLst>
          </p:cNvPr>
          <p:cNvSpPr>
            <a:spLocks noGrp="1"/>
          </p:cNvSpPr>
          <p:nvPr>
            <p:ph type="ftr" sz="quarter" idx="11"/>
          </p:nvPr>
        </p:nvSpPr>
        <p:spPr/>
        <p:txBody>
          <a:bodyPr/>
          <a:lstStyle/>
          <a:p>
            <a:r>
              <a:rPr lang="el-GR"/>
              <a:t>ΜΟΥΣΙΚΟ ΣΧΟΛΕΙΟ ΧΑΝΙΩΝ</a:t>
            </a:r>
            <a:endParaRPr lang="en-US" dirty="0"/>
          </a:p>
        </p:txBody>
      </p:sp>
      <p:sp>
        <p:nvSpPr>
          <p:cNvPr id="9" name="Θέση αριθμού διαφάνειας 8">
            <a:extLst>
              <a:ext uri="{FF2B5EF4-FFF2-40B4-BE49-F238E27FC236}">
                <a16:creationId xmlns:a16="http://schemas.microsoft.com/office/drawing/2014/main" id="{5CFA9E86-FCC1-41EB-87A4-40A291CABDEE}"/>
              </a:ext>
            </a:extLst>
          </p:cNvPr>
          <p:cNvSpPr>
            <a:spLocks noGrp="1"/>
          </p:cNvSpPr>
          <p:nvPr>
            <p:ph type="sldNum" sz="quarter" idx="12"/>
          </p:nvPr>
        </p:nvSpPr>
        <p:spPr/>
        <p:txBody>
          <a:bodyPr/>
          <a:lstStyle/>
          <a:p>
            <a:fld id="{4FAB73BC-B049-4115-A692-8D63A059BFB8}" type="slidenum">
              <a:rPr lang="en-US" smtClean="0"/>
              <a:t>3</a:t>
            </a:fld>
            <a:endParaRPr lang="en-US" dirty="0"/>
          </a:p>
        </p:txBody>
      </p:sp>
    </p:spTree>
    <p:extLst>
      <p:ext uri="{BB962C8B-B14F-4D97-AF65-F5344CB8AC3E}">
        <p14:creationId xmlns:p14="http://schemas.microsoft.com/office/powerpoint/2010/main" val="1933297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07397BCC-A722-4323-B4C0-8ACF80E2D861}"/>
              </a:ext>
            </a:extLst>
          </p:cNvPr>
          <p:cNvSpPr>
            <a:spLocks noGrp="1"/>
          </p:cNvSpPr>
          <p:nvPr>
            <p:ph type="title"/>
          </p:nvPr>
        </p:nvSpPr>
        <p:spPr/>
        <p:txBody>
          <a:bodyPr>
            <a:normAutofit/>
          </a:bodyPr>
          <a:lstStyle/>
          <a:p>
            <a:pPr algn="ctr"/>
            <a:r>
              <a:rPr lang="el-GR" sz="4000" dirty="0"/>
              <a:t>Οι διεκδικήσεις της </a:t>
            </a:r>
            <a:r>
              <a:rPr lang="el-GR" sz="4000" dirty="0" err="1"/>
              <a:t>Αντάντ</a:t>
            </a:r>
            <a:r>
              <a:rPr lang="el-GR" sz="4000" dirty="0"/>
              <a:t> και της Ελλάδας</a:t>
            </a:r>
            <a:br>
              <a:rPr lang="el-GR" sz="4000" dirty="0"/>
            </a:br>
            <a:r>
              <a:rPr lang="el-GR" sz="4000" dirty="0"/>
              <a:t>στην Οθωμανική αυτοκρατορία</a:t>
            </a:r>
          </a:p>
        </p:txBody>
      </p:sp>
      <p:sp>
        <p:nvSpPr>
          <p:cNvPr id="8" name="Θέση ημερομηνίας 7">
            <a:extLst>
              <a:ext uri="{FF2B5EF4-FFF2-40B4-BE49-F238E27FC236}">
                <a16:creationId xmlns:a16="http://schemas.microsoft.com/office/drawing/2014/main" id="{41BDD124-A83E-46BF-9BBB-7D14A81929D7}"/>
              </a:ext>
            </a:extLst>
          </p:cNvPr>
          <p:cNvSpPr>
            <a:spLocks noGrp="1"/>
          </p:cNvSpPr>
          <p:nvPr>
            <p:ph type="dt" sz="half" idx="10"/>
          </p:nvPr>
        </p:nvSpPr>
        <p:spPr/>
        <p:txBody>
          <a:bodyPr/>
          <a:lstStyle/>
          <a:p>
            <a:r>
              <a:rPr lang="en-US"/>
              <a:t>Ι.Π. ΑΜΠΕΛΑΣ</a:t>
            </a:r>
            <a:endParaRPr lang="en-US" dirty="0"/>
          </a:p>
        </p:txBody>
      </p:sp>
      <p:sp>
        <p:nvSpPr>
          <p:cNvPr id="9" name="Θέση υποσέλιδου 8">
            <a:extLst>
              <a:ext uri="{FF2B5EF4-FFF2-40B4-BE49-F238E27FC236}">
                <a16:creationId xmlns:a16="http://schemas.microsoft.com/office/drawing/2014/main" id="{49833C4A-9F81-42D4-8B19-F3D69DCD6B44}"/>
              </a:ext>
            </a:extLst>
          </p:cNvPr>
          <p:cNvSpPr>
            <a:spLocks noGrp="1"/>
          </p:cNvSpPr>
          <p:nvPr>
            <p:ph type="ftr" sz="quarter" idx="11"/>
          </p:nvPr>
        </p:nvSpPr>
        <p:spPr/>
        <p:txBody>
          <a:bodyPr/>
          <a:lstStyle/>
          <a:p>
            <a:r>
              <a:rPr lang="el-GR"/>
              <a:t>ΜΟΥΣΙΚΟ ΣΧΟΛΕΙΟ ΧΑΝΙΩΝ</a:t>
            </a:r>
            <a:endParaRPr lang="en-US" dirty="0"/>
          </a:p>
        </p:txBody>
      </p:sp>
      <p:sp>
        <p:nvSpPr>
          <p:cNvPr id="10" name="Θέση αριθμού διαφάνειας 9">
            <a:extLst>
              <a:ext uri="{FF2B5EF4-FFF2-40B4-BE49-F238E27FC236}">
                <a16:creationId xmlns:a16="http://schemas.microsoft.com/office/drawing/2014/main" id="{D21E59F8-3030-4F91-BB20-5AD6F0C9945D}"/>
              </a:ext>
            </a:extLst>
          </p:cNvPr>
          <p:cNvSpPr>
            <a:spLocks noGrp="1"/>
          </p:cNvSpPr>
          <p:nvPr>
            <p:ph type="sldNum" sz="quarter" idx="12"/>
          </p:nvPr>
        </p:nvSpPr>
        <p:spPr/>
        <p:txBody>
          <a:bodyPr/>
          <a:lstStyle/>
          <a:p>
            <a:fld id="{4FAB73BC-B049-4115-A692-8D63A059BFB8}" type="slidenum">
              <a:rPr lang="en-US" smtClean="0"/>
              <a:t>4</a:t>
            </a:fld>
            <a:endParaRPr lang="en-US" dirty="0"/>
          </a:p>
        </p:txBody>
      </p:sp>
    </p:spTree>
    <p:extLst>
      <p:ext uri="{BB962C8B-B14F-4D97-AF65-F5344CB8AC3E}">
        <p14:creationId xmlns:p14="http://schemas.microsoft.com/office/powerpoint/2010/main" val="1447678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a:extLst>
              <a:ext uri="{FF2B5EF4-FFF2-40B4-BE49-F238E27FC236}">
                <a16:creationId xmlns:a16="http://schemas.microsoft.com/office/drawing/2014/main" id="{498485AD-2AAD-4C4A-9497-800004E0897F}"/>
              </a:ext>
            </a:extLst>
          </p:cNvPr>
          <p:cNvSpPr>
            <a:spLocks noGrp="1"/>
          </p:cNvSpPr>
          <p:nvPr>
            <p:ph type="title"/>
          </p:nvPr>
        </p:nvSpPr>
        <p:spPr>
          <a:xfrm>
            <a:off x="4552950" y="5267325"/>
            <a:ext cx="4124325" cy="590647"/>
          </a:xfrm>
        </p:spPr>
        <p:txBody>
          <a:bodyPr>
            <a:normAutofit fontScale="90000"/>
          </a:bodyPr>
          <a:lstStyle/>
          <a:p>
            <a:pPr algn="ctr"/>
            <a:r>
              <a:rPr lang="el-GR" sz="2000" b="1" dirty="0">
                <a:hlinkClick r:id="rId2" action="ppaction://hlinkfile"/>
              </a:rPr>
              <a:t>Μυστικές συμφωνίες των Μεγάλων Δυνάμεων</a:t>
            </a:r>
            <a:endParaRPr lang="el-GR" sz="2000" b="1" dirty="0"/>
          </a:p>
        </p:txBody>
      </p:sp>
      <p:sp>
        <p:nvSpPr>
          <p:cNvPr id="4" name="Θέση ημερομηνίας 3">
            <a:extLst>
              <a:ext uri="{FF2B5EF4-FFF2-40B4-BE49-F238E27FC236}">
                <a16:creationId xmlns:a16="http://schemas.microsoft.com/office/drawing/2014/main" id="{B41BDFC9-B90B-4E31-90AC-54778DE260DA}"/>
              </a:ext>
            </a:extLst>
          </p:cNvPr>
          <p:cNvSpPr>
            <a:spLocks noGrp="1"/>
          </p:cNvSpPr>
          <p:nvPr>
            <p:ph type="dt" sz="half" idx="10"/>
          </p:nvPr>
        </p:nvSpPr>
        <p:spPr/>
        <p:txBody>
          <a:bodyPr/>
          <a:lstStyle/>
          <a:p>
            <a:r>
              <a:rPr lang="en-US"/>
              <a:t>Ι.Π. ΑΜΠΕΛΑΣ</a:t>
            </a:r>
            <a:endParaRPr lang="en-US" dirty="0"/>
          </a:p>
        </p:txBody>
      </p:sp>
      <p:sp>
        <p:nvSpPr>
          <p:cNvPr id="5" name="Θέση υποσέλιδου 4">
            <a:extLst>
              <a:ext uri="{FF2B5EF4-FFF2-40B4-BE49-F238E27FC236}">
                <a16:creationId xmlns:a16="http://schemas.microsoft.com/office/drawing/2014/main" id="{ADD28BCC-4CFB-4302-BB08-5E7360D6EF6A}"/>
              </a:ext>
            </a:extLst>
          </p:cNvPr>
          <p:cNvSpPr>
            <a:spLocks noGrp="1"/>
          </p:cNvSpPr>
          <p:nvPr>
            <p:ph type="ftr" sz="quarter" idx="11"/>
          </p:nvPr>
        </p:nvSpPr>
        <p:spPr/>
        <p:txBody>
          <a:bodyPr/>
          <a:lstStyle/>
          <a:p>
            <a:r>
              <a:rPr lang="el-GR"/>
              <a:t>ΜΟΥΣΙΚΟ ΣΧΟΛΕΙΟ ΧΑΝΙΩΝ</a:t>
            </a:r>
            <a:endParaRPr lang="en-US" dirty="0"/>
          </a:p>
        </p:txBody>
      </p:sp>
      <p:sp>
        <p:nvSpPr>
          <p:cNvPr id="6" name="Θέση αριθμού διαφάνειας 5">
            <a:extLst>
              <a:ext uri="{FF2B5EF4-FFF2-40B4-BE49-F238E27FC236}">
                <a16:creationId xmlns:a16="http://schemas.microsoft.com/office/drawing/2014/main" id="{127191D3-47F6-4BA4-83E5-C43E7405ED71}"/>
              </a:ext>
            </a:extLst>
          </p:cNvPr>
          <p:cNvSpPr>
            <a:spLocks noGrp="1"/>
          </p:cNvSpPr>
          <p:nvPr>
            <p:ph type="sldNum" sz="quarter" idx="12"/>
          </p:nvPr>
        </p:nvSpPr>
        <p:spPr/>
        <p:txBody>
          <a:bodyPr/>
          <a:lstStyle/>
          <a:p>
            <a:fld id="{4FAB73BC-B049-4115-A692-8D63A059BFB8}" type="slidenum">
              <a:rPr lang="en-US" smtClean="0"/>
              <a:t>5</a:t>
            </a:fld>
            <a:endParaRPr lang="en-US" dirty="0"/>
          </a:p>
        </p:txBody>
      </p:sp>
      <p:pic>
        <p:nvPicPr>
          <p:cNvPr id="8" name="Εικόνα 7">
            <a:extLst>
              <a:ext uri="{FF2B5EF4-FFF2-40B4-BE49-F238E27FC236}">
                <a16:creationId xmlns:a16="http://schemas.microsoft.com/office/drawing/2014/main" id="{AFE668B2-4B1C-486E-BDA6-BF53FD1BFB65}"/>
              </a:ext>
            </a:extLst>
          </p:cNvPr>
          <p:cNvPicPr>
            <a:picLocks noChangeAspect="1"/>
          </p:cNvPicPr>
          <p:nvPr/>
        </p:nvPicPr>
        <p:blipFill>
          <a:blip r:embed="rId3"/>
          <a:stretch>
            <a:fillRect/>
          </a:stretch>
        </p:blipFill>
        <p:spPr>
          <a:xfrm>
            <a:off x="7093617" y="486531"/>
            <a:ext cx="4679461" cy="4538230"/>
          </a:xfrm>
          <a:prstGeom prst="rect">
            <a:avLst/>
          </a:prstGeom>
        </p:spPr>
      </p:pic>
      <p:pic>
        <p:nvPicPr>
          <p:cNvPr id="9" name="Εικόνα 8">
            <a:extLst>
              <a:ext uri="{FF2B5EF4-FFF2-40B4-BE49-F238E27FC236}">
                <a16:creationId xmlns:a16="http://schemas.microsoft.com/office/drawing/2014/main" id="{3D6B1DD3-AFF8-44B6-8E28-8F1E8BB384A5}"/>
              </a:ext>
            </a:extLst>
          </p:cNvPr>
          <p:cNvPicPr>
            <a:picLocks noChangeAspect="1"/>
          </p:cNvPicPr>
          <p:nvPr/>
        </p:nvPicPr>
        <p:blipFill>
          <a:blip r:embed="rId4"/>
          <a:stretch>
            <a:fillRect/>
          </a:stretch>
        </p:blipFill>
        <p:spPr>
          <a:xfrm>
            <a:off x="635586" y="486531"/>
            <a:ext cx="6303097" cy="4538230"/>
          </a:xfrm>
          <a:prstGeom prst="rect">
            <a:avLst/>
          </a:prstGeom>
        </p:spPr>
      </p:pic>
    </p:spTree>
    <p:extLst>
      <p:ext uri="{BB962C8B-B14F-4D97-AF65-F5344CB8AC3E}">
        <p14:creationId xmlns:p14="http://schemas.microsoft.com/office/powerpoint/2010/main" val="3616851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B736A266-A066-4E76-AC30-A19245B3960F}"/>
              </a:ext>
            </a:extLst>
          </p:cNvPr>
          <p:cNvSpPr>
            <a:spLocks noGrp="1"/>
          </p:cNvSpPr>
          <p:nvPr>
            <p:ph type="title"/>
          </p:nvPr>
        </p:nvSpPr>
        <p:spPr/>
        <p:txBody>
          <a:bodyPr/>
          <a:lstStyle/>
          <a:p>
            <a:r>
              <a:rPr lang="el-GR" dirty="0"/>
              <a:t>Υπόμνημα Βενιζέλου (1918)</a:t>
            </a:r>
          </a:p>
        </p:txBody>
      </p:sp>
      <p:sp>
        <p:nvSpPr>
          <p:cNvPr id="7" name="Θέση περιεχομένου 6">
            <a:extLst>
              <a:ext uri="{FF2B5EF4-FFF2-40B4-BE49-F238E27FC236}">
                <a16:creationId xmlns:a16="http://schemas.microsoft.com/office/drawing/2014/main" id="{4540D542-D4AD-4270-8952-114403CE064F}"/>
              </a:ext>
            </a:extLst>
          </p:cNvPr>
          <p:cNvSpPr>
            <a:spLocks noGrp="1"/>
          </p:cNvSpPr>
          <p:nvPr>
            <p:ph idx="1"/>
          </p:nvPr>
        </p:nvSpPr>
        <p:spPr/>
        <p:txBody>
          <a:bodyPr>
            <a:normAutofit fontScale="25000" lnSpcReduction="20000"/>
          </a:bodyPr>
          <a:lstStyle/>
          <a:p>
            <a:pPr marL="1471400" lvl="8" indent="0" algn="ctr">
              <a:lnSpc>
                <a:spcPct val="120000"/>
              </a:lnSpc>
              <a:buNone/>
            </a:pPr>
            <a:r>
              <a:rPr lang="el-GR" sz="8000" dirty="0">
                <a:solidFill>
                  <a:srgbClr val="002060"/>
                </a:solidFill>
              </a:rPr>
              <a:t>Ελληνικές Διεκδικήσεις στην Οθωμανική Αυτοκρατορία</a:t>
            </a:r>
          </a:p>
          <a:p>
            <a:pPr>
              <a:lnSpc>
                <a:spcPct val="120000"/>
              </a:lnSpc>
              <a:buFont typeface="Wingdings" panose="05000000000000000000" pitchFamily="2" charset="2"/>
              <a:buChar char="ü"/>
            </a:pPr>
            <a:r>
              <a:rPr lang="el-GR" sz="8000" dirty="0"/>
              <a:t> Ζώνη εδαφών στη Δυτική Μικρά Ασία με κέντρο τη Σμύρνη</a:t>
            </a:r>
          </a:p>
          <a:p>
            <a:pPr>
              <a:lnSpc>
                <a:spcPct val="120000"/>
              </a:lnSpc>
              <a:buFont typeface="Wingdings" panose="05000000000000000000" pitchFamily="2" charset="2"/>
              <a:buChar char="ü"/>
            </a:pPr>
            <a:r>
              <a:rPr lang="el-GR" sz="8000" dirty="0"/>
              <a:t> Ανατολική Θράκη μέχρι την Κωνσταντινούπολη</a:t>
            </a:r>
          </a:p>
          <a:p>
            <a:pPr>
              <a:lnSpc>
                <a:spcPct val="120000"/>
              </a:lnSpc>
              <a:buFont typeface="Wingdings" panose="05000000000000000000" pitchFamily="2" charset="2"/>
              <a:buChar char="ü"/>
            </a:pPr>
            <a:r>
              <a:rPr lang="el-GR" sz="8000" dirty="0"/>
              <a:t> νησιά Ίμβρος &amp; Τένεδος στην είσοδο των Στενών</a:t>
            </a:r>
          </a:p>
          <a:p>
            <a:pPr>
              <a:lnSpc>
                <a:spcPct val="120000"/>
              </a:lnSpc>
            </a:pPr>
            <a:r>
              <a:rPr lang="el-GR" sz="8000" dirty="0">
                <a:sym typeface="Wingdings" panose="05000000000000000000" pitchFamily="2" charset="2"/>
              </a:rPr>
              <a:t> </a:t>
            </a:r>
            <a:r>
              <a:rPr lang="el-GR" sz="8000" dirty="0"/>
              <a:t>Η Αγγλία υποστηρίζει τις ελληνικές διεκδικήσεις. Γιατί; Η ελληνική στρατιωτική παρουσία  </a:t>
            </a:r>
          </a:p>
          <a:p>
            <a:pPr>
              <a:lnSpc>
                <a:spcPct val="120000"/>
              </a:lnSpc>
              <a:buFont typeface="Courier New" panose="02070309020205020404" pitchFamily="49" charset="0"/>
              <a:buChar char="o"/>
            </a:pPr>
            <a:r>
              <a:rPr lang="el-GR" sz="8000" dirty="0"/>
              <a:t> </a:t>
            </a:r>
            <a:r>
              <a:rPr lang="el-GR" sz="8000" b="1" dirty="0"/>
              <a:t>εμπόδιο στις ιταλικές επιδιώξεις στην ίδια περιοχή</a:t>
            </a:r>
          </a:p>
          <a:p>
            <a:pPr>
              <a:lnSpc>
                <a:spcPct val="120000"/>
              </a:lnSpc>
              <a:buFont typeface="Courier New" panose="02070309020205020404" pitchFamily="49" charset="0"/>
              <a:buChar char="o"/>
            </a:pPr>
            <a:r>
              <a:rPr lang="el-GR" sz="8000" dirty="0"/>
              <a:t> </a:t>
            </a:r>
            <a:r>
              <a:rPr lang="el-GR" sz="8000" b="1" dirty="0"/>
              <a:t>ασπίδα προστασίας για τις βρετανικές δυνάμεις που βρίσκονταν στην περιοχή των Στενών</a:t>
            </a:r>
          </a:p>
          <a:p>
            <a:pPr marL="292608" lvl="1" indent="0" algn="just">
              <a:lnSpc>
                <a:spcPct val="120000"/>
              </a:lnSpc>
              <a:buNone/>
            </a:pPr>
            <a:r>
              <a:rPr lang="el-GR" sz="8000" dirty="0">
                <a:sym typeface="Wingdings" panose="05000000000000000000" pitchFamily="2" charset="2"/>
              </a:rPr>
              <a:t> Εντολή των Συμμάχων (παρά τις διαφωνίες) για αποστολή του Ε.Σ. στην περιοχή της Σμύρνης      για τη διαφύλαξη της ειρήνης στην περιοχή</a:t>
            </a:r>
            <a:endParaRPr lang="el-GR" sz="8000" dirty="0"/>
          </a:p>
          <a:p>
            <a:endParaRPr lang="el-GR" sz="2800" dirty="0"/>
          </a:p>
          <a:p>
            <a:r>
              <a:rPr lang="el-GR" dirty="0"/>
              <a:t>  </a:t>
            </a:r>
          </a:p>
        </p:txBody>
      </p:sp>
      <p:sp>
        <p:nvSpPr>
          <p:cNvPr id="8" name="Θέση ημερομηνίας 7">
            <a:extLst>
              <a:ext uri="{FF2B5EF4-FFF2-40B4-BE49-F238E27FC236}">
                <a16:creationId xmlns:a16="http://schemas.microsoft.com/office/drawing/2014/main" id="{67D5EED6-FAA3-4CDE-A619-668801A64110}"/>
              </a:ext>
            </a:extLst>
          </p:cNvPr>
          <p:cNvSpPr>
            <a:spLocks noGrp="1"/>
          </p:cNvSpPr>
          <p:nvPr>
            <p:ph type="dt" sz="half" idx="10"/>
          </p:nvPr>
        </p:nvSpPr>
        <p:spPr/>
        <p:txBody>
          <a:bodyPr/>
          <a:lstStyle/>
          <a:p>
            <a:r>
              <a:rPr lang="en-US"/>
              <a:t>Ι.Π. ΑΜΠΕΛΑΣ</a:t>
            </a:r>
            <a:endParaRPr lang="en-US" dirty="0"/>
          </a:p>
        </p:txBody>
      </p:sp>
      <p:sp>
        <p:nvSpPr>
          <p:cNvPr id="9" name="Θέση υποσέλιδου 8">
            <a:extLst>
              <a:ext uri="{FF2B5EF4-FFF2-40B4-BE49-F238E27FC236}">
                <a16:creationId xmlns:a16="http://schemas.microsoft.com/office/drawing/2014/main" id="{45B5B722-5782-4745-9A8B-C32B11A856F0}"/>
              </a:ext>
            </a:extLst>
          </p:cNvPr>
          <p:cNvSpPr>
            <a:spLocks noGrp="1"/>
          </p:cNvSpPr>
          <p:nvPr>
            <p:ph type="ftr" sz="quarter" idx="11"/>
          </p:nvPr>
        </p:nvSpPr>
        <p:spPr/>
        <p:txBody>
          <a:bodyPr/>
          <a:lstStyle/>
          <a:p>
            <a:r>
              <a:rPr lang="el-GR"/>
              <a:t>ΜΟΥΣΙΚΟ ΣΧΟΛΕΙΟ ΧΑΝΙΩΝ</a:t>
            </a:r>
            <a:endParaRPr lang="en-US" dirty="0"/>
          </a:p>
        </p:txBody>
      </p:sp>
      <p:sp>
        <p:nvSpPr>
          <p:cNvPr id="10" name="Θέση αριθμού διαφάνειας 9">
            <a:extLst>
              <a:ext uri="{FF2B5EF4-FFF2-40B4-BE49-F238E27FC236}">
                <a16:creationId xmlns:a16="http://schemas.microsoft.com/office/drawing/2014/main" id="{2B5E3318-4A0A-4363-B787-DD72DEFC1F88}"/>
              </a:ext>
            </a:extLst>
          </p:cNvPr>
          <p:cNvSpPr>
            <a:spLocks noGrp="1"/>
          </p:cNvSpPr>
          <p:nvPr>
            <p:ph type="sldNum" sz="quarter" idx="12"/>
          </p:nvPr>
        </p:nvSpPr>
        <p:spPr/>
        <p:txBody>
          <a:bodyPr/>
          <a:lstStyle/>
          <a:p>
            <a:fld id="{6113E31D-E2AB-40D1-8B51-AFA5AFEF393A}" type="slidenum">
              <a:rPr lang="en-US" smtClean="0"/>
              <a:t>6</a:t>
            </a:fld>
            <a:endParaRPr lang="en-US" dirty="0"/>
          </a:p>
        </p:txBody>
      </p:sp>
    </p:spTree>
    <p:extLst>
      <p:ext uri="{BB962C8B-B14F-4D97-AF65-F5344CB8AC3E}">
        <p14:creationId xmlns:p14="http://schemas.microsoft.com/office/powerpoint/2010/main" val="2431888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3AD3EB-108D-4BF4-AAFC-1162C31B2BF1}"/>
              </a:ext>
            </a:extLst>
          </p:cNvPr>
          <p:cNvSpPr>
            <a:spLocks noGrp="1"/>
          </p:cNvSpPr>
          <p:nvPr>
            <p:ph type="title"/>
          </p:nvPr>
        </p:nvSpPr>
        <p:spPr/>
        <p:txBody>
          <a:bodyPr/>
          <a:lstStyle/>
          <a:p>
            <a:r>
              <a:rPr lang="el-GR" dirty="0"/>
              <a:t>Η απόβαση του Ε.Σ. στη Μ. Ασία</a:t>
            </a:r>
          </a:p>
        </p:txBody>
      </p:sp>
      <p:sp>
        <p:nvSpPr>
          <p:cNvPr id="3" name="Θέση περιεχομένου 2">
            <a:extLst>
              <a:ext uri="{FF2B5EF4-FFF2-40B4-BE49-F238E27FC236}">
                <a16:creationId xmlns:a16="http://schemas.microsoft.com/office/drawing/2014/main" id="{C615523A-872C-4372-B92F-17CFE33087FA}"/>
              </a:ext>
            </a:extLst>
          </p:cNvPr>
          <p:cNvSpPr>
            <a:spLocks noGrp="1"/>
          </p:cNvSpPr>
          <p:nvPr>
            <p:ph idx="1"/>
          </p:nvPr>
        </p:nvSpPr>
        <p:spPr>
          <a:xfrm>
            <a:off x="1020932" y="1845733"/>
            <a:ext cx="4252404" cy="4519555"/>
          </a:xfrm>
        </p:spPr>
        <p:txBody>
          <a:bodyPr>
            <a:normAutofit lnSpcReduction="10000"/>
          </a:bodyPr>
          <a:lstStyle/>
          <a:p>
            <a:pPr algn="ctr"/>
            <a:r>
              <a:rPr lang="el-GR" sz="2200" b="1" dirty="0"/>
              <a:t>2/15 Μαΐου 1919</a:t>
            </a:r>
          </a:p>
          <a:p>
            <a:pPr algn="just">
              <a:buFont typeface="Arial" panose="020B0604020202020204" pitchFamily="34" charset="0"/>
              <a:buChar char="•"/>
            </a:pPr>
            <a:r>
              <a:rPr lang="el-GR" sz="2200" dirty="0"/>
              <a:t> απόβαση Ε.Σ. στην Σμύρνη</a:t>
            </a:r>
          </a:p>
          <a:p>
            <a:pPr algn="just">
              <a:buFont typeface="Arial" panose="020B0604020202020204" pitchFamily="34" charset="0"/>
              <a:buChar char="•"/>
            </a:pPr>
            <a:r>
              <a:rPr lang="el-GR" sz="2200" dirty="0"/>
              <a:t> ενθουσιασμός Ελλήνων</a:t>
            </a:r>
          </a:p>
          <a:p>
            <a:pPr algn="just">
              <a:buFont typeface="Arial" panose="020B0604020202020204" pitchFamily="34" charset="0"/>
              <a:buChar char="•"/>
            </a:pPr>
            <a:r>
              <a:rPr lang="el-GR" sz="2200" dirty="0"/>
              <a:t> αντιδράσεις Τούρκων</a:t>
            </a:r>
          </a:p>
          <a:p>
            <a:pPr algn="just">
              <a:buFont typeface="Arial" panose="020B0604020202020204" pitchFamily="34" charset="0"/>
              <a:buChar char="•"/>
            </a:pPr>
            <a:r>
              <a:rPr lang="el-GR" sz="2200" dirty="0"/>
              <a:t> δυσαρέσκεια Ιταλών</a:t>
            </a:r>
          </a:p>
          <a:p>
            <a:pPr marL="0" indent="0" algn="just">
              <a:buNone/>
            </a:pPr>
            <a:endParaRPr lang="el-GR" sz="2200" dirty="0"/>
          </a:p>
          <a:p>
            <a:pPr algn="just">
              <a:buFont typeface="Wingdings" panose="05000000000000000000" pitchFamily="2" charset="2"/>
              <a:buChar char="F"/>
            </a:pPr>
            <a:r>
              <a:rPr lang="el-GR" sz="2200" dirty="0">
                <a:sym typeface="Wingdings" panose="05000000000000000000" pitchFamily="2" charset="2"/>
              </a:rPr>
              <a:t>κατάληψη μίας περιοχής </a:t>
            </a:r>
          </a:p>
          <a:p>
            <a:pPr marL="0" indent="0" algn="just">
              <a:buNone/>
            </a:pPr>
            <a:r>
              <a:rPr lang="el-GR" sz="2200" dirty="0">
                <a:sym typeface="Wingdings" panose="05000000000000000000" pitchFamily="2" charset="2"/>
              </a:rPr>
              <a:t>    17.000 </a:t>
            </a:r>
            <a:r>
              <a:rPr lang="el-GR" sz="2200" dirty="0" err="1">
                <a:sym typeface="Wingdings" panose="05000000000000000000" pitchFamily="2" charset="2"/>
              </a:rPr>
              <a:t>τ.χλμ</a:t>
            </a:r>
            <a:r>
              <a:rPr lang="el-GR" sz="2200" dirty="0">
                <a:sym typeface="Wingdings" panose="05000000000000000000" pitchFamily="2" charset="2"/>
              </a:rPr>
              <a:t>.</a:t>
            </a:r>
          </a:p>
          <a:p>
            <a:pPr algn="just">
              <a:buFont typeface="Wingdings" panose="05000000000000000000" pitchFamily="2" charset="2"/>
              <a:buChar char="F"/>
            </a:pPr>
            <a:r>
              <a:rPr lang="el-GR" sz="2200" dirty="0"/>
              <a:t> </a:t>
            </a:r>
            <a:r>
              <a:rPr lang="el-GR" sz="2200" dirty="0">
                <a:hlinkClick r:id="rId2" action="ppaction://hlinkfile"/>
              </a:rPr>
              <a:t>επεισόδια με Τούρκους αντάρτες</a:t>
            </a:r>
            <a:endParaRPr lang="el-GR" sz="2200" dirty="0"/>
          </a:p>
          <a:p>
            <a:r>
              <a:rPr lang="el-GR" dirty="0"/>
              <a:t> </a:t>
            </a:r>
          </a:p>
        </p:txBody>
      </p:sp>
      <p:sp>
        <p:nvSpPr>
          <p:cNvPr id="4" name="Θέση ημερομηνίας 3">
            <a:extLst>
              <a:ext uri="{FF2B5EF4-FFF2-40B4-BE49-F238E27FC236}">
                <a16:creationId xmlns:a16="http://schemas.microsoft.com/office/drawing/2014/main" id="{0A257141-E137-4782-9B92-C4DF1B9948C6}"/>
              </a:ext>
            </a:extLst>
          </p:cNvPr>
          <p:cNvSpPr>
            <a:spLocks noGrp="1"/>
          </p:cNvSpPr>
          <p:nvPr>
            <p:ph type="dt" sz="half" idx="10"/>
          </p:nvPr>
        </p:nvSpPr>
        <p:spPr/>
        <p:txBody>
          <a:bodyPr/>
          <a:lstStyle/>
          <a:p>
            <a:r>
              <a:rPr lang="en-US"/>
              <a:t>Ι.Π. ΑΜΠΕΛΑΣ</a:t>
            </a:r>
            <a:endParaRPr lang="en-US" dirty="0"/>
          </a:p>
        </p:txBody>
      </p:sp>
      <p:sp>
        <p:nvSpPr>
          <p:cNvPr id="5" name="Θέση υποσέλιδου 4">
            <a:extLst>
              <a:ext uri="{FF2B5EF4-FFF2-40B4-BE49-F238E27FC236}">
                <a16:creationId xmlns:a16="http://schemas.microsoft.com/office/drawing/2014/main" id="{6395E4E6-BD50-4954-96B7-1C05B10A6A08}"/>
              </a:ext>
            </a:extLst>
          </p:cNvPr>
          <p:cNvSpPr>
            <a:spLocks noGrp="1"/>
          </p:cNvSpPr>
          <p:nvPr>
            <p:ph type="ftr" sz="quarter" idx="11"/>
          </p:nvPr>
        </p:nvSpPr>
        <p:spPr/>
        <p:txBody>
          <a:bodyPr/>
          <a:lstStyle/>
          <a:p>
            <a:r>
              <a:rPr lang="el-GR"/>
              <a:t>ΜΟΥΣΙΚΟ ΣΧΟΛΕΙΟ ΧΑΝΙΩΝ</a:t>
            </a:r>
            <a:endParaRPr lang="en-US" dirty="0"/>
          </a:p>
        </p:txBody>
      </p:sp>
      <p:sp>
        <p:nvSpPr>
          <p:cNvPr id="6" name="Θέση αριθμού διαφάνειας 5">
            <a:extLst>
              <a:ext uri="{FF2B5EF4-FFF2-40B4-BE49-F238E27FC236}">
                <a16:creationId xmlns:a16="http://schemas.microsoft.com/office/drawing/2014/main" id="{FF1FB547-867F-4EE1-8105-32FDF221D1A3}"/>
              </a:ext>
            </a:extLst>
          </p:cNvPr>
          <p:cNvSpPr>
            <a:spLocks noGrp="1"/>
          </p:cNvSpPr>
          <p:nvPr>
            <p:ph type="sldNum" sz="quarter" idx="12"/>
          </p:nvPr>
        </p:nvSpPr>
        <p:spPr/>
        <p:txBody>
          <a:bodyPr/>
          <a:lstStyle/>
          <a:p>
            <a:fld id="{6113E31D-E2AB-40D1-8B51-AFA5AFEF393A}" type="slidenum">
              <a:rPr lang="en-US" smtClean="0"/>
              <a:t>7</a:t>
            </a:fld>
            <a:endParaRPr lang="en-US" dirty="0"/>
          </a:p>
        </p:txBody>
      </p:sp>
      <p:pic>
        <p:nvPicPr>
          <p:cNvPr id="7" name="Εικόνα 6">
            <a:extLst>
              <a:ext uri="{FF2B5EF4-FFF2-40B4-BE49-F238E27FC236}">
                <a16:creationId xmlns:a16="http://schemas.microsoft.com/office/drawing/2014/main" id="{350CDC73-A048-4D70-9EFB-9711D7AAC9F0}"/>
              </a:ext>
            </a:extLst>
          </p:cNvPr>
          <p:cNvPicPr>
            <a:picLocks noChangeAspect="1"/>
          </p:cNvPicPr>
          <p:nvPr/>
        </p:nvPicPr>
        <p:blipFill>
          <a:blip r:embed="rId3"/>
          <a:stretch>
            <a:fillRect/>
          </a:stretch>
        </p:blipFill>
        <p:spPr>
          <a:xfrm>
            <a:off x="5392677" y="1845733"/>
            <a:ext cx="5819806" cy="3928369"/>
          </a:xfrm>
          <a:prstGeom prst="rect">
            <a:avLst/>
          </a:prstGeom>
        </p:spPr>
      </p:pic>
    </p:spTree>
    <p:extLst>
      <p:ext uri="{BB962C8B-B14F-4D97-AF65-F5344CB8AC3E}">
        <p14:creationId xmlns:p14="http://schemas.microsoft.com/office/powerpoint/2010/main" val="1986959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ημερομηνίας 3">
            <a:extLst>
              <a:ext uri="{FF2B5EF4-FFF2-40B4-BE49-F238E27FC236}">
                <a16:creationId xmlns:a16="http://schemas.microsoft.com/office/drawing/2014/main" id="{B791A896-29F6-4831-98BA-AF2768C3AC7D}"/>
              </a:ext>
            </a:extLst>
          </p:cNvPr>
          <p:cNvSpPr>
            <a:spLocks noGrp="1"/>
          </p:cNvSpPr>
          <p:nvPr>
            <p:ph type="dt" sz="half" idx="10"/>
          </p:nvPr>
        </p:nvSpPr>
        <p:spPr/>
        <p:txBody>
          <a:bodyPr/>
          <a:lstStyle/>
          <a:p>
            <a:r>
              <a:rPr lang="en-US"/>
              <a:t>Ι.Π. ΑΜΠΕΛΑΣ</a:t>
            </a:r>
            <a:endParaRPr lang="en-US" dirty="0"/>
          </a:p>
        </p:txBody>
      </p:sp>
      <p:sp>
        <p:nvSpPr>
          <p:cNvPr id="5" name="Θέση υποσέλιδου 4">
            <a:extLst>
              <a:ext uri="{FF2B5EF4-FFF2-40B4-BE49-F238E27FC236}">
                <a16:creationId xmlns:a16="http://schemas.microsoft.com/office/drawing/2014/main" id="{F166628E-1F1E-42A1-BD67-F0D7B75D972F}"/>
              </a:ext>
            </a:extLst>
          </p:cNvPr>
          <p:cNvSpPr>
            <a:spLocks noGrp="1"/>
          </p:cNvSpPr>
          <p:nvPr>
            <p:ph type="ftr" sz="quarter" idx="11"/>
          </p:nvPr>
        </p:nvSpPr>
        <p:spPr/>
        <p:txBody>
          <a:bodyPr/>
          <a:lstStyle/>
          <a:p>
            <a:r>
              <a:rPr lang="el-GR"/>
              <a:t>ΜΟΥΣΙΚΟ ΣΧΟΛΕΙΟ ΧΑΝΙΩΝ</a:t>
            </a:r>
            <a:endParaRPr lang="en-US" dirty="0"/>
          </a:p>
        </p:txBody>
      </p:sp>
      <p:sp>
        <p:nvSpPr>
          <p:cNvPr id="6" name="Θέση αριθμού διαφάνειας 5">
            <a:extLst>
              <a:ext uri="{FF2B5EF4-FFF2-40B4-BE49-F238E27FC236}">
                <a16:creationId xmlns:a16="http://schemas.microsoft.com/office/drawing/2014/main" id="{08525C68-E55C-4988-9299-FC39249B981E}"/>
              </a:ext>
            </a:extLst>
          </p:cNvPr>
          <p:cNvSpPr>
            <a:spLocks noGrp="1"/>
          </p:cNvSpPr>
          <p:nvPr>
            <p:ph type="sldNum" sz="quarter" idx="12"/>
          </p:nvPr>
        </p:nvSpPr>
        <p:spPr/>
        <p:txBody>
          <a:bodyPr/>
          <a:lstStyle/>
          <a:p>
            <a:fld id="{6113E31D-E2AB-40D1-8B51-AFA5AFEF393A}" type="slidenum">
              <a:rPr lang="en-US" smtClean="0"/>
              <a:t>8</a:t>
            </a:fld>
            <a:endParaRPr lang="en-US" dirty="0"/>
          </a:p>
        </p:txBody>
      </p:sp>
      <p:pic>
        <p:nvPicPr>
          <p:cNvPr id="7" name="Εικόνα 6">
            <a:extLst>
              <a:ext uri="{FF2B5EF4-FFF2-40B4-BE49-F238E27FC236}">
                <a16:creationId xmlns:a16="http://schemas.microsoft.com/office/drawing/2014/main" id="{AD8C63D3-DA83-4592-B952-6CFD66976012}"/>
              </a:ext>
            </a:extLst>
          </p:cNvPr>
          <p:cNvPicPr>
            <a:picLocks noChangeAspect="1"/>
          </p:cNvPicPr>
          <p:nvPr/>
        </p:nvPicPr>
        <p:blipFill>
          <a:blip r:embed="rId2"/>
          <a:stretch>
            <a:fillRect/>
          </a:stretch>
        </p:blipFill>
        <p:spPr>
          <a:xfrm>
            <a:off x="1012473" y="140740"/>
            <a:ext cx="10167053" cy="6126709"/>
          </a:xfrm>
          <a:prstGeom prst="rect">
            <a:avLst/>
          </a:prstGeom>
        </p:spPr>
      </p:pic>
    </p:spTree>
    <p:extLst>
      <p:ext uri="{BB962C8B-B14F-4D97-AF65-F5344CB8AC3E}">
        <p14:creationId xmlns:p14="http://schemas.microsoft.com/office/powerpoint/2010/main" val="947322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7B2F44-1BD2-494A-A3A9-E286938B31A5}"/>
              </a:ext>
            </a:extLst>
          </p:cNvPr>
          <p:cNvSpPr>
            <a:spLocks noGrp="1"/>
          </p:cNvSpPr>
          <p:nvPr>
            <p:ph type="title"/>
          </p:nvPr>
        </p:nvSpPr>
        <p:spPr/>
        <p:txBody>
          <a:bodyPr/>
          <a:lstStyle/>
          <a:p>
            <a:r>
              <a:rPr lang="el-GR" dirty="0"/>
              <a:t>Ο πόλεμος στη </a:t>
            </a:r>
            <a:br>
              <a:rPr lang="el-GR" dirty="0"/>
            </a:br>
            <a:r>
              <a:rPr lang="el-GR" dirty="0"/>
              <a:t>Μικρά Ασία</a:t>
            </a:r>
          </a:p>
        </p:txBody>
      </p:sp>
      <p:sp>
        <p:nvSpPr>
          <p:cNvPr id="4" name="Θέση ημερομηνίας 3">
            <a:extLst>
              <a:ext uri="{FF2B5EF4-FFF2-40B4-BE49-F238E27FC236}">
                <a16:creationId xmlns:a16="http://schemas.microsoft.com/office/drawing/2014/main" id="{D4463B40-243F-4F2B-A04A-3CCC0F1E8276}"/>
              </a:ext>
            </a:extLst>
          </p:cNvPr>
          <p:cNvSpPr>
            <a:spLocks noGrp="1"/>
          </p:cNvSpPr>
          <p:nvPr>
            <p:ph type="dt" sz="half" idx="10"/>
          </p:nvPr>
        </p:nvSpPr>
        <p:spPr/>
        <p:txBody>
          <a:bodyPr/>
          <a:lstStyle/>
          <a:p>
            <a:r>
              <a:rPr lang="en-US"/>
              <a:t>Ι.Π. ΑΜΠΕΛΑΣ</a:t>
            </a:r>
            <a:endParaRPr lang="en-US" dirty="0"/>
          </a:p>
        </p:txBody>
      </p:sp>
      <p:sp>
        <p:nvSpPr>
          <p:cNvPr id="5" name="Θέση υποσέλιδου 4">
            <a:extLst>
              <a:ext uri="{FF2B5EF4-FFF2-40B4-BE49-F238E27FC236}">
                <a16:creationId xmlns:a16="http://schemas.microsoft.com/office/drawing/2014/main" id="{0A1C1AF0-CA8F-4E58-BEF9-FF46F56A2CFA}"/>
              </a:ext>
            </a:extLst>
          </p:cNvPr>
          <p:cNvSpPr>
            <a:spLocks noGrp="1"/>
          </p:cNvSpPr>
          <p:nvPr>
            <p:ph type="ftr" sz="quarter" idx="11"/>
          </p:nvPr>
        </p:nvSpPr>
        <p:spPr/>
        <p:txBody>
          <a:bodyPr/>
          <a:lstStyle/>
          <a:p>
            <a:r>
              <a:rPr lang="el-GR"/>
              <a:t>ΜΟΥΣΙΚΟ ΣΧΟΛΕΙΟ ΧΑΝΙΩΝ</a:t>
            </a:r>
            <a:endParaRPr lang="en-US" dirty="0"/>
          </a:p>
        </p:txBody>
      </p:sp>
      <p:sp>
        <p:nvSpPr>
          <p:cNvPr id="6" name="Θέση αριθμού διαφάνειας 5">
            <a:extLst>
              <a:ext uri="{FF2B5EF4-FFF2-40B4-BE49-F238E27FC236}">
                <a16:creationId xmlns:a16="http://schemas.microsoft.com/office/drawing/2014/main" id="{CCBC97E8-65EB-480A-BD45-9FF5BF805835}"/>
              </a:ext>
            </a:extLst>
          </p:cNvPr>
          <p:cNvSpPr>
            <a:spLocks noGrp="1"/>
          </p:cNvSpPr>
          <p:nvPr>
            <p:ph type="sldNum" sz="quarter" idx="12"/>
          </p:nvPr>
        </p:nvSpPr>
        <p:spPr/>
        <p:txBody>
          <a:bodyPr/>
          <a:lstStyle/>
          <a:p>
            <a:fld id="{4FAB73BC-B049-4115-A692-8D63A059BFB8}" type="slidenum">
              <a:rPr lang="en-US" smtClean="0"/>
              <a:t>9</a:t>
            </a:fld>
            <a:endParaRPr lang="en-US" dirty="0"/>
          </a:p>
        </p:txBody>
      </p:sp>
      <p:pic>
        <p:nvPicPr>
          <p:cNvPr id="7" name="Εικόνα 6">
            <a:extLst>
              <a:ext uri="{FF2B5EF4-FFF2-40B4-BE49-F238E27FC236}">
                <a16:creationId xmlns:a16="http://schemas.microsoft.com/office/drawing/2014/main" id="{C7840715-6E44-42AF-B9FC-76718CA320DA}"/>
              </a:ext>
            </a:extLst>
          </p:cNvPr>
          <p:cNvPicPr>
            <a:picLocks noChangeAspect="1"/>
          </p:cNvPicPr>
          <p:nvPr/>
        </p:nvPicPr>
        <p:blipFill>
          <a:blip r:embed="rId2"/>
          <a:stretch>
            <a:fillRect/>
          </a:stretch>
        </p:blipFill>
        <p:spPr>
          <a:xfrm>
            <a:off x="7433569" y="634753"/>
            <a:ext cx="4657817" cy="3493363"/>
          </a:xfrm>
          <a:prstGeom prst="rect">
            <a:avLst/>
          </a:prstGeom>
        </p:spPr>
      </p:pic>
    </p:spTree>
    <p:extLst>
      <p:ext uri="{BB962C8B-B14F-4D97-AF65-F5344CB8AC3E}">
        <p14:creationId xmlns:p14="http://schemas.microsoft.com/office/powerpoint/2010/main" val="1828789663"/>
      </p:ext>
    </p:extLst>
  </p:cSld>
  <p:clrMapOvr>
    <a:masterClrMapping/>
  </p:clrMapOvr>
</p:sld>
</file>

<file path=ppt/theme/theme1.xml><?xml version="1.0" encoding="utf-8"?>
<a:theme xmlns:a="http://schemas.openxmlformats.org/drawingml/2006/main" name="Ανασκόπηση">
  <a:themeElements>
    <a:clrScheme name="Ανασκόπηση">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254</TotalTime>
  <Words>1054</Words>
  <Application>Microsoft Office PowerPoint</Application>
  <PresentationFormat>Ευρεία οθόνη</PresentationFormat>
  <Paragraphs>162</Paragraphs>
  <Slides>26</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26</vt:i4>
      </vt:variant>
    </vt:vector>
  </HeadingPairs>
  <TitlesOfParts>
    <vt:vector size="32" baseType="lpstr">
      <vt:lpstr>Arial</vt:lpstr>
      <vt:lpstr>Calibri</vt:lpstr>
      <vt:lpstr>Calibri Light</vt:lpstr>
      <vt:lpstr>Courier New</vt:lpstr>
      <vt:lpstr>Wingdings</vt:lpstr>
      <vt:lpstr>Ανασκόπηση</vt:lpstr>
      <vt:lpstr>Ο Μικρασιατικός πόλεμος (1919-1922)</vt:lpstr>
      <vt:lpstr>Παρουσίαση του PowerPoint</vt:lpstr>
      <vt:lpstr>Ο ελληνισμός στη  Μικρά Ασία και τον Πόντο</vt:lpstr>
      <vt:lpstr>Οι διεκδικήσεις της Αντάντ και της Ελλάδας στην Οθωμανική αυτοκρατορία</vt:lpstr>
      <vt:lpstr>Μυστικές συμφωνίες των Μεγάλων Δυνάμεων</vt:lpstr>
      <vt:lpstr>Υπόμνημα Βενιζέλου (1918)</vt:lpstr>
      <vt:lpstr>Η απόβαση του Ε.Σ. στη Μ. Ασία</vt:lpstr>
      <vt:lpstr>Παρουσίαση του PowerPoint</vt:lpstr>
      <vt:lpstr>Ο πόλεμος στη  Μικρά Ασία</vt:lpstr>
      <vt:lpstr>Παρουσίαση του PowerPoint</vt:lpstr>
      <vt:lpstr>Τα βασικά γεγονότα 1919-1920</vt:lpstr>
      <vt:lpstr>Παρουσίαση του PowerPoint</vt:lpstr>
      <vt:lpstr>Το τουρκικό εθνικό κίνημα</vt:lpstr>
      <vt:lpstr>Παρουσίαση του PowerPoint</vt:lpstr>
      <vt:lpstr>Παρουσίαση του PowerPoint</vt:lpstr>
      <vt:lpstr>Τα βασικά γεγονότα 1921</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Τα βασικά γεγονότα 1922</vt:lpstr>
      <vt:lpstr>Παρουσίαση του PowerPoint</vt:lpstr>
      <vt:lpstr>Η συνθήκη της Λοζάνης 24/7/1923</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 Μικρασιατικός πόλεμος (1919-1922)</dc:title>
  <dc:creator>ΙΩΑΝΝΗΣ ΠΑΝΑΓΙΩΤΗΣ ΑΜΠΕΛΑΣ</dc:creator>
  <cp:lastModifiedBy>ΙΩΑΝΝΗΣ ΠΑΝΑΓΙΩΤΗΣ ΑΜΠΕΛΑΣ</cp:lastModifiedBy>
  <cp:revision>52</cp:revision>
  <dcterms:created xsi:type="dcterms:W3CDTF">2021-05-07T05:20:37Z</dcterms:created>
  <dcterms:modified xsi:type="dcterms:W3CDTF">2021-05-14T17:51:30Z</dcterms:modified>
</cp:coreProperties>
</file>