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9" r:id="rId3"/>
    <p:sldId id="270" r:id="rId4"/>
    <p:sldId id="258" r:id="rId5"/>
    <p:sldId id="260" r:id="rId6"/>
    <p:sldId id="261" r:id="rId7"/>
    <p:sldId id="262" r:id="rId8"/>
    <p:sldId id="263" r:id="rId9"/>
    <p:sldId id="265" r:id="rId10"/>
    <p:sldId id="267" r:id="rId11"/>
    <p:sldId id="268" r:id="rId12"/>
    <p:sldId id="271" r:id="rId13"/>
    <p:sldId id="272" r:id="rId1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107" y="1905000"/>
            <a:ext cx="6859786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l-GR" smtClean="0"/>
              <a:t>Kλικ για επεξεργασία του τίτλου</a:t>
            </a:r>
            <a:endParaRPr/>
          </a:p>
        </p:txBody>
      </p:sp>
      <p:grpSp>
        <p:nvGrpSpPr>
          <p:cNvPr id="4" name="line" descr="Line graphic"/>
          <p:cNvGrpSpPr/>
          <p:nvPr/>
        </p:nvGrpSpPr>
        <p:grpSpPr bwMode="invGray">
          <a:xfrm>
            <a:off x="1188982" y="4724400"/>
            <a:ext cx="6475638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107" y="5105400"/>
            <a:ext cx="6859786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674356654"/>
      </p:ext>
    </p:extLst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3C7D-58E9-48E3-9FCD-0B7C222DD0A7}" type="datetimeFigureOut">
              <a:rPr lang="el-GR" smtClean="0"/>
              <a:pPr/>
              <a:t>11/11/2021</a:t>
            </a:fld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5CE1D-E7EC-44E1-A426-6EE9748C962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126793511"/>
      </p:ext>
    </p:extLst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73233" y="274639"/>
            <a:ext cx="1028968" cy="5901747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 rot="5400000">
            <a:off x="4338754" y="3480593"/>
            <a:ext cx="6492240" cy="48019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56128" y="277814"/>
            <a:ext cx="6859787" cy="5898573"/>
          </a:xfrm>
        </p:spPr>
        <p:txBody>
          <a:bodyPr vert="eaVert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3C7D-58E9-48E3-9FCD-0B7C222DD0A7}" type="datetimeFigureOut">
              <a:rPr lang="el-GR" smtClean="0"/>
              <a:pPr/>
              <a:t>11/11/2021</a:t>
            </a:fld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5CE1D-E7EC-44E1-A426-6EE9748C962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211791015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3C7D-58E9-48E3-9FCD-0B7C222DD0A7}" type="datetimeFigureOut">
              <a:rPr lang="el-GR" smtClean="0"/>
              <a:pPr/>
              <a:t>11/11/2021</a:t>
            </a:fld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5CE1D-E7EC-44E1-A426-6EE9748C962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614472672"/>
      </p:ext>
    </p:extLst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7" y="1905000"/>
            <a:ext cx="6859786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l-GR" smtClean="0"/>
              <a:t>Kλικ για επεξεργασία του τίτλου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>
            <a:off x="1188982" y="4724400"/>
            <a:ext cx="6475638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5102526"/>
            <a:ext cx="6859786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3C7D-58E9-48E3-9FCD-0B7C222DD0A7}" type="datetimeFigureOut">
              <a:rPr lang="el-GR" smtClean="0"/>
              <a:pPr/>
              <a:t>11/11/2021</a:t>
            </a:fld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5CE1D-E7EC-44E1-A426-6EE9748C962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58797780"/>
      </p:ext>
    </p:extLst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/>
          </a:p>
        </p:txBody>
      </p:sp>
      <p:grpSp>
        <p:nvGrpSpPr>
          <p:cNvPr id="8" name="line" descr="Line graphic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2107" y="1905000"/>
            <a:ext cx="3315563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32" y="1905000"/>
            <a:ext cx="3315562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3C7D-58E9-48E3-9FCD-0B7C222DD0A7}" type="datetimeFigureOut">
              <a:rPr lang="el-GR" smtClean="0"/>
              <a:pPr/>
              <a:t>11/11/2021</a:t>
            </a:fld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5CE1D-E7EC-44E1-A426-6EE9748C962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683294107"/>
      </p:ext>
    </p:extLst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/>
          </a:p>
        </p:txBody>
      </p:sp>
      <p:grpSp>
        <p:nvGrpSpPr>
          <p:cNvPr id="10" name="line" descr="Line graphic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1905000"/>
            <a:ext cx="3313277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7" y="2819400"/>
            <a:ext cx="3313277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8616" y="1905000"/>
            <a:ext cx="3313277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8616" y="2819400"/>
            <a:ext cx="3313277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3C7D-58E9-48E3-9FCD-0B7C222DD0A7}" type="datetimeFigureOut">
              <a:rPr lang="el-GR" smtClean="0"/>
              <a:pPr/>
              <a:t>11/11/2021</a:t>
            </a:fld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5CE1D-E7EC-44E1-A426-6EE9748C962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82491816"/>
      </p:ext>
    </p:extLst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/>
          </a:p>
        </p:txBody>
      </p:sp>
      <p:grpSp>
        <p:nvGrpSpPr>
          <p:cNvPr id="6" name="line" descr="Line graphic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3C7D-58E9-48E3-9FCD-0B7C222DD0A7}" type="datetimeFigureOut">
              <a:rPr lang="el-GR" smtClean="0"/>
              <a:pPr/>
              <a:t>11/11/2021</a:t>
            </a:fld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5CE1D-E7EC-44E1-A426-6EE9748C962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531561462"/>
      </p:ext>
    </p:extLst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3C7D-58E9-48E3-9FCD-0B7C222DD0A7}" type="datetimeFigureOut">
              <a:rPr lang="el-GR" smtClean="0"/>
              <a:pPr/>
              <a:t>11/11/2021</a:t>
            </a:fld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5CE1D-E7EC-44E1-A426-6EE9748C962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405966626"/>
      </p:ext>
    </p:extLst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l-GR" smtClean="0"/>
              <a:t>Kλικ για επεξεργασία του τίτλου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2107" y="3429000"/>
            <a:ext cx="2057936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3436" y="1905000"/>
            <a:ext cx="4253068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/>
          </a:p>
        </p:txBody>
      </p:sp>
      <p:grpSp>
        <p:nvGrpSpPr>
          <p:cNvPr id="8" name="frame" descr="Box graphic"/>
          <p:cNvGrpSpPr/>
          <p:nvPr/>
        </p:nvGrpSpPr>
        <p:grpSpPr bwMode="invGray">
          <a:xfrm>
            <a:off x="3314242" y="1630822"/>
            <a:ext cx="4719500" cy="4575885"/>
            <a:chOff x="4417839" y="1630821"/>
            <a:chExt cx="6291028" cy="4575885"/>
          </a:xfrm>
        </p:grpSpPr>
        <p:grpSp>
          <p:nvGrpSpPr>
            <p:cNvPr id="9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10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11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12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13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14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3C7D-58E9-48E3-9FCD-0B7C222DD0A7}" type="datetimeFigureOut">
              <a:rPr lang="el-GR" smtClean="0"/>
              <a:pPr/>
              <a:t>11/11/2021</a:t>
            </a:fld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5CE1D-E7EC-44E1-A426-6EE9748C962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62116614"/>
      </p:ext>
    </p:extLst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l-GR" smtClean="0"/>
              <a:t>Kλικ για επεξεργασία του τίτλου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309719" y="1884311"/>
            <a:ext cx="4253068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/>
          </a:p>
        </p:txBody>
      </p:sp>
      <p:grpSp>
        <p:nvGrpSpPr>
          <p:cNvPr id="8" name="frame" descr="Box graphic"/>
          <p:cNvGrpSpPr/>
          <p:nvPr/>
        </p:nvGrpSpPr>
        <p:grpSpPr bwMode="invGray">
          <a:xfrm flipH="1">
            <a:off x="1085908" y="1630822"/>
            <a:ext cx="4719500" cy="4575885"/>
            <a:chOff x="4417839" y="1630821"/>
            <a:chExt cx="6291028" cy="4575885"/>
          </a:xfrm>
        </p:grpSpPr>
        <p:grpSp>
          <p:nvGrpSpPr>
            <p:cNvPr id="9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10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11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12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13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14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1014" y="3411748"/>
            <a:ext cx="2057936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3C7D-58E9-48E3-9FCD-0B7C222DD0A7}" type="datetimeFigureOut">
              <a:rPr lang="el-GR" smtClean="0"/>
              <a:pPr/>
              <a:t>11/11/2021</a:t>
            </a:fld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5CE1D-E7EC-44E1-A426-6EE9748C962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17694101"/>
      </p:ext>
    </p:extLst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8" y="1905000"/>
            <a:ext cx="6859786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2107" y="6400801"/>
            <a:ext cx="4744685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58287" y="6400801"/>
            <a:ext cx="933137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43C7D-58E9-48E3-9FCD-0B7C222DD0A7}" type="datetimeFigureOut">
              <a:rPr lang="el-GR" smtClean="0"/>
              <a:pPr/>
              <a:t>11/11/2021</a:t>
            </a:fld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44419" y="6400801"/>
            <a:ext cx="857475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5CE1D-E7EC-44E1-A426-6EE9748C962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 thruBlk="1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ΓΕΩΓΡΑΦΙΑ Β΄ ΓΥΜΝΑΣΙΟΥ 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Καθηγήτρια : Κα </a:t>
            </a:r>
            <a:r>
              <a:rPr lang="el-GR" dirty="0" err="1" smtClean="0"/>
              <a:t>Καλογερά</a:t>
            </a:r>
            <a:r>
              <a:rPr lang="el-GR" dirty="0" smtClean="0"/>
              <a:t> </a:t>
            </a:r>
            <a:br>
              <a:rPr lang="el-GR" dirty="0" smtClean="0"/>
            </a:br>
            <a:r>
              <a:rPr lang="el-GR" dirty="0" smtClean="0"/>
              <a:t>Μαθητής : Παναγιώτης</a:t>
            </a:r>
            <a:r>
              <a:rPr lang="en-US" dirty="0" smtClean="0"/>
              <a:t> </a:t>
            </a:r>
            <a:r>
              <a:rPr lang="el-GR" dirty="0" smtClean="0"/>
              <a:t> Πετσέλης </a:t>
            </a:r>
            <a:endParaRPr lang="el-GR" dirty="0"/>
          </a:p>
        </p:txBody>
      </p:sp>
      <p:pic>
        <p:nvPicPr>
          <p:cNvPr id="4" name="3 - Εικόνα" descr="γεωγραφια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791506"/>
            <a:ext cx="2163688" cy="296906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 ΓΛΥΚΑ ΤΗΣ..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Mucenici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 </a:t>
            </a:r>
            <a:r>
              <a:rPr lang="el-GR" sz="2000" dirty="0" smtClean="0"/>
              <a:t>Ένα γλυκό που μοιάζει με το δικό μας τσουρέκι και γαρνίρεται με μέλι ψιλοκομμένα καρύδια. </a:t>
            </a:r>
            <a:br>
              <a:rPr lang="el-GR" sz="2000" dirty="0" smtClean="0"/>
            </a:br>
            <a:r>
              <a:rPr lang="el-GR" sz="2000" dirty="0" smtClean="0"/>
              <a:t/>
            </a:r>
            <a:br>
              <a:rPr lang="el-GR" sz="2000" dirty="0" smtClean="0"/>
            </a:br>
            <a:endParaRPr lang="en-US" dirty="0" smtClean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004048" y="1844824"/>
            <a:ext cx="3315562" cy="4267200"/>
          </a:xfrm>
        </p:spPr>
        <p:txBody>
          <a:bodyPr/>
          <a:lstStyle/>
          <a:p>
            <a:r>
              <a:rPr lang="en-US" dirty="0" err="1" smtClean="0"/>
              <a:t>Papanasi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sz="2000" dirty="0" smtClean="0"/>
              <a:t>Πρόκειται για μια ζύμη που μοιάζει με το δικό μας </a:t>
            </a:r>
            <a:r>
              <a:rPr lang="el-GR" sz="2000" dirty="0" err="1" smtClean="0"/>
              <a:t>ντόνατσ</a:t>
            </a:r>
            <a:r>
              <a:rPr lang="el-GR" sz="2000" dirty="0" smtClean="0"/>
              <a:t>. Από πάνω γαρνίρεται με γλυκό τυρί , μαρμελάδα ή γλυκό του κουταλιού. </a:t>
            </a: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 </a:t>
            </a:r>
            <a:endParaRPr lang="el-GR" dirty="0"/>
          </a:p>
        </p:txBody>
      </p:sp>
      <p:pic>
        <p:nvPicPr>
          <p:cNvPr id="6" name="5 - Εικόνα" descr="pg-papanasi-dessert-16185197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4293096"/>
            <a:ext cx="2488134" cy="1944216"/>
          </a:xfrm>
          <a:prstGeom prst="rect">
            <a:avLst/>
          </a:prstGeom>
        </p:spPr>
      </p:pic>
      <p:pic>
        <p:nvPicPr>
          <p:cNvPr id="7" name="6 - Εικόνα" descr="αρχείο λήψης (8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4365104"/>
            <a:ext cx="2857500" cy="1872208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ΤΙ ΘΑ ΠΙΕΙΣ ΕΚΕΙ;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Τα πιο γνωστά είναι το </a:t>
            </a:r>
            <a:r>
              <a:rPr lang="el-GR" dirty="0" err="1" smtClean="0"/>
              <a:t>παλίνκα</a:t>
            </a:r>
            <a:r>
              <a:rPr lang="el-GR" dirty="0" smtClean="0"/>
              <a:t> και το </a:t>
            </a:r>
            <a:r>
              <a:rPr lang="el-GR" dirty="0" err="1" smtClean="0"/>
              <a:t>τουίκα</a:t>
            </a:r>
            <a:r>
              <a:rPr lang="el-GR" dirty="0" smtClean="0"/>
              <a:t>, αλλά αγαπούν εξίσου και τις μπύρες. </a:t>
            </a:r>
            <a:br>
              <a:rPr lang="el-GR" dirty="0" smtClean="0"/>
            </a:br>
            <a:r>
              <a:rPr lang="el-GR" dirty="0" smtClean="0"/>
              <a:t> Οι Ρουμάνοι συνηθίζουν να τα πίνουν σαν «χωνευτικό» σφηνάκι μετά το φαγητό. Και τα δύο αυτά ποτά, τα φτιάχνουν και στο σπίτι τους συνήθως σε χωριά.</a:t>
            </a:r>
            <a:br>
              <a:rPr lang="el-GR" dirty="0" smtClean="0"/>
            </a:br>
            <a:endParaRPr lang="el-GR" dirty="0"/>
          </a:p>
        </p:txBody>
      </p:sp>
      <p:pic>
        <p:nvPicPr>
          <p:cNvPr id="4" name="3 - Εικόνα" descr="αρχείο λήψης (10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4365104"/>
            <a:ext cx="2495550" cy="1838325"/>
          </a:xfrm>
          <a:prstGeom prst="rect">
            <a:avLst/>
          </a:prstGeom>
        </p:spPr>
      </p:pic>
      <p:pic>
        <p:nvPicPr>
          <p:cNvPr id="5" name="4 - Εικόνα" descr="αρχείο λήψης (9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4221088"/>
            <a:ext cx="1971675" cy="2314575"/>
          </a:xfrm>
          <a:prstGeom prst="rect">
            <a:avLst/>
          </a:prstGeom>
        </p:spPr>
      </p:pic>
    </p:spTree>
  </p:cSld>
  <p:clrMapOvr>
    <a:masterClrMapping/>
  </p:clrMapOvr>
  <p:transition spd="med">
    <p:cut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ΚΑΛΥΤΕΡΗ ΕΠΟΧΗ ΓΙΑ ΤΟΝ ΕΠΙΣΚΕΠΤΗ…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Λαμβάνοντας υπόψη τις καιρικές συνθήκες, η καλύτερη στιγμή για να κάνουμε μια περιοδεία της Ρουμανίας θα είναι από τον Μάρτιο έως τον Οκτώβριο καθώς δεν κάνει πολύ κρύο και οι δρόμοι είναι καθαροί. </a:t>
            </a:r>
          </a:p>
          <a:p>
            <a:endParaRPr lang="el-GR" dirty="0" smtClean="0"/>
          </a:p>
          <a:p>
            <a:pPr>
              <a:buNone/>
            </a:pPr>
            <a:endParaRPr lang="el-GR" dirty="0"/>
          </a:p>
        </p:txBody>
      </p:sp>
      <p:pic>
        <p:nvPicPr>
          <p:cNvPr id="4" name="3 - Εικόνα" descr="αρχείο λήψης (1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4077072"/>
            <a:ext cx="4248472" cy="2097782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ΠΑΜΕ ΡΟΥΜΑΝΙΑ ;; </a:t>
            </a:r>
            <a:r>
              <a:rPr lang="el-GR" dirty="0" smtClean="0">
                <a:sym typeface="Wingdings" pitchFamily="2" charset="2"/>
              </a:rPr>
              <a:t> 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Σας ευχαριστώ πολύ </a:t>
            </a:r>
            <a:r>
              <a:rPr lang="el-GR" dirty="0" smtClean="0">
                <a:sym typeface="Wingdings" pitchFamily="2" charset="2"/>
              </a:rPr>
              <a:t></a:t>
            </a:r>
            <a:endParaRPr lang="el-GR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ΛΙΓΑ ΛΟΓΙΑ ΓΙΑ ΤΗ ΡΟΥΜΑΝΙΑ..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Ρουμανία έχει  19.186.000 κατοίκους  , η οποία είναι η 7</a:t>
            </a:r>
            <a:r>
              <a:rPr lang="el-GR" baseline="30000" dirty="0" smtClean="0"/>
              <a:t>η</a:t>
            </a:r>
            <a:r>
              <a:rPr lang="el-GR" dirty="0" smtClean="0"/>
              <a:t> μεγαλύτερη χώρα της  Ευρώπης. </a:t>
            </a:r>
            <a:br>
              <a:rPr lang="el-GR" dirty="0" smtClean="0"/>
            </a:br>
            <a:endParaRPr lang="el-GR" dirty="0" smtClean="0"/>
          </a:p>
          <a:p>
            <a:r>
              <a:rPr lang="el-GR" dirty="0" smtClean="0"/>
              <a:t>Η σημαία της αποτελείται από  3 χρώματα. Το μπλε, το κίτρινο και το κόκκινο. </a:t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pic>
        <p:nvPicPr>
          <p:cNvPr id="4" name="3 - Εικόνα" descr="αρχείο λήψης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3861048"/>
            <a:ext cx="3744416" cy="2491739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ΛΙΓΑ ΛΟΓΙΑ ΓΙΑ ΤΗ ΡΟΥΜΑΝΙΑ…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dirty="0" smtClean="0"/>
              <a:t>Η Πρωτεύουσά της είναι το Βουκουρέστι το οποίο έχει πληθώρα αξιοθέατα και πληθυσμό 1,83 εκατ. κατοίκους.</a:t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l-GR" dirty="0" smtClean="0"/>
              <a:t>Η </a:t>
            </a:r>
            <a:r>
              <a:rPr lang="el-GR" dirty="0" err="1" smtClean="0"/>
              <a:t>Κλουζ</a:t>
            </a:r>
            <a:r>
              <a:rPr lang="el-GR" dirty="0" smtClean="0"/>
              <a:t>-</a:t>
            </a:r>
            <a:r>
              <a:rPr lang="el-GR" dirty="0" err="1" smtClean="0"/>
              <a:t>ναπόκα</a:t>
            </a:r>
            <a:r>
              <a:rPr lang="el-GR" dirty="0" smtClean="0"/>
              <a:t>, είναι η δεύτερη μεγαλύτερη πόλη της, με πληθυσμό 303.047 κατοίκους. </a:t>
            </a:r>
          </a:p>
          <a:p>
            <a:pPr>
              <a:buNone/>
            </a:pPr>
            <a:endParaRPr lang="el-GR" dirty="0"/>
          </a:p>
        </p:txBody>
      </p:sp>
      <p:pic>
        <p:nvPicPr>
          <p:cNvPr id="7" name="6 - Εικόνα" descr="αρχείο λήψης (1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4509120"/>
            <a:ext cx="2619375" cy="1743075"/>
          </a:xfrm>
          <a:prstGeom prst="rect">
            <a:avLst/>
          </a:prstGeom>
        </p:spPr>
      </p:pic>
      <p:pic>
        <p:nvPicPr>
          <p:cNvPr id="8" name="7 - Εικόνα" descr="αρχείο λήψης (1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4509120"/>
            <a:ext cx="2762250" cy="165735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ΛΙΓΑ ΛΟΓΙΑ ΓΙΑ ΤΗ ΡΟΥΜΑΝΙΑ…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1628800"/>
            <a:ext cx="8280920" cy="5229200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el-GR" b="1" u="sng" dirty="0" smtClean="0"/>
              <a:t>ΣΥΝΟΡΕΥΕΙ ΜΕ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 - τη Βουλγαρία </a:t>
            </a:r>
            <a:br>
              <a:rPr lang="el-GR" dirty="0" smtClean="0"/>
            </a:br>
            <a:r>
              <a:rPr lang="el-GR" dirty="0" smtClean="0"/>
              <a:t>- τη Μολδαβία</a:t>
            </a:r>
            <a:br>
              <a:rPr lang="el-GR" dirty="0" smtClean="0"/>
            </a:br>
            <a:r>
              <a:rPr lang="el-GR" dirty="0" smtClean="0"/>
              <a:t> - την Ουγγαρία</a:t>
            </a:r>
            <a:br>
              <a:rPr lang="el-GR" dirty="0" smtClean="0"/>
            </a:br>
            <a:r>
              <a:rPr lang="el-GR" dirty="0" smtClean="0"/>
              <a:t> - την Ουκρανία</a:t>
            </a:r>
            <a:br>
              <a:rPr lang="el-GR" dirty="0" smtClean="0"/>
            </a:br>
            <a:r>
              <a:rPr lang="el-GR" dirty="0" smtClean="0"/>
              <a:t> - τη Σερβία  </a:t>
            </a:r>
            <a:endParaRPr lang="en-US" dirty="0" smtClean="0"/>
          </a:p>
          <a:p>
            <a:pPr>
              <a:buFont typeface="Courier New" pitchFamily="49" charset="0"/>
              <a:buChar char="o"/>
            </a:pPr>
            <a:r>
              <a:rPr lang="en-US" u="sng" dirty="0" smtClean="0"/>
              <a:t>BREXETAI </a:t>
            </a:r>
            <a:r>
              <a:rPr lang="el-GR" u="sng" dirty="0" smtClean="0"/>
              <a:t>ΑΠΟ </a:t>
            </a:r>
            <a:r>
              <a:rPr lang="el-GR" dirty="0" smtClean="0"/>
              <a:t>την Μαύρη Θάλασσα στο νοτιοανατολικό τμήμα της. </a:t>
            </a:r>
            <a:r>
              <a:rPr lang="el-GR" dirty="0" smtClean="0">
                <a:solidFill>
                  <a:schemeClr val="tx1">
                    <a:lumMod val="95000"/>
                  </a:schemeClr>
                </a:solidFill>
              </a:rPr>
              <a:t/>
            </a:r>
            <a:br>
              <a:rPr lang="el-GR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 </a:t>
            </a:r>
            <a:br>
              <a:rPr lang="el-GR" dirty="0" smtClean="0"/>
            </a:br>
            <a:r>
              <a:rPr lang="el-GR" dirty="0" smtClean="0"/>
              <a:t> </a:t>
            </a:r>
            <a:endParaRPr lang="el-GR" dirty="0"/>
          </a:p>
        </p:txBody>
      </p:sp>
      <p:pic>
        <p:nvPicPr>
          <p:cNvPr id="9" name="8 - Εικόνα" descr="unnam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1772816"/>
            <a:ext cx="4876800" cy="2016224"/>
          </a:xfrm>
          <a:prstGeom prst="rect">
            <a:avLst/>
          </a:prstGeom>
        </p:spPr>
      </p:pic>
      <p:pic>
        <p:nvPicPr>
          <p:cNvPr id="10" name="9 - Εικόνα" descr="Claims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3" y="4437112"/>
            <a:ext cx="5328592" cy="23458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ΚΑΠΟΙΑ ΑΠΌ ΤΑ ΑΞΙΟΘΕΑΤΑ ΤΗΣ..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268760"/>
            <a:ext cx="4211960" cy="57606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l-GR" sz="2000" b="1" dirty="0" smtClean="0"/>
              <a:t/>
            </a:r>
            <a:br>
              <a:rPr lang="el-GR" sz="2000" b="1" dirty="0" smtClean="0"/>
            </a:br>
            <a:r>
              <a:rPr lang="el-GR" b="1" dirty="0" smtClean="0"/>
              <a:t>Αλατωρυχείο </a:t>
            </a:r>
            <a:r>
              <a:rPr lang="en-US" b="1" dirty="0" err="1" smtClean="0"/>
              <a:t>Turda</a:t>
            </a:r>
            <a:r>
              <a:rPr lang="el-GR" sz="2000" b="1" dirty="0" smtClean="0"/>
              <a:t/>
            </a:r>
            <a:br>
              <a:rPr lang="el-GR" sz="2000" b="1" dirty="0" smtClean="0"/>
            </a:br>
            <a:r>
              <a:rPr lang="el-GR" sz="2000" b="1" dirty="0" smtClean="0"/>
              <a:t/>
            </a:r>
            <a:br>
              <a:rPr lang="el-GR" sz="2000" b="1" dirty="0" smtClean="0"/>
            </a:br>
            <a:r>
              <a:rPr lang="el-GR" sz="2000" b="1" dirty="0" smtClean="0"/>
              <a:t/>
            </a:r>
            <a:br>
              <a:rPr lang="el-GR" sz="2000" b="1" dirty="0" smtClean="0"/>
            </a:br>
            <a:endParaRPr lang="el-GR" sz="2000" b="1" dirty="0"/>
          </a:p>
        </p:txBody>
      </p:sp>
      <p:sp>
        <p:nvSpPr>
          <p:cNvPr id="11" name="10 - Ορθογώνιο"/>
          <p:cNvSpPr/>
          <p:nvPr/>
        </p:nvSpPr>
        <p:spPr>
          <a:xfrm>
            <a:off x="0" y="4549676"/>
            <a:ext cx="4283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b="1" dirty="0" smtClean="0"/>
              <a:t>Σήμερα, οι επισκέπτες θα χρειαστεί να κατέβουν περίπου 120 μέτρα κάτω από τη γη. Θα γνωρίσουν από κοντά την ιστορία αυτού του ορυχείου, αλλά και θα διασκεδάσουν ανεβαίνοντας στο </a:t>
            </a:r>
            <a:r>
              <a:rPr lang="el-GR" b="1" dirty="0" err="1" smtClean="0"/>
              <a:t>καρουζέλ</a:t>
            </a:r>
            <a:r>
              <a:rPr lang="el-GR" b="1" dirty="0" smtClean="0"/>
              <a:t> ή κάνοντας βαρκάδα στο υπόγειο ορυχείο με τους εντυπωσιακούς του σταλαγμίτες.</a:t>
            </a:r>
            <a:endParaRPr lang="el-GR" b="1" dirty="0"/>
          </a:p>
        </p:txBody>
      </p:sp>
      <p:pic>
        <p:nvPicPr>
          <p:cNvPr id="12" name="11 - Εικόνα" descr="αρχείο λήψης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60848"/>
            <a:ext cx="4283968" cy="2448272"/>
          </a:xfrm>
          <a:prstGeom prst="rect">
            <a:avLst/>
          </a:prstGeom>
        </p:spPr>
      </p:pic>
      <p:pic>
        <p:nvPicPr>
          <p:cNvPr id="13" name="12 - Εικόνα" descr="Busteni-Romania-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2060848"/>
            <a:ext cx="4019939" cy="2448272"/>
          </a:xfrm>
          <a:prstGeom prst="rect">
            <a:avLst/>
          </a:prstGeom>
        </p:spPr>
      </p:pic>
      <p:sp>
        <p:nvSpPr>
          <p:cNvPr id="14" name="13 - TextBox"/>
          <p:cNvSpPr txBox="1"/>
          <p:nvPr/>
        </p:nvSpPr>
        <p:spPr>
          <a:xfrm>
            <a:off x="5292080" y="1628800"/>
            <a:ext cx="324036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l-GR" sz="2400" b="1" dirty="0" smtClean="0"/>
              <a:t>Η γριά και η Σφίγγα</a:t>
            </a:r>
            <a:endParaRPr lang="el-GR" sz="2400" b="1" dirty="0"/>
          </a:p>
        </p:txBody>
      </p:sp>
      <p:sp>
        <p:nvSpPr>
          <p:cNvPr id="15" name="14 - TextBox"/>
          <p:cNvSpPr txBox="1"/>
          <p:nvPr/>
        </p:nvSpPr>
        <p:spPr>
          <a:xfrm>
            <a:off x="4860032" y="4725144"/>
            <a:ext cx="39604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l-GR" sz="2000" dirty="0" smtClean="0"/>
              <a:t>Ο σχηματισμός είναι ένας από τα "Επτά Θαύματα της Ρουμανίας ". Γνωστή ως θρησκευτικό σύμβολο , από την εποχή των </a:t>
            </a:r>
            <a:r>
              <a:rPr lang="el-GR" sz="2000" dirty="0" err="1" smtClean="0"/>
              <a:t>Πελασγιών</a:t>
            </a:r>
            <a:r>
              <a:rPr lang="el-GR" sz="2000" dirty="0" smtClean="0"/>
              <a:t> προγόνων των Ελλήνων.</a:t>
            </a:r>
            <a:endParaRPr lang="el-GR" sz="20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 ΔΟΥΝΑΒΗΣ..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Ο Ποταμός  Δούναβης , που είναι ο δεύτερος μεγαλύτερος ποταμός της Ευρώπης ,πηγάζει στη Γερμανία και ρέει προς τα νοτιοανατολικά σε μήκος 2.857 </a:t>
            </a:r>
            <a:r>
              <a:rPr lang="el-GR" dirty="0" err="1" smtClean="0"/>
              <a:t>χλμ</a:t>
            </a:r>
            <a:r>
              <a:rPr lang="el-GR" dirty="0" smtClean="0"/>
              <a:t>. μέσα από δέκα χώρες, πριν εκβάλει με το Δέλτα  της Ρουμανίας και στην Μαύρη Θάλασσα. </a:t>
            </a:r>
          </a:p>
          <a:p>
            <a:pPr>
              <a:buNone/>
            </a:pPr>
            <a:endParaRPr lang="el-GR" dirty="0" smtClean="0"/>
          </a:p>
        </p:txBody>
      </p:sp>
      <p:pic>
        <p:nvPicPr>
          <p:cNvPr id="4" name="3 - Εικόνα" descr="Budapest_view_with_Parliam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293096"/>
            <a:ext cx="4772360" cy="20162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4 - Εικόνα" descr="δούναβης-του-δέλτα-ρουμανία-236133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4170850"/>
            <a:ext cx="3384376" cy="22824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ΚΑΡΠΑΘΙΑ ΟΡΗ …</a:t>
            </a:r>
            <a:endParaRPr lang="el-GR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>
          <a:xfrm>
            <a:off x="611560" y="1700808"/>
            <a:ext cx="8208912" cy="4752528"/>
          </a:xfrm>
        </p:spPr>
        <p:txBody>
          <a:bodyPr>
            <a:normAutofit/>
          </a:bodyPr>
          <a:lstStyle/>
          <a:p>
            <a:r>
              <a:rPr lang="el-GR" dirty="0" smtClean="0"/>
              <a:t>Τα Καρπάθια αποτελούν μια αλυσίδα οροσειρών που απλώνονται ως τόξο από την Τσεχία  , Σλοβακία,  Πολωνία,  Ουγγαρία και Ουκρανίας μέχρι τη Ρουμανία .</a:t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endParaRPr lang="el-GR" dirty="0" smtClean="0"/>
          </a:p>
          <a:p>
            <a:r>
              <a:rPr lang="el-GR" dirty="0" smtClean="0"/>
              <a:t>Ο καταρράκτης </a:t>
            </a:r>
            <a:r>
              <a:rPr lang="en-US" dirty="0" err="1" smtClean="0"/>
              <a:t>Bigar</a:t>
            </a:r>
            <a:r>
              <a:rPr lang="en-US" dirty="0" smtClean="0"/>
              <a:t>, </a:t>
            </a:r>
            <a:r>
              <a:rPr lang="el-GR" dirty="0" smtClean="0"/>
              <a:t>ανήκει στα Καρπάθια Όρη , όπου είναι ένας μαγευτικός προορισμός για τους λάτρεις της φύσης.</a:t>
            </a:r>
            <a:endParaRPr lang="el-GR" dirty="0"/>
          </a:p>
        </p:txBody>
      </p:sp>
      <p:pic>
        <p:nvPicPr>
          <p:cNvPr id="6" name="5 - Εικόνα" descr="romani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3140968"/>
            <a:ext cx="5715000" cy="2337048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ΒΑΛΤΟΣ </a:t>
            </a:r>
            <a:r>
              <a:rPr lang="en-US" b="1" dirty="0" smtClean="0"/>
              <a:t>MOSS</a:t>
            </a:r>
            <a:r>
              <a:rPr lang="el-GR" b="1" dirty="0" smtClean="0"/>
              <a:t>…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Το «</a:t>
            </a:r>
            <a:r>
              <a:rPr lang="el-GR" dirty="0" err="1" smtClean="0"/>
              <a:t>Moss</a:t>
            </a:r>
            <a:r>
              <a:rPr lang="el-GR" dirty="0" smtClean="0"/>
              <a:t> </a:t>
            </a:r>
            <a:r>
              <a:rPr lang="el-GR" dirty="0" err="1" smtClean="0"/>
              <a:t>Swamp</a:t>
            </a:r>
            <a:r>
              <a:rPr lang="el-GR" dirty="0" smtClean="0"/>
              <a:t>» είναι μια δασική περιοχή με βρύα στη Ρουμανία. Είναι γεμάτη πανέμορφα βουνά και δάση. </a:t>
            </a:r>
            <a:br>
              <a:rPr lang="el-GR" dirty="0" smtClean="0"/>
            </a:br>
            <a:endParaRPr lang="el-GR" dirty="0" smtClean="0"/>
          </a:p>
          <a:p>
            <a:pPr>
              <a:buNone/>
            </a:pPr>
            <a:endParaRPr lang="el-GR" dirty="0"/>
          </a:p>
        </p:txBody>
      </p:sp>
      <p:pic>
        <p:nvPicPr>
          <p:cNvPr id="4" name="3 - Εικόνα" descr="romani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3068960"/>
            <a:ext cx="5715000" cy="3585765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ΤΙ ΜΠΟΡΕΙΣ ΝΑ ΦΑΣ ΕΚΕΙ;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1142107" y="1700808"/>
            <a:ext cx="3315563" cy="44713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vi-VN" sz="2000" b="1" dirty="0" smtClean="0"/>
              <a:t>Ciorbă de Perisoare </a:t>
            </a:r>
            <a:r>
              <a:rPr lang="el-GR" sz="2000" dirty="0" smtClean="0"/>
              <a:t/>
            </a:r>
            <a:br>
              <a:rPr lang="el-GR" sz="2000" dirty="0" smtClean="0"/>
            </a:br>
            <a:r>
              <a:rPr lang="el-GR" sz="2000" dirty="0" smtClean="0"/>
              <a:t> </a:t>
            </a:r>
            <a:br>
              <a:rPr lang="el-GR" sz="2000" dirty="0" smtClean="0"/>
            </a:br>
            <a:r>
              <a:rPr lang="el-GR" sz="2000" dirty="0" smtClean="0"/>
              <a:t>Η ξινή σούπα με κεφτέδες είναι μέσα στις πιο παραδοσιακές ξινές σούπες και μοιάζει με τα δικά μας γιουβαρλάκια</a:t>
            </a:r>
            <a:endParaRPr lang="el-GR" sz="2000" dirty="0"/>
          </a:p>
        </p:txBody>
      </p:sp>
      <p:pic>
        <p:nvPicPr>
          <p:cNvPr id="5" name="4 - Θέση περιεχομένου" descr="ciorbă-perisoar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331640" y="4077072"/>
            <a:ext cx="2857500" cy="1790700"/>
          </a:xfrm>
        </p:spPr>
      </p:pic>
      <p:sp>
        <p:nvSpPr>
          <p:cNvPr id="6" name="5 - TextBox"/>
          <p:cNvSpPr txBox="1"/>
          <p:nvPr/>
        </p:nvSpPr>
        <p:spPr>
          <a:xfrm>
            <a:off x="5508104" y="1700808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Cordon Bleu </a:t>
            </a:r>
            <a:r>
              <a:rPr lang="en-US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Şniţel</a:t>
            </a:r>
            <a:endParaRPr lang="el-GR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5580112" y="2348880"/>
            <a:ext cx="28803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l-GR" sz="2000" dirty="0" smtClean="0"/>
              <a:t>Γεμιστό με δύο διαφορετικά στρώματα λεπτού κρέατος, τυριού, τυρί, κόκκινες πιπεριές και μανιτάρια</a:t>
            </a:r>
            <a:endParaRPr lang="el-GR" sz="2000" dirty="0"/>
          </a:p>
        </p:txBody>
      </p:sp>
      <p:pic>
        <p:nvPicPr>
          <p:cNvPr id="8" name="7 - Εικόνα" descr="cordon-bleu-Şniţ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4077072"/>
            <a:ext cx="2857500" cy="17907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TF00001018.potx" id="{D19C2884-2C55-4C1A-A5C2-5D03FF1F35A4}" vid="{5F7A9C6A-558C-4654-B762-2F22BC904FA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ΜΙΓΜΑ ΜΑΡΚΕΤΙΝΓΚ</Template>
  <TotalTime>1731</TotalTime>
  <Words>270</Words>
  <Application>Microsoft Office PowerPoint</Application>
  <PresentationFormat>Προβολή στην οθόνη (4:3)</PresentationFormat>
  <Paragraphs>37</Paragraphs>
  <Slides>13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4" baseType="lpstr">
      <vt:lpstr>Chalkboard 16x9</vt:lpstr>
      <vt:lpstr>ΓΕΩΓΡΑΦΙΑ Β΄ ΓΥΜΝΑΣΙΟΥ </vt:lpstr>
      <vt:lpstr>ΛΙΓΑ ΛΟΓΙΑ ΓΙΑ ΤΗ ΡΟΥΜΑΝΙΑ..</vt:lpstr>
      <vt:lpstr>ΛΙΓΑ ΛΟΓΙΑ ΓΙΑ ΤΗ ΡΟΥΜΑΝΙΑ…</vt:lpstr>
      <vt:lpstr>ΛΙΓΑ ΛΟΓΙΑ ΓΙΑ ΤΗ ΡΟΥΜΑΝΙΑ…</vt:lpstr>
      <vt:lpstr>ΚΑΠΟΙΑ ΑΠΌ ΤΑ ΑΞΙΟΘΕΑΤΑ ΤΗΣ..</vt:lpstr>
      <vt:lpstr>Ο ΔΟΥΝΑΒΗΣ..</vt:lpstr>
      <vt:lpstr>ΚΑΡΠΑΘΙΑ ΟΡΗ …</vt:lpstr>
      <vt:lpstr>ΒΑΛΤΟΣ MOSS…</vt:lpstr>
      <vt:lpstr>ΤΙ ΜΠΟΡΕΙΣ ΝΑ ΦΑΣ ΕΚΕΙ; </vt:lpstr>
      <vt:lpstr>ΤΑ ΓΛΥΚΑ ΤΗΣ..</vt:lpstr>
      <vt:lpstr>ΤΙ ΘΑ ΠΙΕΙΣ ΕΚΕΙ;</vt:lpstr>
      <vt:lpstr>ΚΑΛΥΤΕΡΗ ΕΠΟΧΗ ΓΙΑ ΤΟΝ ΕΠΙΣΚΕΠΤΗ…</vt:lpstr>
      <vt:lpstr>ΠΑΜΕ ΡΟΥΜΑΝΙΑ ;;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ΚΟΙΝΩΝΙΟΛΟΓΙΑ  Γ΄ΛΥΚΕΙΟΥ        Ρατσισμός</dc:title>
  <dc:creator>ΚΑΤΕΡΙΝΑ ΠΕΤΣΕΛΗ</dc:creator>
  <cp:lastModifiedBy>user</cp:lastModifiedBy>
  <cp:revision>14</cp:revision>
  <dcterms:created xsi:type="dcterms:W3CDTF">2021-04-24T12:08:04Z</dcterms:created>
  <dcterms:modified xsi:type="dcterms:W3CDTF">2021-11-11T16:54:13Z</dcterms:modified>
</cp:coreProperties>
</file>