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9" r:id="rId13"/>
    <p:sldId id="268"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826E26-379D-41F4-A308-73E02C68D9CB}" v="157" dt="2022-10-06T15:02:07.366"/>
    <p1510:client id="{4B5BEB19-ED5E-4BC6-806C-797B8FDA838C}" v="610" dt="2022-10-05T12:39:02.280"/>
    <p1510:client id="{ECCE2483-312B-4E07-8789-508988FD92DA}" v="211" dt="2022-10-05T13:12:42.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6/10/2022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97568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6/10/2022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8016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6/10/2022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3852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6/10/2022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23586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6/10/2022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35946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6/10/2022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24105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8526F0F3-3C53-41BC-8FFD-0BFB6DD91672}" type="datetimeFigureOut">
              <a:rPr lang="el-GR" smtClean="0"/>
              <a:t>6/10/2022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65038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8526F0F3-3C53-41BC-8FFD-0BFB6DD91672}" type="datetimeFigureOut">
              <a:rPr lang="el-GR" smtClean="0"/>
              <a:t>6/10/2022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9791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526F0F3-3C53-41BC-8FFD-0BFB6DD91672}" type="datetimeFigureOut">
              <a:rPr lang="el-GR" smtClean="0"/>
              <a:t>6/10/2022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17584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6/10/2022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79947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6/10/2022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47315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6F0F3-3C53-41BC-8FFD-0BFB6DD91672}" type="datetimeFigureOut">
              <a:rPr lang="el-GR" smtClean="0"/>
              <a:t>6/10/2022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128170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l.wikipedia.org/wiki/%CE%9C%CE%AC%CF%84%CE%B9_%CF%84%CE%BF%CF%85_%CE%9B%CE%BF%CE%BD%CE%B4%CE%AF%CE%BD%CE%BF%CF%85#cite_note-5"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p:cNvSpPr>
            <a:spLocks noGrp="1"/>
          </p:cNvSpPr>
          <p:nvPr>
            <p:ph type="ctrTitle"/>
          </p:nvPr>
        </p:nvSpPr>
        <p:spPr>
          <a:xfrm>
            <a:off x="804672" y="877824"/>
            <a:ext cx="5294376" cy="3072384"/>
          </a:xfrm>
        </p:spPr>
        <p:txBody>
          <a:bodyPr anchor="b">
            <a:normAutofit/>
          </a:bodyPr>
          <a:lstStyle/>
          <a:p>
            <a:pPr algn="l"/>
            <a:br>
              <a:rPr lang="el-GR" sz="5400">
                <a:cs typeface="Calibri Light"/>
              </a:rPr>
            </a:br>
            <a:endParaRPr lang="el-GR" sz="5400"/>
          </a:p>
        </p:txBody>
      </p:sp>
      <p:sp>
        <p:nvSpPr>
          <p:cNvPr id="3" name="Υπότιτλος 2"/>
          <p:cNvSpPr>
            <a:spLocks noGrp="1"/>
          </p:cNvSpPr>
          <p:nvPr>
            <p:ph type="subTitle" idx="1"/>
          </p:nvPr>
        </p:nvSpPr>
        <p:spPr>
          <a:xfrm>
            <a:off x="804672" y="4096512"/>
            <a:ext cx="4167376" cy="1155525"/>
          </a:xfrm>
        </p:spPr>
        <p:txBody>
          <a:bodyPr vert="horz" lIns="91440" tIns="45720" rIns="91440" bIns="45720" rtlCol="0" anchor="t">
            <a:normAutofit/>
          </a:bodyPr>
          <a:lstStyle/>
          <a:p>
            <a:pPr algn="l"/>
            <a:endParaRPr lang="el-GR" sz="2000"/>
          </a:p>
          <a:p>
            <a:pPr algn="l"/>
            <a:endParaRPr lang="el-GR" sz="2000">
              <a:cs typeface="Calibri"/>
            </a:endParaRPr>
          </a:p>
        </p:txBody>
      </p:sp>
      <p:sp>
        <p:nvSpPr>
          <p:cNvPr id="89" name="TextBox 88">
            <a:extLst>
              <a:ext uri="{FF2B5EF4-FFF2-40B4-BE49-F238E27FC236}">
                <a16:creationId xmlns:a16="http://schemas.microsoft.com/office/drawing/2014/main" id="{96591A3D-16F7-FA69-3C1D-6BBE9F98AF6B}"/>
              </a:ext>
            </a:extLst>
          </p:cNvPr>
          <p:cNvSpPr txBox="1"/>
          <p:nvPr/>
        </p:nvSpPr>
        <p:spPr>
          <a:xfrm>
            <a:off x="1446067" y="1056409"/>
            <a:ext cx="558511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5400" b="1" dirty="0">
                <a:cs typeface="Calibri"/>
              </a:rPr>
              <a:t>Ηνωμένο </a:t>
            </a:r>
            <a:endParaRPr lang="el-GR" sz="3200" b="1" dirty="0">
              <a:cs typeface="Calibri"/>
            </a:endParaRPr>
          </a:p>
          <a:p>
            <a:r>
              <a:rPr lang="el-GR" sz="5400" b="1" dirty="0">
                <a:cs typeface="Calibri"/>
              </a:rPr>
              <a:t>Βασίλειο</a:t>
            </a:r>
          </a:p>
        </p:txBody>
      </p:sp>
      <p:pic>
        <p:nvPicPr>
          <p:cNvPr id="91" name="Εικόνα 91">
            <a:extLst>
              <a:ext uri="{FF2B5EF4-FFF2-40B4-BE49-F238E27FC236}">
                <a16:creationId xmlns:a16="http://schemas.microsoft.com/office/drawing/2014/main" id="{11DDFF65-14BA-E7D6-D274-8C937AF2A83D}"/>
              </a:ext>
            </a:extLst>
          </p:cNvPr>
          <p:cNvPicPr>
            <a:picLocks noChangeAspect="1"/>
          </p:cNvPicPr>
          <p:nvPr/>
        </p:nvPicPr>
        <p:blipFill>
          <a:blip r:embed="rId2"/>
          <a:stretch>
            <a:fillRect/>
          </a:stretch>
        </p:blipFill>
        <p:spPr>
          <a:xfrm>
            <a:off x="8351961" y="1155122"/>
            <a:ext cx="3618965" cy="5656117"/>
          </a:xfrm>
          <a:prstGeom prst="rect">
            <a:avLst/>
          </a:prstGeom>
        </p:spPr>
      </p:pic>
    </p:spTree>
    <p:extLst>
      <p:ext uri="{BB962C8B-B14F-4D97-AF65-F5344CB8AC3E}">
        <p14:creationId xmlns:p14="http://schemas.microsoft.com/office/powerpoint/2010/main" val="232512223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3" name="Freeform: Shape 12">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Τίτλος 1">
            <a:extLst>
              <a:ext uri="{FF2B5EF4-FFF2-40B4-BE49-F238E27FC236}">
                <a16:creationId xmlns:a16="http://schemas.microsoft.com/office/drawing/2014/main" id="{C2D3C1EB-0FC0-FB8B-DA11-A415EC21A164}"/>
              </a:ext>
            </a:extLst>
          </p:cNvPr>
          <p:cNvSpPr>
            <a:spLocks noGrp="1"/>
          </p:cNvSpPr>
          <p:nvPr>
            <p:ph type="title"/>
          </p:nvPr>
        </p:nvSpPr>
        <p:spPr>
          <a:xfrm>
            <a:off x="765051" y="662400"/>
            <a:ext cx="3384000" cy="1492132"/>
          </a:xfrm>
        </p:spPr>
        <p:txBody>
          <a:bodyPr anchor="t">
            <a:normAutofit/>
          </a:bodyPr>
          <a:lstStyle/>
          <a:p>
            <a:br>
              <a:rPr lang="el-GR">
                <a:solidFill>
                  <a:schemeClr val="bg1"/>
                </a:solidFill>
                <a:cs typeface="Calibri Light"/>
              </a:rPr>
            </a:br>
            <a:endParaRPr lang="el-GR">
              <a:solidFill>
                <a:schemeClr val="bg1"/>
              </a:solidFill>
            </a:endParaRPr>
          </a:p>
        </p:txBody>
      </p:sp>
      <p:sp>
        <p:nvSpPr>
          <p:cNvPr id="3" name="Θέση περιεχομένου 2">
            <a:extLst>
              <a:ext uri="{FF2B5EF4-FFF2-40B4-BE49-F238E27FC236}">
                <a16:creationId xmlns:a16="http://schemas.microsoft.com/office/drawing/2014/main" id="{6E8FF26F-64C2-C59E-1203-BCC945165111}"/>
              </a:ext>
            </a:extLst>
          </p:cNvPr>
          <p:cNvSpPr>
            <a:spLocks noGrp="1"/>
          </p:cNvSpPr>
          <p:nvPr>
            <p:ph idx="1"/>
          </p:nvPr>
        </p:nvSpPr>
        <p:spPr>
          <a:xfrm>
            <a:off x="765051" y="2286000"/>
            <a:ext cx="3384000" cy="3844800"/>
          </a:xfrm>
        </p:spPr>
        <p:txBody>
          <a:bodyPr vert="horz" lIns="91440" tIns="45720" rIns="91440" bIns="45720" rtlCol="0">
            <a:normAutofit/>
          </a:bodyPr>
          <a:lstStyle/>
          <a:p>
            <a:endParaRPr lang="el-GR" sz="2000">
              <a:solidFill>
                <a:schemeClr val="bg1">
                  <a:alpha val="60000"/>
                </a:schemeClr>
              </a:solidFill>
            </a:endParaRPr>
          </a:p>
          <a:p>
            <a:endParaRPr lang="el-GR" sz="2000">
              <a:solidFill>
                <a:schemeClr val="bg1">
                  <a:alpha val="60000"/>
                </a:schemeClr>
              </a:solidFill>
              <a:cs typeface="Calibri"/>
            </a:endParaRPr>
          </a:p>
        </p:txBody>
      </p:sp>
      <p:pic>
        <p:nvPicPr>
          <p:cNvPr id="4" name="Εικόνα 4" descr="Εικόνα που περιέχει φαγητό, σνακ, πρωινό&#10;&#10;Περιγραφή που δημιουργήθηκε αυτόματα">
            <a:extLst>
              <a:ext uri="{FF2B5EF4-FFF2-40B4-BE49-F238E27FC236}">
                <a16:creationId xmlns:a16="http://schemas.microsoft.com/office/drawing/2014/main" id="{F6FBD49E-C843-B119-C943-C06DAD055A7F}"/>
              </a:ext>
            </a:extLst>
          </p:cNvPr>
          <p:cNvPicPr>
            <a:picLocks noChangeAspect="1"/>
          </p:cNvPicPr>
          <p:nvPr/>
        </p:nvPicPr>
        <p:blipFill>
          <a:blip r:embed="rId2"/>
          <a:stretch>
            <a:fillRect/>
          </a:stretch>
        </p:blipFill>
        <p:spPr>
          <a:xfrm>
            <a:off x="5383175" y="1173681"/>
            <a:ext cx="6014185" cy="4510638"/>
          </a:xfrm>
          <a:prstGeom prst="rect">
            <a:avLst/>
          </a:prstGeom>
        </p:spPr>
      </p:pic>
      <p:sp>
        <p:nvSpPr>
          <p:cNvPr id="5" name="TextBox 4">
            <a:extLst>
              <a:ext uri="{FF2B5EF4-FFF2-40B4-BE49-F238E27FC236}">
                <a16:creationId xmlns:a16="http://schemas.microsoft.com/office/drawing/2014/main" id="{46DDF961-273C-B7D2-0D57-5E17FA4CAB37}"/>
              </a:ext>
            </a:extLst>
          </p:cNvPr>
          <p:cNvSpPr txBox="1"/>
          <p:nvPr/>
        </p:nvSpPr>
        <p:spPr>
          <a:xfrm>
            <a:off x="223024" y="511097"/>
            <a:ext cx="3261731"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l-GR" b="1" dirty="0">
                <a:solidFill>
                  <a:schemeClr val="bg1"/>
                </a:solidFill>
                <a:latin typeface="Verdana"/>
                <a:ea typeface="Verdana"/>
                <a:cs typeface="Verdana"/>
              </a:rPr>
              <a:t>Είναι το </a:t>
            </a:r>
            <a:r>
              <a:rPr lang="af-ZA" b="1" err="1">
                <a:solidFill>
                  <a:schemeClr val="bg1"/>
                </a:solidFill>
                <a:latin typeface="Verdana"/>
                <a:ea typeface="Verdana"/>
                <a:cs typeface="Verdana"/>
              </a:rPr>
              <a:t>must</a:t>
            </a:r>
            <a:r>
              <a:rPr lang="af-ZA" b="1" dirty="0">
                <a:solidFill>
                  <a:schemeClr val="bg1"/>
                </a:solidFill>
                <a:latin typeface="Verdana"/>
                <a:ea typeface="Verdana"/>
                <a:cs typeface="Verdana"/>
              </a:rPr>
              <a:t> </a:t>
            </a:r>
            <a:r>
              <a:rPr lang="el-GR" b="1" dirty="0">
                <a:solidFill>
                  <a:schemeClr val="bg1"/>
                </a:solidFill>
                <a:latin typeface="Verdana"/>
                <a:ea typeface="Verdana"/>
                <a:cs typeface="Verdana"/>
              </a:rPr>
              <a:t>πιάτο αν βρίσκεστε στο Ηνωμένο Βασίλειο, ανεξαρτήτως της πόλης. Παντού μπορείτε να βρείτε ένα </a:t>
            </a:r>
            <a:r>
              <a:rPr lang="el-GR" b="1" dirty="0" err="1">
                <a:solidFill>
                  <a:schemeClr val="bg1"/>
                </a:solidFill>
                <a:latin typeface="Verdana"/>
                <a:ea typeface="Verdana"/>
                <a:cs typeface="Verdana"/>
              </a:rPr>
              <a:t>πεντανόστιμο</a:t>
            </a:r>
            <a:r>
              <a:rPr lang="el-GR" b="1" dirty="0">
                <a:solidFill>
                  <a:schemeClr val="bg1"/>
                </a:solidFill>
                <a:latin typeface="Verdana"/>
                <a:ea typeface="Verdana"/>
                <a:cs typeface="Verdana"/>
              </a:rPr>
              <a:t> πιάτο </a:t>
            </a:r>
            <a:r>
              <a:rPr lang="af-ZA" b="1" dirty="0" err="1">
                <a:solidFill>
                  <a:schemeClr val="bg1"/>
                </a:solidFill>
                <a:latin typeface="Verdana"/>
                <a:ea typeface="Verdana"/>
                <a:cs typeface="Verdana"/>
              </a:rPr>
              <a:t>fish’n’chips</a:t>
            </a:r>
            <a:r>
              <a:rPr lang="af-ZA" b="1" dirty="0">
                <a:solidFill>
                  <a:schemeClr val="bg1"/>
                </a:solidFill>
                <a:latin typeface="Verdana"/>
                <a:ea typeface="Verdana"/>
                <a:cs typeface="Verdana"/>
              </a:rPr>
              <a:t>. </a:t>
            </a:r>
            <a:r>
              <a:rPr lang="el-GR" b="1" dirty="0">
                <a:solidFill>
                  <a:schemeClr val="bg1"/>
                </a:solidFill>
                <a:latin typeface="Verdana"/>
                <a:ea typeface="Verdana"/>
                <a:cs typeface="Verdana"/>
              </a:rPr>
              <a:t>Το καλύτερο μέρος για αν το απολαύσετε είναι έξω στον καθαρό αέρα, ή δίπλα στη θάλασσα.</a:t>
            </a:r>
            <a:endParaRPr lang="el-GR" b="1">
              <a:solidFill>
                <a:schemeClr val="bg1"/>
              </a:solidFill>
              <a:cs typeface="Calibri"/>
            </a:endParaRPr>
          </a:p>
        </p:txBody>
      </p:sp>
      <p:sp>
        <p:nvSpPr>
          <p:cNvPr id="6" name="TextBox 5">
            <a:extLst>
              <a:ext uri="{FF2B5EF4-FFF2-40B4-BE49-F238E27FC236}">
                <a16:creationId xmlns:a16="http://schemas.microsoft.com/office/drawing/2014/main" id="{819B01FF-DBF5-1856-D562-0F4FCFBC1968}"/>
              </a:ext>
            </a:extLst>
          </p:cNvPr>
          <p:cNvSpPr txBox="1"/>
          <p:nvPr/>
        </p:nvSpPr>
        <p:spPr>
          <a:xfrm>
            <a:off x="5677828" y="6133170"/>
            <a:ext cx="497158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l-GR" dirty="0">
              <a:cs typeface="Calibri"/>
            </a:endParaRPr>
          </a:p>
          <a:p>
            <a:endParaRPr lang="el-GR" dirty="0">
              <a:cs typeface="Calibri"/>
            </a:endParaRPr>
          </a:p>
          <a:p>
            <a:pPr algn="l"/>
            <a:endParaRPr lang="el-GR" dirty="0">
              <a:cs typeface="Calibri"/>
            </a:endParaRPr>
          </a:p>
        </p:txBody>
      </p:sp>
      <p:sp>
        <p:nvSpPr>
          <p:cNvPr id="8" name="TextBox 7">
            <a:extLst>
              <a:ext uri="{FF2B5EF4-FFF2-40B4-BE49-F238E27FC236}">
                <a16:creationId xmlns:a16="http://schemas.microsoft.com/office/drawing/2014/main" id="{43653255-1456-BC7A-B153-22A8E245D1F1}"/>
              </a:ext>
            </a:extLst>
          </p:cNvPr>
          <p:cNvSpPr txBox="1"/>
          <p:nvPr/>
        </p:nvSpPr>
        <p:spPr>
          <a:xfrm>
            <a:off x="6765072" y="353121"/>
            <a:ext cx="4655634" cy="9326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5400" dirty="0" err="1">
                <a:cs typeface="Calibri"/>
              </a:rPr>
              <a:t>Fish&amp;chips</a:t>
            </a:r>
            <a:endParaRPr lang="el-GR" dirty="0" err="1">
              <a:cs typeface="Calibri"/>
            </a:endParaRPr>
          </a:p>
        </p:txBody>
      </p:sp>
    </p:spTree>
    <p:extLst>
      <p:ext uri="{BB962C8B-B14F-4D97-AF65-F5344CB8AC3E}">
        <p14:creationId xmlns:p14="http://schemas.microsoft.com/office/powerpoint/2010/main" val="337889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3" name="Freeform: Shape 12">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Τίτλος 1">
            <a:extLst>
              <a:ext uri="{FF2B5EF4-FFF2-40B4-BE49-F238E27FC236}">
                <a16:creationId xmlns:a16="http://schemas.microsoft.com/office/drawing/2014/main" id="{79A0BEF6-9726-65C3-D147-31C0ED06F734}"/>
              </a:ext>
            </a:extLst>
          </p:cNvPr>
          <p:cNvSpPr>
            <a:spLocks noGrp="1"/>
          </p:cNvSpPr>
          <p:nvPr>
            <p:ph type="title"/>
          </p:nvPr>
        </p:nvSpPr>
        <p:spPr>
          <a:xfrm>
            <a:off x="765051" y="662400"/>
            <a:ext cx="3384000" cy="1492132"/>
          </a:xfrm>
        </p:spPr>
        <p:txBody>
          <a:bodyPr anchor="t">
            <a:normAutofit/>
          </a:bodyPr>
          <a:lstStyle/>
          <a:p>
            <a:br>
              <a:rPr lang="el-GR">
                <a:solidFill>
                  <a:schemeClr val="bg1"/>
                </a:solidFill>
                <a:cs typeface="Calibri Light"/>
              </a:rPr>
            </a:br>
            <a:endParaRPr lang="el-GR">
              <a:solidFill>
                <a:schemeClr val="bg1"/>
              </a:solidFill>
            </a:endParaRPr>
          </a:p>
        </p:txBody>
      </p:sp>
      <p:sp>
        <p:nvSpPr>
          <p:cNvPr id="3" name="Θέση περιεχομένου 2">
            <a:extLst>
              <a:ext uri="{FF2B5EF4-FFF2-40B4-BE49-F238E27FC236}">
                <a16:creationId xmlns:a16="http://schemas.microsoft.com/office/drawing/2014/main" id="{99873FE4-6007-0273-B1CF-865E82A374B7}"/>
              </a:ext>
            </a:extLst>
          </p:cNvPr>
          <p:cNvSpPr>
            <a:spLocks noGrp="1"/>
          </p:cNvSpPr>
          <p:nvPr>
            <p:ph idx="1"/>
          </p:nvPr>
        </p:nvSpPr>
        <p:spPr>
          <a:xfrm>
            <a:off x="765051" y="2286000"/>
            <a:ext cx="3384000" cy="3844800"/>
          </a:xfrm>
        </p:spPr>
        <p:txBody>
          <a:bodyPr vert="horz" lIns="91440" tIns="45720" rIns="91440" bIns="45720" rtlCol="0">
            <a:normAutofit/>
          </a:bodyPr>
          <a:lstStyle/>
          <a:p>
            <a:endParaRPr lang="el-GR" sz="2000">
              <a:solidFill>
                <a:schemeClr val="bg1">
                  <a:alpha val="60000"/>
                </a:schemeClr>
              </a:solidFill>
            </a:endParaRPr>
          </a:p>
          <a:p>
            <a:endParaRPr lang="el-GR" sz="2000">
              <a:solidFill>
                <a:schemeClr val="bg1">
                  <a:alpha val="60000"/>
                </a:schemeClr>
              </a:solidFill>
              <a:cs typeface="Calibri"/>
            </a:endParaRPr>
          </a:p>
        </p:txBody>
      </p:sp>
      <p:pic>
        <p:nvPicPr>
          <p:cNvPr id="4" name="Εικόνα 4" descr="Εικόνα που περιέχει φαγητό, ξύλινος, γεύμα&#10;&#10;Περιγραφή που δημιουργήθηκε αυτόματα">
            <a:extLst>
              <a:ext uri="{FF2B5EF4-FFF2-40B4-BE49-F238E27FC236}">
                <a16:creationId xmlns:a16="http://schemas.microsoft.com/office/drawing/2014/main" id="{3629CF0D-9237-9B75-6002-C85B30CDD785}"/>
              </a:ext>
            </a:extLst>
          </p:cNvPr>
          <p:cNvPicPr>
            <a:picLocks noChangeAspect="1"/>
          </p:cNvPicPr>
          <p:nvPr/>
        </p:nvPicPr>
        <p:blipFill>
          <a:blip r:embed="rId2"/>
          <a:stretch>
            <a:fillRect/>
          </a:stretch>
        </p:blipFill>
        <p:spPr>
          <a:xfrm>
            <a:off x="5411053" y="1173681"/>
            <a:ext cx="6014185" cy="4510638"/>
          </a:xfrm>
          <a:prstGeom prst="rect">
            <a:avLst/>
          </a:prstGeom>
        </p:spPr>
      </p:pic>
      <p:sp>
        <p:nvSpPr>
          <p:cNvPr id="5" name="TextBox 4">
            <a:extLst>
              <a:ext uri="{FF2B5EF4-FFF2-40B4-BE49-F238E27FC236}">
                <a16:creationId xmlns:a16="http://schemas.microsoft.com/office/drawing/2014/main" id="{E62B8F98-44BD-1125-96BA-B5A82C43B749}"/>
              </a:ext>
            </a:extLst>
          </p:cNvPr>
          <p:cNvSpPr txBox="1"/>
          <p:nvPr/>
        </p:nvSpPr>
        <p:spPr>
          <a:xfrm>
            <a:off x="5900853" y="148683"/>
            <a:ext cx="581721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5400" dirty="0" err="1">
                <a:cs typeface="Calibri"/>
              </a:rPr>
              <a:t>English</a:t>
            </a:r>
            <a:r>
              <a:rPr lang="el-GR" sz="5400" dirty="0">
                <a:cs typeface="Calibri"/>
              </a:rPr>
              <a:t> </a:t>
            </a:r>
            <a:r>
              <a:rPr lang="el-GR" sz="5400" dirty="0" err="1">
                <a:cs typeface="Calibri"/>
              </a:rPr>
              <a:t>Breakfast</a:t>
            </a:r>
          </a:p>
        </p:txBody>
      </p:sp>
      <p:sp>
        <p:nvSpPr>
          <p:cNvPr id="6" name="TextBox 5">
            <a:extLst>
              <a:ext uri="{FF2B5EF4-FFF2-40B4-BE49-F238E27FC236}">
                <a16:creationId xmlns:a16="http://schemas.microsoft.com/office/drawing/2014/main" id="{B0D17CA5-8DB4-3757-A682-A38207DEBAF6}"/>
              </a:ext>
            </a:extLst>
          </p:cNvPr>
          <p:cNvSpPr txBox="1"/>
          <p:nvPr/>
        </p:nvSpPr>
        <p:spPr>
          <a:xfrm>
            <a:off x="139390" y="315950"/>
            <a:ext cx="3577682" cy="38285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a:p>
        </p:txBody>
      </p:sp>
      <p:sp>
        <p:nvSpPr>
          <p:cNvPr id="7" name="TextBox 6">
            <a:extLst>
              <a:ext uri="{FF2B5EF4-FFF2-40B4-BE49-F238E27FC236}">
                <a16:creationId xmlns:a16="http://schemas.microsoft.com/office/drawing/2014/main" id="{8162D3DB-3EB2-ADB8-278A-34DE34F8BA49}"/>
              </a:ext>
            </a:extLst>
          </p:cNvPr>
          <p:cNvSpPr txBox="1"/>
          <p:nvPr/>
        </p:nvSpPr>
        <p:spPr>
          <a:xfrm>
            <a:off x="288073" y="343829"/>
            <a:ext cx="329890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b="1" dirty="0">
                <a:solidFill>
                  <a:schemeClr val="bg1"/>
                </a:solidFill>
                <a:ea typeface="+mn-lt"/>
                <a:cs typeface="+mn-lt"/>
              </a:rPr>
              <a:t>Λένε ότι το πρωινό είναι το σημαντικότερο γεύμα της ημέρας, ειδικά αν έχετε να κάνετε κάποια πνευματικά απαιτητική δραστηριότητα, είτε δουλεύετε είτε διαβάζετε. Συνήθως περιλαμβάνει μπέικον, λουκάνικα, αυγά, ψητά φασόλια, ψωμί του τοστ, μανιτάρια, ντομάτες, τηγανίτες πατάτας και χοιρινό λουκάνικο από αίμα.</a:t>
            </a:r>
            <a:endParaRPr lang="el-GR" b="1">
              <a:solidFill>
                <a:schemeClr val="bg1"/>
              </a:solidFill>
              <a:cs typeface="Calibri"/>
            </a:endParaRPr>
          </a:p>
        </p:txBody>
      </p:sp>
    </p:spTree>
    <p:extLst>
      <p:ext uri="{BB962C8B-B14F-4D97-AF65-F5344CB8AC3E}">
        <p14:creationId xmlns:p14="http://schemas.microsoft.com/office/powerpoint/2010/main" val="81691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AEE15E-AB8F-6FAD-D4BB-A0A34BB5501B}"/>
              </a:ext>
            </a:extLst>
          </p:cNvPr>
          <p:cNvSpPr>
            <a:spLocks noGrp="1"/>
          </p:cNvSpPr>
          <p:nvPr>
            <p:ph type="title"/>
          </p:nvPr>
        </p:nvSpPr>
        <p:spPr/>
        <p:txBody>
          <a:bodyPr/>
          <a:lstStyle/>
          <a:p>
            <a:br>
              <a:rPr lang="el-GR" dirty="0">
                <a:cs typeface="Calibri Light"/>
              </a:rPr>
            </a:br>
            <a:endParaRPr lang="el-GR"/>
          </a:p>
        </p:txBody>
      </p:sp>
      <p:sp>
        <p:nvSpPr>
          <p:cNvPr id="3" name="Θέση περιεχομένου 2">
            <a:extLst>
              <a:ext uri="{FF2B5EF4-FFF2-40B4-BE49-F238E27FC236}">
                <a16:creationId xmlns:a16="http://schemas.microsoft.com/office/drawing/2014/main" id="{6663E252-D45B-0A81-0848-C20FC5AC6B2B}"/>
              </a:ext>
            </a:extLst>
          </p:cNvPr>
          <p:cNvSpPr>
            <a:spLocks noGrp="1"/>
          </p:cNvSpPr>
          <p:nvPr>
            <p:ph idx="1"/>
          </p:nvPr>
        </p:nvSpPr>
        <p:spPr/>
        <p:txBody>
          <a:bodyPr vert="horz" lIns="91440" tIns="45720" rIns="91440" bIns="45720" rtlCol="0" anchor="t">
            <a:normAutofit/>
          </a:bodyPr>
          <a:lstStyle/>
          <a:p>
            <a:endParaRPr lang="el-GR"/>
          </a:p>
          <a:p>
            <a:endParaRPr lang="el-GR" dirty="0">
              <a:cs typeface="Calibri"/>
            </a:endParaRPr>
          </a:p>
        </p:txBody>
      </p:sp>
      <p:pic>
        <p:nvPicPr>
          <p:cNvPr id="4" name="Εικόνα 4" descr="Εικόνα που περιέχει πιάτο, φαγητό, πίνακας, εσωτερικό&#10;&#10;Περιγραφή που δημιουργήθηκε αυτόματα">
            <a:extLst>
              <a:ext uri="{FF2B5EF4-FFF2-40B4-BE49-F238E27FC236}">
                <a16:creationId xmlns:a16="http://schemas.microsoft.com/office/drawing/2014/main" id="{A7D54A53-8F71-3044-25B3-9D961E70D4F2}"/>
              </a:ext>
            </a:extLst>
          </p:cNvPr>
          <p:cNvPicPr>
            <a:picLocks noChangeAspect="1"/>
          </p:cNvPicPr>
          <p:nvPr/>
        </p:nvPicPr>
        <p:blipFill>
          <a:blip r:embed="rId2"/>
          <a:stretch>
            <a:fillRect/>
          </a:stretch>
        </p:blipFill>
        <p:spPr>
          <a:xfrm>
            <a:off x="5561659" y="1536703"/>
            <a:ext cx="6628459" cy="3784594"/>
          </a:xfrm>
          <a:prstGeom prst="rect">
            <a:avLst/>
          </a:prstGeom>
        </p:spPr>
      </p:pic>
      <p:sp>
        <p:nvSpPr>
          <p:cNvPr id="5" name="TextBox 4">
            <a:extLst>
              <a:ext uri="{FF2B5EF4-FFF2-40B4-BE49-F238E27FC236}">
                <a16:creationId xmlns:a16="http://schemas.microsoft.com/office/drawing/2014/main" id="{6F9D3F39-13F5-B87F-2973-6CAB8272846C}"/>
              </a:ext>
            </a:extLst>
          </p:cNvPr>
          <p:cNvSpPr txBox="1"/>
          <p:nvPr/>
        </p:nvSpPr>
        <p:spPr>
          <a:xfrm>
            <a:off x="5399852" y="517406"/>
            <a:ext cx="679214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5400" dirty="0">
                <a:solidFill>
                  <a:srgbClr val="111111"/>
                </a:solidFill>
                <a:latin typeface="Roboto"/>
                <a:ea typeface="Roboto"/>
                <a:cs typeface="Roboto"/>
              </a:rPr>
              <a:t>Κυριακάτικο Ψητό</a:t>
            </a:r>
            <a:endParaRPr lang="el-GR" sz="6600" dirty="0">
              <a:solidFill>
                <a:srgbClr val="111111"/>
              </a:solidFill>
              <a:latin typeface="Roboto"/>
              <a:ea typeface="Roboto"/>
              <a:cs typeface="Roboto"/>
            </a:endParaRPr>
          </a:p>
        </p:txBody>
      </p:sp>
      <p:sp>
        <p:nvSpPr>
          <p:cNvPr id="6" name="TextBox 5">
            <a:extLst>
              <a:ext uri="{FF2B5EF4-FFF2-40B4-BE49-F238E27FC236}">
                <a16:creationId xmlns:a16="http://schemas.microsoft.com/office/drawing/2014/main" id="{654D1B0C-841A-B9DE-BCE5-6E140D02506B}"/>
              </a:ext>
            </a:extLst>
          </p:cNvPr>
          <p:cNvSpPr txBox="1"/>
          <p:nvPr/>
        </p:nvSpPr>
        <p:spPr>
          <a:xfrm>
            <a:off x="0" y="1533406"/>
            <a:ext cx="555977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l-GR" b="1" dirty="0">
                <a:solidFill>
                  <a:srgbClr val="0F0F0F"/>
                </a:solidFill>
                <a:latin typeface="Verdana"/>
                <a:ea typeface="Verdana"/>
                <a:cs typeface="Verdana"/>
              </a:rPr>
              <a:t>Οι Βρετανοί λατρεύουν τα δείπνα με Κυριακάτικο ψητό. Αποτελείται από κρέας ψητό στο φούρνο (μοσχάρι, κοτόπουλο, ή χοιρινό), ψητές πατάτες, </a:t>
            </a:r>
            <a:r>
              <a:rPr lang="el-GR" b="1" dirty="0" err="1">
                <a:solidFill>
                  <a:srgbClr val="0F0F0F"/>
                </a:solidFill>
                <a:latin typeface="Verdana"/>
                <a:ea typeface="Verdana"/>
                <a:cs typeface="Verdana"/>
              </a:rPr>
              <a:t>πιτάκια</a:t>
            </a:r>
            <a:r>
              <a:rPr lang="el-GR" b="1" dirty="0">
                <a:solidFill>
                  <a:srgbClr val="0F0F0F"/>
                </a:solidFill>
                <a:latin typeface="Verdana"/>
                <a:ea typeface="Verdana"/>
                <a:cs typeface="Verdana"/>
              </a:rPr>
              <a:t> </a:t>
            </a:r>
            <a:r>
              <a:rPr lang="af-ZA" b="1" dirty="0">
                <a:solidFill>
                  <a:srgbClr val="0F0F0F"/>
                </a:solidFill>
                <a:latin typeface="Verdana"/>
                <a:ea typeface="Verdana"/>
                <a:cs typeface="Verdana"/>
              </a:rPr>
              <a:t>Yorkshire (Yorkshire </a:t>
            </a:r>
            <a:r>
              <a:rPr lang="af-ZA" b="1" dirty="0" err="1">
                <a:solidFill>
                  <a:srgbClr val="0F0F0F"/>
                </a:solidFill>
                <a:latin typeface="Verdana"/>
                <a:ea typeface="Verdana"/>
                <a:cs typeface="Verdana"/>
              </a:rPr>
              <a:t>pudding</a:t>
            </a:r>
            <a:r>
              <a:rPr lang="af-ZA" b="1" dirty="0">
                <a:solidFill>
                  <a:srgbClr val="0F0F0F"/>
                </a:solidFill>
                <a:latin typeface="Verdana"/>
                <a:ea typeface="Verdana"/>
                <a:cs typeface="Verdana"/>
              </a:rPr>
              <a:t>), </a:t>
            </a:r>
            <a:r>
              <a:rPr lang="el-GR" b="1" dirty="0">
                <a:solidFill>
                  <a:srgbClr val="0F0F0F"/>
                </a:solidFill>
                <a:latin typeface="Verdana"/>
                <a:ea typeface="Verdana"/>
                <a:cs typeface="Verdana"/>
              </a:rPr>
              <a:t>γέμιση, λαχανικά (συνήθως ψητά λαχανάκια Βρυξελλών, καρότα, αρακά, φασόλια, μπρόκολο, κουνουπίδι, κλπ.) και σάλτσα από ζωμό.</a:t>
            </a:r>
            <a:endParaRPr lang="el-GR" b="1" dirty="0">
              <a:cs typeface="Calibri"/>
            </a:endParaRPr>
          </a:p>
        </p:txBody>
      </p:sp>
    </p:spTree>
    <p:extLst>
      <p:ext uri="{BB962C8B-B14F-4D97-AF65-F5344CB8AC3E}">
        <p14:creationId xmlns:p14="http://schemas.microsoft.com/office/powerpoint/2010/main" val="3099953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1F8D57-5C3A-6812-3CB0-ECADAFBE87A5}"/>
              </a:ext>
            </a:extLst>
          </p:cNvPr>
          <p:cNvSpPr>
            <a:spLocks noGrp="1"/>
          </p:cNvSpPr>
          <p:nvPr>
            <p:ph type="title"/>
          </p:nvPr>
        </p:nvSpPr>
        <p:spPr/>
        <p:txBody>
          <a:bodyPr/>
          <a:lstStyle/>
          <a:p>
            <a:br>
              <a:rPr lang="el-GR" dirty="0">
                <a:cs typeface="Calibri Light"/>
              </a:rPr>
            </a:br>
            <a:endParaRPr lang="el-GR"/>
          </a:p>
        </p:txBody>
      </p:sp>
      <p:sp>
        <p:nvSpPr>
          <p:cNvPr id="3" name="Θέση περιεχομένου 2">
            <a:extLst>
              <a:ext uri="{FF2B5EF4-FFF2-40B4-BE49-F238E27FC236}">
                <a16:creationId xmlns:a16="http://schemas.microsoft.com/office/drawing/2014/main" id="{1EEAE8C4-10DF-958F-93FD-E5F8A5BE1587}"/>
              </a:ext>
            </a:extLst>
          </p:cNvPr>
          <p:cNvSpPr>
            <a:spLocks noGrp="1"/>
          </p:cNvSpPr>
          <p:nvPr>
            <p:ph idx="1"/>
          </p:nvPr>
        </p:nvSpPr>
        <p:spPr/>
        <p:txBody>
          <a:bodyPr vert="horz" lIns="91440" tIns="45720" rIns="91440" bIns="45720" rtlCol="0" anchor="t">
            <a:normAutofit/>
          </a:bodyPr>
          <a:lstStyle/>
          <a:p>
            <a:endParaRPr lang="el-GR"/>
          </a:p>
          <a:p>
            <a:endParaRPr lang="el-GR" dirty="0">
              <a:cs typeface="Calibri"/>
            </a:endParaRPr>
          </a:p>
        </p:txBody>
      </p:sp>
      <p:pic>
        <p:nvPicPr>
          <p:cNvPr id="4" name="Εικόνα 4">
            <a:extLst>
              <a:ext uri="{FF2B5EF4-FFF2-40B4-BE49-F238E27FC236}">
                <a16:creationId xmlns:a16="http://schemas.microsoft.com/office/drawing/2014/main" id="{C5C65517-4174-49A4-5D2D-13E225889590}"/>
              </a:ext>
            </a:extLst>
          </p:cNvPr>
          <p:cNvPicPr>
            <a:picLocks noChangeAspect="1"/>
          </p:cNvPicPr>
          <p:nvPr/>
        </p:nvPicPr>
        <p:blipFill>
          <a:blip r:embed="rId2"/>
          <a:stretch>
            <a:fillRect/>
          </a:stretch>
        </p:blipFill>
        <p:spPr>
          <a:xfrm>
            <a:off x="3718" y="-1009"/>
            <a:ext cx="12184564" cy="6860020"/>
          </a:xfrm>
          <a:prstGeom prst="rect">
            <a:avLst/>
          </a:prstGeom>
        </p:spPr>
      </p:pic>
      <p:sp>
        <p:nvSpPr>
          <p:cNvPr id="5" name="TextBox 4">
            <a:extLst>
              <a:ext uri="{FF2B5EF4-FFF2-40B4-BE49-F238E27FC236}">
                <a16:creationId xmlns:a16="http://schemas.microsoft.com/office/drawing/2014/main" id="{0749B399-D234-C6B7-B3FF-2F8776511501}"/>
              </a:ext>
            </a:extLst>
          </p:cNvPr>
          <p:cNvSpPr txBox="1"/>
          <p:nvPr/>
        </p:nvSpPr>
        <p:spPr>
          <a:xfrm>
            <a:off x="4832195" y="2797098"/>
            <a:ext cx="41910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l-GR" sz="6600" b="1" dirty="0">
                <a:cs typeface="Calibri"/>
              </a:rPr>
              <a:t>ΤΕΛΟΣ</a:t>
            </a:r>
          </a:p>
        </p:txBody>
      </p:sp>
    </p:spTree>
    <p:extLst>
      <p:ext uri="{BB962C8B-B14F-4D97-AF65-F5344CB8AC3E}">
        <p14:creationId xmlns:p14="http://schemas.microsoft.com/office/powerpoint/2010/main" val="3806063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9DA0F2-C6CF-1B67-1123-BB3CEC077912}"/>
              </a:ext>
            </a:extLst>
          </p:cNvPr>
          <p:cNvSpPr>
            <a:spLocks noGrp="1"/>
          </p:cNvSpPr>
          <p:nvPr>
            <p:ph type="title"/>
          </p:nvPr>
        </p:nvSpPr>
        <p:spPr/>
        <p:txBody>
          <a:bodyPr/>
          <a:lstStyle/>
          <a:p>
            <a:br>
              <a:rPr lang="el-GR" dirty="0">
                <a:cs typeface="Calibri Light"/>
              </a:rPr>
            </a:br>
            <a:endParaRPr lang="el-GR"/>
          </a:p>
        </p:txBody>
      </p:sp>
      <p:sp>
        <p:nvSpPr>
          <p:cNvPr id="3" name="Θέση περιεχομένου 2">
            <a:extLst>
              <a:ext uri="{FF2B5EF4-FFF2-40B4-BE49-F238E27FC236}">
                <a16:creationId xmlns:a16="http://schemas.microsoft.com/office/drawing/2014/main" id="{30D93E8E-A983-E5F0-CB8B-0733778BC7C4}"/>
              </a:ext>
            </a:extLst>
          </p:cNvPr>
          <p:cNvSpPr>
            <a:spLocks noGrp="1"/>
          </p:cNvSpPr>
          <p:nvPr>
            <p:ph idx="1"/>
          </p:nvPr>
        </p:nvSpPr>
        <p:spPr/>
        <p:txBody>
          <a:bodyPr vert="horz" lIns="91440" tIns="45720" rIns="91440" bIns="45720" rtlCol="0" anchor="t">
            <a:normAutofit/>
          </a:bodyPr>
          <a:lstStyle/>
          <a:p>
            <a:endParaRPr lang="el-GR"/>
          </a:p>
          <a:p>
            <a:endParaRPr lang="el-GR" dirty="0">
              <a:cs typeface="Calibri"/>
            </a:endParaRPr>
          </a:p>
        </p:txBody>
      </p:sp>
      <p:pic>
        <p:nvPicPr>
          <p:cNvPr id="4" name="Εικόνα 4">
            <a:extLst>
              <a:ext uri="{FF2B5EF4-FFF2-40B4-BE49-F238E27FC236}">
                <a16:creationId xmlns:a16="http://schemas.microsoft.com/office/drawing/2014/main" id="{8618FCB3-59F8-680E-1F13-9E7EFDFD4BC5}"/>
              </a:ext>
            </a:extLst>
          </p:cNvPr>
          <p:cNvPicPr>
            <a:picLocks noChangeAspect="1"/>
          </p:cNvPicPr>
          <p:nvPr/>
        </p:nvPicPr>
        <p:blipFill>
          <a:blip r:embed="rId2"/>
          <a:stretch>
            <a:fillRect/>
          </a:stretch>
        </p:blipFill>
        <p:spPr>
          <a:xfrm>
            <a:off x="761" y="-3966"/>
            <a:ext cx="12187521" cy="6862977"/>
          </a:xfrm>
          <a:prstGeom prst="rect">
            <a:avLst/>
          </a:prstGeom>
        </p:spPr>
      </p:pic>
      <p:sp>
        <p:nvSpPr>
          <p:cNvPr id="6" name="TextBox 5">
            <a:extLst>
              <a:ext uri="{FF2B5EF4-FFF2-40B4-BE49-F238E27FC236}">
                <a16:creationId xmlns:a16="http://schemas.microsoft.com/office/drawing/2014/main" id="{4D237AE0-37FB-317E-B70F-53A29AA918F8}"/>
              </a:ext>
            </a:extLst>
          </p:cNvPr>
          <p:cNvSpPr txBox="1"/>
          <p:nvPr/>
        </p:nvSpPr>
        <p:spPr>
          <a:xfrm>
            <a:off x="4033024" y="2852853"/>
            <a:ext cx="586368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solidFill>
                  <a:srgbClr val="202122"/>
                </a:solidFill>
                <a:latin typeface="Arial"/>
                <a:ea typeface="Arial"/>
                <a:cs typeface="Arial"/>
              </a:rPr>
              <a:t>Το </a:t>
            </a:r>
            <a:r>
              <a:rPr lang="el-GR" b="1" dirty="0">
                <a:solidFill>
                  <a:srgbClr val="202122"/>
                </a:solidFill>
                <a:latin typeface="Arial"/>
                <a:ea typeface="Arial"/>
                <a:cs typeface="Arial"/>
              </a:rPr>
              <a:t>Ηνωμένο Βασίλειο </a:t>
            </a:r>
            <a:r>
              <a:rPr lang="el-GR" dirty="0">
                <a:ea typeface="+mn-lt"/>
                <a:cs typeface="+mn-lt"/>
              </a:rPr>
              <a:t>είναι κράτος της βορειοδυτικής Ευρώπης, με έκταση 242.514 </a:t>
            </a:r>
            <a:r>
              <a:rPr lang="el-GR" dirty="0" err="1">
                <a:ea typeface="+mn-lt"/>
                <a:cs typeface="+mn-lt"/>
              </a:rPr>
              <a:t>τ.χλμ</a:t>
            </a:r>
            <a:r>
              <a:rPr lang="el-GR" dirty="0">
                <a:ea typeface="+mn-lt"/>
                <a:cs typeface="+mn-lt"/>
              </a:rPr>
              <a:t> και πληθυσμό 67.326.569 κατοίκους</a:t>
            </a:r>
            <a:endParaRPr lang="el-GR" sz="3600" dirty="0"/>
          </a:p>
        </p:txBody>
      </p:sp>
    </p:spTree>
    <p:extLst>
      <p:ext uri="{BB962C8B-B14F-4D97-AF65-F5344CB8AC3E}">
        <p14:creationId xmlns:p14="http://schemas.microsoft.com/office/powerpoint/2010/main" val="2715673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3" name="Freeform: Shape 12">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Τίτλος 1">
            <a:extLst>
              <a:ext uri="{FF2B5EF4-FFF2-40B4-BE49-F238E27FC236}">
                <a16:creationId xmlns:a16="http://schemas.microsoft.com/office/drawing/2014/main" id="{8D5B5604-9BB6-DE1E-952E-AE0A3521B23B}"/>
              </a:ext>
            </a:extLst>
          </p:cNvPr>
          <p:cNvSpPr>
            <a:spLocks noGrp="1"/>
          </p:cNvSpPr>
          <p:nvPr>
            <p:ph type="title"/>
          </p:nvPr>
        </p:nvSpPr>
        <p:spPr>
          <a:xfrm>
            <a:off x="765051" y="662400"/>
            <a:ext cx="3384000" cy="1492132"/>
          </a:xfrm>
        </p:spPr>
        <p:txBody>
          <a:bodyPr anchor="t">
            <a:normAutofit/>
          </a:bodyPr>
          <a:lstStyle/>
          <a:p>
            <a:br>
              <a:rPr lang="el-GR">
                <a:solidFill>
                  <a:schemeClr val="bg1"/>
                </a:solidFill>
                <a:cs typeface="Calibri Light"/>
              </a:rPr>
            </a:br>
            <a:endParaRPr lang="el-GR">
              <a:solidFill>
                <a:schemeClr val="bg1"/>
              </a:solidFill>
            </a:endParaRPr>
          </a:p>
        </p:txBody>
      </p:sp>
      <p:sp>
        <p:nvSpPr>
          <p:cNvPr id="3" name="Θέση περιεχομένου 2">
            <a:extLst>
              <a:ext uri="{FF2B5EF4-FFF2-40B4-BE49-F238E27FC236}">
                <a16:creationId xmlns:a16="http://schemas.microsoft.com/office/drawing/2014/main" id="{B4074AA8-B138-9E1A-0CED-8D541B303EAD}"/>
              </a:ext>
            </a:extLst>
          </p:cNvPr>
          <p:cNvSpPr>
            <a:spLocks noGrp="1"/>
          </p:cNvSpPr>
          <p:nvPr>
            <p:ph idx="1"/>
          </p:nvPr>
        </p:nvSpPr>
        <p:spPr>
          <a:xfrm>
            <a:off x="765051" y="2286000"/>
            <a:ext cx="3384000" cy="3844800"/>
          </a:xfrm>
        </p:spPr>
        <p:txBody>
          <a:bodyPr vert="horz" lIns="91440" tIns="45720" rIns="91440" bIns="45720" rtlCol="0">
            <a:normAutofit/>
          </a:bodyPr>
          <a:lstStyle/>
          <a:p>
            <a:endParaRPr lang="el-GR" sz="2000">
              <a:solidFill>
                <a:schemeClr val="bg1">
                  <a:alpha val="60000"/>
                </a:schemeClr>
              </a:solidFill>
            </a:endParaRPr>
          </a:p>
          <a:p>
            <a:endParaRPr lang="el-GR" sz="2000">
              <a:solidFill>
                <a:schemeClr val="bg1">
                  <a:alpha val="60000"/>
                </a:schemeClr>
              </a:solidFill>
              <a:cs typeface="Calibri"/>
            </a:endParaRPr>
          </a:p>
        </p:txBody>
      </p:sp>
      <p:sp>
        <p:nvSpPr>
          <p:cNvPr id="5" name="TextBox 4">
            <a:extLst>
              <a:ext uri="{FF2B5EF4-FFF2-40B4-BE49-F238E27FC236}">
                <a16:creationId xmlns:a16="http://schemas.microsoft.com/office/drawing/2014/main" id="{9A8FCE70-06E5-449D-C858-483537DBCD21}"/>
              </a:ext>
            </a:extLst>
          </p:cNvPr>
          <p:cNvSpPr txBox="1"/>
          <p:nvPr/>
        </p:nvSpPr>
        <p:spPr>
          <a:xfrm>
            <a:off x="174659" y="1012902"/>
            <a:ext cx="414453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ea typeface="+mn-lt"/>
                <a:cs typeface="+mn-lt"/>
              </a:rPr>
              <a:t> </a:t>
            </a:r>
            <a:r>
              <a:rPr lang="el-GR" dirty="0">
                <a:solidFill>
                  <a:schemeClr val="bg1"/>
                </a:solidFill>
                <a:ea typeface="+mn-lt"/>
                <a:cs typeface="+mn-lt"/>
              </a:rPr>
              <a:t>Η επίσημη ονομασία του κράτους είναι </a:t>
            </a:r>
            <a:r>
              <a:rPr lang="el-GR" b="1" i="1" dirty="0">
                <a:solidFill>
                  <a:schemeClr val="bg1"/>
                </a:solidFill>
                <a:ea typeface="+mn-lt"/>
                <a:cs typeface="+mn-lt"/>
              </a:rPr>
              <a:t>Ηνωμένο Βασίλειο της Μεγάλης Βρετανίας και της Βορείου Ιρλανδίας</a:t>
            </a:r>
            <a:r>
              <a:rPr lang="el-GR" dirty="0">
                <a:solidFill>
                  <a:schemeClr val="bg1"/>
                </a:solidFill>
                <a:ea typeface="+mn-lt"/>
                <a:cs typeface="+mn-lt"/>
              </a:rPr>
              <a:t>  ενώ εναλλακτικά καλείται απλά και ως </a:t>
            </a:r>
            <a:r>
              <a:rPr lang="el-GR" b="1" i="1" dirty="0">
                <a:solidFill>
                  <a:schemeClr val="bg1"/>
                </a:solidFill>
                <a:ea typeface="+mn-lt"/>
                <a:cs typeface="+mn-lt"/>
              </a:rPr>
              <a:t>Βρετανία</a:t>
            </a:r>
            <a:r>
              <a:rPr lang="el-GR" dirty="0">
                <a:solidFill>
                  <a:schemeClr val="bg1"/>
                </a:solidFill>
                <a:ea typeface="+mn-lt"/>
                <a:cs typeface="+mn-lt"/>
              </a:rPr>
              <a:t> ή </a:t>
            </a:r>
            <a:r>
              <a:rPr lang="el-GR" b="1" i="1" dirty="0">
                <a:solidFill>
                  <a:schemeClr val="bg1"/>
                </a:solidFill>
                <a:ea typeface="+mn-lt"/>
                <a:cs typeface="+mn-lt"/>
              </a:rPr>
              <a:t>Μεγάλη Βρετανία</a:t>
            </a:r>
            <a:r>
              <a:rPr lang="el-GR" i="1" dirty="0">
                <a:solidFill>
                  <a:schemeClr val="bg1"/>
                </a:solidFill>
                <a:ea typeface="+mn-lt"/>
                <a:cs typeface="+mn-lt"/>
              </a:rPr>
              <a:t>. Έχει πρωτεύουσα το Λονδίνο</a:t>
            </a:r>
            <a:endParaRPr lang="el-GR" dirty="0">
              <a:solidFill>
                <a:schemeClr val="bg1"/>
              </a:solidFill>
              <a:cs typeface="Calibri"/>
            </a:endParaRPr>
          </a:p>
        </p:txBody>
      </p:sp>
      <p:sp>
        <p:nvSpPr>
          <p:cNvPr id="6" name="TextBox 5">
            <a:extLst>
              <a:ext uri="{FF2B5EF4-FFF2-40B4-BE49-F238E27FC236}">
                <a16:creationId xmlns:a16="http://schemas.microsoft.com/office/drawing/2014/main" id="{AF893B42-5578-756E-35AD-11876180B967}"/>
              </a:ext>
            </a:extLst>
          </p:cNvPr>
          <p:cNvSpPr txBox="1"/>
          <p:nvPr/>
        </p:nvSpPr>
        <p:spPr>
          <a:xfrm>
            <a:off x="204439" y="2871439"/>
            <a:ext cx="439543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l-GR">
                <a:solidFill>
                  <a:srgbClr val="FFFFFF"/>
                </a:solidFill>
                <a:latin typeface="Arial"/>
              </a:rPr>
              <a:t>εκτός από την Αγγλία, το κράτος περιέχει και τις επιμέρους χώρες που συμπεριλαμβάνονται στο Ηνωμένο Βασίλειο, δηλαδή τη Σκωτία, την Ουαλία και τη Βόρεια Ιρλανδία. Αντιστοίχως, εκτός από τους Άγγλους, οι εθνότητες που περιλαμβάνει το κράτος είναι οι Σκωτσέζοι, οι Ουαλοί και οι Βόρειο Ιρλανδοί.</a:t>
            </a:r>
            <a:r>
              <a:rPr lang="el-GR">
                <a:latin typeface="Arial"/>
                <a:ea typeface="Arial"/>
                <a:cs typeface="Arial"/>
              </a:rPr>
              <a:t>​</a:t>
            </a:r>
            <a:endParaRPr lang="el-GR"/>
          </a:p>
        </p:txBody>
      </p:sp>
      <p:pic>
        <p:nvPicPr>
          <p:cNvPr id="7" name="Εικόνα 7" descr="Εικόνα που περιέχει χάρτης&#10;&#10;Περιγραφή που δημιουργήθηκε αυτόματα">
            <a:extLst>
              <a:ext uri="{FF2B5EF4-FFF2-40B4-BE49-F238E27FC236}">
                <a16:creationId xmlns:a16="http://schemas.microsoft.com/office/drawing/2014/main" id="{44336AED-1B0F-08C4-80A5-D5CCA8418A57}"/>
              </a:ext>
            </a:extLst>
          </p:cNvPr>
          <p:cNvPicPr>
            <a:picLocks noChangeAspect="1"/>
          </p:cNvPicPr>
          <p:nvPr/>
        </p:nvPicPr>
        <p:blipFill>
          <a:blip r:embed="rId2"/>
          <a:stretch>
            <a:fillRect/>
          </a:stretch>
        </p:blipFill>
        <p:spPr>
          <a:xfrm>
            <a:off x="6067863" y="661554"/>
            <a:ext cx="3459297" cy="5543550"/>
          </a:xfrm>
          <a:prstGeom prst="rect">
            <a:avLst/>
          </a:prstGeom>
        </p:spPr>
      </p:pic>
    </p:spTree>
    <p:extLst>
      <p:ext uri="{BB962C8B-B14F-4D97-AF65-F5344CB8AC3E}">
        <p14:creationId xmlns:p14="http://schemas.microsoft.com/office/powerpoint/2010/main" val="3592918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5" name="Freeform: Shape 14">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Τίτλος 1">
            <a:extLst>
              <a:ext uri="{FF2B5EF4-FFF2-40B4-BE49-F238E27FC236}">
                <a16:creationId xmlns:a16="http://schemas.microsoft.com/office/drawing/2014/main" id="{31A13967-DD7F-8597-E3BD-1D2721DA4FB1}"/>
              </a:ext>
            </a:extLst>
          </p:cNvPr>
          <p:cNvSpPr>
            <a:spLocks noGrp="1"/>
          </p:cNvSpPr>
          <p:nvPr>
            <p:ph type="title"/>
          </p:nvPr>
        </p:nvSpPr>
        <p:spPr>
          <a:xfrm>
            <a:off x="765051" y="662400"/>
            <a:ext cx="3384000" cy="1492132"/>
          </a:xfrm>
        </p:spPr>
        <p:txBody>
          <a:bodyPr anchor="t">
            <a:normAutofit/>
          </a:bodyPr>
          <a:lstStyle/>
          <a:p>
            <a:br>
              <a:rPr lang="el-GR">
                <a:solidFill>
                  <a:schemeClr val="bg1"/>
                </a:solidFill>
                <a:cs typeface="Calibri Light"/>
              </a:rPr>
            </a:br>
            <a:endParaRPr lang="el-GR">
              <a:solidFill>
                <a:schemeClr val="bg1"/>
              </a:solidFill>
            </a:endParaRPr>
          </a:p>
        </p:txBody>
      </p:sp>
      <p:sp>
        <p:nvSpPr>
          <p:cNvPr id="8" name="Content Placeholder 7">
            <a:extLst>
              <a:ext uri="{FF2B5EF4-FFF2-40B4-BE49-F238E27FC236}">
                <a16:creationId xmlns:a16="http://schemas.microsoft.com/office/drawing/2014/main" id="{3E6CFE46-323D-EF2C-9A70-7EEAA37A9366}"/>
              </a:ext>
            </a:extLst>
          </p:cNvPr>
          <p:cNvSpPr>
            <a:spLocks noGrp="1"/>
          </p:cNvSpPr>
          <p:nvPr>
            <p:ph idx="1"/>
          </p:nvPr>
        </p:nvSpPr>
        <p:spPr>
          <a:xfrm>
            <a:off x="235368" y="752707"/>
            <a:ext cx="3727829" cy="5461727"/>
          </a:xfrm>
        </p:spPr>
        <p:txBody>
          <a:bodyPr vert="horz" lIns="91440" tIns="45720" rIns="91440" bIns="45720" rtlCol="0" anchor="t">
            <a:normAutofit/>
          </a:bodyPr>
          <a:lstStyle/>
          <a:p>
            <a:r>
              <a:rPr lang="el-GR" dirty="0">
                <a:solidFill>
                  <a:schemeClr val="bg1"/>
                </a:solidFill>
                <a:ea typeface="+mn-lt"/>
                <a:cs typeface="+mn-lt"/>
              </a:rPr>
              <a:t>Στα δυτικά συνορεύει με την Ιρλανδία και βρέχεται περιμετρικά από τη Βόρεια Θάλασσα. Πρόκειται για νησιωτική χώρα, με μοναδικά χερσαία σύνορα 360 χλμ. περίπου με τη Δημοκρατία της Ιρλανδίας στη νήσο Ιρλανδία.</a:t>
            </a:r>
            <a:endParaRPr lang="el-GR">
              <a:solidFill>
                <a:schemeClr val="bg1"/>
              </a:solidFill>
              <a:latin typeface="Arial"/>
              <a:cs typeface="Arial"/>
            </a:endParaRPr>
          </a:p>
        </p:txBody>
      </p:sp>
      <p:pic>
        <p:nvPicPr>
          <p:cNvPr id="5" name="Εικόνα 5" descr="Εικόνα που περιέχει χάρτης&#10;&#10;Περιγραφή που δημιουργήθηκε αυτόματα">
            <a:extLst>
              <a:ext uri="{FF2B5EF4-FFF2-40B4-BE49-F238E27FC236}">
                <a16:creationId xmlns:a16="http://schemas.microsoft.com/office/drawing/2014/main" id="{627B28CB-508D-6C21-FA5F-0B25C951791D}"/>
              </a:ext>
            </a:extLst>
          </p:cNvPr>
          <p:cNvPicPr>
            <a:picLocks noChangeAspect="1"/>
          </p:cNvPicPr>
          <p:nvPr/>
        </p:nvPicPr>
        <p:blipFill>
          <a:blip r:embed="rId2"/>
          <a:stretch>
            <a:fillRect/>
          </a:stretch>
        </p:blipFill>
        <p:spPr>
          <a:xfrm>
            <a:off x="6067862" y="661554"/>
            <a:ext cx="3450638" cy="5543550"/>
          </a:xfrm>
          <a:prstGeom prst="rect">
            <a:avLst/>
          </a:prstGeom>
        </p:spPr>
      </p:pic>
    </p:spTree>
    <p:extLst>
      <p:ext uri="{BB962C8B-B14F-4D97-AF65-F5344CB8AC3E}">
        <p14:creationId xmlns:p14="http://schemas.microsoft.com/office/powerpoint/2010/main" val="2129465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F153FA-2791-CBD6-C5D7-895FB0423012}"/>
              </a:ext>
            </a:extLst>
          </p:cNvPr>
          <p:cNvSpPr>
            <a:spLocks noGrp="1"/>
          </p:cNvSpPr>
          <p:nvPr>
            <p:ph type="title"/>
          </p:nvPr>
        </p:nvSpPr>
        <p:spPr/>
        <p:txBody>
          <a:bodyPr/>
          <a:lstStyle/>
          <a:p>
            <a:br>
              <a:rPr lang="el-GR" dirty="0">
                <a:cs typeface="Calibri Light"/>
              </a:rPr>
            </a:br>
            <a:endParaRPr lang="el-GR"/>
          </a:p>
        </p:txBody>
      </p:sp>
      <p:sp>
        <p:nvSpPr>
          <p:cNvPr id="3" name="Θέση περιεχομένου 2">
            <a:extLst>
              <a:ext uri="{FF2B5EF4-FFF2-40B4-BE49-F238E27FC236}">
                <a16:creationId xmlns:a16="http://schemas.microsoft.com/office/drawing/2014/main" id="{D1CDF347-9B90-8A03-014C-E4748247AB52}"/>
              </a:ext>
            </a:extLst>
          </p:cNvPr>
          <p:cNvSpPr>
            <a:spLocks noGrp="1"/>
          </p:cNvSpPr>
          <p:nvPr>
            <p:ph idx="1"/>
          </p:nvPr>
        </p:nvSpPr>
        <p:spPr/>
        <p:txBody>
          <a:bodyPr vert="horz" lIns="91440" tIns="45720" rIns="91440" bIns="45720" rtlCol="0" anchor="t">
            <a:normAutofit/>
          </a:bodyPr>
          <a:lstStyle/>
          <a:p>
            <a:endParaRPr lang="el-GR"/>
          </a:p>
          <a:p>
            <a:endParaRPr lang="el-GR" dirty="0">
              <a:cs typeface="Calibri"/>
            </a:endParaRPr>
          </a:p>
        </p:txBody>
      </p:sp>
      <p:pic>
        <p:nvPicPr>
          <p:cNvPr id="4" name="Εικόνα 4">
            <a:extLst>
              <a:ext uri="{FF2B5EF4-FFF2-40B4-BE49-F238E27FC236}">
                <a16:creationId xmlns:a16="http://schemas.microsoft.com/office/drawing/2014/main" id="{197759B4-9150-993F-8C1F-BC455BC38911}"/>
              </a:ext>
            </a:extLst>
          </p:cNvPr>
          <p:cNvPicPr>
            <a:picLocks noChangeAspect="1"/>
          </p:cNvPicPr>
          <p:nvPr/>
        </p:nvPicPr>
        <p:blipFill>
          <a:blip r:embed="rId2"/>
          <a:stretch>
            <a:fillRect/>
          </a:stretch>
        </p:blipFill>
        <p:spPr>
          <a:xfrm>
            <a:off x="3718" y="-1009"/>
            <a:ext cx="12184564" cy="6860020"/>
          </a:xfrm>
          <a:prstGeom prst="rect">
            <a:avLst/>
          </a:prstGeom>
        </p:spPr>
      </p:pic>
      <p:sp>
        <p:nvSpPr>
          <p:cNvPr id="5" name="TextBox 4">
            <a:extLst>
              <a:ext uri="{FF2B5EF4-FFF2-40B4-BE49-F238E27FC236}">
                <a16:creationId xmlns:a16="http://schemas.microsoft.com/office/drawing/2014/main" id="{3F3A7807-8B07-A5A6-1AFD-D393E6032C4F}"/>
              </a:ext>
            </a:extLst>
          </p:cNvPr>
          <p:cNvSpPr txBox="1"/>
          <p:nvPr/>
        </p:nvSpPr>
        <p:spPr>
          <a:xfrm>
            <a:off x="4283925" y="2871438"/>
            <a:ext cx="525036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6600" dirty="0">
                <a:cs typeface="Calibri"/>
              </a:rPr>
              <a:t>Αξιοθέατα  </a:t>
            </a:r>
            <a:endParaRPr lang="el-GR" sz="6600" dirty="0"/>
          </a:p>
        </p:txBody>
      </p:sp>
    </p:spTree>
    <p:extLst>
      <p:ext uri="{BB962C8B-B14F-4D97-AF65-F5344CB8AC3E}">
        <p14:creationId xmlns:p14="http://schemas.microsoft.com/office/powerpoint/2010/main" val="3837224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2AECBA-8C1D-1ECB-28DA-21BE7CE327EE}"/>
              </a:ext>
            </a:extLst>
          </p:cNvPr>
          <p:cNvSpPr>
            <a:spLocks noGrp="1"/>
          </p:cNvSpPr>
          <p:nvPr>
            <p:ph type="title"/>
          </p:nvPr>
        </p:nvSpPr>
        <p:spPr/>
        <p:txBody>
          <a:bodyPr/>
          <a:lstStyle/>
          <a:p>
            <a:br>
              <a:rPr lang="el-GR" dirty="0">
                <a:cs typeface="Calibri Light"/>
              </a:rPr>
            </a:br>
            <a:endParaRPr lang="el-GR"/>
          </a:p>
        </p:txBody>
      </p:sp>
      <p:sp>
        <p:nvSpPr>
          <p:cNvPr id="3" name="Θέση περιεχομένου 2">
            <a:extLst>
              <a:ext uri="{FF2B5EF4-FFF2-40B4-BE49-F238E27FC236}">
                <a16:creationId xmlns:a16="http://schemas.microsoft.com/office/drawing/2014/main" id="{ECB6A6A0-C9DD-B066-3D73-70C625A9CEE7}"/>
              </a:ext>
            </a:extLst>
          </p:cNvPr>
          <p:cNvSpPr>
            <a:spLocks noGrp="1"/>
          </p:cNvSpPr>
          <p:nvPr>
            <p:ph idx="1"/>
          </p:nvPr>
        </p:nvSpPr>
        <p:spPr/>
        <p:txBody>
          <a:bodyPr vert="horz" lIns="91440" tIns="45720" rIns="91440" bIns="45720" rtlCol="0" anchor="t">
            <a:normAutofit/>
          </a:bodyPr>
          <a:lstStyle/>
          <a:p>
            <a:endParaRPr lang="el-GR"/>
          </a:p>
          <a:p>
            <a:endParaRPr lang="el-GR" dirty="0">
              <a:cs typeface="Calibri"/>
            </a:endParaRPr>
          </a:p>
        </p:txBody>
      </p:sp>
      <p:pic>
        <p:nvPicPr>
          <p:cNvPr id="4" name="Εικόνα 4" descr="Εικόνα που περιέχει ουρανός, υπαίθριος, νερό, πύργος&#10;&#10;Περιγραφή που δημιουργήθηκε αυτόματα">
            <a:extLst>
              <a:ext uri="{FF2B5EF4-FFF2-40B4-BE49-F238E27FC236}">
                <a16:creationId xmlns:a16="http://schemas.microsoft.com/office/drawing/2014/main" id="{C97DCE46-0BA5-3972-C877-6C9DFBEA557D}"/>
              </a:ext>
            </a:extLst>
          </p:cNvPr>
          <p:cNvPicPr>
            <a:picLocks noChangeAspect="1"/>
          </p:cNvPicPr>
          <p:nvPr/>
        </p:nvPicPr>
        <p:blipFill>
          <a:blip r:embed="rId2"/>
          <a:stretch>
            <a:fillRect/>
          </a:stretch>
        </p:blipFill>
        <p:spPr>
          <a:xfrm>
            <a:off x="3718" y="-71"/>
            <a:ext cx="12184564" cy="6858142"/>
          </a:xfrm>
          <a:prstGeom prst="rect">
            <a:avLst/>
          </a:prstGeom>
        </p:spPr>
      </p:pic>
      <p:sp>
        <p:nvSpPr>
          <p:cNvPr id="5" name="TextBox 4">
            <a:extLst>
              <a:ext uri="{FF2B5EF4-FFF2-40B4-BE49-F238E27FC236}">
                <a16:creationId xmlns:a16="http://schemas.microsoft.com/office/drawing/2014/main" id="{B53CF3A9-5AAB-D59C-CF29-9D5BB98244E8}"/>
              </a:ext>
            </a:extLst>
          </p:cNvPr>
          <p:cNvSpPr txBox="1"/>
          <p:nvPr/>
        </p:nvSpPr>
        <p:spPr>
          <a:xfrm>
            <a:off x="225136" y="406976"/>
            <a:ext cx="565438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b="1" err="1">
                <a:ea typeface="+mn-lt"/>
                <a:cs typeface="+mn-lt"/>
              </a:rPr>
              <a:t>Μπιγκ</a:t>
            </a:r>
            <a:r>
              <a:rPr lang="el-GR" b="1" dirty="0">
                <a:ea typeface="+mn-lt"/>
                <a:cs typeface="+mn-lt"/>
              </a:rPr>
              <a:t> Μπεν λέγεται η μεγάλη καμπάνα και το ρολόι στο βόρειο άκρο των ανακτόρων του </a:t>
            </a:r>
            <a:r>
              <a:rPr lang="el-GR" b="1" err="1">
                <a:ea typeface="+mn-lt"/>
                <a:cs typeface="+mn-lt"/>
              </a:rPr>
              <a:t>Ουεστμίνστερ</a:t>
            </a:r>
            <a:r>
              <a:rPr lang="el-GR" b="1" dirty="0">
                <a:ea typeface="+mn-lt"/>
                <a:cs typeface="+mn-lt"/>
              </a:rPr>
              <a:t> στο Λονδίνο</a:t>
            </a:r>
            <a:r>
              <a:rPr lang="el-GR" b="1" baseline="30000" dirty="0">
                <a:ea typeface="+mn-lt"/>
                <a:cs typeface="+mn-lt"/>
              </a:rPr>
              <a:t>.</a:t>
            </a:r>
            <a:r>
              <a:rPr lang="el-GR" b="1" dirty="0">
                <a:ea typeface="+mn-lt"/>
                <a:cs typeface="+mn-lt"/>
              </a:rPr>
              <a:t> γενικότερα παραπέμπει στο ρολόι ή τον πύργο του ρολογιού. Είναι το μεγαλύτερο τεσσάρων όψεων ρολόι με καμπάνες και ο πύργος του ρολογιού είναι ο τρίτος ψηλότερος στον κόσμο. Η ανέγερση του πύργου ολοκληρώθηκε στις 10 Απριλίου 1858. Ο πύργος του ρολογιού έχει γίνει ένα από τα πιο γνωστά σύμβολα τόσο του Λονδίνου όσο και της Αγγλίας, συχνά στην "</a:t>
            </a:r>
            <a:r>
              <a:rPr lang="el-GR" b="1" err="1">
                <a:ea typeface="+mn-lt"/>
                <a:cs typeface="+mn-lt"/>
              </a:rPr>
              <a:t>establishing</a:t>
            </a:r>
            <a:r>
              <a:rPr lang="el-GR" b="1" dirty="0">
                <a:ea typeface="+mn-lt"/>
                <a:cs typeface="+mn-lt"/>
              </a:rPr>
              <a:t> </a:t>
            </a:r>
            <a:r>
              <a:rPr lang="el-GR" b="1" err="1">
                <a:ea typeface="+mn-lt"/>
                <a:cs typeface="+mn-lt"/>
              </a:rPr>
              <a:t>shot</a:t>
            </a:r>
            <a:r>
              <a:rPr lang="el-GR" b="1" dirty="0">
                <a:ea typeface="+mn-lt"/>
                <a:cs typeface="+mn-lt"/>
              </a:rPr>
              <a:t>" των ταινιών που γυρίζονται στην πόλη.</a:t>
            </a:r>
            <a:endParaRPr lang="el-GR" b="1">
              <a:cs typeface="Calibri"/>
            </a:endParaRPr>
          </a:p>
        </p:txBody>
      </p:sp>
    </p:spTree>
    <p:extLst>
      <p:ext uri="{BB962C8B-B14F-4D97-AF65-F5344CB8AC3E}">
        <p14:creationId xmlns:p14="http://schemas.microsoft.com/office/powerpoint/2010/main" val="1157716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112C63-4EE1-A696-F0CD-019F263DE86A}"/>
              </a:ext>
            </a:extLst>
          </p:cNvPr>
          <p:cNvSpPr>
            <a:spLocks noGrp="1"/>
          </p:cNvSpPr>
          <p:nvPr>
            <p:ph type="title"/>
          </p:nvPr>
        </p:nvSpPr>
        <p:spPr/>
        <p:txBody>
          <a:bodyPr/>
          <a:lstStyle/>
          <a:p>
            <a:br>
              <a:rPr lang="el-GR" dirty="0">
                <a:cs typeface="Calibri Light"/>
              </a:rPr>
            </a:br>
            <a:endParaRPr lang="el-GR"/>
          </a:p>
        </p:txBody>
      </p:sp>
      <p:sp>
        <p:nvSpPr>
          <p:cNvPr id="3" name="Θέση περιεχομένου 2">
            <a:extLst>
              <a:ext uri="{FF2B5EF4-FFF2-40B4-BE49-F238E27FC236}">
                <a16:creationId xmlns:a16="http://schemas.microsoft.com/office/drawing/2014/main" id="{135B062B-6F95-8BAE-C876-FF639A1A0F95}"/>
              </a:ext>
            </a:extLst>
          </p:cNvPr>
          <p:cNvSpPr>
            <a:spLocks noGrp="1"/>
          </p:cNvSpPr>
          <p:nvPr>
            <p:ph idx="1"/>
          </p:nvPr>
        </p:nvSpPr>
        <p:spPr/>
        <p:txBody>
          <a:bodyPr vert="horz" lIns="91440" tIns="45720" rIns="91440" bIns="45720" rtlCol="0" anchor="t">
            <a:normAutofit/>
          </a:bodyPr>
          <a:lstStyle/>
          <a:p>
            <a:endParaRPr lang="el-GR"/>
          </a:p>
          <a:p>
            <a:endParaRPr lang="el-GR" dirty="0">
              <a:cs typeface="Calibri"/>
            </a:endParaRPr>
          </a:p>
        </p:txBody>
      </p:sp>
      <p:pic>
        <p:nvPicPr>
          <p:cNvPr id="4" name="Εικόνα 4" descr="Εικόνα που περιέχει υπαίθριος, ουρανός, νερό, γέφυρα&#10;&#10;Περιγραφή που δημιουργήθηκε αυτόματα">
            <a:extLst>
              <a:ext uri="{FF2B5EF4-FFF2-40B4-BE49-F238E27FC236}">
                <a16:creationId xmlns:a16="http://schemas.microsoft.com/office/drawing/2014/main" id="{3D5B2A07-1025-6600-098C-23B4D006E184}"/>
              </a:ext>
            </a:extLst>
          </p:cNvPr>
          <p:cNvPicPr>
            <a:picLocks noChangeAspect="1"/>
          </p:cNvPicPr>
          <p:nvPr/>
        </p:nvPicPr>
        <p:blipFill>
          <a:blip r:embed="rId2"/>
          <a:stretch>
            <a:fillRect/>
          </a:stretch>
        </p:blipFill>
        <p:spPr>
          <a:xfrm>
            <a:off x="-3463" y="-1362"/>
            <a:ext cx="12198926" cy="6860724"/>
          </a:xfrm>
          <a:prstGeom prst="rect">
            <a:avLst/>
          </a:prstGeom>
        </p:spPr>
      </p:pic>
      <p:sp>
        <p:nvSpPr>
          <p:cNvPr id="5" name="TextBox 4">
            <a:extLst>
              <a:ext uri="{FF2B5EF4-FFF2-40B4-BE49-F238E27FC236}">
                <a16:creationId xmlns:a16="http://schemas.microsoft.com/office/drawing/2014/main" id="{90FA5C87-F39D-11EB-FAE5-6C2A26EB220C}"/>
              </a:ext>
            </a:extLst>
          </p:cNvPr>
          <p:cNvSpPr txBox="1"/>
          <p:nvPr/>
        </p:nvSpPr>
        <p:spPr>
          <a:xfrm>
            <a:off x="0" y="-1"/>
            <a:ext cx="720436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l-GR" b="1" dirty="0">
                <a:latin typeface="Arial"/>
                <a:ea typeface="Arial"/>
                <a:cs typeface="Arial"/>
              </a:rPr>
              <a:t>Η γέφυρα του Λονδίνου </a:t>
            </a:r>
            <a:r>
              <a:rPr lang="af-ZA" b="1" dirty="0">
                <a:latin typeface="Arial"/>
                <a:ea typeface="Arial"/>
                <a:cs typeface="Arial"/>
              </a:rPr>
              <a:t> </a:t>
            </a:r>
            <a:r>
              <a:rPr lang="el-GR" b="1" dirty="0">
                <a:latin typeface="Arial"/>
                <a:ea typeface="Arial"/>
                <a:cs typeface="Arial"/>
              </a:rPr>
              <a:t>είναι γέφυρα επί του Τάμεση, η οποία συνδέει το </a:t>
            </a:r>
            <a:r>
              <a:rPr lang="el-GR" b="1" dirty="0" err="1">
                <a:latin typeface="Arial"/>
                <a:ea typeface="Arial"/>
                <a:cs typeface="Arial"/>
              </a:rPr>
              <a:t>Σίτι</a:t>
            </a:r>
            <a:r>
              <a:rPr lang="el-GR" b="1" dirty="0">
                <a:latin typeface="Arial"/>
                <a:ea typeface="Arial"/>
                <a:cs typeface="Arial"/>
              </a:rPr>
              <a:t> του Λονδίνου με το </a:t>
            </a:r>
            <a:r>
              <a:rPr lang="el-GR" b="1" dirty="0" err="1">
                <a:latin typeface="Arial"/>
                <a:ea typeface="Arial"/>
                <a:cs typeface="Arial"/>
              </a:rPr>
              <a:t>Σάουθγουαρκ</a:t>
            </a:r>
            <a:r>
              <a:rPr lang="el-GR" b="1" dirty="0">
                <a:latin typeface="Arial"/>
                <a:ea typeface="Arial"/>
                <a:cs typeface="Arial"/>
              </a:rPr>
              <a:t>. Βρίσκεται ανάμεσα στη γέφυρα του Πύργου (με την οποία συχνά συγχέεται) και τη σιδηροδρομική γέφυρα της οδού </a:t>
            </a:r>
            <a:r>
              <a:rPr lang="el-GR" b="1" dirty="0" err="1">
                <a:latin typeface="Arial"/>
                <a:ea typeface="Arial"/>
                <a:cs typeface="Arial"/>
              </a:rPr>
              <a:t>Κάνον</a:t>
            </a:r>
            <a:r>
              <a:rPr lang="el-GR" b="1" dirty="0">
                <a:latin typeface="Arial"/>
                <a:ea typeface="Arial"/>
                <a:cs typeface="Arial"/>
              </a:rPr>
              <a:t>. Η σημερινή τσιμεντένια γέφυρα κτίστηκε το 1973, προς αντικατάσταση μιας πέτρινης αψιδωτής γέφυρας του 19ου αιώνα, η οποία με τη σειρά της αντικατέστησε μια μεσαιωνική γέφυρα η οποία έστεκε για 600 χρόνια. Το σημείο γεφυρώθηκε πρώτη φορά από τους Ρωμαίους ιδρυτές του</a:t>
            </a:r>
            <a:r>
              <a:rPr lang="el-GR" dirty="0">
                <a:latin typeface="Arial"/>
                <a:ea typeface="Arial"/>
                <a:cs typeface="Arial"/>
              </a:rPr>
              <a:t> </a:t>
            </a:r>
            <a:r>
              <a:rPr lang="el-GR" b="1" dirty="0">
                <a:latin typeface="Arial"/>
                <a:ea typeface="Arial"/>
                <a:cs typeface="Arial"/>
              </a:rPr>
              <a:t>Λονδίνου.</a:t>
            </a:r>
            <a:endParaRPr lang="el-GR" b="1" dirty="0"/>
          </a:p>
        </p:txBody>
      </p:sp>
    </p:spTree>
    <p:extLst>
      <p:ext uri="{BB962C8B-B14F-4D97-AF65-F5344CB8AC3E}">
        <p14:creationId xmlns:p14="http://schemas.microsoft.com/office/powerpoint/2010/main" val="4170034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148068-173C-AE01-0939-2EFDAA390C8E}"/>
              </a:ext>
            </a:extLst>
          </p:cNvPr>
          <p:cNvSpPr>
            <a:spLocks noGrp="1"/>
          </p:cNvSpPr>
          <p:nvPr>
            <p:ph type="title"/>
          </p:nvPr>
        </p:nvSpPr>
        <p:spPr/>
        <p:txBody>
          <a:bodyPr/>
          <a:lstStyle/>
          <a:p>
            <a:br>
              <a:rPr lang="el-GR" dirty="0">
                <a:cs typeface="Calibri Light"/>
              </a:rPr>
            </a:br>
            <a:endParaRPr lang="el-GR"/>
          </a:p>
        </p:txBody>
      </p:sp>
      <p:sp>
        <p:nvSpPr>
          <p:cNvPr id="3" name="Θέση περιεχομένου 2">
            <a:extLst>
              <a:ext uri="{FF2B5EF4-FFF2-40B4-BE49-F238E27FC236}">
                <a16:creationId xmlns:a16="http://schemas.microsoft.com/office/drawing/2014/main" id="{A908D27C-F5A4-5E94-8427-0585E4B19C33}"/>
              </a:ext>
            </a:extLst>
          </p:cNvPr>
          <p:cNvSpPr>
            <a:spLocks noGrp="1"/>
          </p:cNvSpPr>
          <p:nvPr>
            <p:ph idx="1"/>
          </p:nvPr>
        </p:nvSpPr>
        <p:spPr/>
        <p:txBody>
          <a:bodyPr vert="horz" lIns="91440" tIns="45720" rIns="91440" bIns="45720" rtlCol="0" anchor="t">
            <a:normAutofit/>
          </a:bodyPr>
          <a:lstStyle/>
          <a:p>
            <a:endParaRPr lang="el-GR"/>
          </a:p>
          <a:p>
            <a:endParaRPr lang="el-GR" dirty="0">
              <a:cs typeface="Calibri"/>
            </a:endParaRPr>
          </a:p>
        </p:txBody>
      </p:sp>
      <p:pic>
        <p:nvPicPr>
          <p:cNvPr id="4" name="Εικόνα 4" descr="Εικόνα που περιέχει νερό, βόλτα&#10;&#10;Περιγραφή που δημιουργήθηκε αυτόματα">
            <a:extLst>
              <a:ext uri="{FF2B5EF4-FFF2-40B4-BE49-F238E27FC236}">
                <a16:creationId xmlns:a16="http://schemas.microsoft.com/office/drawing/2014/main" id="{8C21D417-EA9C-6F8F-E0D1-99FDA7E666D0}"/>
              </a:ext>
            </a:extLst>
          </p:cNvPr>
          <p:cNvPicPr>
            <a:picLocks noChangeAspect="1"/>
          </p:cNvPicPr>
          <p:nvPr/>
        </p:nvPicPr>
        <p:blipFill>
          <a:blip r:embed="rId2"/>
          <a:stretch>
            <a:fillRect/>
          </a:stretch>
        </p:blipFill>
        <p:spPr>
          <a:xfrm>
            <a:off x="-3463" y="-3331"/>
            <a:ext cx="12198926" cy="6864663"/>
          </a:xfrm>
          <a:prstGeom prst="rect">
            <a:avLst/>
          </a:prstGeom>
        </p:spPr>
      </p:pic>
      <p:sp>
        <p:nvSpPr>
          <p:cNvPr id="5" name="TextBox 4">
            <a:extLst>
              <a:ext uri="{FF2B5EF4-FFF2-40B4-BE49-F238E27FC236}">
                <a16:creationId xmlns:a16="http://schemas.microsoft.com/office/drawing/2014/main" id="{4052D265-56F5-53E2-D948-DCD089DD480B}"/>
              </a:ext>
            </a:extLst>
          </p:cNvPr>
          <p:cNvSpPr txBox="1"/>
          <p:nvPr/>
        </p:nvSpPr>
        <p:spPr>
          <a:xfrm>
            <a:off x="51954" y="0"/>
            <a:ext cx="493568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b="1" dirty="0">
                <a:solidFill>
                  <a:schemeClr val="bg1"/>
                </a:solidFill>
                <a:ea typeface="+mn-lt"/>
                <a:cs typeface="+mn-lt"/>
              </a:rPr>
              <a:t>Το Μάτι του Λονδίνου  είναι γιγαντιαία ρόδα (τροχός) στη νότια όχθη του ποταμού Τάμεση στο Λονδίνο. Η κατασκευή έχει ύψος 135 μέτρα και ο τροχός έχει διάμετρο 120 μέτρων. Όταν άνοιξε για το κοινό το 2000 ήταν ο ψηλότερος τροχός του κόσμου.</a:t>
            </a:r>
            <a:r>
              <a:rPr lang="el-GR" b="1" baseline="30000" dirty="0">
                <a:solidFill>
                  <a:schemeClr val="bg1"/>
                </a:solidFill>
                <a:ea typeface="+mn-lt"/>
                <a:cs typeface="+mn-lt"/>
              </a:rPr>
              <a:t>]</a:t>
            </a:r>
            <a:r>
              <a:rPr lang="el-GR" b="1" dirty="0">
                <a:solidFill>
                  <a:schemeClr val="bg1"/>
                </a:solidFill>
                <a:ea typeface="+mn-lt"/>
                <a:cs typeface="+mn-lt"/>
              </a:rPr>
              <a:t> Το ύψος του ξεπεράστηκε το 2006 από το Αστέρι του </a:t>
            </a:r>
            <a:r>
              <a:rPr lang="el-GR" b="1" dirty="0" err="1">
                <a:solidFill>
                  <a:schemeClr val="bg1"/>
                </a:solidFill>
                <a:ea typeface="+mn-lt"/>
                <a:cs typeface="+mn-lt"/>
              </a:rPr>
              <a:t>Ναντσάνγκ</a:t>
            </a:r>
            <a:r>
              <a:rPr lang="el-GR" b="1" dirty="0">
                <a:solidFill>
                  <a:schemeClr val="bg1"/>
                </a:solidFill>
                <a:ea typeface="+mn-lt"/>
                <a:cs typeface="+mn-lt"/>
              </a:rPr>
              <a:t>, ύψους 160 μέτρων.</a:t>
            </a:r>
            <a:r>
              <a:rPr lang="el-GR" b="1" baseline="30000" dirty="0">
                <a:solidFill>
                  <a:schemeClr val="bg1"/>
                </a:solidFill>
                <a:ea typeface="+mn-lt"/>
                <a:cs typeface="+mn-lt"/>
                <a:hlinkClick r:id="rId3">
                  <a:extLst>
                    <a:ext uri="{A12FA001-AC4F-418D-AE19-62706E023703}">
                      <ahyp:hlinkClr xmlns:ahyp="http://schemas.microsoft.com/office/drawing/2018/hyperlinkcolor" val="tx"/>
                    </a:ext>
                  </a:extLst>
                </a:hlinkClick>
              </a:rPr>
              <a:t>[</a:t>
            </a:r>
            <a:endParaRPr lang="el-GR" b="1">
              <a:solidFill>
                <a:schemeClr val="bg1"/>
              </a:solidFill>
              <a:cs typeface="Calibri"/>
            </a:endParaRPr>
          </a:p>
        </p:txBody>
      </p:sp>
    </p:spTree>
    <p:extLst>
      <p:ext uri="{BB962C8B-B14F-4D97-AF65-F5344CB8AC3E}">
        <p14:creationId xmlns:p14="http://schemas.microsoft.com/office/powerpoint/2010/main" val="904103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7D8C47-C521-66E0-FCA7-1B3BB06FA3A9}"/>
              </a:ext>
            </a:extLst>
          </p:cNvPr>
          <p:cNvSpPr>
            <a:spLocks noGrp="1"/>
          </p:cNvSpPr>
          <p:nvPr>
            <p:ph type="title"/>
          </p:nvPr>
        </p:nvSpPr>
        <p:spPr/>
        <p:txBody>
          <a:bodyPr/>
          <a:lstStyle/>
          <a:p>
            <a:br>
              <a:rPr lang="el-GR" dirty="0">
                <a:cs typeface="Calibri Light"/>
              </a:rPr>
            </a:br>
            <a:endParaRPr lang="el-GR"/>
          </a:p>
        </p:txBody>
      </p:sp>
      <p:sp>
        <p:nvSpPr>
          <p:cNvPr id="3" name="Θέση περιεχομένου 2">
            <a:extLst>
              <a:ext uri="{FF2B5EF4-FFF2-40B4-BE49-F238E27FC236}">
                <a16:creationId xmlns:a16="http://schemas.microsoft.com/office/drawing/2014/main" id="{8220431C-CFF6-5222-B9C0-3A92126D4D64}"/>
              </a:ext>
            </a:extLst>
          </p:cNvPr>
          <p:cNvSpPr>
            <a:spLocks noGrp="1"/>
          </p:cNvSpPr>
          <p:nvPr>
            <p:ph idx="1"/>
          </p:nvPr>
        </p:nvSpPr>
        <p:spPr/>
        <p:txBody>
          <a:bodyPr vert="horz" lIns="91440" tIns="45720" rIns="91440" bIns="45720" rtlCol="0" anchor="t">
            <a:normAutofit/>
          </a:bodyPr>
          <a:lstStyle/>
          <a:p>
            <a:endParaRPr lang="el-GR"/>
          </a:p>
          <a:p>
            <a:endParaRPr lang="el-GR" dirty="0">
              <a:cs typeface="Calibri"/>
            </a:endParaRPr>
          </a:p>
        </p:txBody>
      </p:sp>
      <p:pic>
        <p:nvPicPr>
          <p:cNvPr id="4" name="Εικόνα 4">
            <a:extLst>
              <a:ext uri="{FF2B5EF4-FFF2-40B4-BE49-F238E27FC236}">
                <a16:creationId xmlns:a16="http://schemas.microsoft.com/office/drawing/2014/main" id="{AC077CF2-3EF5-01F7-A4CA-949C568A2B53}"/>
              </a:ext>
            </a:extLst>
          </p:cNvPr>
          <p:cNvPicPr>
            <a:picLocks noChangeAspect="1"/>
          </p:cNvPicPr>
          <p:nvPr/>
        </p:nvPicPr>
        <p:blipFill>
          <a:blip r:embed="rId2"/>
          <a:stretch>
            <a:fillRect/>
          </a:stretch>
        </p:blipFill>
        <p:spPr>
          <a:xfrm>
            <a:off x="-3463" y="4060"/>
            <a:ext cx="12198926" cy="6849882"/>
          </a:xfrm>
          <a:prstGeom prst="rect">
            <a:avLst/>
          </a:prstGeom>
        </p:spPr>
      </p:pic>
      <p:sp>
        <p:nvSpPr>
          <p:cNvPr id="5" name="TextBox 4">
            <a:extLst>
              <a:ext uri="{FF2B5EF4-FFF2-40B4-BE49-F238E27FC236}">
                <a16:creationId xmlns:a16="http://schemas.microsoft.com/office/drawing/2014/main" id="{36BE60F8-CAAA-660A-A6B3-F82468B46D2B}"/>
              </a:ext>
            </a:extLst>
          </p:cNvPr>
          <p:cNvSpPr txBox="1"/>
          <p:nvPr/>
        </p:nvSpPr>
        <p:spPr>
          <a:xfrm>
            <a:off x="4719205" y="2805545"/>
            <a:ext cx="374072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l-GR" sz="6600" dirty="0">
                <a:cs typeface="Calibri"/>
              </a:rPr>
              <a:t>Φαγητά</a:t>
            </a:r>
          </a:p>
        </p:txBody>
      </p:sp>
    </p:spTree>
    <p:extLst>
      <p:ext uri="{BB962C8B-B14F-4D97-AF65-F5344CB8AC3E}">
        <p14:creationId xmlns:p14="http://schemas.microsoft.com/office/powerpoint/2010/main" val="309063656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Ευρεία οθόνη</PresentationFormat>
  <Paragraphs>0</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Θέμα του Office</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
  <cp:revision>347</cp:revision>
  <dcterms:created xsi:type="dcterms:W3CDTF">2022-10-05T11:32:41Z</dcterms:created>
  <dcterms:modified xsi:type="dcterms:W3CDTF">2022-10-06T15:02:49Z</dcterms:modified>
</cp:coreProperties>
</file>