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/>
    <p:restoredTop sz="89676"/>
  </p:normalViewPr>
  <p:slideViewPr>
    <p:cSldViewPr snapToGrid="0">
      <p:cViewPr>
        <p:scale>
          <a:sx n="105" d="100"/>
          <a:sy n="105" d="100"/>
        </p:scale>
        <p:origin x="456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6006F-C023-9B41-B9A8-27825CE35C3D}" type="datetimeFigureOut">
              <a:rPr lang="el-GR" smtClean="0"/>
              <a:pPr/>
              <a:t>22/10/2021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DF44-0157-0546-A54D-E34311CFD58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9173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DF44-0157-0546-A54D-E34311CFD582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5160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FF9C912-F775-44AB-BA6C-F3EB312BA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87704E58-56B3-44D8-BA30-EAE557C87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4687D4D4-C7E8-4790-BD72-D741B6B7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8F7C0633-738D-40FF-B73C-AF080676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0C4568B-653F-4709-995E-52024E57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592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AE9EC51-8695-423A-BEA1-F37CDA0D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3DEB7149-7FA2-46B2-B9A1-3BB2F3161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1AA839BF-D6BF-491E-BA4D-999B0730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4C9ADBA3-6A5B-4B6B-B31C-E95A0DCD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8094026-E67D-4BBB-898B-9F27509C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7916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ED574884-55F6-43CF-BC5D-18BA7A9A0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31206F01-35AE-4282-883E-668D2609B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C63566B4-FA73-4B77-A5D3-31915622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B7EFD853-763E-4269-8364-79B134C8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AF56C9A-A63D-4B2D-BD7C-EA2FF03F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3298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F34A2B6-27A3-4C88-94F3-9DDA3E8F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2F17FDB-E8B1-4160-B46C-728A0A9C8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A45DD9C8-BDF3-4C20-9490-C72DA1A9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3AAF0C7A-A4C9-4AC1-B055-9ABCC3E0C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E3521C8F-E5AD-42E9-B356-53B1182B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471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8EC6701-204E-42B5-B987-0522ABE1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E8C0C9FF-974E-43C7-B876-9F0437E42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1C5AAE54-B3A9-4769-AFCF-B956965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BF8DC8A-0279-49D2-BB6A-179F9929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F5E30EBC-59BD-41A9-88DA-5C5A264A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2189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E0D8987-6657-4A84-838F-797064FB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D2365CF-57DC-47FA-A3A9-E3F3B35F0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BC2265F6-1D8D-4F08-9061-8EE7400FB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2E3F73DE-24E8-4699-A3A4-A94F29CF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166A1373-134C-4EF7-98E9-507EF9A2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6A6F862D-D694-44AD-87E5-0A9A6A73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986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DD0C551-0F7B-462B-9E1E-64DB264E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0F0B168F-B243-4CEF-A575-D25E31CDC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3B826AD2-C49D-4D40-94F1-6B6B57C0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E1F1303A-F609-47CB-8EAD-FCF00007F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F5EBBA77-710C-4BFB-9A5D-0B057FC265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24BC7EE0-2081-4B50-A0EF-465875D0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6A9CAE36-6E2C-42B3-8916-70E4F092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56693FC4-D333-4C88-933A-16ADF15A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7407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1AABB90-4C80-40D3-BD55-3D13FCB0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135D2BEA-E2D2-4F40-832E-EFC1D4D0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D34A4267-B892-40EF-B17C-2514CD97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5121E9D2-8434-4FAB-8C8E-3477619C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1535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C8135BA9-8D16-4BC2-95C3-C8517D1B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780E9E2D-2EA1-4AF1-9B3D-30A5B150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780B7206-FB04-46D5-8910-6FF478A2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7029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F06BB30-C444-4311-868A-7853D58D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33CC7AE-FFD6-4189-98CE-4C8EA47A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D0DAE18-02E6-4592-B2D7-F1A4C2E28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F087D5D0-DC85-4AC4-A352-7076776A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B4C0E027-3808-4226-81AF-3A7024D5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7E8EF241-EAE8-4DB4-8C4B-59D41208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889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BF32252-CDCA-4F09-93DC-C08B5F9D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808CA457-741D-4CA5-A52D-054442B55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F36DACDA-7714-48C0-ADE6-D43900F07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7155B206-E913-4829-9DBA-07E483E6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59915C0F-194D-4E10-8A7A-09702644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31A3A889-39A3-4784-AE8A-64362811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7081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FE30A95A-A343-4CA4-A041-3F8B1B20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DF2CFFA3-BAA5-43EF-80A7-171074B55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18688C43-DC12-4E13-AFED-122A5BCA2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42F1F-2206-4F68-B5F7-7F65ABFA738E}" type="datetimeFigureOut">
              <a:rPr lang="el-GR" smtClean="0"/>
              <a:pPr/>
              <a:t>22/10/2021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0917D367-FA80-437D-BB1F-AB38EB99D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E7B6EF2B-8CD1-4C24-8178-A34795497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0F49A-C34A-4990-8EB4-3D935A9CA4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8138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1B992E8D-61CF-4FE8-9535-29B21F0A3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5333" b="-1"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BE0EC4B-370A-4D3F-8293-C4A58D090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191" y="1258886"/>
            <a:ext cx="9144000" cy="2900518"/>
          </a:xfrm>
        </p:spPr>
        <p:txBody>
          <a:bodyPr>
            <a:normAutofit/>
          </a:bodyPr>
          <a:lstStyle/>
          <a:p>
            <a:r>
              <a:rPr lang="el-GR" sz="9600" b="1" dirty="0"/>
              <a:t>ΙΣΠΑΝΙΑ</a:t>
            </a:r>
          </a:p>
        </p:txBody>
      </p:sp>
    </p:spTree>
    <p:extLst>
      <p:ext uri="{BB962C8B-B14F-4D97-AF65-F5344CB8AC3E}">
        <p14:creationId xmlns="" xmlns:p14="http://schemas.microsoft.com/office/powerpoint/2010/main" val="115934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889AE703-9EC1-473D-8723-8E991E8852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Pisto (Spanish Vegetable Stew) - Irena Macri | Food Fit For Life">
            <a:extLst>
              <a:ext uri="{FF2B5EF4-FFF2-40B4-BE49-F238E27FC236}">
                <a16:creationId xmlns="" xmlns:a16="http://schemas.microsoft.com/office/drawing/2014/main" id="{A580DDF7-C353-4244-8C4F-05C8034F3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88" r="14475" b="-1"/>
          <a:stretch/>
        </p:blipFill>
        <p:spPr bwMode="auto">
          <a:xfrm>
            <a:off x="118884" y="10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5B627B-7CD2-D74A-BBFA-246D5033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9" y="2589440"/>
            <a:ext cx="6400800" cy="14060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Pisto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Pisto recipe. Spanish vegetable stew – Olive Oils from Spain">
            <a:extLst>
              <a:ext uri="{FF2B5EF4-FFF2-40B4-BE49-F238E27FC236}">
                <a16:creationId xmlns="" xmlns:a16="http://schemas.microsoft.com/office/drawing/2014/main" id="{1137BC1E-C4A4-9C44-9A22-32C7A0A52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43" r="-2" b="2986"/>
          <a:stretch/>
        </p:blipFill>
        <p:spPr bwMode="auto">
          <a:xfrm>
            <a:off x="7653520" y="10"/>
            <a:ext cx="4538480" cy="2624956"/>
          </a:xfrm>
          <a:custGeom>
            <a:avLst/>
            <a:gdLst/>
            <a:ahLst/>
            <a:cxnLst/>
            <a:rect l="l" t="t" r="r" b="b"/>
            <a:pathLst>
              <a:path w="4538480" h="2624966">
                <a:moveTo>
                  <a:pt x="0" y="0"/>
                </a:moveTo>
                <a:lnTo>
                  <a:pt x="4538480" y="0"/>
                </a:lnTo>
                <a:lnTo>
                  <a:pt x="4538480" y="2278570"/>
                </a:lnTo>
                <a:lnTo>
                  <a:pt x="4520384" y="2284270"/>
                </a:lnTo>
                <a:cubicBezTo>
                  <a:pt x="3945063" y="2457853"/>
                  <a:pt x="2850619" y="2701056"/>
                  <a:pt x="1497830" y="2602030"/>
                </a:cubicBezTo>
                <a:cubicBezTo>
                  <a:pt x="1428382" y="2596885"/>
                  <a:pt x="1362793" y="2593669"/>
                  <a:pt x="1295917" y="2591098"/>
                </a:cubicBezTo>
                <a:cubicBezTo>
                  <a:pt x="852222" y="2571324"/>
                  <a:pt x="414677" y="2559146"/>
                  <a:pt x="120277" y="2541000"/>
                </a:cubicBezTo>
                <a:lnTo>
                  <a:pt x="0" y="2532395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616576-C9D0-754E-8238-A6D06FD2F23A}"/>
              </a:ext>
            </a:extLst>
          </p:cNvPr>
          <p:cNvSpPr txBox="1"/>
          <p:nvPr/>
        </p:nvSpPr>
        <p:spPr>
          <a:xfrm>
            <a:off x="4952999" y="4445309"/>
            <a:ext cx="6400800" cy="169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Έν</a:t>
            </a:r>
            <a:r>
              <a:rPr lang="en-US" sz="1900" dirty="0"/>
              <a:t>α π</a:t>
            </a:r>
            <a:r>
              <a:rPr lang="en-US" sz="1900" dirty="0" err="1"/>
              <a:t>λούσιο</a:t>
            </a:r>
            <a:r>
              <a:rPr lang="en-US" sz="1900" dirty="0"/>
              <a:t> </a:t>
            </a:r>
            <a:r>
              <a:rPr lang="en-US" sz="1900" dirty="0" err="1"/>
              <a:t>ισ</a:t>
            </a:r>
            <a:r>
              <a:rPr lang="en-US" sz="1900" dirty="0"/>
              <a:t>πα</a:t>
            </a:r>
            <a:r>
              <a:rPr lang="en-US" sz="1900" dirty="0" err="1"/>
              <a:t>νικό</a:t>
            </a:r>
            <a:r>
              <a:rPr lang="en-US" sz="1900" dirty="0"/>
              <a:t> </a:t>
            </a:r>
            <a:r>
              <a:rPr lang="en-US" sz="1900" dirty="0" err="1"/>
              <a:t>ορεκτικό</a:t>
            </a:r>
            <a:r>
              <a:rPr lang="en-US" sz="1900" dirty="0"/>
              <a:t>, </a:t>
            </a:r>
            <a:r>
              <a:rPr lang="en-US" sz="1900" dirty="0" err="1"/>
              <a:t>είν</a:t>
            </a:r>
            <a:r>
              <a:rPr lang="en-US" sz="1900" dirty="0"/>
              <a:t>α</a:t>
            </a:r>
            <a:r>
              <a:rPr lang="en-US" sz="1900" dirty="0" err="1"/>
              <a:t>ι</a:t>
            </a:r>
            <a:r>
              <a:rPr lang="en-US" sz="1900" dirty="0"/>
              <a:t> </a:t>
            </a:r>
            <a:r>
              <a:rPr lang="en-US" sz="1900" dirty="0" err="1"/>
              <a:t>το</a:t>
            </a:r>
            <a:r>
              <a:rPr lang="en-US" sz="1900" dirty="0"/>
              <a:t> </a:t>
            </a:r>
            <a:r>
              <a:rPr lang="en-US" sz="1900" dirty="0" err="1"/>
              <a:t>pisto</a:t>
            </a:r>
            <a:r>
              <a:rPr lang="en-US" sz="1900" dirty="0"/>
              <a:t>. </a:t>
            </a:r>
            <a:r>
              <a:rPr lang="en-US" sz="1900" dirty="0" err="1"/>
              <a:t>Κρεμμύδι</a:t>
            </a:r>
            <a:r>
              <a:rPr lang="en-US" sz="1900" dirty="0"/>
              <a:t>α, </a:t>
            </a:r>
            <a:r>
              <a:rPr lang="en-US" sz="1900" dirty="0" err="1"/>
              <a:t>σκόρδο</a:t>
            </a:r>
            <a:r>
              <a:rPr lang="en-US" sz="1900" dirty="0"/>
              <a:t>, </a:t>
            </a:r>
            <a:r>
              <a:rPr lang="en-US" sz="1900" dirty="0" err="1"/>
              <a:t>κολοκυθάκι</a:t>
            </a:r>
            <a:r>
              <a:rPr lang="en-US" sz="1900" dirty="0"/>
              <a:t>α, π</a:t>
            </a:r>
            <a:r>
              <a:rPr lang="en-US" sz="1900" dirty="0" err="1"/>
              <a:t>ι</a:t>
            </a:r>
            <a:r>
              <a:rPr lang="en-US" sz="1900" dirty="0"/>
              <a:t>π</a:t>
            </a:r>
            <a:r>
              <a:rPr lang="en-US" sz="1900" dirty="0" err="1"/>
              <a:t>εριές</a:t>
            </a:r>
            <a:r>
              <a:rPr lang="en-US" sz="1900" dirty="0"/>
              <a:t> </a:t>
            </a:r>
            <a:r>
              <a:rPr lang="en-US" sz="1900" dirty="0" err="1"/>
              <a:t>κ</a:t>
            </a:r>
            <a:r>
              <a:rPr lang="en-US" sz="1900" dirty="0"/>
              <a:t>α</a:t>
            </a:r>
            <a:r>
              <a:rPr lang="en-US" sz="1900" dirty="0" err="1"/>
              <a:t>ι</a:t>
            </a:r>
            <a:r>
              <a:rPr lang="en-US" sz="1900" dirty="0"/>
              <a:t> </a:t>
            </a:r>
            <a:r>
              <a:rPr lang="en-US" sz="1900" dirty="0" err="1"/>
              <a:t>ντομάτες</a:t>
            </a:r>
            <a:r>
              <a:rPr lang="en-US" sz="1900" dirty="0"/>
              <a:t> </a:t>
            </a:r>
            <a:r>
              <a:rPr lang="en-US" sz="1900" dirty="0" err="1"/>
              <a:t>ψήνοντ</a:t>
            </a:r>
            <a:r>
              <a:rPr lang="en-US" sz="1900" dirty="0"/>
              <a:t>α</a:t>
            </a:r>
            <a:r>
              <a:rPr lang="en-US" sz="1900" dirty="0" err="1"/>
              <a:t>ι</a:t>
            </a:r>
            <a:r>
              <a:rPr lang="en-US" sz="1900" dirty="0"/>
              <a:t> α</a:t>
            </a:r>
            <a:r>
              <a:rPr lang="en-US" sz="1900" dirty="0" err="1"/>
              <a:t>ργά</a:t>
            </a:r>
            <a:r>
              <a:rPr lang="en-US" sz="1900" dirty="0"/>
              <a:t> </a:t>
            </a:r>
            <a:r>
              <a:rPr lang="en-US" sz="1900" dirty="0" err="1"/>
              <a:t>σε</a:t>
            </a:r>
            <a:r>
              <a:rPr lang="en-US" sz="1900" dirty="0"/>
              <a:t> </a:t>
            </a:r>
            <a:r>
              <a:rPr lang="en-US" sz="1900" dirty="0" err="1"/>
              <a:t>ελ</a:t>
            </a:r>
            <a:r>
              <a:rPr lang="en-US" sz="1900" dirty="0"/>
              <a:t>α</a:t>
            </a:r>
            <a:r>
              <a:rPr lang="en-US" sz="1900" dirty="0" err="1"/>
              <a:t>ιόλ</a:t>
            </a:r>
            <a:r>
              <a:rPr lang="en-US" sz="1900" dirty="0"/>
              <a:t>α</a:t>
            </a:r>
            <a:r>
              <a:rPr lang="en-US" sz="1900" dirty="0" err="1"/>
              <a:t>δο</a:t>
            </a:r>
            <a:r>
              <a:rPr lang="en-US" sz="1900" dirty="0"/>
              <a:t> .</a:t>
            </a:r>
            <a:r>
              <a:rPr lang="en-US" sz="1900" dirty="0" err="1"/>
              <a:t>Aυτό</a:t>
            </a:r>
            <a:r>
              <a:rPr lang="en-US" sz="1900" dirty="0"/>
              <a:t> </a:t>
            </a:r>
            <a:r>
              <a:rPr lang="en-US" sz="1900" dirty="0" err="1"/>
              <a:t>το</a:t>
            </a:r>
            <a:r>
              <a:rPr lang="en-US" sz="1900" dirty="0"/>
              <a:t> π</a:t>
            </a:r>
            <a:r>
              <a:rPr lang="en-US" sz="1900" dirty="0" err="1"/>
              <a:t>ιάτο</a:t>
            </a:r>
            <a:r>
              <a:rPr lang="en-US" sz="1900" dirty="0"/>
              <a:t>, </a:t>
            </a:r>
            <a:r>
              <a:rPr lang="en-US" sz="1900" dirty="0" err="1"/>
              <a:t>θέλει</a:t>
            </a:r>
            <a:r>
              <a:rPr lang="en-US" sz="1900" dirty="0"/>
              <a:t> </a:t>
            </a:r>
            <a:r>
              <a:rPr lang="en-US" sz="1900" dirty="0" err="1"/>
              <a:t>την</a:t>
            </a:r>
            <a:r>
              <a:rPr lang="en-US" sz="1900" dirty="0"/>
              <a:t> </a:t>
            </a:r>
            <a:r>
              <a:rPr lang="en-US" sz="1900" dirty="0" err="1"/>
              <a:t>ώρ</a:t>
            </a:r>
            <a:r>
              <a:rPr lang="en-US" sz="1900" dirty="0"/>
              <a:t>α </a:t>
            </a:r>
            <a:r>
              <a:rPr lang="en-US" sz="1900" dirty="0" err="1"/>
              <a:t>του</a:t>
            </a:r>
            <a:r>
              <a:rPr lang="en-US" sz="1900" dirty="0"/>
              <a:t> </a:t>
            </a:r>
            <a:r>
              <a:rPr lang="en-US" sz="1900" dirty="0" err="1"/>
              <a:t>γι</a:t>
            </a:r>
            <a:r>
              <a:rPr lang="en-US" sz="1900" dirty="0"/>
              <a:t>α </a:t>
            </a:r>
            <a:r>
              <a:rPr lang="en-US" sz="1900" dirty="0" err="1"/>
              <a:t>ν</a:t>
            </a:r>
            <a:r>
              <a:rPr lang="en-US" sz="1900" dirty="0"/>
              <a:t>α </a:t>
            </a:r>
            <a:r>
              <a:rPr lang="en-US" sz="1900" dirty="0" err="1"/>
              <a:t>φτι</a:t>
            </a:r>
            <a:r>
              <a:rPr lang="en-US" sz="1900" dirty="0"/>
              <a:t>α</a:t>
            </a:r>
            <a:r>
              <a:rPr lang="en-US" sz="1900" dirty="0" err="1"/>
              <a:t>χτεί</a:t>
            </a:r>
            <a:r>
              <a:rPr lang="en-US" sz="1900" dirty="0"/>
              <a:t>.</a:t>
            </a:r>
            <a:br>
              <a:rPr lang="en-US" sz="1900" dirty="0"/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734280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40CF0136-14EC-4882-89D2-233D05F60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7" b="392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CA87F39-E03D-462E-AE72-0FAD98BF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/>
              <a:t>Η Ισπανία είναι μια </a:t>
            </a:r>
            <a:r>
              <a:rPr lang="el-GR" sz="4000" dirty="0" smtClean="0"/>
              <a:t>χώρα </a:t>
            </a:r>
            <a:r>
              <a:rPr lang="el-GR" sz="4000" dirty="0"/>
              <a:t>της Ευρώπης με πρωτεύουσα την </a:t>
            </a:r>
            <a:r>
              <a:rPr lang="el-GR" sz="4000" dirty="0" smtClean="0"/>
              <a:t>Μαδρίτη.</a:t>
            </a:r>
            <a:endParaRPr lang="el-GR" sz="4000" dirty="0"/>
          </a:p>
        </p:txBody>
      </p:sp>
    </p:spTree>
    <p:extLst>
      <p:ext uri="{BB962C8B-B14F-4D97-AF65-F5344CB8AC3E}">
        <p14:creationId xmlns="" xmlns:p14="http://schemas.microsoft.com/office/powerpoint/2010/main" val="24765251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FA16D00-9A47-4585-B591-5E130FC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80" y="0"/>
            <a:ext cx="3505495" cy="1622321"/>
          </a:xfrm>
        </p:spPr>
        <p:txBody>
          <a:bodyPr>
            <a:normAutofit/>
          </a:bodyPr>
          <a:lstStyle/>
          <a:p>
            <a:r>
              <a:rPr lang="el-GR" sz="2800" b="1" dirty="0"/>
              <a:t>Με </a:t>
            </a:r>
            <a:r>
              <a:rPr lang="el-GR" sz="2800" b="1" dirty="0" smtClean="0"/>
              <a:t>ποιες </a:t>
            </a:r>
            <a:r>
              <a:rPr lang="el-GR" sz="2800" b="1" dirty="0"/>
              <a:t>χώρες συνορεύει η Ισπανία;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315F4AE-5B61-40B2-BA96-1447CB25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381" y="1599957"/>
            <a:ext cx="3505494" cy="5014415"/>
          </a:xfrm>
        </p:spPr>
        <p:txBody>
          <a:bodyPr>
            <a:normAutofit/>
          </a:bodyPr>
          <a:lstStyle/>
          <a:p>
            <a:r>
              <a:rPr lang="el-GR" sz="2000" dirty="0"/>
              <a:t>Προς Βορρά ορίζεται από τον </a:t>
            </a:r>
            <a:r>
              <a:rPr lang="el-GR" sz="2000" dirty="0" smtClean="0"/>
              <a:t>Βασκικό </a:t>
            </a:r>
            <a:r>
              <a:rPr lang="el-GR" sz="2000" dirty="0"/>
              <a:t>κόλπο και τη Γαλλία, από την οποία τη χωρίζει η μεγάλη οροσειρά των Πυρηναίων ορέων. </a:t>
            </a:r>
          </a:p>
          <a:p>
            <a:r>
              <a:rPr lang="el-GR" sz="2000" dirty="0"/>
              <a:t> Ανατολικά και νότια βρέχεται από τη Μεσόγειο Θάλασσα και νοτιοδυτικά βρέχεται από τον Ατλαντικό ωκεανό. </a:t>
            </a:r>
          </a:p>
          <a:p>
            <a:r>
              <a:rPr lang="el-GR" sz="2000" dirty="0"/>
              <a:t>Δυτικά συνορεύει με την Πορτογαλία.</a:t>
            </a:r>
          </a:p>
          <a:p>
            <a:r>
              <a:rPr lang="el-GR" sz="2000" dirty="0"/>
              <a:t>Νότια με το Γιβραλτάρ και το Μαρόκο.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9">
            <a:extLst>
              <a:ext uri="{FF2B5EF4-FFF2-40B4-BE49-F238E27FC236}">
                <a16:creationId xmlns=""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98428696-B53A-4E64-B313-7BA812A8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761" y="1094886"/>
            <a:ext cx="6019331" cy="4664981"/>
          </a:xfrm>
          <a:prstGeom prst="rect">
            <a:avLst/>
          </a:prstGeom>
          <a:effectLst/>
        </p:spPr>
      </p:pic>
      <p:sp>
        <p:nvSpPr>
          <p:cNvPr id="34" name="Βέλος: Δεξιό 33">
            <a:extLst>
              <a:ext uri="{FF2B5EF4-FFF2-40B4-BE49-F238E27FC236}">
                <a16:creationId xmlns="" xmlns:a16="http://schemas.microsoft.com/office/drawing/2014/main" id="{7B600D1D-3DB2-4096-80CE-60906794E96D}"/>
              </a:ext>
            </a:extLst>
          </p:cNvPr>
          <p:cNvSpPr/>
          <p:nvPr/>
        </p:nvSpPr>
        <p:spPr>
          <a:xfrm rot="17711068">
            <a:off x="8276033" y="2092877"/>
            <a:ext cx="1259270" cy="345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5" name="Βέλος: Δεξιό 34">
            <a:extLst>
              <a:ext uri="{FF2B5EF4-FFF2-40B4-BE49-F238E27FC236}">
                <a16:creationId xmlns="" xmlns:a16="http://schemas.microsoft.com/office/drawing/2014/main" id="{792F7B21-1C93-4DB3-A67F-194F3ABBF7F1}"/>
              </a:ext>
            </a:extLst>
          </p:cNvPr>
          <p:cNvSpPr/>
          <p:nvPr/>
        </p:nvSpPr>
        <p:spPr>
          <a:xfrm rot="15237796">
            <a:off x="7253729" y="1973776"/>
            <a:ext cx="1317247" cy="34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6" name="Βέλος: Δεξιό 35">
            <a:extLst>
              <a:ext uri="{FF2B5EF4-FFF2-40B4-BE49-F238E27FC236}">
                <a16:creationId xmlns="" xmlns:a16="http://schemas.microsoft.com/office/drawing/2014/main" id="{A329BD04-94A5-4855-82EF-4CE0523749E3}"/>
              </a:ext>
            </a:extLst>
          </p:cNvPr>
          <p:cNvSpPr/>
          <p:nvPr/>
        </p:nvSpPr>
        <p:spPr>
          <a:xfrm rot="2347064">
            <a:off x="8522698" y="3379882"/>
            <a:ext cx="1338127" cy="343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7" name="Βέλος: Δεξιό 36">
            <a:extLst>
              <a:ext uri="{FF2B5EF4-FFF2-40B4-BE49-F238E27FC236}">
                <a16:creationId xmlns="" xmlns:a16="http://schemas.microsoft.com/office/drawing/2014/main" id="{26839130-CF31-4A3C-A899-C3BD43417DFC}"/>
              </a:ext>
            </a:extLst>
          </p:cNvPr>
          <p:cNvSpPr/>
          <p:nvPr/>
        </p:nvSpPr>
        <p:spPr>
          <a:xfrm rot="7660764">
            <a:off x="5984472" y="4057391"/>
            <a:ext cx="2223672" cy="447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8" name="Βέλος: Δεξιό 37">
            <a:extLst>
              <a:ext uri="{FF2B5EF4-FFF2-40B4-BE49-F238E27FC236}">
                <a16:creationId xmlns="" xmlns:a16="http://schemas.microsoft.com/office/drawing/2014/main" id="{15F5D526-A76C-4107-AC4C-78E9BD013BF2}"/>
              </a:ext>
            </a:extLst>
          </p:cNvPr>
          <p:cNvSpPr/>
          <p:nvPr/>
        </p:nvSpPr>
        <p:spPr>
          <a:xfrm rot="10514635">
            <a:off x="6764064" y="2943927"/>
            <a:ext cx="1037967" cy="265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9" name="Βέλος: Κάτω 38">
            <a:extLst>
              <a:ext uri="{FF2B5EF4-FFF2-40B4-BE49-F238E27FC236}">
                <a16:creationId xmlns="" xmlns:a16="http://schemas.microsoft.com/office/drawing/2014/main" id="{D816DFDA-86A0-4EF5-A331-CA5B7C6E0FCF}"/>
              </a:ext>
            </a:extLst>
          </p:cNvPr>
          <p:cNvSpPr/>
          <p:nvPr/>
        </p:nvSpPr>
        <p:spPr>
          <a:xfrm rot="919921">
            <a:off x="7640828" y="3412380"/>
            <a:ext cx="335490" cy="16993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353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="" xmlns:a16="http://schemas.microsoft.com/office/drawing/2014/main" id="{9B76D444-2756-434F-AE61-96D69830C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ΓΙΑΤΙ ΕΤΣΙ: Ο ΠΟΤΑΜΟΣ ΕΒΡΟΣ ΤΗΣ ΚΑΤΑΛΟΝΙΑΣ ΚΙ Ο ΠΟΤΑΜΟΣ ΕΒΡΟΣ ΤΗΣ ΘΡΑΚΗΣ!  (video)">
            <a:extLst>
              <a:ext uri="{FF2B5EF4-FFF2-40B4-BE49-F238E27FC236}">
                <a16:creationId xmlns="" xmlns:a16="http://schemas.microsoft.com/office/drawing/2014/main" id="{FC048C23-425E-004A-82F7-2A3F9CDF4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991" r="-1" b="11764"/>
          <a:stretch/>
        </p:blipFill>
        <p:spPr bwMode="auto">
          <a:xfrm>
            <a:off x="320040" y="320040"/>
            <a:ext cx="11548872" cy="4303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72">
            <a:extLst>
              <a:ext uri="{FF2B5EF4-FFF2-40B4-BE49-F238E27FC236}">
                <a16:creationId xmlns="" xmlns:a16="http://schemas.microsoft.com/office/drawing/2014/main" id="{A27B6159-7734-4564-9E0F-C4BC43C36E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ABCD4D-4CE4-6942-846C-8F613B94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l-GR" sz="2600" dirty="0">
                <a:solidFill>
                  <a:schemeClr val="bg1"/>
                </a:solidFill>
              </a:rPr>
              <a:t>ΜΕΓΑΛΥΤΕΡΟΣ ΠΟΤΑΜΟΣ </a:t>
            </a:r>
            <a:endParaRPr lang="x-none" sz="2600" dirty="0">
              <a:solidFill>
                <a:schemeClr val="bg1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E2FFB46B-05BC-4950-B18A-9593FDAE6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D5E3CE-0774-A349-A42B-08DDD6C89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700" dirty="0">
                <a:solidFill>
                  <a:schemeClr val="bg1"/>
                </a:solidFill>
              </a:rPr>
              <a:t>Από τους ποταμούς που εκβάλουν στη Μεσόγειο σημαντικότερος είναι ο ποταμός Έβρος που είναι και ο μεγαλύτερος της Ισπανίας. Πηγάζει από τα </a:t>
            </a:r>
            <a:r>
              <a:rPr lang="el-GR" sz="1700" dirty="0" err="1">
                <a:solidFill>
                  <a:schemeClr val="bg1"/>
                </a:solidFill>
              </a:rPr>
              <a:t>Κανταβρικά</a:t>
            </a:r>
            <a:r>
              <a:rPr lang="el-GR" sz="1700" dirty="0">
                <a:solidFill>
                  <a:schemeClr val="bg1"/>
                </a:solidFill>
              </a:rPr>
              <a:t> όρη και εκβάλλει σε ευρύτατο δέλτα βόρεια του κόλπου της Βαλένθια.</a:t>
            </a:r>
          </a:p>
          <a:p>
            <a:pPr marL="0" indent="0">
              <a:buNone/>
            </a:pPr>
            <a:endParaRPr lang="x-none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93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F485CA4E-085D-4023-ADB9-B9C2E4589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55"/>
          <a:stretch/>
        </p:blipFill>
        <p:spPr>
          <a:xfrm>
            <a:off x="46626" y="-10"/>
            <a:ext cx="6095980" cy="342899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2FA2DE77-694E-4166-AE44-041392BED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95"/>
          <a:stretch/>
        </p:blipFill>
        <p:spPr>
          <a:xfrm>
            <a:off x="6096000" y="8295"/>
            <a:ext cx="6096000" cy="342899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E406B7D8-C7A9-4F96-BACB-3F5770FB53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94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E638FE87-86B0-4D4E-A387-CAC41F9E4D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094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4663E29-B8BD-4D74-8D88-7EA34BEF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Η </a:t>
            </a:r>
            <a:r>
              <a:rPr lang="en-US" sz="36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Ισ</a:t>
            </a:r>
            <a:r>
              <a:rPr lang="en-US" sz="3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παν</a:t>
            </a:r>
            <a:r>
              <a:rPr lang="el-GR" sz="3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ί</a:t>
            </a:r>
            <a:r>
              <a:rPr lang="en-US" sz="3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α έχει πολλά αξιοθέατα</a:t>
            </a:r>
          </a:p>
        </p:txBody>
      </p:sp>
    </p:spTree>
    <p:extLst>
      <p:ext uri="{BB962C8B-B14F-4D97-AF65-F5344CB8AC3E}">
        <p14:creationId xmlns="" xmlns:p14="http://schemas.microsoft.com/office/powerpoint/2010/main" val="1983676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="" xmlns:a16="http://schemas.microsoft.com/office/drawing/2014/main" id="{06DA9DF9-31F7-4056-B42E-878CC9241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8218B1A-7D24-4A66-9B03-7CA5CFF9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8"/>
            <a:ext cx="4620584" cy="13215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Σά</a:t>
            </a:r>
            <a:r>
              <a:rPr lang="el-GR" b="1" dirty="0"/>
              <a:t>γ</a:t>
            </a:r>
            <a:r>
              <a:rPr lang="en-US" b="1" dirty="0" err="1"/>
              <a:t>δρ</a:t>
            </a:r>
            <a:r>
              <a:rPr lang="en-US" b="1" dirty="0"/>
              <a:t>α Φαμίλια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1F7B36D-E8DA-4EC8-909C-C859464CC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3341880"/>
            <a:ext cx="4620584" cy="7754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l-GR" sz="2400" dirty="0"/>
              <a:t>Ένα  αξιοθαύμαστο κτίριο της </a:t>
            </a:r>
            <a:r>
              <a:rPr lang="el-GR" sz="2400" dirty="0" err="1"/>
              <a:t>Ισπανιας</a:t>
            </a:r>
            <a:r>
              <a:rPr lang="el-GR" sz="2400" dirty="0"/>
              <a:t> είναι η Σαγράδα </a:t>
            </a:r>
            <a:r>
              <a:rPr lang="el-GR" sz="2400" dirty="0" smtClean="0"/>
              <a:t>Φαμίλια. Η </a:t>
            </a:r>
            <a:r>
              <a:rPr lang="en-US" sz="2400" dirty="0" err="1"/>
              <a:t>Σαγράδα</a:t>
            </a:r>
            <a:r>
              <a:rPr lang="en-US" sz="2400" dirty="0"/>
              <a:t> Φαμίλια είναι μεγάλη ρωμαιοκαθολική εκκλησία στη Βαρκελώνη της Καταλονίας </a:t>
            </a:r>
            <a:r>
              <a:rPr lang="en-US" sz="2400" dirty="0" err="1"/>
              <a:t>στην</a:t>
            </a:r>
            <a:r>
              <a:rPr lang="en-US" sz="2400" dirty="0"/>
              <a:t> </a:t>
            </a:r>
            <a:r>
              <a:rPr lang="en-US" sz="2400" dirty="0" err="1" smtClean="0"/>
              <a:t>Ισπανία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67761533-6C6F-457A-986B-3AB04EBF6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9"/>
          <a:stretch/>
        </p:blipFill>
        <p:spPr>
          <a:xfrm>
            <a:off x="6094476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0853615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0BB7463D-85D8-4DD7-A72C-17ACE4774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09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3176E53-F7B0-4669-A1B4-85BF468D3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l-GR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Πάρκο</a:t>
            </a:r>
            <a:r>
              <a:rPr lang="el-GR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 </a:t>
            </a:r>
            <a:r>
              <a:rPr lang="el-GR" dirty="0" err="1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Γκούελ</a:t>
            </a:r>
            <a:endParaRPr lang="el-GR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F860E2AA-FA73-4A4E-8235-87B64A861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 Άλλος ένας </a:t>
            </a:r>
            <a:r>
              <a:rPr lang="el-GR" dirty="0" smtClean="0">
                <a:solidFill>
                  <a:srgbClr val="FFFFFF"/>
                </a:solidFill>
              </a:rPr>
              <a:t>ωραίος χώρος </a:t>
            </a:r>
            <a:r>
              <a:rPr lang="el-GR" dirty="0">
                <a:solidFill>
                  <a:srgbClr val="FFFFFF"/>
                </a:solidFill>
              </a:rPr>
              <a:t>να </a:t>
            </a:r>
            <a:r>
              <a:rPr lang="el-GR" dirty="0" smtClean="0">
                <a:solidFill>
                  <a:srgbClr val="FFFFFF"/>
                </a:solidFill>
              </a:rPr>
              <a:t>επισκεφθείς </a:t>
            </a:r>
            <a:r>
              <a:rPr lang="el-GR" dirty="0">
                <a:solidFill>
                  <a:srgbClr val="FFFFFF"/>
                </a:solidFill>
              </a:rPr>
              <a:t>με την </a:t>
            </a:r>
            <a:r>
              <a:rPr lang="el-GR" dirty="0" smtClean="0">
                <a:solidFill>
                  <a:srgbClr val="FFFFFF"/>
                </a:solidFill>
              </a:rPr>
              <a:t>οικογένειά </a:t>
            </a:r>
            <a:r>
              <a:rPr lang="el-GR" dirty="0">
                <a:solidFill>
                  <a:srgbClr val="FFFFFF"/>
                </a:solidFill>
              </a:rPr>
              <a:t>σου είναι το Πάρκο Γκουέλ. Το οποίο είναι ένα δημόσιο πάρκο με κήπους και αρχιτεκτονικά στοιχεία στο άνω μέρος της Βαρκελώνης</a:t>
            </a:r>
          </a:p>
        </p:txBody>
      </p:sp>
    </p:spTree>
    <p:extLst>
      <p:ext uri="{BB962C8B-B14F-4D97-AF65-F5344CB8AC3E}">
        <p14:creationId xmlns="" xmlns:p14="http://schemas.microsoft.com/office/powerpoint/2010/main" val="2885810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xtra Crispy Olive Oil Patatas Bravas |">
            <a:extLst>
              <a:ext uri="{FF2B5EF4-FFF2-40B4-BE49-F238E27FC236}">
                <a16:creationId xmlns="" xmlns:a16="http://schemas.microsoft.com/office/drawing/2014/main" id="{F5E8A80F-303F-3A41-8CA0-0F93C5139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60" r="7012" b="3"/>
          <a:stretch/>
        </p:blipFill>
        <p:spPr bwMode="auto">
          <a:xfrm>
            <a:off x="4" y="-6236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llo al ajillo, receta de toda la vida, fácil y rápida.">
            <a:extLst>
              <a:ext uri="{FF2B5EF4-FFF2-40B4-BE49-F238E27FC236}">
                <a16:creationId xmlns="" xmlns:a16="http://schemas.microsoft.com/office/drawing/2014/main" id="{24138EB5-E7BE-C446-AE87-8F12D367F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17" r="8809" b="-3"/>
          <a:stretch/>
        </p:blipFill>
        <p:spPr bwMode="auto">
          <a:xfrm>
            <a:off x="4682160" y="101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urrón: Enjoy Spanish &amp;quot;White Gold&amp;quot; For Christmas This Year! (+ Recipe)">
            <a:extLst>
              <a:ext uri="{FF2B5EF4-FFF2-40B4-BE49-F238E27FC236}">
                <a16:creationId xmlns="" xmlns:a16="http://schemas.microsoft.com/office/drawing/2014/main" id="{DE4EC62D-D252-9448-98FB-C21DA046B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" b="7532"/>
          <a:stretch/>
        </p:blipFill>
        <p:spPr bwMode="auto"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liciosa tosta de jamón con tomate!">
            <a:extLst>
              <a:ext uri="{FF2B5EF4-FFF2-40B4-BE49-F238E27FC236}">
                <a16:creationId xmlns="" xmlns:a16="http://schemas.microsoft.com/office/drawing/2014/main" id="{BB999CBC-16C1-6840-90B4-67AD884AB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10" r="16858" b="-2"/>
          <a:stretch/>
        </p:blipFill>
        <p:spPr bwMode="auto">
          <a:xfrm>
            <a:off x="20" y="2658276"/>
            <a:ext cx="3770704" cy="4199724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sto recipe. Spanish vegetable stew – Olive Oils from Spain">
            <a:extLst>
              <a:ext uri="{FF2B5EF4-FFF2-40B4-BE49-F238E27FC236}">
                <a16:creationId xmlns="" xmlns:a16="http://schemas.microsoft.com/office/drawing/2014/main" id="{D6A89F6C-799C-864C-BF75-33E246F08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89" r="11159" b="-3"/>
          <a:stretch/>
        </p:blipFill>
        <p:spPr bwMode="auto">
          <a:xfrm>
            <a:off x="2013796" y="2661900"/>
            <a:ext cx="5108726" cy="4197911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 43">
            <a:extLst>
              <a:ext uri="{FF2B5EF4-FFF2-40B4-BE49-F238E27FC236}">
                <a16:creationId xmlns="" xmlns:a16="http://schemas.microsoft.com/office/drawing/2014/main" id="{AAD8F19F-4A55-467B-BED0-8837659A90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5E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05015F-DDE8-EB46-9595-EB5C356D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ρ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δοσι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κά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γεύμ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τ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 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Ισ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πα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νί</a:t>
            </a:r>
            <a:r>
              <a:rPr lang="en-US" sz="5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sz="5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ς</a:t>
            </a:r>
            <a:endParaRPr lang="en-US" sz="5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6" name="Picture 12" descr="Best-Ever Gazpacho Recipe - How to Make Gazpacho">
            <a:extLst>
              <a:ext uri="{FF2B5EF4-FFF2-40B4-BE49-F238E27FC236}">
                <a16:creationId xmlns="" xmlns:a16="http://schemas.microsoft.com/office/drawing/2014/main" id="{E9FE01C9-5E4F-EB4D-924B-47AACF370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4" r="8881" b="1"/>
          <a:stretch/>
        </p:blipFill>
        <p:spPr bwMode="auto">
          <a:xfrm>
            <a:off x="2268502" y="0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6347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FA69AAE0-49D5-4C8B-8BA2-55898C00E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urrón de Jijona | Traditional Dessert From Jijona, Spain">
            <a:extLst>
              <a:ext uri="{FF2B5EF4-FFF2-40B4-BE49-F238E27FC236}">
                <a16:creationId xmlns="" xmlns:a16="http://schemas.microsoft.com/office/drawing/2014/main" id="{BB6D6B93-56C6-644B-989A-380F3D2330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8" r="21080" b="-2"/>
          <a:stretch/>
        </p:blipFill>
        <p:spPr bwMode="auto">
          <a:xfrm>
            <a:off x="0" y="-280420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A1310-7233-E04B-85EE-78ACB009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6953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Turrón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052" name="Picture 4" descr="Turrón de Alicante | Local Confectionery From Jijona, Spain">
            <a:extLst>
              <a:ext uri="{FF2B5EF4-FFF2-40B4-BE49-F238E27FC236}">
                <a16:creationId xmlns="" xmlns:a16="http://schemas.microsoft.com/office/drawing/2014/main" id="{8BC7F786-AD8B-E640-8C5E-2CB9D3252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85" r="6123" b="-1"/>
          <a:stretch/>
        </p:blipFill>
        <p:spPr bwMode="auto">
          <a:xfrm>
            <a:off x="7653537" y="3648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BDDE61-F3CC-1244-8F2D-EBDEE9F418D9}"/>
              </a:ext>
            </a:extLst>
          </p:cNvPr>
          <p:cNvSpPr txBox="1"/>
          <p:nvPr/>
        </p:nvSpPr>
        <p:spPr>
          <a:xfrm>
            <a:off x="6429375" y="4957763"/>
            <a:ext cx="5243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</a:t>
            </a:r>
            <a:r>
              <a:rPr lang="el-GR" dirty="0" err="1"/>
              <a:t>τουρόν</a:t>
            </a:r>
            <a:r>
              <a:rPr lang="el-GR" dirty="0"/>
              <a:t> είναι ένα από τα πιο κλασικά φαγητά στην Ισπανία . Το τρώνε κυρίως τα Χριστούγεννα αλλά μπορείς να το βρεις όλες τις εποχές του χρόνου. Φτιάχνετε με αυγά ,ζάχαρη, μέλι και αμύγδαλα ή άλλους ξηρούς καρπούς.</a:t>
            </a:r>
          </a:p>
        </p:txBody>
      </p:sp>
    </p:spTree>
    <p:extLst>
      <p:ext uri="{BB962C8B-B14F-4D97-AF65-F5344CB8AC3E}">
        <p14:creationId xmlns="" xmlns:p14="http://schemas.microsoft.com/office/powerpoint/2010/main" val="2624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216</Words>
  <Application>Microsoft Macintosh PowerPoint</Application>
  <PresentationFormat>Προσαρμογή</PresentationFormat>
  <Paragraphs>20</Paragraphs>
  <Slides>10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ΙΣΠΑΝΙΑ</vt:lpstr>
      <vt:lpstr>Διαφάνεια 2</vt:lpstr>
      <vt:lpstr>Με ποιες χώρες συνορεύει η Ισπανία;</vt:lpstr>
      <vt:lpstr>ΜΕΓΑΛΥΤΕΡΟΣ ΠΟΤΑΜΟΣ </vt:lpstr>
      <vt:lpstr>Η Ισπανία έχει πολλά αξιοθέατα</vt:lpstr>
      <vt:lpstr>Σάγδρα Φαμίλια</vt:lpstr>
      <vt:lpstr>Πάρκο Γκούελ</vt:lpstr>
      <vt:lpstr>Παραδοσιακά γεύματα Ισπανίας</vt:lpstr>
      <vt:lpstr>1. Turrón </vt:lpstr>
      <vt:lpstr>2. Pisto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ΙΣΠΑΝΙΑ</dc:title>
  <dc:creator>ntavelos family</dc:creator>
  <cp:lastModifiedBy>user</cp:lastModifiedBy>
  <cp:revision>5</cp:revision>
  <dcterms:created xsi:type="dcterms:W3CDTF">2021-10-09T07:17:33Z</dcterms:created>
  <dcterms:modified xsi:type="dcterms:W3CDTF">2021-10-22T13:26:47Z</dcterms:modified>
</cp:coreProperties>
</file>