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79" r:id="rId3"/>
    <p:sldId id="283" r:id="rId4"/>
    <p:sldId id="280" r:id="rId5"/>
    <p:sldId id="286" r:id="rId6"/>
    <p:sldId id="284" r:id="rId7"/>
    <p:sldId id="285"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4" r:id="rId22"/>
    <p:sldId id="287" r:id="rId23"/>
    <p:sldId id="28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275E"/>
    <a:srgbClr val="D4A32A"/>
    <a:srgbClr val="FFCC00"/>
    <a:srgbClr val="D739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E1789-C501-4E67-810F-88B711E058BF}" type="datetimeFigureOut">
              <a:rPr lang="el-GR" smtClean="0"/>
              <a:pPr/>
              <a:t>21/1/2021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56EDE-4C8C-4404-A33C-6D9D129F377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5156EDE-4C8C-4404-A33C-6D9D129F377C}"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C7F4293-7663-4324-BA61-67A4945D022F}" type="datetimeFigureOut">
              <a:rPr lang="el-GR" smtClean="0"/>
              <a:pPr/>
              <a:t>21/1/2021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9D913C-B3FA-4D3F-AF94-60C8E37193BA}" type="slidenum">
              <a:rPr lang="el-GR" smtClean="0"/>
              <a:pPr/>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6C7F4293-7663-4324-BA61-67A4945D022F}" type="datetimeFigureOut">
              <a:rPr lang="el-GR" smtClean="0"/>
              <a:pPr/>
              <a:t>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9D913C-B3FA-4D3F-AF94-60C8E37193BA}" type="slidenum">
              <a:rPr lang="el-GR" smtClean="0"/>
              <a:pPr/>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6C7F4293-7663-4324-BA61-67A4945D022F}" type="datetimeFigureOut">
              <a:rPr lang="el-GR" smtClean="0"/>
              <a:pPr/>
              <a:t>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9D913C-B3FA-4D3F-AF94-60C8E37193BA}" type="slidenum">
              <a:rPr lang="el-GR" smtClean="0"/>
              <a:pPr/>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6C7F4293-7663-4324-BA61-67A4945D022F}" type="datetimeFigureOut">
              <a:rPr lang="el-GR" smtClean="0"/>
              <a:pPr/>
              <a:t>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9D913C-B3FA-4D3F-AF94-60C8E37193BA}" type="slidenum">
              <a:rPr lang="el-GR" smtClean="0"/>
              <a:pPr/>
              <a:t>‹#›</a:t>
            </a:fld>
            <a:endParaRPr lang="el-GR"/>
          </a:p>
        </p:txBody>
      </p:sp>
      <p:sp>
        <p:nvSpPr>
          <p:cNvPr id="11" name="Title 10"/>
          <p:cNvSpPr>
            <a:spLocks noGrp="1"/>
          </p:cNvSpPr>
          <p:nvPr>
            <p:ph type="title"/>
          </p:nvPr>
        </p:nvSpPr>
        <p:spPr/>
        <p:txBody>
          <a:bodyPr/>
          <a:lstStyle/>
          <a:p>
            <a:r>
              <a:rPr lang="el-GR" smtClean="0"/>
              <a:t>Στυλ κύριου τίτλου</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C7F4293-7663-4324-BA61-67A4945D022F}" type="datetimeFigureOut">
              <a:rPr lang="el-GR" smtClean="0"/>
              <a:pPr/>
              <a:t>21/1/2021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9D913C-B3FA-4D3F-AF94-60C8E37193BA}"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7F4293-7663-4324-BA61-67A4945D022F}" type="datetimeFigureOut">
              <a:rPr lang="el-GR" smtClean="0"/>
              <a:pPr/>
              <a:t>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9D913C-B3FA-4D3F-AF94-60C8E37193BA}" type="slidenum">
              <a:rPr lang="el-GR" smtClean="0"/>
              <a:pPr/>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l-GR" smtClean="0"/>
              <a:t>Στυλ κύριου τίτλου</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C7F4293-7663-4324-BA61-67A4945D022F}" type="datetimeFigureOut">
              <a:rPr lang="el-GR" smtClean="0"/>
              <a:pPr/>
              <a:t>21/1/2021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49D913C-B3FA-4D3F-AF94-60C8E37193BA}" type="slidenum">
              <a:rPr lang="el-GR" smtClean="0"/>
              <a:pPr/>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C7F4293-7663-4324-BA61-67A4945D022F}" type="datetimeFigureOut">
              <a:rPr lang="el-GR" smtClean="0"/>
              <a:pPr/>
              <a:t>21/1/2021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49D913C-B3FA-4D3F-AF94-60C8E37193BA}" type="slidenum">
              <a:rPr lang="el-GR" smtClean="0"/>
              <a:pPr/>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F4293-7663-4324-BA61-67A4945D022F}" type="datetimeFigureOut">
              <a:rPr lang="el-GR" smtClean="0"/>
              <a:pPr/>
              <a:t>21/1/2021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49D913C-B3FA-4D3F-AF94-60C8E37193BA}" type="slidenum">
              <a:rPr lang="el-GR" smtClean="0"/>
              <a:pPr/>
              <a:t>‹#›</a:t>
            </a:fld>
            <a:endParaRPr lang="el-G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l-GR" smtClean="0"/>
              <a:t>Στυλ κύριου τίτλου</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C7F4293-7663-4324-BA61-67A4945D022F}" type="datetimeFigureOut">
              <a:rPr lang="el-GR" smtClean="0"/>
              <a:pPr/>
              <a:t>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9D913C-B3FA-4D3F-AF94-60C8E37193BA}" type="slidenum">
              <a:rPr lang="el-GR" smtClean="0"/>
              <a:pPr/>
              <a:t>‹#›</a:t>
            </a:fld>
            <a:endParaRPr lang="el-G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l-GR" smtClean="0"/>
              <a:t>Στυλ κύριου τίτλου</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C7F4293-7663-4324-BA61-67A4945D022F}" type="datetimeFigureOut">
              <a:rPr lang="el-GR" smtClean="0"/>
              <a:pPr/>
              <a:t>21/1/2021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9D913C-B3FA-4D3F-AF94-60C8E37193BA}" type="slidenum">
              <a:rPr lang="el-GR" smtClean="0"/>
              <a:pPr/>
              <a:t>‹#›</a:t>
            </a:fld>
            <a:endParaRPr lang="el-G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C7F4293-7663-4324-BA61-67A4945D022F}" type="datetimeFigureOut">
              <a:rPr lang="el-GR" smtClean="0"/>
              <a:pPr/>
              <a:t>21/1/2021</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49D913C-B3FA-4D3F-AF94-60C8E37193B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B%CE%AF%CE%B2%CE%B5%CF%81%CF%80%CE%BF%CF%85%CE%BB"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el.wikipedia.org/wiki/%CE%9B%CE%AF%CE%B2%CE%B5%CF%81%CF%80%CE%BF%CF%85%CE%BB_%CE%A6%CE%9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5%CE%B8%CE%BD%CE%B9%CE%BA%CE%AE_%CE%A0%CE%B9%CE%BD%CE%B1%CE%BA%CE%BF%CE%B8%CE%AE%CE%BA%CE%B7_%CE%9B%CE%BF%CE%BD%CE%B4%CE%AF%CE%BD%CE%BF%CF%85"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hyperlink" Target="https://el.wikipedia.org/wiki/%CE%9B%CE%BF%CE%BD%CE%B4%CE%AF%CE%BD%CE%BF" TargetMode="External"/><Relationship Id="rId4" Type="http://schemas.openxmlformats.org/officeDocument/2006/relationships/hyperlink" Target="https://el.wikipedia.org/wiki/%CE%A0%CE%BB%CE%B1%CF%84%CE%B5%CE%AF%CE%B1_%CE%A4%CF%81%CE%B1%CF%86%CE%AC%CE%BB%CE%B3%CE%BA%CE%B1%CF%8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wikipedia.org/wiki/%CE%93%CE%AD%CF%86%CF%85%CF%81%CE%B1"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s://el.wikipedia.org/wiki/%CE%A4%CE%AC%CE%BC%CE%B5%CF%83%CE%B7%CF%82" TargetMode="External"/><Relationship Id="rId4" Type="http://schemas.openxmlformats.org/officeDocument/2006/relationships/hyperlink" Target="https://el.wikipedia.org/wiki/%CE%9B%CE%BF%CE%BD%CE%B4%CE%AF%CE%BD%CE%B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l.wikipedia.org/w/index.php?title=%CE%9F%CF%85%CE%AF%CE%BD%CF%84%CF%83%CE%BF%CF%81&amp;action=edit&amp;redlink=1"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s://el.wikipedia.org/w/index.php?title=%CE%A0%CE%B1%CF%81%CE%B5%CE%BA%CE%BA%CE%BB%CE%AE%CF%83%CE%B9_%CF%84%CE%BF%CF%85_%CE%91%CE%B3%CE%AF%CE%BF%CF%85_%CE%93%CE%B5%CF%89%CF%81%CE%B3%CE%AF%CE%BF%CF%85&amp;action=edit&amp;redlink=1" TargetMode="External"/><Relationship Id="rId5" Type="http://schemas.openxmlformats.org/officeDocument/2006/relationships/hyperlink" Target="https://el.wikipedia.org/wiki/%CE%9A%CE%AC%CF%83%CF%84%CF%81%CE%BF_%CF%84%CE%BF%CF%85_%CE%9F%CF%85%CE%AF%CE%BD%CF%84%CF%83%CE%BF%CF%81" TargetMode="External"/><Relationship Id="rId4" Type="http://schemas.openxmlformats.org/officeDocument/2006/relationships/hyperlink" Target="https://el.wikipedia.org/wiki/%CE%9C%CF%80%CE%AD%CF%81%CE%BA%CF%83%CE%B1%CF%8A%CF%8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search?sxsrf=ALeKk01PrQ_JZVF0JAv-yufCIfcGO43AYw:1610053568323&amp;q=%CE%B1%CE%B3%CE%B3%CE%BB%CE%AF%CE%B1+%CF%80%CF%81%CF%89%CF%84%CE%B5%CF%8D%CE%BF%CF%85%CF%83%CE%B1&amp;stick=H4sIAAAAAAAAAOPgE-LQz9U3MMqqMNSSyU620s_JT04syczP00_OL80rKaq0Sk4syCxJzFnEqnhu47nNQLj73PpzGxXON5xvPN95vuXc1vO95_afbz3ffG4jAElCGXhOAAAA&amp;sa=X&amp;ved=2ahUKEwil84j43IruAhVBAhAIHeUVBGUQ6BMoADAbegQIIRAC" TargetMode="External"/><Relationship Id="rId2" Type="http://schemas.openxmlformats.org/officeDocument/2006/relationships/hyperlink" Target="https://www.google.com/search?sxsrf=ALeKk01PrQ_JZVF0JAv-yufCIfcGO43AYw:1610053568323&amp;q=%CE%B1%CE%B3%CE%B3%CE%BB%CE%AF%CE%B1+%CF%80%CE%BB%CE%B7%CE%B8%CF%85%CF%83%CE%BC%CF%8C%CF%82&amp;stick=H4sIAAAAAAAAAOPgE-LQz9U3MMqqMNTSyk620s_JT04syczP0y8uAdLFJZnJiTnxRanpQCGrgvyC0hyw7CJW-XMbz20Gwt3n1p_bqHC-AcjYfm7H-dbzzef2nO853wQABFJo0VoAAAA&amp;sa=X&amp;ved=2ahUKEwil84j43IruAhVBAhAIHeUVBGUQ6BMoADAaegQIJxAC"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l.wikipedia.org/wiki/%CE%A0%CE%BF%CE%BB%CE%AF%CF%84%CE%B5%CF%85%CE%BC%CE%B1" TargetMode="External"/><Relationship Id="rId4" Type="http://schemas.openxmlformats.org/officeDocument/2006/relationships/hyperlink" Target="https://www.google.com/search?rlz=1C1GCEA_enGR920GR920&amp;sxsrf=ALeKk00VOn6jnqKNnZpXDFC3w1Pc3g36_g:1611151607639&amp;q=%CE%B1%CE%B3%CE%B3%CE%BB%CE%AF%CE%B1+%CE%B5%CE%BA%CF%84%CE%B1%CF%83%CE%B7+%E2%80%A2+%CF%83%CF%8D%CE%BD%CE%BF%CE%BB%CE%BF&amp;sa=X&amp;ved=2ahUKEwi1ooK616ruAhUKqxoKHR7ZDkwQ6BMoADAUegQIHBA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l.wikipedia.org/wiki/1534" TargetMode="External"/><Relationship Id="rId2" Type="http://schemas.openxmlformats.org/officeDocument/2006/relationships/hyperlink" Target="http://el.wikipedia.org/wiki/%CE%91%CE%B3%CE%B3%CE%BB%CE%B9%CE%BA%CE%B1%CE%BD%CE%B9%CF%83%CE%BC%CF%8C%CF%82" TargetMode="External"/><Relationship Id="rId1" Type="http://schemas.openxmlformats.org/officeDocument/2006/relationships/slideLayout" Target="../slideLayouts/slideLayout2.xml"/><Relationship Id="rId6" Type="http://schemas.openxmlformats.org/officeDocument/2006/relationships/hyperlink" Target="http://el.wikipedia.org/w/index.php?title=%CE%95%CE%BA%CE%BA%CE%BB%CE%B7%CF%83%CE%AF%CE%B1_%CF%84%CE%B7%CF%82_%CE%A3%CE%BA%CF%89%CF%84%CE%AF%CE%B1%CF%82&amp;action=edit&amp;redlink=1" TargetMode="External"/><Relationship Id="rId5" Type="http://schemas.openxmlformats.org/officeDocument/2006/relationships/hyperlink" Target="http://el.wikipedia.org/wiki/%CE%95%CE%BA%CE%BA%CE%BB%CE%B7%CF%83%CE%AF%CE%B1_%CF%84%CE%B7%CF%82_%CE%91%CE%B3%CE%B3%CE%BB%CE%AF%CE%B1%CF%82" TargetMode="External"/><Relationship Id="rId4" Type="http://schemas.openxmlformats.org/officeDocument/2006/relationships/hyperlink" Target="http://el.wikipedia.org/wiki/%CE%9A%CE%B1%CE%B8%CE%BF%CE%BB%CE%B9%CE%BA%CE%AE_%CE%95%CE%BA%CE%BA%CE%BB%CE%B7%CF%83%CE%AF%CE%B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ivepedia.gr/index.php/%CE%9B%CE%BF%CE%BD%CE%B4%CE%AF%CE%BD%CE%BF" TargetMode="External"/><Relationship Id="rId2" Type="http://schemas.openxmlformats.org/officeDocument/2006/relationships/hyperlink" Target="http://www.livepedia.gr/index.php/%CE%A4%CE%AC%CE%BC%CE%B5%CF%83%CE%B7%CF%82"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20" y="-99392"/>
            <a:ext cx="9314740" cy="6994987"/>
          </a:xfrm>
          <a:prstGeom prst="rect">
            <a:avLst/>
          </a:prstGeom>
        </p:spPr>
      </p:pic>
      <p:sp>
        <p:nvSpPr>
          <p:cNvPr id="2" name="Τίτλος 1"/>
          <p:cNvSpPr>
            <a:spLocks noGrp="1"/>
          </p:cNvSpPr>
          <p:nvPr>
            <p:ph type="ctrTitle"/>
          </p:nvPr>
        </p:nvSpPr>
        <p:spPr>
          <a:xfrm>
            <a:off x="1475656" y="0"/>
            <a:ext cx="6766520" cy="1539603"/>
          </a:xfrm>
        </p:spPr>
        <p:txBody>
          <a:bodyPr>
            <a:normAutofit/>
          </a:bodyPr>
          <a:lstStyle/>
          <a:p>
            <a:r>
              <a:rPr lang="el-GR" sz="6000" dirty="0" smtClean="0">
                <a:solidFill>
                  <a:srgbClr val="C00000"/>
                </a:solidFill>
                <a:latin typeface="Arial Black" panose="020B0A04020102020204" pitchFamily="34" charset="0"/>
              </a:rPr>
              <a:t>ΑΓΓΛΙΑ</a:t>
            </a:r>
            <a:endParaRPr lang="el-GR" sz="6000" dirty="0">
              <a:solidFill>
                <a:srgbClr val="C00000"/>
              </a:solidFill>
              <a:latin typeface="Arial Black" panose="020B0A04020102020204" pitchFamily="34" charset="0"/>
            </a:endParaRPr>
          </a:p>
        </p:txBody>
      </p:sp>
      <p:sp>
        <p:nvSpPr>
          <p:cNvPr id="3" name="Υπότιτλος 2"/>
          <p:cNvSpPr>
            <a:spLocks noGrp="1"/>
          </p:cNvSpPr>
          <p:nvPr>
            <p:ph type="subTitle" idx="1"/>
          </p:nvPr>
        </p:nvSpPr>
        <p:spPr>
          <a:xfrm>
            <a:off x="971600" y="4725144"/>
            <a:ext cx="7920880" cy="1944216"/>
          </a:xfrm>
          <a:solidFill>
            <a:schemeClr val="tx2">
              <a:lumMod val="50000"/>
            </a:schemeClr>
          </a:solidFill>
        </p:spPr>
        <p:txBody>
          <a:bodyPr>
            <a:normAutofit lnSpcReduction="10000"/>
          </a:bodyPr>
          <a:lstStyle/>
          <a:p>
            <a:endParaRPr lang="el-GR" dirty="0" smtClean="0"/>
          </a:p>
          <a:p>
            <a:r>
              <a:rPr lang="en-US" dirty="0" smtClean="0"/>
              <a:t> </a:t>
            </a:r>
            <a:r>
              <a:rPr lang="el-GR" dirty="0" smtClean="0"/>
              <a:t>Η ΠΑΡΟΥΣΙΑΣΗ ΠΡΑΓΜΑΤΟΠΟΙΕΙΤΑΙ ΑΠΌ ΤΟΥΣ ΜΑΘΗΤΕΣ ΤΗΣ Β ΤΑΞΗΣ</a:t>
            </a:r>
            <a:r>
              <a:rPr lang="en-AU" dirty="0" smtClean="0"/>
              <a:t>:</a:t>
            </a:r>
            <a:br>
              <a:rPr lang="en-AU" dirty="0" smtClean="0"/>
            </a:br>
            <a:r>
              <a:rPr lang="el-GR" dirty="0" smtClean="0"/>
              <a:t>ΚΑΡΚΟΥΛΗ ΠΕΤΡΟΥΛΑ</a:t>
            </a:r>
            <a:br>
              <a:rPr lang="el-GR" dirty="0" smtClean="0"/>
            </a:br>
            <a:r>
              <a:rPr lang="el-GR" dirty="0" smtClean="0"/>
              <a:t>ΚΟΥΤΡΟΥΦΙΝΗΣ ΑΝΔΡΕΑΣ</a:t>
            </a:r>
            <a:endParaRPr lang="el-GR" dirty="0"/>
          </a:p>
        </p:txBody>
      </p:sp>
    </p:spTree>
    <p:extLst>
      <p:ext uri="{BB962C8B-B14F-4D97-AF65-F5344CB8AC3E}">
        <p14:creationId xmlns:p14="http://schemas.microsoft.com/office/powerpoint/2010/main" xmlns="" val="3374951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8847" cy="6861636"/>
          </a:xfrm>
        </p:spPr>
      </p:pic>
      <p:sp>
        <p:nvSpPr>
          <p:cNvPr id="3" name="Τίτλος 2"/>
          <p:cNvSpPr>
            <a:spLocks noGrp="1"/>
          </p:cNvSpPr>
          <p:nvPr>
            <p:ph type="title"/>
          </p:nvPr>
        </p:nvSpPr>
        <p:spPr/>
        <p:txBody>
          <a:bodyPr/>
          <a:lstStyle/>
          <a:p>
            <a:r>
              <a:rPr lang="en-GB" dirty="0" smtClean="0">
                <a:solidFill>
                  <a:schemeClr val="bg1"/>
                </a:solidFill>
              </a:rPr>
              <a:t>ANFIELD</a:t>
            </a:r>
            <a:endParaRPr lang="el-GR" dirty="0">
              <a:solidFill>
                <a:schemeClr val="bg1"/>
              </a:solidFill>
            </a:endParaRPr>
          </a:p>
        </p:txBody>
      </p:sp>
      <p:sp>
        <p:nvSpPr>
          <p:cNvPr id="7" name="TextBox 6"/>
          <p:cNvSpPr txBox="1"/>
          <p:nvPr/>
        </p:nvSpPr>
        <p:spPr>
          <a:xfrm>
            <a:off x="971600" y="5157192"/>
            <a:ext cx="7488832" cy="1477328"/>
          </a:xfrm>
          <a:prstGeom prst="rect">
            <a:avLst/>
          </a:prstGeom>
          <a:solidFill>
            <a:schemeClr val="bg1"/>
          </a:solidFill>
        </p:spPr>
        <p:txBody>
          <a:bodyPr wrap="square" rtlCol="0">
            <a:spAutoFit/>
          </a:bodyPr>
          <a:lstStyle/>
          <a:p>
            <a:r>
              <a:rPr lang="el-GR" b="1" dirty="0">
                <a:solidFill>
                  <a:schemeClr val="accent5">
                    <a:lumMod val="75000"/>
                  </a:schemeClr>
                </a:solidFill>
              </a:rPr>
              <a:t>Το Άνφιλντ </a:t>
            </a:r>
            <a:r>
              <a:rPr lang="el-GR" b="1" dirty="0" smtClean="0">
                <a:solidFill>
                  <a:schemeClr val="accent5">
                    <a:lumMod val="75000"/>
                  </a:schemeClr>
                </a:solidFill>
              </a:rPr>
              <a:t>είναι </a:t>
            </a:r>
            <a:r>
              <a:rPr lang="el-GR" b="1" dirty="0">
                <a:solidFill>
                  <a:schemeClr val="accent5">
                    <a:lumMod val="75000"/>
                  </a:schemeClr>
                </a:solidFill>
              </a:rPr>
              <a:t>ποδοσφαιρικό στάδιο στη συνοικία Άνφιλντ του </a:t>
            </a:r>
            <a:r>
              <a:rPr lang="el-GR" b="1" dirty="0">
                <a:solidFill>
                  <a:schemeClr val="accent5">
                    <a:lumMod val="75000"/>
                  </a:schemeClr>
                </a:solidFill>
                <a:hlinkClick r:id="rId3" tooltip="Λίβερπουλ"/>
              </a:rPr>
              <a:t>Λίβερπουλ</a:t>
            </a:r>
            <a:r>
              <a:rPr lang="el-GR" b="1" dirty="0">
                <a:solidFill>
                  <a:schemeClr val="accent5">
                    <a:lumMod val="75000"/>
                  </a:schemeClr>
                </a:solidFill>
              </a:rPr>
              <a:t>. Κατασκευάστηκε το 1884 και είναι το γήπεδο του αγγλικού συλλόγου </a:t>
            </a:r>
            <a:r>
              <a:rPr lang="el-GR" b="1" dirty="0">
                <a:solidFill>
                  <a:schemeClr val="accent5">
                    <a:lumMod val="75000"/>
                  </a:schemeClr>
                </a:solidFill>
                <a:hlinkClick r:id="rId4" tooltip="Λίβερπουλ ΦΚ"/>
              </a:rPr>
              <a:t>Λίβερπουλ ΦΚ</a:t>
            </a:r>
            <a:r>
              <a:rPr lang="el-GR" b="1" dirty="0">
                <a:solidFill>
                  <a:schemeClr val="accent5">
                    <a:lumMod val="75000"/>
                  </a:schemeClr>
                </a:solidFill>
              </a:rPr>
              <a:t>, από τότε που σχηματίστηκε, (το 1892). </a:t>
            </a:r>
            <a:r>
              <a:rPr lang="el-GR" b="1" dirty="0" smtClean="0">
                <a:solidFill>
                  <a:schemeClr val="accent5">
                    <a:lumMod val="75000"/>
                  </a:schemeClr>
                </a:solidFill>
              </a:rPr>
              <a:t>Η </a:t>
            </a:r>
            <a:r>
              <a:rPr lang="el-GR" b="1" dirty="0">
                <a:solidFill>
                  <a:schemeClr val="accent5">
                    <a:lumMod val="75000"/>
                  </a:schemeClr>
                </a:solidFill>
              </a:rPr>
              <a:t>συνολική χωρητικότητα του Άνφιλντ είναι 54.074 που το καθιστά το 8ο μεγαλύτερο γήπεδο στην Αγγλία.</a:t>
            </a:r>
          </a:p>
        </p:txBody>
      </p:sp>
    </p:spTree>
    <p:extLst>
      <p:ext uri="{BB962C8B-B14F-4D97-AF65-F5344CB8AC3E}">
        <p14:creationId xmlns:p14="http://schemas.microsoft.com/office/powerpoint/2010/main" xmlns="" val="88971942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19806"/>
            <a:ext cx="9144001" cy="6877806"/>
          </a:xfrm>
        </p:spPr>
      </p:pic>
      <p:sp>
        <p:nvSpPr>
          <p:cNvPr id="3" name="Τίτλος 2"/>
          <p:cNvSpPr>
            <a:spLocks noGrp="1"/>
          </p:cNvSpPr>
          <p:nvPr>
            <p:ph type="title"/>
          </p:nvPr>
        </p:nvSpPr>
        <p:spPr>
          <a:xfrm>
            <a:off x="611560" y="18039"/>
            <a:ext cx="7756263" cy="1054250"/>
          </a:xfrm>
        </p:spPr>
        <p:txBody>
          <a:bodyPr/>
          <a:lstStyle/>
          <a:p>
            <a:r>
              <a:rPr lang="en-GB" dirty="0" smtClean="0"/>
              <a:t>BIG BEN</a:t>
            </a:r>
            <a:endParaRPr lang="el-GR" dirty="0"/>
          </a:p>
        </p:txBody>
      </p:sp>
      <p:sp>
        <p:nvSpPr>
          <p:cNvPr id="5" name="TextBox 4"/>
          <p:cNvSpPr txBox="1"/>
          <p:nvPr/>
        </p:nvSpPr>
        <p:spPr>
          <a:xfrm>
            <a:off x="323528" y="4581128"/>
            <a:ext cx="8568952" cy="2031325"/>
          </a:xfrm>
          <a:prstGeom prst="rect">
            <a:avLst/>
          </a:prstGeom>
          <a:solidFill>
            <a:srgbClr val="92D050"/>
          </a:solidFill>
        </p:spPr>
        <p:txBody>
          <a:bodyPr wrap="square" rtlCol="0">
            <a:spAutoFit/>
          </a:bodyPr>
          <a:lstStyle/>
          <a:p>
            <a:r>
              <a:rPr lang="el-GR" b="1" dirty="0">
                <a:solidFill>
                  <a:srgbClr val="FF0000"/>
                </a:solidFill>
              </a:rPr>
              <a:t>Μπιγκ Μπεν λέγεται η μεγάλη </a:t>
            </a:r>
            <a:r>
              <a:rPr lang="el-GR" b="1" dirty="0" smtClean="0">
                <a:solidFill>
                  <a:srgbClr val="FF0000"/>
                </a:solidFill>
              </a:rPr>
              <a:t>καμπάνα </a:t>
            </a:r>
            <a:r>
              <a:rPr lang="el-GR" b="1" dirty="0" smtClean="0">
                <a:solidFill>
                  <a:srgbClr val="FF0000"/>
                </a:solidFill>
              </a:rPr>
              <a:t>και </a:t>
            </a:r>
            <a:r>
              <a:rPr lang="el-GR" b="1" dirty="0">
                <a:solidFill>
                  <a:srgbClr val="FF0000"/>
                </a:solidFill>
              </a:rPr>
              <a:t>το </a:t>
            </a:r>
            <a:r>
              <a:rPr lang="el-GR" b="1" dirty="0" smtClean="0">
                <a:solidFill>
                  <a:srgbClr val="FF0000"/>
                </a:solidFill>
              </a:rPr>
              <a:t>ρ</a:t>
            </a:r>
            <a:r>
              <a:rPr lang="el-GR" b="1" dirty="0" smtClean="0">
                <a:solidFill>
                  <a:srgbClr val="FF0000"/>
                </a:solidFill>
              </a:rPr>
              <a:t>ολόι</a:t>
            </a:r>
            <a:r>
              <a:rPr lang="el-GR" b="1" dirty="0">
                <a:solidFill>
                  <a:srgbClr val="FF0000"/>
                </a:solidFill>
              </a:rPr>
              <a:t> στο βόρειο άκρο των </a:t>
            </a:r>
            <a:r>
              <a:rPr lang="el-GR" b="1" dirty="0" smtClean="0">
                <a:solidFill>
                  <a:srgbClr val="FF0000"/>
                </a:solidFill>
              </a:rPr>
              <a:t>ανακτόρων του </a:t>
            </a:r>
            <a:r>
              <a:rPr lang="el-GR" b="1" dirty="0" err="1" smtClean="0">
                <a:solidFill>
                  <a:srgbClr val="FF0000"/>
                </a:solidFill>
              </a:rPr>
              <a:t>Ουεστμίνστερ</a:t>
            </a:r>
            <a:r>
              <a:rPr lang="el-GR" b="1" dirty="0" smtClean="0">
                <a:solidFill>
                  <a:srgbClr val="FF0000"/>
                </a:solidFill>
              </a:rPr>
              <a:t> στο</a:t>
            </a:r>
            <a:r>
              <a:rPr lang="el-GR" b="1" dirty="0">
                <a:solidFill>
                  <a:srgbClr val="FF0000"/>
                </a:solidFill>
              </a:rPr>
              <a:t> </a:t>
            </a:r>
            <a:r>
              <a:rPr lang="el-GR" b="1" dirty="0" smtClean="0">
                <a:solidFill>
                  <a:srgbClr val="FF0000"/>
                </a:solidFill>
              </a:rPr>
              <a:t>Λονδίνο· </a:t>
            </a:r>
            <a:r>
              <a:rPr lang="el-GR" b="1" dirty="0">
                <a:solidFill>
                  <a:srgbClr val="FF0000"/>
                </a:solidFill>
              </a:rPr>
              <a:t>γενικότερα παραπέμπει στο ρολόι ή τον πύργο του ρολογιού. Είναι το μεγαλύτερο τεσσάρων όψεων ρολόι με καμπάνες και ο πύργος του ρολογιού είναι ο τρίτος ψηλότερος στον κόσμο. Η ανέγερση του πύργου ολοκληρώθηκε τις </a:t>
            </a:r>
            <a:r>
              <a:rPr lang="el-GR" b="1" dirty="0" smtClean="0">
                <a:solidFill>
                  <a:srgbClr val="FF0000"/>
                </a:solidFill>
              </a:rPr>
              <a:t>10Απριλίου 1858. </a:t>
            </a:r>
            <a:r>
              <a:rPr lang="el-GR" b="1" dirty="0">
                <a:solidFill>
                  <a:srgbClr val="FF0000"/>
                </a:solidFill>
              </a:rPr>
              <a:t>Ο πύργος του ρολογιού έχει γίνει ένα από τα πιο γνωστά σύμβολα τόσο του Λονδίνου όσο και της Αγγλίας, συχνά στην "</a:t>
            </a:r>
            <a:r>
              <a:rPr lang="el-GR" b="1" dirty="0" err="1">
                <a:solidFill>
                  <a:srgbClr val="FF0000"/>
                </a:solidFill>
              </a:rPr>
              <a:t>establishing</a:t>
            </a:r>
            <a:r>
              <a:rPr lang="el-GR" b="1" dirty="0">
                <a:solidFill>
                  <a:srgbClr val="FF0000"/>
                </a:solidFill>
              </a:rPr>
              <a:t> </a:t>
            </a:r>
            <a:r>
              <a:rPr lang="el-GR" b="1" dirty="0" err="1">
                <a:solidFill>
                  <a:srgbClr val="FF0000"/>
                </a:solidFill>
              </a:rPr>
              <a:t>shot</a:t>
            </a:r>
            <a:r>
              <a:rPr lang="el-GR" b="1" dirty="0">
                <a:solidFill>
                  <a:srgbClr val="FF0000"/>
                </a:solidFill>
              </a:rPr>
              <a:t>" των ταινιών που γυρίζονται στην πόλη.</a:t>
            </a:r>
          </a:p>
        </p:txBody>
      </p:sp>
    </p:spTree>
    <p:extLst>
      <p:ext uri="{BB962C8B-B14F-4D97-AF65-F5344CB8AC3E}">
        <p14:creationId xmlns:p14="http://schemas.microsoft.com/office/powerpoint/2010/main" xmlns="" val="8032836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5321" cy="6858991"/>
          </a:xfrm>
        </p:spPr>
      </p:pic>
      <p:sp>
        <p:nvSpPr>
          <p:cNvPr id="3" name="Τίτλος 2"/>
          <p:cNvSpPr>
            <a:spLocks noGrp="1"/>
          </p:cNvSpPr>
          <p:nvPr>
            <p:ph type="title"/>
          </p:nvPr>
        </p:nvSpPr>
        <p:spPr/>
        <p:txBody>
          <a:bodyPr/>
          <a:lstStyle/>
          <a:p>
            <a:r>
              <a:rPr lang="el-GR" dirty="0" smtClean="0">
                <a:solidFill>
                  <a:schemeClr val="accent2">
                    <a:lumMod val="40000"/>
                    <a:lumOff val="60000"/>
                  </a:schemeClr>
                </a:solidFill>
              </a:rPr>
              <a:t>ΒΡΕΤΑΝΙΚΟ ΜΟΥΣΕΙΟ</a:t>
            </a:r>
            <a:endParaRPr lang="el-GR" dirty="0">
              <a:solidFill>
                <a:schemeClr val="accent2">
                  <a:lumMod val="40000"/>
                  <a:lumOff val="60000"/>
                </a:schemeClr>
              </a:solidFill>
            </a:endParaRPr>
          </a:p>
        </p:txBody>
      </p:sp>
      <p:sp>
        <p:nvSpPr>
          <p:cNvPr id="5" name="TextBox 4"/>
          <p:cNvSpPr txBox="1"/>
          <p:nvPr/>
        </p:nvSpPr>
        <p:spPr>
          <a:xfrm>
            <a:off x="611560" y="5013176"/>
            <a:ext cx="7848872" cy="1569660"/>
          </a:xfrm>
          <a:prstGeom prst="rect">
            <a:avLst/>
          </a:prstGeom>
          <a:solidFill>
            <a:srgbClr val="00B0F0"/>
          </a:solidFill>
        </p:spPr>
        <p:txBody>
          <a:bodyPr wrap="square" rtlCol="0">
            <a:spAutoFit/>
          </a:bodyPr>
          <a:lstStyle/>
          <a:p>
            <a:r>
              <a:rPr lang="el-GR" sz="1600" b="1" dirty="0">
                <a:solidFill>
                  <a:schemeClr val="accent2">
                    <a:lumMod val="20000"/>
                    <a:lumOff val="80000"/>
                  </a:schemeClr>
                </a:solidFill>
              </a:rPr>
              <a:t>Το Βρετανικό Μουσείο </a:t>
            </a:r>
            <a:r>
              <a:rPr lang="el-GR" sz="1600" b="1" dirty="0" smtClean="0">
                <a:solidFill>
                  <a:schemeClr val="accent2">
                    <a:lumMod val="20000"/>
                    <a:lumOff val="80000"/>
                  </a:schemeClr>
                </a:solidFill>
              </a:rPr>
              <a:t>είναι</a:t>
            </a:r>
            <a:r>
              <a:rPr lang="el-GR" sz="1600" b="1" dirty="0" smtClean="0">
                <a:solidFill>
                  <a:schemeClr val="bg1"/>
                </a:solidFill>
              </a:rPr>
              <a:t> </a:t>
            </a:r>
            <a:r>
              <a:rPr lang="el-GR" sz="1600" b="1" u="sng" dirty="0" smtClean="0">
                <a:solidFill>
                  <a:schemeClr val="bg1"/>
                </a:solidFill>
              </a:rPr>
              <a:t>μουσείο</a:t>
            </a:r>
            <a:r>
              <a:rPr lang="el-GR" sz="1600" b="1" dirty="0">
                <a:solidFill>
                  <a:schemeClr val="accent2">
                    <a:lumMod val="20000"/>
                    <a:lumOff val="80000"/>
                  </a:schemeClr>
                </a:solidFill>
              </a:rPr>
              <a:t>  της ανθρώπινης ιστορίας και πολιτισμού στο </a:t>
            </a:r>
            <a:r>
              <a:rPr lang="el-GR" sz="1600" b="1" dirty="0" smtClean="0">
                <a:solidFill>
                  <a:schemeClr val="accent2">
                    <a:lumMod val="20000"/>
                    <a:lumOff val="80000"/>
                  </a:schemeClr>
                </a:solidFill>
              </a:rPr>
              <a:t>Λονδίνο. </a:t>
            </a:r>
            <a:r>
              <a:rPr lang="el-GR" sz="1600" b="1" dirty="0">
                <a:solidFill>
                  <a:schemeClr val="accent2">
                    <a:lumMod val="20000"/>
                    <a:lumOff val="80000"/>
                  </a:schemeClr>
                </a:solidFill>
              </a:rPr>
              <a:t>Οι συλλογές του, οι οποίες αριθμούν περισσότερα από επτά εκατομμύρια </a:t>
            </a:r>
            <a:r>
              <a:rPr lang="el-GR" sz="1600" b="1" dirty="0" smtClean="0">
                <a:solidFill>
                  <a:schemeClr val="accent2">
                    <a:lumMod val="20000"/>
                    <a:lumOff val="80000"/>
                  </a:schemeClr>
                </a:solidFill>
              </a:rPr>
              <a:t>αντικείμενα</a:t>
            </a:r>
            <a:r>
              <a:rPr lang="el-GR" sz="1600" b="1" baseline="30000" dirty="0" smtClean="0">
                <a:solidFill>
                  <a:schemeClr val="accent2">
                    <a:lumMod val="20000"/>
                    <a:lumOff val="80000"/>
                  </a:schemeClr>
                </a:solidFill>
              </a:rPr>
              <a:t> </a:t>
            </a:r>
            <a:r>
              <a:rPr lang="el-GR" sz="1600" b="1" baseline="30000" dirty="0" smtClean="0">
                <a:solidFill>
                  <a:schemeClr val="accent2">
                    <a:lumMod val="20000"/>
                    <a:lumOff val="80000"/>
                  </a:schemeClr>
                </a:solidFill>
              </a:rPr>
              <a:t>,</a:t>
            </a:r>
            <a:r>
              <a:rPr lang="el-GR" sz="1600" b="1" dirty="0" smtClean="0">
                <a:solidFill>
                  <a:schemeClr val="accent2">
                    <a:lumMod val="20000"/>
                    <a:lumOff val="80000"/>
                  </a:schemeClr>
                </a:solidFill>
              </a:rPr>
              <a:t> </a:t>
            </a:r>
            <a:r>
              <a:rPr lang="el-GR" sz="1600" b="1" dirty="0">
                <a:solidFill>
                  <a:schemeClr val="accent2">
                    <a:lumMod val="20000"/>
                    <a:lumOff val="80000"/>
                  </a:schemeClr>
                </a:solidFill>
              </a:rPr>
              <a:t>είναι από τις μεγαλύτερες και πιο περιεκτικές στον κόσμο και προέρχονται από όλες τις </a:t>
            </a:r>
            <a:r>
              <a:rPr lang="el-GR" sz="1600" b="1" dirty="0" smtClean="0">
                <a:solidFill>
                  <a:schemeClr val="accent2">
                    <a:lumMod val="20000"/>
                    <a:lumOff val="80000"/>
                  </a:schemeClr>
                </a:solidFill>
              </a:rPr>
              <a:t>ηπείρους, </a:t>
            </a:r>
            <a:r>
              <a:rPr lang="el-GR" sz="1600" b="1" dirty="0">
                <a:solidFill>
                  <a:schemeClr val="accent2">
                    <a:lumMod val="20000"/>
                    <a:lumOff val="80000"/>
                  </a:schemeClr>
                </a:solidFill>
              </a:rPr>
              <a:t>απεικονίζοντας και καταγράφοντας την ιστορία του ανθρώπινου πολιτισμού από την απαρχή του έως και σήμερα.</a:t>
            </a:r>
          </a:p>
          <a:p>
            <a:endParaRPr lang="el-GR" sz="1600" b="1" dirty="0">
              <a:solidFill>
                <a:schemeClr val="accent2">
                  <a:lumMod val="20000"/>
                  <a:lumOff val="80000"/>
                </a:schemeClr>
              </a:solidFill>
            </a:endParaRPr>
          </a:p>
        </p:txBody>
      </p:sp>
    </p:spTree>
    <p:extLst>
      <p:ext uri="{BB962C8B-B14F-4D97-AF65-F5344CB8AC3E}">
        <p14:creationId xmlns:p14="http://schemas.microsoft.com/office/powerpoint/2010/main" xmlns="" val="37824552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97" y="0"/>
            <a:ext cx="9158391" cy="6868794"/>
          </a:xfrm>
        </p:spPr>
      </p:pic>
      <p:sp>
        <p:nvSpPr>
          <p:cNvPr id="3" name="Τίτλος 2"/>
          <p:cNvSpPr>
            <a:spLocks noGrp="1"/>
          </p:cNvSpPr>
          <p:nvPr>
            <p:ph type="title"/>
          </p:nvPr>
        </p:nvSpPr>
        <p:spPr/>
        <p:txBody>
          <a:bodyPr/>
          <a:lstStyle/>
          <a:p>
            <a:r>
              <a:rPr lang="el-GR" dirty="0" smtClean="0">
                <a:solidFill>
                  <a:srgbClr val="002060"/>
                </a:solidFill>
              </a:rPr>
              <a:t>ΕΘΝΙΚΗ ΠΙΝΑΚΟΘΗΚΗ</a:t>
            </a:r>
            <a:endParaRPr lang="el-GR" dirty="0">
              <a:solidFill>
                <a:srgbClr val="002060"/>
              </a:solidFill>
            </a:endParaRPr>
          </a:p>
        </p:txBody>
      </p:sp>
      <p:sp>
        <p:nvSpPr>
          <p:cNvPr id="7" name="TextBox 6"/>
          <p:cNvSpPr txBox="1"/>
          <p:nvPr/>
        </p:nvSpPr>
        <p:spPr>
          <a:xfrm>
            <a:off x="539552" y="5373216"/>
            <a:ext cx="8280920" cy="1200329"/>
          </a:xfrm>
          <a:prstGeom prst="rect">
            <a:avLst/>
          </a:prstGeom>
          <a:solidFill>
            <a:schemeClr val="tx1">
              <a:lumMod val="95000"/>
              <a:lumOff val="5000"/>
            </a:schemeClr>
          </a:solidFill>
        </p:spPr>
        <p:txBody>
          <a:bodyPr wrap="square" rtlCol="0">
            <a:spAutoFit/>
          </a:bodyPr>
          <a:lstStyle/>
          <a:p>
            <a:r>
              <a:rPr lang="el-GR" b="1" dirty="0">
                <a:solidFill>
                  <a:schemeClr val="bg1"/>
                </a:solidFill>
              </a:rPr>
              <a:t>Η Εθνική Πινακοθήκη του Λονδίνου </a:t>
            </a:r>
            <a:r>
              <a:rPr lang="el-GR" b="1" dirty="0" smtClean="0">
                <a:solidFill>
                  <a:schemeClr val="bg1"/>
                </a:solidFill>
              </a:rPr>
              <a:t>ιδρύθηκε </a:t>
            </a:r>
            <a:r>
              <a:rPr lang="el-GR" b="1" dirty="0">
                <a:solidFill>
                  <a:schemeClr val="bg1"/>
                </a:solidFill>
              </a:rPr>
              <a:t>το 1824 και στεγάζει σήμερα μια από τις πλουσιότερες συλλογές πινάκων σε παγκόσμιο επίπεδο. Οι 2.300 πίνακες που διαθέτει καλύπτουν την περίοδο από τα μέσα του 13ου αιώνα έως το </a:t>
            </a:r>
            <a:r>
              <a:rPr lang="el-GR" b="1" dirty="0" smtClean="0">
                <a:solidFill>
                  <a:schemeClr val="bg1"/>
                </a:solidFill>
              </a:rPr>
              <a:t>1900</a:t>
            </a:r>
            <a:r>
              <a:rPr lang="el-GR" b="1" baseline="30000" dirty="0" smtClean="0">
                <a:solidFill>
                  <a:schemeClr val="bg1"/>
                </a:solidFill>
                <a:hlinkClick r:id="rId3"/>
              </a:rPr>
              <a:t>]</a:t>
            </a:r>
            <a:r>
              <a:rPr lang="el-GR" b="1" dirty="0" smtClean="0">
                <a:solidFill>
                  <a:schemeClr val="bg1"/>
                </a:solidFill>
              </a:rPr>
              <a:t>. </a:t>
            </a:r>
            <a:r>
              <a:rPr lang="el-GR" b="1" dirty="0">
                <a:solidFill>
                  <a:schemeClr val="bg1"/>
                </a:solidFill>
              </a:rPr>
              <a:t>Βρίσκεται στην </a:t>
            </a:r>
            <a:r>
              <a:rPr lang="el-GR" b="1" dirty="0">
                <a:solidFill>
                  <a:schemeClr val="bg1"/>
                </a:solidFill>
                <a:hlinkClick r:id="rId4" tooltip="Πλατεία Τραφάλγκαρ"/>
              </a:rPr>
              <a:t>Πλατεία Τραφάλγκαρ</a:t>
            </a:r>
            <a:r>
              <a:rPr lang="el-GR" b="1" dirty="0">
                <a:solidFill>
                  <a:schemeClr val="bg1"/>
                </a:solidFill>
              </a:rPr>
              <a:t> στο </a:t>
            </a:r>
            <a:r>
              <a:rPr lang="el-GR" b="1" dirty="0">
                <a:solidFill>
                  <a:schemeClr val="bg1"/>
                </a:solidFill>
                <a:hlinkClick r:id="rId5" tooltip="Λονδίνο"/>
              </a:rPr>
              <a:t>Λονδίνο</a:t>
            </a:r>
            <a:r>
              <a:rPr lang="el-GR" b="1" dirty="0">
                <a:solidFill>
                  <a:schemeClr val="bg1"/>
                </a:solidFill>
              </a:rPr>
              <a:t>. </a:t>
            </a:r>
          </a:p>
        </p:txBody>
      </p:sp>
    </p:spTree>
    <p:extLst>
      <p:ext uri="{BB962C8B-B14F-4D97-AF65-F5344CB8AC3E}">
        <p14:creationId xmlns:p14="http://schemas.microsoft.com/office/powerpoint/2010/main" xmlns="" val="13766909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
            <a:ext cx="9139943" cy="6858001"/>
          </a:xfrm>
        </p:spPr>
      </p:pic>
      <p:sp>
        <p:nvSpPr>
          <p:cNvPr id="3" name="Τίτλος 2"/>
          <p:cNvSpPr>
            <a:spLocks noGrp="1"/>
          </p:cNvSpPr>
          <p:nvPr>
            <p:ph type="title"/>
          </p:nvPr>
        </p:nvSpPr>
        <p:spPr/>
        <p:txBody>
          <a:bodyPr>
            <a:normAutofit fontScale="90000"/>
          </a:bodyPr>
          <a:lstStyle/>
          <a:p>
            <a:r>
              <a:rPr lang="el-GR" dirty="0" smtClean="0">
                <a:solidFill>
                  <a:schemeClr val="accent4">
                    <a:lumMod val="20000"/>
                    <a:lumOff val="80000"/>
                  </a:schemeClr>
                </a:solidFill>
              </a:rPr>
              <a:t>ΕΘΝΙΚΟ ΜΟΥΣΕΙΟ ΣΙΔΗΡΟΔΡΟΜΩΝ </a:t>
            </a:r>
            <a:endParaRPr lang="el-GR" dirty="0">
              <a:solidFill>
                <a:schemeClr val="accent4">
                  <a:lumMod val="20000"/>
                  <a:lumOff val="80000"/>
                </a:schemeClr>
              </a:solidFill>
            </a:endParaRPr>
          </a:p>
        </p:txBody>
      </p:sp>
      <p:sp>
        <p:nvSpPr>
          <p:cNvPr id="9" name="TextBox 8"/>
          <p:cNvSpPr txBox="1"/>
          <p:nvPr/>
        </p:nvSpPr>
        <p:spPr>
          <a:xfrm>
            <a:off x="4716016" y="3861048"/>
            <a:ext cx="4176464" cy="2554545"/>
          </a:xfrm>
          <a:prstGeom prst="rect">
            <a:avLst/>
          </a:prstGeom>
          <a:solidFill>
            <a:schemeClr val="bg1">
              <a:lumMod val="50000"/>
            </a:schemeClr>
          </a:solidFill>
        </p:spPr>
        <p:txBody>
          <a:bodyPr wrap="square" rtlCol="0">
            <a:spAutoFit/>
          </a:bodyPr>
          <a:lstStyle/>
          <a:p>
            <a:r>
              <a:rPr lang="el-GR" sz="2000" b="1" dirty="0">
                <a:solidFill>
                  <a:srgbClr val="FF0000"/>
                </a:solidFill>
              </a:rPr>
              <a:t>Το εθνικό μουσείο σιδηροδρόμων στην Υόρκη επιδεικνύει μια συλλογή πάνω από 100 ατμομηχανών και σχεδόν 300 άλλων στοιχείων των κινητών αποθεμάτων εξοπλισμού, που ουσιαστικά είτε έτρεξαν στους σιδηροδρόμους της Μεγάλης Βρετανίας είτε χτίστηκαν εκεί </a:t>
            </a:r>
            <a:r>
              <a:rPr lang="el-GR" sz="2000" b="1" dirty="0" smtClean="0">
                <a:solidFill>
                  <a:srgbClr val="FF0000"/>
                </a:solidFill>
              </a:rPr>
              <a:t>.</a:t>
            </a:r>
            <a:endParaRPr lang="el-GR" sz="2000" b="1" dirty="0">
              <a:solidFill>
                <a:srgbClr val="FF0000"/>
              </a:solidFill>
            </a:endParaRPr>
          </a:p>
        </p:txBody>
      </p:sp>
    </p:spTree>
    <p:extLst>
      <p:ext uri="{BB962C8B-B14F-4D97-AF65-F5344CB8AC3E}">
        <p14:creationId xmlns:p14="http://schemas.microsoft.com/office/powerpoint/2010/main" xmlns="" val="50443298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06332"/>
            <a:ext cx="9241334" cy="6964332"/>
          </a:xfrm>
        </p:spPr>
      </p:pic>
      <p:sp>
        <p:nvSpPr>
          <p:cNvPr id="3" name="Τίτλος 2"/>
          <p:cNvSpPr>
            <a:spLocks noGrp="1"/>
          </p:cNvSpPr>
          <p:nvPr>
            <p:ph type="title"/>
          </p:nvPr>
        </p:nvSpPr>
        <p:spPr/>
        <p:txBody>
          <a:bodyPr/>
          <a:lstStyle/>
          <a:p>
            <a:r>
              <a:rPr lang="en-GB" dirty="0" smtClean="0">
                <a:solidFill>
                  <a:schemeClr val="bg2">
                    <a:lumMod val="50000"/>
                  </a:schemeClr>
                </a:solidFill>
              </a:rPr>
              <a:t>SOLENT SKY MUSEUM</a:t>
            </a:r>
            <a:endParaRPr lang="el-GR" dirty="0">
              <a:solidFill>
                <a:schemeClr val="bg2">
                  <a:lumMod val="50000"/>
                </a:schemeClr>
              </a:solidFill>
            </a:endParaRPr>
          </a:p>
        </p:txBody>
      </p:sp>
      <p:sp>
        <p:nvSpPr>
          <p:cNvPr id="5" name="TextBox 4"/>
          <p:cNvSpPr txBox="1"/>
          <p:nvPr/>
        </p:nvSpPr>
        <p:spPr>
          <a:xfrm>
            <a:off x="467544" y="5157192"/>
            <a:ext cx="6840760" cy="1200329"/>
          </a:xfrm>
          <a:prstGeom prst="rect">
            <a:avLst/>
          </a:prstGeom>
          <a:solidFill>
            <a:srgbClr val="D73907"/>
          </a:solidFill>
        </p:spPr>
        <p:txBody>
          <a:bodyPr wrap="square" rtlCol="0">
            <a:spAutoFit/>
          </a:bodyPr>
          <a:lstStyle/>
          <a:p>
            <a:r>
              <a:rPr lang="el-GR" b="1" dirty="0">
                <a:solidFill>
                  <a:srgbClr val="FFFF00"/>
                </a:solidFill>
                <a:latin typeface="arial"/>
              </a:rPr>
              <a:t>Το </a:t>
            </a:r>
            <a:r>
              <a:rPr lang="el-GR" b="1" dirty="0" err="1">
                <a:solidFill>
                  <a:srgbClr val="FFFF00"/>
                </a:solidFill>
                <a:latin typeface="arial"/>
              </a:rPr>
              <a:t>Solent</a:t>
            </a:r>
            <a:r>
              <a:rPr lang="el-GR" b="1" dirty="0">
                <a:solidFill>
                  <a:srgbClr val="FFFF00"/>
                </a:solidFill>
                <a:latin typeface="arial"/>
              </a:rPr>
              <a:t> </a:t>
            </a:r>
            <a:r>
              <a:rPr lang="el-GR" b="1" dirty="0" err="1">
                <a:solidFill>
                  <a:srgbClr val="FFFF00"/>
                </a:solidFill>
                <a:latin typeface="arial"/>
              </a:rPr>
              <a:t>Sky</a:t>
            </a:r>
            <a:r>
              <a:rPr lang="el-GR" b="1" dirty="0">
                <a:solidFill>
                  <a:srgbClr val="FFFF00"/>
                </a:solidFill>
                <a:latin typeface="arial"/>
              </a:rPr>
              <a:t> είναι ένα μουσείο αεροπορίας στο Σαουθάμπτον του Χάμπσαϊρ, γνωστό προηγουμένως ως αίθουσα αεροπορίας του Σαουθάμπτον. Απεικονίζει την ιστορία της αεροπορίας στο </a:t>
            </a:r>
            <a:r>
              <a:rPr lang="el-GR" b="1" dirty="0" err="1" smtClean="0">
                <a:solidFill>
                  <a:srgbClr val="FFFF00"/>
                </a:solidFill>
                <a:latin typeface="arial"/>
              </a:rPr>
              <a:t>Southampton</a:t>
            </a:r>
            <a:endParaRPr lang="el-GR" b="1" dirty="0">
              <a:solidFill>
                <a:srgbClr val="FFFF00"/>
              </a:solidFill>
            </a:endParaRPr>
          </a:p>
        </p:txBody>
      </p:sp>
    </p:spTree>
    <p:extLst>
      <p:ext uri="{BB962C8B-B14F-4D97-AF65-F5344CB8AC3E}">
        <p14:creationId xmlns:p14="http://schemas.microsoft.com/office/powerpoint/2010/main" xmlns="" val="1559988815"/>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1"/>
          </a:xfrm>
        </p:spPr>
      </p:pic>
      <p:sp>
        <p:nvSpPr>
          <p:cNvPr id="3" name="Τίτλος 2"/>
          <p:cNvSpPr>
            <a:spLocks noGrp="1"/>
          </p:cNvSpPr>
          <p:nvPr>
            <p:ph type="title"/>
          </p:nvPr>
        </p:nvSpPr>
        <p:spPr>
          <a:xfrm>
            <a:off x="683568" y="188640"/>
            <a:ext cx="7756263" cy="1054250"/>
          </a:xfrm>
        </p:spPr>
        <p:txBody>
          <a:bodyPr/>
          <a:lstStyle/>
          <a:p>
            <a:r>
              <a:rPr lang="en-GB" dirty="0" smtClean="0">
                <a:solidFill>
                  <a:schemeClr val="tx2">
                    <a:lumMod val="60000"/>
                    <a:lumOff val="40000"/>
                  </a:schemeClr>
                </a:solidFill>
              </a:rPr>
              <a:t>TOWER BRIDGE</a:t>
            </a:r>
            <a:endParaRPr lang="el-GR" dirty="0">
              <a:solidFill>
                <a:schemeClr val="tx2">
                  <a:lumMod val="60000"/>
                  <a:lumOff val="40000"/>
                </a:schemeClr>
              </a:solidFill>
            </a:endParaRPr>
          </a:p>
        </p:txBody>
      </p:sp>
      <p:sp>
        <p:nvSpPr>
          <p:cNvPr id="7" name="TextBox 6"/>
          <p:cNvSpPr txBox="1"/>
          <p:nvPr/>
        </p:nvSpPr>
        <p:spPr>
          <a:xfrm>
            <a:off x="539552" y="5301208"/>
            <a:ext cx="8136904" cy="923330"/>
          </a:xfrm>
          <a:prstGeom prst="rect">
            <a:avLst/>
          </a:prstGeom>
          <a:solidFill>
            <a:schemeClr val="accent5">
              <a:lumMod val="20000"/>
              <a:lumOff val="80000"/>
            </a:schemeClr>
          </a:solidFill>
        </p:spPr>
        <p:txBody>
          <a:bodyPr wrap="square" rtlCol="0">
            <a:spAutoFit/>
          </a:bodyPr>
          <a:lstStyle/>
          <a:p>
            <a:r>
              <a:rPr lang="el-GR" b="1" dirty="0">
                <a:solidFill>
                  <a:srgbClr val="C00000"/>
                </a:solidFill>
                <a:latin typeface="Arial"/>
              </a:rPr>
              <a:t>Η γέφυρα του Πύργου ή </a:t>
            </a:r>
            <a:r>
              <a:rPr lang="el-GR" b="1" dirty="0" err="1">
                <a:solidFill>
                  <a:srgbClr val="C00000"/>
                </a:solidFill>
                <a:latin typeface="Arial"/>
              </a:rPr>
              <a:t>Τάουερ</a:t>
            </a:r>
            <a:r>
              <a:rPr lang="el-GR" b="1" dirty="0">
                <a:solidFill>
                  <a:srgbClr val="C00000"/>
                </a:solidFill>
                <a:latin typeface="Arial"/>
              </a:rPr>
              <a:t> </a:t>
            </a:r>
            <a:r>
              <a:rPr lang="el-GR" b="1" dirty="0" smtClean="0">
                <a:solidFill>
                  <a:srgbClr val="C00000"/>
                </a:solidFill>
                <a:latin typeface="Arial"/>
              </a:rPr>
              <a:t>Μπριτζ</a:t>
            </a:r>
            <a:r>
              <a:rPr lang="en-GB" b="1" dirty="0" smtClean="0">
                <a:solidFill>
                  <a:srgbClr val="C00000"/>
                </a:solidFill>
                <a:latin typeface="Arial"/>
              </a:rPr>
              <a:t> </a:t>
            </a:r>
            <a:r>
              <a:rPr lang="el-GR" b="1" dirty="0" smtClean="0">
                <a:solidFill>
                  <a:srgbClr val="C00000"/>
                </a:solidFill>
                <a:latin typeface="Arial"/>
              </a:rPr>
              <a:t>είναι</a:t>
            </a:r>
            <a:r>
              <a:rPr lang="el-GR" b="1" dirty="0">
                <a:solidFill>
                  <a:srgbClr val="C00000"/>
                </a:solidFill>
                <a:latin typeface="Arial"/>
              </a:rPr>
              <a:t> </a:t>
            </a:r>
            <a:r>
              <a:rPr lang="el-GR" b="1" dirty="0">
                <a:solidFill>
                  <a:srgbClr val="C00000"/>
                </a:solidFill>
                <a:latin typeface="Arial"/>
                <a:hlinkClick r:id="rId3" tooltip="Γέφυρα"/>
              </a:rPr>
              <a:t>γέφυρα</a:t>
            </a:r>
            <a:r>
              <a:rPr lang="el-GR" b="1" dirty="0">
                <a:solidFill>
                  <a:srgbClr val="C00000"/>
                </a:solidFill>
                <a:latin typeface="Arial"/>
              </a:rPr>
              <a:t> η οποία βρίσκεται στο </a:t>
            </a:r>
            <a:r>
              <a:rPr lang="el-GR" b="1" dirty="0">
                <a:solidFill>
                  <a:srgbClr val="C00000"/>
                </a:solidFill>
                <a:latin typeface="Arial"/>
                <a:hlinkClick r:id="rId4" tooltip="Λονδίνο"/>
              </a:rPr>
              <a:t>Λονδίνο</a:t>
            </a:r>
            <a:r>
              <a:rPr lang="el-GR" b="1" dirty="0">
                <a:solidFill>
                  <a:srgbClr val="C00000"/>
                </a:solidFill>
                <a:latin typeface="Arial"/>
              </a:rPr>
              <a:t> και κτίστηκε μεταξύ 1886 και 1894. Η γέφυρα διασχίζει τον </a:t>
            </a:r>
            <a:r>
              <a:rPr lang="el-GR" b="1" dirty="0">
                <a:solidFill>
                  <a:srgbClr val="C00000"/>
                </a:solidFill>
                <a:latin typeface="Arial"/>
                <a:hlinkClick r:id="rId5" tooltip="Τάμεσης"/>
              </a:rPr>
              <a:t>Τάμεση</a:t>
            </a:r>
            <a:r>
              <a:rPr lang="el-GR" b="1" dirty="0">
                <a:solidFill>
                  <a:srgbClr val="C00000"/>
                </a:solidFill>
                <a:latin typeface="Arial"/>
              </a:rPr>
              <a:t> και είναι ένα από τα σύμβολα του </a:t>
            </a:r>
            <a:r>
              <a:rPr lang="el-GR" b="1" dirty="0" smtClean="0">
                <a:solidFill>
                  <a:srgbClr val="C00000"/>
                </a:solidFill>
                <a:latin typeface="Arial"/>
              </a:rPr>
              <a:t>Λονδίνου</a:t>
            </a:r>
            <a:endParaRPr lang="el-GR" b="1" dirty="0">
              <a:solidFill>
                <a:srgbClr val="C00000"/>
              </a:solidFill>
              <a:latin typeface="Arial"/>
            </a:endParaRPr>
          </a:p>
        </p:txBody>
      </p:sp>
    </p:spTree>
    <p:extLst>
      <p:ext uri="{BB962C8B-B14F-4D97-AF65-F5344CB8AC3E}">
        <p14:creationId xmlns:p14="http://schemas.microsoft.com/office/powerpoint/2010/main" xmlns="" val="389380855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7307"/>
            <a:ext cx="9144000" cy="6875307"/>
          </a:xfrm>
        </p:spPr>
      </p:pic>
      <p:sp>
        <p:nvSpPr>
          <p:cNvPr id="3" name="Τίτλος 2"/>
          <p:cNvSpPr>
            <a:spLocks noGrp="1"/>
          </p:cNvSpPr>
          <p:nvPr>
            <p:ph type="title"/>
          </p:nvPr>
        </p:nvSpPr>
        <p:spPr>
          <a:xfrm>
            <a:off x="971600" y="188640"/>
            <a:ext cx="6912768" cy="1054250"/>
          </a:xfrm>
        </p:spPr>
        <p:txBody>
          <a:bodyPr/>
          <a:lstStyle/>
          <a:p>
            <a:r>
              <a:rPr lang="el-GR" dirty="0" smtClean="0">
                <a:solidFill>
                  <a:srgbClr val="FFC000"/>
                </a:solidFill>
              </a:rPr>
              <a:t>ΚΑΣΤΡΟ </a:t>
            </a:r>
            <a:r>
              <a:rPr lang="en-GB" dirty="0" smtClean="0">
                <a:solidFill>
                  <a:srgbClr val="FFC000"/>
                </a:solidFill>
              </a:rPr>
              <a:t>WINDSOR</a:t>
            </a:r>
            <a:endParaRPr lang="el-GR" dirty="0">
              <a:solidFill>
                <a:srgbClr val="FFC000"/>
              </a:solidFill>
            </a:endParaRPr>
          </a:p>
        </p:txBody>
      </p:sp>
      <p:sp>
        <p:nvSpPr>
          <p:cNvPr id="5" name="TextBox 4"/>
          <p:cNvSpPr txBox="1"/>
          <p:nvPr/>
        </p:nvSpPr>
        <p:spPr>
          <a:xfrm>
            <a:off x="395536" y="4581128"/>
            <a:ext cx="8496944" cy="2031325"/>
          </a:xfrm>
          <a:prstGeom prst="rect">
            <a:avLst/>
          </a:prstGeom>
          <a:solidFill>
            <a:srgbClr val="002060"/>
          </a:solidFill>
        </p:spPr>
        <p:txBody>
          <a:bodyPr wrap="square" rtlCol="0">
            <a:spAutoFit/>
          </a:bodyPr>
          <a:lstStyle/>
          <a:p>
            <a:r>
              <a:rPr lang="el-GR" b="1" dirty="0" err="1">
                <a:solidFill>
                  <a:srgbClr val="FFCC00"/>
                </a:solidFill>
                <a:latin typeface="Arial"/>
              </a:rPr>
              <a:t>To</a:t>
            </a:r>
            <a:r>
              <a:rPr lang="el-GR" b="1" dirty="0">
                <a:solidFill>
                  <a:srgbClr val="FFCC00"/>
                </a:solidFill>
                <a:latin typeface="Arial"/>
              </a:rPr>
              <a:t> Κάστρο του </a:t>
            </a:r>
            <a:r>
              <a:rPr lang="el-GR" b="1" dirty="0" err="1">
                <a:solidFill>
                  <a:srgbClr val="FFCC00"/>
                </a:solidFill>
                <a:latin typeface="Arial"/>
              </a:rPr>
              <a:t>Ουίντσορ</a:t>
            </a:r>
            <a:r>
              <a:rPr lang="el-GR" b="1" dirty="0">
                <a:solidFill>
                  <a:srgbClr val="FFCC00"/>
                </a:solidFill>
                <a:latin typeface="Arial"/>
              </a:rPr>
              <a:t> </a:t>
            </a:r>
            <a:r>
              <a:rPr lang="en-GB" b="1" dirty="0" smtClean="0">
                <a:solidFill>
                  <a:srgbClr val="FFCC00"/>
                </a:solidFill>
                <a:latin typeface="Arial"/>
              </a:rPr>
              <a:t> </a:t>
            </a:r>
            <a:r>
              <a:rPr lang="el-GR" b="1" dirty="0" smtClean="0">
                <a:solidFill>
                  <a:srgbClr val="FFCC00"/>
                </a:solidFill>
                <a:latin typeface="Arial"/>
              </a:rPr>
              <a:t>είναι </a:t>
            </a:r>
            <a:r>
              <a:rPr lang="el-GR" b="1" dirty="0">
                <a:solidFill>
                  <a:srgbClr val="FFCC00"/>
                </a:solidFill>
                <a:latin typeface="Arial"/>
              </a:rPr>
              <a:t>βρετανική βασιλική κατοικία στο </a:t>
            </a:r>
            <a:r>
              <a:rPr lang="el-GR" b="1" dirty="0" err="1">
                <a:solidFill>
                  <a:srgbClr val="FFCC00"/>
                </a:solidFill>
                <a:latin typeface="Arial"/>
                <a:hlinkClick r:id="rId3" tooltip="Ουίντσορ (δεν έχει γραφτεί ακόμα)"/>
              </a:rPr>
              <a:t>Ουίντσορ</a:t>
            </a:r>
            <a:r>
              <a:rPr lang="el-GR" b="1" dirty="0">
                <a:solidFill>
                  <a:srgbClr val="FFCC00"/>
                </a:solidFill>
                <a:latin typeface="Arial"/>
              </a:rPr>
              <a:t> του </a:t>
            </a:r>
            <a:r>
              <a:rPr lang="el-GR" b="1" dirty="0">
                <a:solidFill>
                  <a:srgbClr val="FFCC00"/>
                </a:solidFill>
                <a:latin typeface="Arial"/>
                <a:hlinkClick r:id="rId4" tooltip="Μπέρκσαϊρ"/>
              </a:rPr>
              <a:t>Μπέρκσαϊρ</a:t>
            </a:r>
            <a:r>
              <a:rPr lang="el-GR" b="1" dirty="0" smtClean="0">
                <a:solidFill>
                  <a:srgbClr val="FFCC00"/>
                </a:solidFill>
                <a:latin typeface="Arial"/>
              </a:rPr>
              <a:t>.</a:t>
            </a:r>
            <a:r>
              <a:rPr lang="el-GR" b="1" dirty="0">
                <a:solidFill>
                  <a:srgbClr val="FFCC00"/>
                </a:solidFill>
                <a:latin typeface="Arial"/>
              </a:rPr>
              <a:t> Το κάστρο είναι αξιοσημείωτο για τη μακροχρόνια σύνδεσή του με την αγγλική </a:t>
            </a:r>
            <a:r>
              <a:rPr lang="el-GR" b="1" dirty="0" smtClean="0">
                <a:solidFill>
                  <a:srgbClr val="FFCC00"/>
                </a:solidFill>
                <a:latin typeface="Arial"/>
              </a:rPr>
              <a:t>βασιλική </a:t>
            </a:r>
            <a:r>
              <a:rPr lang="el-GR" b="1" dirty="0">
                <a:solidFill>
                  <a:srgbClr val="FFCC00"/>
                </a:solidFill>
                <a:latin typeface="Arial"/>
              </a:rPr>
              <a:t>οικογένεια, αλλά και για την αρχιτεκτονική </a:t>
            </a:r>
            <a:r>
              <a:rPr lang="el-GR" b="1" dirty="0" smtClean="0">
                <a:solidFill>
                  <a:srgbClr val="FFCC00"/>
                </a:solidFill>
                <a:latin typeface="Arial"/>
              </a:rPr>
              <a:t>του </a:t>
            </a:r>
            <a:r>
              <a:rPr lang="el-GR" b="1" dirty="0">
                <a:solidFill>
                  <a:srgbClr val="FFCC00"/>
                </a:solidFill>
                <a:latin typeface="Arial"/>
              </a:rPr>
              <a:t>όντας το μεγαλύτερο παλάτι της </a:t>
            </a:r>
            <a:r>
              <a:rPr lang="el-GR" b="1" dirty="0" smtClean="0">
                <a:solidFill>
                  <a:srgbClr val="FFCC00"/>
                </a:solidFill>
                <a:latin typeface="Arial"/>
              </a:rPr>
              <a:t>Ευρώπης</a:t>
            </a:r>
            <a:r>
              <a:rPr lang="el-GR" b="1" baseline="30000" dirty="0" smtClean="0">
                <a:solidFill>
                  <a:srgbClr val="FFCC00"/>
                </a:solidFill>
                <a:latin typeface="Arial"/>
                <a:hlinkClick r:id="rId5"/>
              </a:rPr>
              <a:t>]</a:t>
            </a:r>
            <a:endParaRPr lang="el-GR" b="1" dirty="0">
              <a:solidFill>
                <a:srgbClr val="FFCC00"/>
              </a:solidFill>
              <a:latin typeface="Arial"/>
            </a:endParaRPr>
          </a:p>
          <a:p>
            <a:r>
              <a:rPr lang="el-GR" b="1" dirty="0">
                <a:solidFill>
                  <a:srgbClr val="FFCC00"/>
                </a:solidFill>
                <a:latin typeface="Arial"/>
              </a:rPr>
              <a:t>Το κάστρο περιλαμβάνει το </a:t>
            </a:r>
            <a:r>
              <a:rPr lang="el-GR" b="1" dirty="0">
                <a:solidFill>
                  <a:srgbClr val="FFCC00"/>
                </a:solidFill>
                <a:latin typeface="Arial"/>
                <a:hlinkClick r:id="rId6" tooltip="Παρεκκλήσι του Αγίου Γεωργίου (δεν έχει γραφτεί ακόμα)"/>
              </a:rPr>
              <a:t>Παρεκκλήσι του Αγίου Γεωργίου</a:t>
            </a:r>
            <a:r>
              <a:rPr lang="el-GR" b="1" dirty="0">
                <a:solidFill>
                  <a:srgbClr val="FFCC00"/>
                </a:solidFill>
                <a:latin typeface="Arial"/>
              </a:rPr>
              <a:t>, που χτίστηκε τον 15</a:t>
            </a:r>
            <a:r>
              <a:rPr lang="el-GR" b="1" baseline="30000" dirty="0">
                <a:solidFill>
                  <a:srgbClr val="FFCC00"/>
                </a:solidFill>
                <a:latin typeface="Arial"/>
              </a:rPr>
              <a:t>ο</a:t>
            </a:r>
            <a:r>
              <a:rPr lang="el-GR" b="1" dirty="0">
                <a:solidFill>
                  <a:srgbClr val="FFCC00"/>
                </a:solidFill>
                <a:latin typeface="Arial"/>
              </a:rPr>
              <a:t> αιώνα και αποτελεί τον πνευματικό τόπο του </a:t>
            </a:r>
            <a:r>
              <a:rPr lang="el-GR" b="1" dirty="0" smtClean="0">
                <a:solidFill>
                  <a:srgbClr val="FFCC00"/>
                </a:solidFill>
                <a:latin typeface="Arial"/>
              </a:rPr>
              <a:t>κάστρου και είναι τουριστικός </a:t>
            </a:r>
            <a:r>
              <a:rPr lang="el-GR" b="1" dirty="0">
                <a:solidFill>
                  <a:srgbClr val="FFCC00"/>
                </a:solidFill>
                <a:latin typeface="Arial"/>
              </a:rPr>
              <a:t>προορισμός</a:t>
            </a:r>
            <a:r>
              <a:rPr lang="el-GR" b="1" dirty="0" smtClean="0">
                <a:solidFill>
                  <a:srgbClr val="FFCC00"/>
                </a:solidFill>
                <a:latin typeface="Arial"/>
              </a:rPr>
              <a:t>.</a:t>
            </a:r>
            <a:endParaRPr lang="el-GR" b="1" i="0" dirty="0">
              <a:solidFill>
                <a:srgbClr val="FFCC00"/>
              </a:solidFill>
              <a:effectLst/>
              <a:latin typeface="Arial"/>
            </a:endParaRPr>
          </a:p>
        </p:txBody>
      </p:sp>
    </p:spTree>
    <p:extLst>
      <p:ext uri="{BB962C8B-B14F-4D97-AF65-F5344CB8AC3E}">
        <p14:creationId xmlns:p14="http://schemas.microsoft.com/office/powerpoint/2010/main" xmlns="" val="107750884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99391"/>
            <a:ext cx="9144000" cy="6947414"/>
          </a:xfrm>
        </p:spPr>
      </p:pic>
      <p:sp>
        <p:nvSpPr>
          <p:cNvPr id="3" name="Τίτλος 2"/>
          <p:cNvSpPr>
            <a:spLocks noGrp="1"/>
          </p:cNvSpPr>
          <p:nvPr>
            <p:ph type="title"/>
          </p:nvPr>
        </p:nvSpPr>
        <p:spPr/>
        <p:txBody>
          <a:bodyPr/>
          <a:lstStyle/>
          <a:p>
            <a:r>
              <a:rPr lang="el-GR" dirty="0" smtClean="0">
                <a:solidFill>
                  <a:srgbClr val="FFFF00"/>
                </a:solidFill>
              </a:rPr>
              <a:t>ΠΥΡΓΟΣ ΤΟΥ ΛΟΝΔΙΝΟΥ</a:t>
            </a:r>
            <a:endParaRPr lang="el-GR" dirty="0">
              <a:solidFill>
                <a:srgbClr val="FFFF00"/>
              </a:solidFill>
            </a:endParaRPr>
          </a:p>
        </p:txBody>
      </p:sp>
      <p:sp>
        <p:nvSpPr>
          <p:cNvPr id="5" name="TextBox 4"/>
          <p:cNvSpPr txBox="1"/>
          <p:nvPr/>
        </p:nvSpPr>
        <p:spPr>
          <a:xfrm>
            <a:off x="251520" y="4549676"/>
            <a:ext cx="8712968" cy="2031325"/>
          </a:xfrm>
          <a:prstGeom prst="rect">
            <a:avLst/>
          </a:prstGeom>
          <a:solidFill>
            <a:srgbClr val="D4A32A"/>
          </a:solidFill>
        </p:spPr>
        <p:txBody>
          <a:bodyPr wrap="square" rtlCol="0">
            <a:spAutoFit/>
          </a:bodyPr>
          <a:lstStyle/>
          <a:p>
            <a:r>
              <a:rPr lang="el-GR" b="1" i="1" dirty="0">
                <a:solidFill>
                  <a:schemeClr val="tx1">
                    <a:lumMod val="95000"/>
                    <a:lumOff val="5000"/>
                  </a:schemeClr>
                </a:solidFill>
                <a:latin typeface="Arial"/>
              </a:rPr>
              <a:t>Το Βασιλικό Παλάτι και Φρούριο της Αυτής Μεγαλειότητας, πιο κοινώς γνωστό ως Πύργος του Λονδίνου, είναι ιστορικό </a:t>
            </a:r>
            <a:r>
              <a:rPr lang="el-GR" b="1" i="1" dirty="0" smtClean="0">
                <a:solidFill>
                  <a:schemeClr val="tx1">
                    <a:lumMod val="95000"/>
                    <a:lumOff val="5000"/>
                  </a:schemeClr>
                </a:solidFill>
                <a:latin typeface="Arial"/>
              </a:rPr>
              <a:t>κάστρο</a:t>
            </a:r>
            <a:r>
              <a:rPr lang="el-GR" b="1" i="1" dirty="0">
                <a:solidFill>
                  <a:schemeClr val="tx1">
                    <a:lumMod val="95000"/>
                    <a:lumOff val="5000"/>
                  </a:schemeClr>
                </a:solidFill>
                <a:latin typeface="Arial"/>
              </a:rPr>
              <a:t> στη βόρεια όχθη του </a:t>
            </a:r>
            <a:r>
              <a:rPr lang="el-GR" b="1" i="1" dirty="0" smtClean="0">
                <a:solidFill>
                  <a:schemeClr val="tx1">
                    <a:lumMod val="95000"/>
                    <a:lumOff val="5000"/>
                  </a:schemeClr>
                </a:solidFill>
                <a:latin typeface="Arial"/>
              </a:rPr>
              <a:t>Τάμεση στο</a:t>
            </a:r>
            <a:r>
              <a:rPr lang="el-GR" b="1" i="1" dirty="0">
                <a:solidFill>
                  <a:schemeClr val="tx1">
                    <a:lumMod val="95000"/>
                    <a:lumOff val="5000"/>
                  </a:schemeClr>
                </a:solidFill>
                <a:latin typeface="Arial"/>
              </a:rPr>
              <a:t> </a:t>
            </a:r>
            <a:r>
              <a:rPr lang="el-GR" b="1" i="1" dirty="0" smtClean="0">
                <a:solidFill>
                  <a:schemeClr val="tx1">
                    <a:lumMod val="95000"/>
                    <a:lumOff val="5000"/>
                  </a:schemeClr>
                </a:solidFill>
                <a:latin typeface="Arial"/>
              </a:rPr>
              <a:t>κεντρικό Λονδίνο, </a:t>
            </a:r>
            <a:r>
              <a:rPr lang="el-GR" b="1" i="1" dirty="0">
                <a:solidFill>
                  <a:schemeClr val="tx1">
                    <a:lumMod val="95000"/>
                    <a:lumOff val="5000"/>
                  </a:schemeClr>
                </a:solidFill>
                <a:latin typeface="Arial"/>
              </a:rPr>
              <a:t>στην Αγγλία. </a:t>
            </a:r>
            <a:r>
              <a:rPr lang="el-GR" b="1" i="1" dirty="0" smtClean="0">
                <a:solidFill>
                  <a:schemeClr val="tx1">
                    <a:lumMod val="95000"/>
                    <a:lumOff val="5000"/>
                  </a:schemeClr>
                </a:solidFill>
                <a:latin typeface="Arial"/>
              </a:rPr>
              <a:t>Ιδρύθηκε </a:t>
            </a:r>
            <a:r>
              <a:rPr lang="el-GR" b="1" i="1" dirty="0">
                <a:solidFill>
                  <a:schemeClr val="tx1">
                    <a:lumMod val="95000"/>
                    <a:lumOff val="5000"/>
                  </a:schemeClr>
                </a:solidFill>
                <a:latin typeface="Arial"/>
              </a:rPr>
              <a:t>προς το τέλος του 1066 ως μέρος της </a:t>
            </a:r>
            <a:r>
              <a:rPr lang="el-GR" b="1" i="1" dirty="0" smtClean="0">
                <a:solidFill>
                  <a:schemeClr val="tx1">
                    <a:lumMod val="95000"/>
                    <a:lumOff val="5000"/>
                  </a:schemeClr>
                </a:solidFill>
                <a:latin typeface="Arial"/>
              </a:rPr>
              <a:t>Νορμανδικής κατάκτησης της Αγγλίας. </a:t>
            </a:r>
            <a:r>
              <a:rPr lang="el-GR" b="1" i="1" dirty="0">
                <a:solidFill>
                  <a:schemeClr val="tx1">
                    <a:lumMod val="95000"/>
                    <a:lumOff val="5000"/>
                  </a:schemeClr>
                </a:solidFill>
                <a:latin typeface="Arial"/>
              </a:rPr>
              <a:t>Το 1066, οι </a:t>
            </a:r>
            <a:r>
              <a:rPr lang="el-GR" b="1" i="1" dirty="0" smtClean="0">
                <a:solidFill>
                  <a:schemeClr val="tx1">
                    <a:lumMod val="95000"/>
                    <a:lumOff val="5000"/>
                  </a:schemeClr>
                </a:solidFill>
                <a:latin typeface="Arial"/>
              </a:rPr>
              <a:t>Νορμανδοί</a:t>
            </a:r>
            <a:r>
              <a:rPr lang="el-GR" b="1" i="1" dirty="0">
                <a:solidFill>
                  <a:schemeClr val="tx1">
                    <a:lumMod val="95000"/>
                    <a:lumOff val="5000"/>
                  </a:schemeClr>
                </a:solidFill>
                <a:latin typeface="Arial"/>
              </a:rPr>
              <a:t> κατέλαβαν </a:t>
            </a:r>
            <a:r>
              <a:rPr lang="el-GR" b="1" i="1" dirty="0" smtClean="0">
                <a:solidFill>
                  <a:schemeClr val="tx1">
                    <a:lumMod val="95000"/>
                    <a:lumOff val="5000"/>
                  </a:schemeClr>
                </a:solidFill>
                <a:latin typeface="Arial"/>
              </a:rPr>
              <a:t>την Αγγλία. </a:t>
            </a:r>
            <a:r>
              <a:rPr lang="el-GR" b="1" i="1" dirty="0">
                <a:solidFill>
                  <a:schemeClr val="tx1">
                    <a:lumMod val="95000"/>
                    <a:lumOff val="5000"/>
                  </a:schemeClr>
                </a:solidFill>
                <a:latin typeface="Arial"/>
              </a:rPr>
              <a:t>Ο </a:t>
            </a:r>
            <a:r>
              <a:rPr lang="el-GR" b="1" i="1" dirty="0" err="1" smtClean="0">
                <a:solidFill>
                  <a:schemeClr val="tx1">
                    <a:lumMod val="95000"/>
                    <a:lumOff val="5000"/>
                  </a:schemeClr>
                </a:solidFill>
                <a:latin typeface="Arial"/>
              </a:rPr>
              <a:t>Νορμανδός</a:t>
            </a:r>
            <a:r>
              <a:rPr lang="el-GR" b="1" i="1" dirty="0">
                <a:solidFill>
                  <a:schemeClr val="tx1">
                    <a:lumMod val="95000"/>
                    <a:lumOff val="5000"/>
                  </a:schemeClr>
                </a:solidFill>
                <a:latin typeface="Arial"/>
              </a:rPr>
              <a:t> βασιλιάς, </a:t>
            </a:r>
            <a:r>
              <a:rPr lang="el-GR" b="1" i="1" u="sng" dirty="0" smtClean="0">
                <a:solidFill>
                  <a:schemeClr val="tx1">
                    <a:lumMod val="95000"/>
                    <a:lumOff val="5000"/>
                  </a:schemeClr>
                </a:solidFill>
                <a:latin typeface="Arial"/>
              </a:rPr>
              <a:t>Γουλιέλμος Κατακτητής</a:t>
            </a:r>
            <a:r>
              <a:rPr lang="el-GR" b="1" i="1" dirty="0" smtClean="0">
                <a:solidFill>
                  <a:schemeClr val="tx1">
                    <a:lumMod val="95000"/>
                    <a:lumOff val="5000"/>
                  </a:schemeClr>
                </a:solidFill>
                <a:latin typeface="Arial"/>
              </a:rPr>
              <a:t>, </a:t>
            </a:r>
            <a:r>
              <a:rPr lang="el-GR" b="1" i="1" dirty="0">
                <a:solidFill>
                  <a:schemeClr val="tx1">
                    <a:lumMod val="95000"/>
                    <a:lumOff val="5000"/>
                  </a:schemeClr>
                </a:solidFill>
                <a:latin typeface="Arial"/>
              </a:rPr>
              <a:t>επέλεξε το Λονδίνο ως πρωτεύουσα της χώρας. Για να ελέγχει την πόλη, αποφάσισε να κατασκευάσει ένα μεγάλο οχυρό εκεί όπου τελείωναν τα παλιά ρωμαϊκά τείχη. </a:t>
            </a:r>
            <a:endParaRPr lang="el-GR" b="1" i="1" dirty="0">
              <a:solidFill>
                <a:schemeClr val="tx1">
                  <a:lumMod val="95000"/>
                  <a:lumOff val="5000"/>
                </a:schemeClr>
              </a:solidFill>
            </a:endParaRPr>
          </a:p>
        </p:txBody>
      </p:sp>
    </p:spTree>
    <p:extLst>
      <p:ext uri="{BB962C8B-B14F-4D97-AF65-F5344CB8AC3E}">
        <p14:creationId xmlns:p14="http://schemas.microsoft.com/office/powerpoint/2010/main" xmlns="" val="133254095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71399"/>
            <a:ext cx="9144000" cy="7029400"/>
          </a:xfrm>
        </p:spPr>
      </p:pic>
      <p:sp>
        <p:nvSpPr>
          <p:cNvPr id="3" name="Τίτλος 2"/>
          <p:cNvSpPr>
            <a:spLocks noGrp="1"/>
          </p:cNvSpPr>
          <p:nvPr>
            <p:ph type="title"/>
          </p:nvPr>
        </p:nvSpPr>
        <p:spPr>
          <a:xfrm>
            <a:off x="539552" y="260648"/>
            <a:ext cx="7756263" cy="1054250"/>
          </a:xfrm>
        </p:spPr>
        <p:txBody>
          <a:bodyPr/>
          <a:lstStyle/>
          <a:p>
            <a:r>
              <a:rPr lang="el-GR" dirty="0" smtClean="0">
                <a:solidFill>
                  <a:schemeClr val="accent5">
                    <a:lumMod val="20000"/>
                    <a:lumOff val="80000"/>
                  </a:schemeClr>
                </a:solidFill>
              </a:rPr>
              <a:t>ΠΑΝΕΠΙΣΤΗΜΙΟ ΟΞΦΟΡΔΗΣ</a:t>
            </a:r>
            <a:endParaRPr lang="el-GR" dirty="0">
              <a:solidFill>
                <a:schemeClr val="accent5">
                  <a:lumMod val="20000"/>
                  <a:lumOff val="80000"/>
                </a:schemeClr>
              </a:solidFill>
            </a:endParaRPr>
          </a:p>
        </p:txBody>
      </p:sp>
      <p:sp>
        <p:nvSpPr>
          <p:cNvPr id="5" name="TextBox 4"/>
          <p:cNvSpPr txBox="1"/>
          <p:nvPr/>
        </p:nvSpPr>
        <p:spPr>
          <a:xfrm>
            <a:off x="251520" y="5445224"/>
            <a:ext cx="8640960" cy="1200329"/>
          </a:xfrm>
          <a:prstGeom prst="rect">
            <a:avLst/>
          </a:prstGeom>
          <a:solidFill>
            <a:srgbClr val="B7275E"/>
          </a:solidFill>
        </p:spPr>
        <p:txBody>
          <a:bodyPr wrap="square" rtlCol="0">
            <a:spAutoFit/>
          </a:bodyPr>
          <a:lstStyle/>
          <a:p>
            <a:r>
              <a:rPr lang="el-GR" b="1" dirty="0">
                <a:solidFill>
                  <a:srgbClr val="FFFF00"/>
                </a:solidFill>
                <a:latin typeface="Arial"/>
              </a:rPr>
              <a:t>Το Μουσείο Φυσικής ιστορίας του πανεπιστημίου της </a:t>
            </a:r>
            <a:r>
              <a:rPr lang="el-GR" b="1" dirty="0" smtClean="0">
                <a:solidFill>
                  <a:srgbClr val="FFFF00"/>
                </a:solidFill>
                <a:latin typeface="Arial"/>
              </a:rPr>
              <a:t>Οξφόρδης, </a:t>
            </a:r>
            <a:r>
              <a:rPr lang="el-GR" b="1" dirty="0">
                <a:solidFill>
                  <a:srgbClr val="FFFF00"/>
                </a:solidFill>
                <a:latin typeface="Arial"/>
              </a:rPr>
              <a:t>είναι ο χώρος όπου εκτίθενται πολλά από τα δείγματα φυσικής ιστορίας του </a:t>
            </a:r>
            <a:r>
              <a:rPr lang="el-GR" b="1" dirty="0" smtClean="0">
                <a:solidFill>
                  <a:srgbClr val="FFFF00"/>
                </a:solidFill>
                <a:latin typeface="Arial"/>
              </a:rPr>
              <a:t>πανεπιστημίου της Οξφόρδης, </a:t>
            </a:r>
            <a:r>
              <a:rPr lang="el-GR" b="1" dirty="0">
                <a:solidFill>
                  <a:srgbClr val="FFFF00"/>
                </a:solidFill>
                <a:latin typeface="Arial"/>
              </a:rPr>
              <a:t>στην τοποθεσία </a:t>
            </a:r>
            <a:r>
              <a:rPr lang="el-GR" b="1" i="1" dirty="0" err="1">
                <a:solidFill>
                  <a:srgbClr val="FFFF00"/>
                </a:solidFill>
                <a:latin typeface="Arial"/>
              </a:rPr>
              <a:t>Παρκς</a:t>
            </a:r>
            <a:r>
              <a:rPr lang="el-GR" b="1" i="1" dirty="0">
                <a:solidFill>
                  <a:srgbClr val="FFFF00"/>
                </a:solidFill>
                <a:latin typeface="Arial"/>
              </a:rPr>
              <a:t> </a:t>
            </a:r>
            <a:r>
              <a:rPr lang="el-GR" b="1" i="1" dirty="0" err="1">
                <a:solidFill>
                  <a:srgbClr val="FFFF00"/>
                </a:solidFill>
                <a:latin typeface="Arial"/>
              </a:rPr>
              <a:t>Ρόαντ</a:t>
            </a:r>
            <a:r>
              <a:rPr lang="el-GR" b="1" dirty="0">
                <a:solidFill>
                  <a:srgbClr val="FFFF00"/>
                </a:solidFill>
                <a:latin typeface="Arial"/>
              </a:rPr>
              <a:t> στην </a:t>
            </a:r>
            <a:r>
              <a:rPr lang="el-GR" b="1" dirty="0" smtClean="0">
                <a:solidFill>
                  <a:srgbClr val="FFFF00"/>
                </a:solidFill>
                <a:latin typeface="Arial"/>
              </a:rPr>
              <a:t>Οξφόρδη.</a:t>
            </a:r>
            <a:endParaRPr lang="el-GR" b="1" dirty="0">
              <a:solidFill>
                <a:srgbClr val="FFFF00"/>
              </a:solidFill>
            </a:endParaRPr>
          </a:p>
        </p:txBody>
      </p:sp>
    </p:spTree>
    <p:extLst>
      <p:ext uri="{BB962C8B-B14F-4D97-AF65-F5344CB8AC3E}">
        <p14:creationId xmlns:p14="http://schemas.microsoft.com/office/powerpoint/2010/main" xmlns="" val="38308973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2060848"/>
            <a:ext cx="4392488" cy="4438628"/>
          </a:xfrm>
        </p:spPr>
        <p:txBody>
          <a:bodyPr>
            <a:normAutofit lnSpcReduction="10000"/>
          </a:bodyPr>
          <a:lstStyle/>
          <a:p>
            <a:pPr marL="0" indent="0">
              <a:buNone/>
            </a:pPr>
            <a:r>
              <a:rPr lang="el-GR" sz="2000" dirty="0">
                <a:solidFill>
                  <a:srgbClr val="4D5156"/>
                </a:solidFill>
                <a:latin typeface="arial"/>
              </a:rPr>
              <a:t>Η Αγγλία είναι τμήμα του Ηνωμένου Βασιλείου, το οποίο είναι νησιωτικό κράτος βορειοδυτικά της ηπειρωτικής Ευρώπης. Συνορεύει βόρεια με τη Σκωτία και δυτικά με την Ουαλία. Η Αγγλία βρέχεται βορειοδυτικά από την Ιρλανδική Θάλασσα, ενώ νοτιοδυτικά από την Κελτική Θάλασσα. </a:t>
            </a:r>
          </a:p>
          <a:p>
            <a:r>
              <a:rPr lang="el-GR" sz="2000" b="1" dirty="0">
                <a:solidFill>
                  <a:srgbClr val="1A0DAB"/>
                </a:solidFill>
                <a:latin typeface="Calibri" pitchFamily="34" charset="0"/>
                <a:cs typeface="Calibri" pitchFamily="34" charset="0"/>
                <a:hlinkClick r:id="rId2"/>
              </a:rPr>
              <a:t>Πληθυσμός</a:t>
            </a:r>
            <a:r>
              <a:rPr lang="el-GR" sz="2000" b="1" dirty="0">
                <a:solidFill>
                  <a:srgbClr val="202124"/>
                </a:solidFill>
                <a:latin typeface="Calibri" pitchFamily="34" charset="0"/>
                <a:cs typeface="Calibri" pitchFamily="34" charset="0"/>
              </a:rPr>
              <a:t>: </a:t>
            </a:r>
            <a:r>
              <a:rPr lang="el-GR" sz="2000" dirty="0">
                <a:solidFill>
                  <a:srgbClr val="202124"/>
                </a:solidFill>
                <a:latin typeface="Calibri" pitchFamily="34" charset="0"/>
                <a:cs typeface="Calibri" pitchFamily="34" charset="0"/>
              </a:rPr>
              <a:t>55,98 </a:t>
            </a:r>
            <a:r>
              <a:rPr lang="el-GR" sz="2000" dirty="0" smtClean="0">
                <a:solidFill>
                  <a:srgbClr val="202124"/>
                </a:solidFill>
                <a:latin typeface="Calibri" pitchFamily="34" charset="0"/>
                <a:cs typeface="Calibri" pitchFamily="34" charset="0"/>
              </a:rPr>
              <a:t>εκατομμύρια </a:t>
            </a:r>
            <a:endParaRPr lang="el-GR" sz="2000" dirty="0">
              <a:solidFill>
                <a:srgbClr val="202124"/>
              </a:solidFill>
              <a:latin typeface="Calibri" pitchFamily="34" charset="0"/>
              <a:cs typeface="Calibri" pitchFamily="34" charset="0"/>
            </a:endParaRPr>
          </a:p>
          <a:p>
            <a:r>
              <a:rPr lang="el-GR" sz="2000" b="1" dirty="0">
                <a:solidFill>
                  <a:srgbClr val="1A0DAB"/>
                </a:solidFill>
                <a:latin typeface="Calibri" pitchFamily="34" charset="0"/>
                <a:cs typeface="Calibri" pitchFamily="34" charset="0"/>
                <a:hlinkClick r:id="rId3"/>
              </a:rPr>
              <a:t>Πρωτεύουσα</a:t>
            </a:r>
            <a:r>
              <a:rPr lang="el-GR" sz="2000" b="1" dirty="0">
                <a:solidFill>
                  <a:srgbClr val="202124"/>
                </a:solidFill>
                <a:latin typeface="Calibri" pitchFamily="34" charset="0"/>
                <a:cs typeface="Calibri" pitchFamily="34" charset="0"/>
              </a:rPr>
              <a:t>: </a:t>
            </a:r>
            <a:r>
              <a:rPr lang="el-GR" sz="2000" dirty="0" smtClean="0">
                <a:solidFill>
                  <a:schemeClr val="tx1"/>
                </a:solidFill>
                <a:latin typeface="Calibri" pitchFamily="34" charset="0"/>
                <a:cs typeface="Calibri" pitchFamily="34" charset="0"/>
              </a:rPr>
              <a:t>Λονδίνο</a:t>
            </a:r>
            <a:endParaRPr lang="el-GR" sz="1800" dirty="0">
              <a:solidFill>
                <a:srgbClr val="202124"/>
              </a:solidFill>
              <a:latin typeface="Calibri" pitchFamily="34" charset="0"/>
              <a:cs typeface="Calibri" pitchFamily="34" charset="0"/>
            </a:endParaRPr>
          </a:p>
          <a:p>
            <a:r>
              <a:rPr lang="el-GR" sz="2000" dirty="0" smtClean="0">
                <a:latin typeface="Calibri" pitchFamily="34" charset="0"/>
                <a:cs typeface="Calibri" pitchFamily="34" charset="0"/>
              </a:rPr>
              <a:t> </a:t>
            </a:r>
            <a:r>
              <a:rPr lang="el-GR" sz="2000" b="1" dirty="0" smtClean="0">
                <a:latin typeface="Calibri" pitchFamily="34" charset="0"/>
                <a:cs typeface="Calibri" pitchFamily="34" charset="0"/>
                <a:hlinkClick r:id="rId4"/>
              </a:rPr>
              <a:t>Έκταση</a:t>
            </a:r>
            <a:r>
              <a:rPr lang="el-GR" sz="1800" b="1" dirty="0" smtClean="0">
                <a:latin typeface="Calibri" pitchFamily="34" charset="0"/>
                <a:cs typeface="Calibri" pitchFamily="34" charset="0"/>
              </a:rPr>
              <a:t>:</a:t>
            </a:r>
            <a:r>
              <a:rPr lang="el-GR" sz="2000" b="1" dirty="0" smtClean="0">
                <a:latin typeface="Calibri" pitchFamily="34" charset="0"/>
                <a:cs typeface="Calibri" pitchFamily="34" charset="0"/>
              </a:rPr>
              <a:t> </a:t>
            </a:r>
            <a:r>
              <a:rPr lang="el-GR" sz="2000" dirty="0" smtClean="0">
                <a:latin typeface="Calibri" pitchFamily="34" charset="0"/>
                <a:cs typeface="Calibri" pitchFamily="34" charset="0"/>
              </a:rPr>
              <a:t>130.279 </a:t>
            </a:r>
            <a:r>
              <a:rPr lang="en-US" sz="2000" dirty="0" smtClean="0">
                <a:latin typeface="Calibri" pitchFamily="34" charset="0"/>
                <a:cs typeface="Calibri" pitchFamily="34" charset="0"/>
              </a:rPr>
              <a:t>km</a:t>
            </a:r>
            <a:r>
              <a:rPr lang="en-US" sz="2000" baseline="30000" dirty="0" smtClean="0">
                <a:latin typeface="Calibri" pitchFamily="34" charset="0"/>
                <a:cs typeface="Calibri" pitchFamily="34" charset="0"/>
              </a:rPr>
              <a:t>2</a:t>
            </a:r>
            <a:endParaRPr lang="el-GR" sz="2000" dirty="0" smtClean="0">
              <a:latin typeface="Calibri" pitchFamily="34" charset="0"/>
              <a:cs typeface="Calibri" pitchFamily="34" charset="0"/>
              <a:hlinkClick r:id="rId5" tooltip="Πολίτευμα"/>
            </a:endParaRPr>
          </a:p>
          <a:p>
            <a:r>
              <a:rPr lang="el-GR" sz="2000" b="1" dirty="0" smtClean="0">
                <a:latin typeface="Calibri" pitchFamily="34" charset="0"/>
                <a:cs typeface="Calibri" pitchFamily="34" charset="0"/>
                <a:hlinkClick r:id="rId5" tooltip="Πολίτευμα"/>
              </a:rPr>
              <a:t>Πολίτευμα</a:t>
            </a:r>
            <a:r>
              <a:rPr lang="en-AU" sz="2000" b="1" dirty="0" smtClean="0">
                <a:latin typeface="Calibri" pitchFamily="34" charset="0"/>
                <a:cs typeface="Calibri" pitchFamily="34" charset="0"/>
              </a:rPr>
              <a:t>:</a:t>
            </a:r>
            <a:r>
              <a:rPr lang="el-GR" sz="2000" b="1" dirty="0" smtClean="0">
                <a:solidFill>
                  <a:schemeClr val="tx1"/>
                </a:solidFill>
                <a:latin typeface="Calibri" pitchFamily="34" charset="0"/>
                <a:cs typeface="Calibri" pitchFamily="34" charset="0"/>
              </a:rPr>
              <a:t> </a:t>
            </a:r>
            <a:r>
              <a:rPr lang="el-GR" sz="2000" dirty="0" smtClean="0">
                <a:solidFill>
                  <a:schemeClr val="tx1"/>
                </a:solidFill>
                <a:latin typeface="Calibri" pitchFamily="34" charset="0"/>
                <a:cs typeface="Calibri" pitchFamily="34" charset="0"/>
              </a:rPr>
              <a:t>Βασιλευόμενη Κοινοβουλευτική </a:t>
            </a:r>
            <a:r>
              <a:rPr lang="el-GR" sz="2000" dirty="0" err="1" smtClean="0">
                <a:solidFill>
                  <a:schemeClr val="tx1"/>
                </a:solidFill>
                <a:latin typeface="Calibri" pitchFamily="34" charset="0"/>
                <a:cs typeface="Calibri" pitchFamily="34" charset="0"/>
              </a:rPr>
              <a:t>Δημοκρατια</a:t>
            </a:r>
            <a:endParaRPr lang="el-GR" sz="2000" i="0" dirty="0">
              <a:solidFill>
                <a:schemeClr val="tx1"/>
              </a:solidFill>
              <a:effectLst/>
              <a:latin typeface="Calibri" pitchFamily="34" charset="0"/>
              <a:cs typeface="Calibri" pitchFamily="34" charset="0"/>
            </a:endParaRPr>
          </a:p>
        </p:txBody>
      </p:sp>
      <p:sp>
        <p:nvSpPr>
          <p:cNvPr id="3" name="Τίτλος 2"/>
          <p:cNvSpPr>
            <a:spLocks noGrp="1"/>
          </p:cNvSpPr>
          <p:nvPr>
            <p:ph type="title"/>
          </p:nvPr>
        </p:nvSpPr>
        <p:spPr>
          <a:xfrm>
            <a:off x="683568" y="548680"/>
            <a:ext cx="7756263" cy="1054250"/>
          </a:xfrm>
        </p:spPr>
        <p:txBody>
          <a:bodyPr/>
          <a:lstStyle/>
          <a:p>
            <a:r>
              <a:rPr lang="el-GR" dirty="0" smtClean="0">
                <a:solidFill>
                  <a:schemeClr val="accent5">
                    <a:lumMod val="60000"/>
                    <a:lumOff val="40000"/>
                  </a:schemeClr>
                </a:solidFill>
              </a:rPr>
              <a:t>ΛΙΓΕΣ ΠΛΗΡΟΦΟΡΙΕΣ </a:t>
            </a:r>
            <a:endParaRPr lang="el-GR" dirty="0">
              <a:solidFill>
                <a:schemeClr val="accent5">
                  <a:lumMod val="60000"/>
                  <a:lumOff val="40000"/>
                </a:schemeClr>
              </a:solidFill>
            </a:endParaRPr>
          </a:p>
        </p:txBody>
      </p:sp>
      <p:pic>
        <p:nvPicPr>
          <p:cNvPr id="6" name="Εικόνα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96544" y="2276872"/>
            <a:ext cx="4139952" cy="3168352"/>
          </a:xfrm>
          <a:prstGeom prst="rect">
            <a:avLst/>
          </a:prstGeom>
        </p:spPr>
      </p:pic>
    </p:spTree>
    <p:extLst>
      <p:ext uri="{BB962C8B-B14F-4D97-AF65-F5344CB8AC3E}">
        <p14:creationId xmlns:p14="http://schemas.microsoft.com/office/powerpoint/2010/main" xmlns="" val="30947222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500"/>
                                        <p:tgtEl>
                                          <p:spTgt spid="2">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buNone/>
            </a:pPr>
            <a:r>
              <a:rPr lang="en-GB" dirty="0" smtClean="0"/>
              <a:t>HALLOWEEN</a:t>
            </a:r>
            <a:endParaRPr lang="el-GR" dirty="0" smtClean="0"/>
          </a:p>
        </p:txBody>
      </p:sp>
      <p:sp>
        <p:nvSpPr>
          <p:cNvPr id="3" name="Τίτλος 2"/>
          <p:cNvSpPr>
            <a:spLocks noGrp="1"/>
          </p:cNvSpPr>
          <p:nvPr>
            <p:ph type="title"/>
          </p:nvPr>
        </p:nvSpPr>
        <p:spPr>
          <a:xfrm>
            <a:off x="683568" y="188640"/>
            <a:ext cx="7756263" cy="1512168"/>
          </a:xfrm>
          <a:solidFill>
            <a:srgbClr val="92D050"/>
          </a:solidFill>
        </p:spPr>
        <p:txBody>
          <a:bodyPr/>
          <a:lstStyle/>
          <a:p>
            <a:r>
              <a:rPr lang="el-GR" dirty="0" smtClean="0">
                <a:effectLst/>
              </a:rPr>
              <a:t>ΕΘΙΜΑ ΚΑΙ ΠΑΡΑΔΟΣΕΙΣ</a:t>
            </a:r>
            <a:endParaRPr lang="el-GR" dirty="0">
              <a:effectLs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2649305"/>
            <a:ext cx="28575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788024" y="2132856"/>
            <a:ext cx="2808312" cy="615553"/>
          </a:xfrm>
          <a:prstGeom prst="rect">
            <a:avLst/>
          </a:prstGeom>
          <a:noFill/>
        </p:spPr>
        <p:txBody>
          <a:bodyPr wrap="square" rtlCol="0">
            <a:spAutoFit/>
          </a:bodyPr>
          <a:lstStyle/>
          <a:p>
            <a:r>
              <a:rPr lang="el-GR" sz="1700" dirty="0" smtClean="0"/>
              <a:t>ΗΜΕΡΑ ΤΩΝ ΕΥΧΑΡΙΣΤΙΩΝ</a:t>
            </a:r>
            <a:endParaRPr lang="el-GR" sz="1700" dirty="0"/>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7984" y="2705584"/>
            <a:ext cx="2847975"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6478" y="4274174"/>
            <a:ext cx="2664296" cy="646331"/>
          </a:xfrm>
          <a:prstGeom prst="rect">
            <a:avLst/>
          </a:prstGeom>
          <a:noFill/>
        </p:spPr>
        <p:txBody>
          <a:bodyPr wrap="square" rtlCol="0">
            <a:spAutoFit/>
          </a:bodyPr>
          <a:lstStyle/>
          <a:p>
            <a:r>
              <a:rPr lang="en-GB" dirty="0" smtClean="0"/>
              <a:t>GUY FAWKS FESTIVAL</a:t>
            </a:r>
            <a:endParaRPr lang="el-GR" dirty="0"/>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5435" y="4920505"/>
            <a:ext cx="2790825"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481894" y="4315309"/>
            <a:ext cx="2664296" cy="646331"/>
          </a:xfrm>
          <a:prstGeom prst="rect">
            <a:avLst/>
          </a:prstGeom>
          <a:noFill/>
        </p:spPr>
        <p:txBody>
          <a:bodyPr wrap="square" rtlCol="0">
            <a:spAutoFit/>
          </a:bodyPr>
          <a:lstStyle/>
          <a:p>
            <a:r>
              <a:rPr lang="el-GR" dirty="0" smtClean="0"/>
              <a:t>ΤΟ ΚΥΝΗΓΙ ΤΟΥ ΑΥΓΟΥ</a:t>
            </a:r>
            <a:endParaRPr lang="el-GR" dirty="0"/>
          </a:p>
        </p:txBody>
      </p:sp>
      <p:pic>
        <p:nvPicPr>
          <p:cNvPr id="11"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55976" y="4941168"/>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64137171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prstGeom prst="cube">
            <a:avLst/>
          </a:prstGeom>
          <a:solidFill>
            <a:srgbClr val="002060"/>
          </a:solidFill>
          <a:effectLst>
            <a:innerShdw blurRad="63500" dist="50800" dir="189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lstStyle/>
          <a:p>
            <a:r>
              <a:rPr lang="el-GR" dirty="0" smtClean="0">
                <a:solidFill>
                  <a:schemeClr val="accent5">
                    <a:lumMod val="60000"/>
                    <a:lumOff val="40000"/>
                  </a:schemeClr>
                </a:solidFill>
              </a:rPr>
              <a:t>ΑΓΓΛΙΚΗ ΚΟΥΖΙΝΑ</a:t>
            </a:r>
            <a:endParaRPr lang="el-GR" dirty="0">
              <a:solidFill>
                <a:schemeClr val="accent5">
                  <a:lumMod val="60000"/>
                  <a:lumOff val="40000"/>
                </a:schemeClr>
              </a:solidFill>
            </a:endParaRPr>
          </a:p>
        </p:txBody>
      </p:sp>
      <p:pic>
        <p:nvPicPr>
          <p:cNvPr id="5" name="4 - Θέση περιεχομένου" descr="beef aggliko.jpg"/>
          <p:cNvPicPr>
            <a:picLocks noGrp="1" noChangeAspect="1"/>
          </p:cNvPicPr>
          <p:nvPr>
            <p:ph idx="1"/>
          </p:nvPr>
        </p:nvPicPr>
        <p:blipFill>
          <a:blip r:embed="rId3" cstate="print"/>
          <a:stretch>
            <a:fillRect/>
          </a:stretch>
        </p:blipFill>
        <p:spPr>
          <a:xfrm>
            <a:off x="323528" y="2132856"/>
            <a:ext cx="2520280" cy="19011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5 - TextBox"/>
          <p:cNvSpPr txBox="1"/>
          <p:nvPr/>
        </p:nvSpPr>
        <p:spPr>
          <a:xfrm>
            <a:off x="395536" y="4005064"/>
            <a:ext cx="2376264" cy="369332"/>
          </a:xfrm>
          <a:prstGeom prst="rect">
            <a:avLst/>
          </a:prstGeom>
          <a:noFill/>
        </p:spPr>
        <p:txBody>
          <a:bodyPr wrap="square" rtlCol="0">
            <a:spAutoFit/>
          </a:bodyPr>
          <a:lstStyle/>
          <a:p>
            <a:pPr algn="ctr"/>
            <a:r>
              <a:rPr lang="en-AU" b="1" dirty="0" smtClean="0"/>
              <a:t>Beef Wellington</a:t>
            </a:r>
          </a:p>
        </p:txBody>
      </p:sp>
      <p:pic>
        <p:nvPicPr>
          <p:cNvPr id="7" name="6 - Εικόνα" descr="english-breakfast-british-cuisine.jpg"/>
          <p:cNvPicPr>
            <a:picLocks noChangeAspect="1"/>
          </p:cNvPicPr>
          <p:nvPr/>
        </p:nvPicPr>
        <p:blipFill>
          <a:blip r:embed="rId4" cstate="print"/>
          <a:stretch>
            <a:fillRect/>
          </a:stretch>
        </p:blipFill>
        <p:spPr>
          <a:xfrm>
            <a:off x="6156176" y="2132856"/>
            <a:ext cx="2651786" cy="1988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7 - TextBox"/>
          <p:cNvSpPr txBox="1"/>
          <p:nvPr/>
        </p:nvSpPr>
        <p:spPr>
          <a:xfrm>
            <a:off x="6228184" y="4221088"/>
            <a:ext cx="2376264" cy="369332"/>
          </a:xfrm>
          <a:prstGeom prst="rect">
            <a:avLst/>
          </a:prstGeom>
          <a:noFill/>
        </p:spPr>
        <p:txBody>
          <a:bodyPr wrap="square" rtlCol="0">
            <a:spAutoFit/>
          </a:bodyPr>
          <a:lstStyle/>
          <a:p>
            <a:pPr algn="ctr"/>
            <a:r>
              <a:rPr lang="en-US" b="1" dirty="0" smtClean="0"/>
              <a:t>English Breakfast</a:t>
            </a:r>
          </a:p>
        </p:txBody>
      </p:sp>
      <p:pic>
        <p:nvPicPr>
          <p:cNvPr id="9" name="8 - Εικόνα" descr="fish-and-chips-british-cuisine.jpg"/>
          <p:cNvPicPr>
            <a:picLocks noChangeAspect="1"/>
          </p:cNvPicPr>
          <p:nvPr/>
        </p:nvPicPr>
        <p:blipFill>
          <a:blip r:embed="rId5" cstate="print"/>
          <a:stretch>
            <a:fillRect/>
          </a:stretch>
        </p:blipFill>
        <p:spPr>
          <a:xfrm>
            <a:off x="3203848" y="2204864"/>
            <a:ext cx="2592288" cy="19512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9 - TextBox"/>
          <p:cNvSpPr txBox="1"/>
          <p:nvPr/>
        </p:nvSpPr>
        <p:spPr>
          <a:xfrm>
            <a:off x="3275856" y="4149080"/>
            <a:ext cx="2376264" cy="369332"/>
          </a:xfrm>
          <a:prstGeom prst="rect">
            <a:avLst/>
          </a:prstGeom>
          <a:noFill/>
        </p:spPr>
        <p:txBody>
          <a:bodyPr wrap="square" rtlCol="0">
            <a:spAutoFit/>
          </a:bodyPr>
          <a:lstStyle/>
          <a:p>
            <a:pPr algn="ctr"/>
            <a:r>
              <a:rPr lang="en-US" b="1" dirty="0" smtClean="0"/>
              <a:t>Fish and Chips</a:t>
            </a:r>
            <a:endParaRPr lang="el-GR" b="1" dirty="0"/>
          </a:p>
        </p:txBody>
      </p:sp>
      <p:pic>
        <p:nvPicPr>
          <p:cNvPr id="11" name="10 - Εικόνα" descr="Sunday-Roast-british-cuisine.jpg"/>
          <p:cNvPicPr>
            <a:picLocks noChangeAspect="1"/>
          </p:cNvPicPr>
          <p:nvPr/>
        </p:nvPicPr>
        <p:blipFill>
          <a:blip r:embed="rId6" cstate="print"/>
          <a:stretch>
            <a:fillRect/>
          </a:stretch>
        </p:blipFill>
        <p:spPr>
          <a:xfrm>
            <a:off x="395536" y="4365104"/>
            <a:ext cx="2520280" cy="1841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14 - TextBox"/>
          <p:cNvSpPr txBox="1"/>
          <p:nvPr/>
        </p:nvSpPr>
        <p:spPr>
          <a:xfrm>
            <a:off x="467544" y="6237312"/>
            <a:ext cx="2448272" cy="369332"/>
          </a:xfrm>
          <a:prstGeom prst="rect">
            <a:avLst/>
          </a:prstGeom>
          <a:noFill/>
        </p:spPr>
        <p:txBody>
          <a:bodyPr wrap="square" rtlCol="0">
            <a:spAutoFit/>
          </a:bodyPr>
          <a:lstStyle/>
          <a:p>
            <a:pPr algn="ctr"/>
            <a:r>
              <a:rPr lang="en-US" b="1" dirty="0" smtClean="0"/>
              <a:t>Sunday Roast</a:t>
            </a:r>
            <a:endParaRPr lang="el-GR" b="1" dirty="0"/>
          </a:p>
        </p:txBody>
      </p:sp>
      <p:pic>
        <p:nvPicPr>
          <p:cNvPr id="16" name="15 - Εικόνα" descr="αρχείο λήψης.jpg"/>
          <p:cNvPicPr>
            <a:picLocks noChangeAspect="1"/>
          </p:cNvPicPr>
          <p:nvPr/>
        </p:nvPicPr>
        <p:blipFill>
          <a:blip r:embed="rId7" cstate="print"/>
          <a:stretch>
            <a:fillRect/>
          </a:stretch>
        </p:blipFill>
        <p:spPr>
          <a:xfrm>
            <a:off x="3131840" y="4509120"/>
            <a:ext cx="2857500" cy="16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16 - TextBox"/>
          <p:cNvSpPr txBox="1"/>
          <p:nvPr/>
        </p:nvSpPr>
        <p:spPr>
          <a:xfrm>
            <a:off x="3203848" y="6237312"/>
            <a:ext cx="2808312" cy="369332"/>
          </a:xfrm>
          <a:prstGeom prst="rect">
            <a:avLst/>
          </a:prstGeom>
          <a:noFill/>
        </p:spPr>
        <p:txBody>
          <a:bodyPr wrap="square" rtlCol="0">
            <a:spAutoFit/>
          </a:bodyPr>
          <a:lstStyle/>
          <a:p>
            <a:pPr algn="ctr"/>
            <a:r>
              <a:rPr lang="en-US" b="1" dirty="0" smtClean="0"/>
              <a:t>English Tea</a:t>
            </a:r>
            <a:endParaRPr lang="el-GR" b="1" dirty="0"/>
          </a:p>
        </p:txBody>
      </p:sp>
      <p:pic>
        <p:nvPicPr>
          <p:cNvPr id="18" name="17 - Εικόνα" descr="english trifle.jpg"/>
          <p:cNvPicPr>
            <a:picLocks noChangeAspect="1"/>
          </p:cNvPicPr>
          <p:nvPr/>
        </p:nvPicPr>
        <p:blipFill>
          <a:blip r:embed="rId8" cstate="print"/>
          <a:stretch>
            <a:fillRect/>
          </a:stretch>
        </p:blipFill>
        <p:spPr>
          <a:xfrm>
            <a:off x="6300192" y="4581128"/>
            <a:ext cx="2664296" cy="17281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9" name="18 - TextBox"/>
          <p:cNvSpPr txBox="1"/>
          <p:nvPr/>
        </p:nvSpPr>
        <p:spPr>
          <a:xfrm>
            <a:off x="6444208" y="6309320"/>
            <a:ext cx="2232248" cy="369332"/>
          </a:xfrm>
          <a:prstGeom prst="rect">
            <a:avLst/>
          </a:prstGeom>
          <a:noFill/>
        </p:spPr>
        <p:txBody>
          <a:bodyPr wrap="square" rtlCol="0">
            <a:spAutoFit/>
          </a:bodyPr>
          <a:lstStyle/>
          <a:p>
            <a:pPr algn="ctr"/>
            <a:r>
              <a:rPr lang="en-AU" b="1" dirty="0" smtClean="0"/>
              <a:t>Trifle</a:t>
            </a:r>
            <a:endParaRPr lang="el-GR" b="1" dirty="0"/>
          </a:p>
        </p:txBody>
      </p:sp>
    </p:spTree>
    <p:extLst>
      <p:ext uri="{BB962C8B-B14F-4D97-AF65-F5344CB8AC3E}">
        <p14:creationId xmlns:p14="http://schemas.microsoft.com/office/powerpoint/2010/main" xmlns="" val="3110769295"/>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err="1" smtClean="0"/>
              <a:t>wikipedia&amp;rlz</a:t>
            </a:r>
            <a:r>
              <a:rPr lang="en-US" dirty="0" smtClean="0"/>
              <a:t>=1C1GCEA_enGR920GR920&amp;oq=</a:t>
            </a:r>
            <a:r>
              <a:rPr lang="en-US" dirty="0" err="1" smtClean="0"/>
              <a:t>wikipedia&amp;aqs</a:t>
            </a:r>
            <a:r>
              <a:rPr lang="en-US" dirty="0" smtClean="0"/>
              <a:t>=chrome.0.69i59j0j0i395l3j69i60l3.20181j1j9&amp;sourceid=</a:t>
            </a:r>
            <a:r>
              <a:rPr lang="en-US" dirty="0" err="1" smtClean="0"/>
              <a:t>chrome&amp;ie</a:t>
            </a:r>
            <a:r>
              <a:rPr lang="en-US" dirty="0" smtClean="0"/>
              <a:t>=UTF-8</a:t>
            </a:r>
          </a:p>
          <a:p>
            <a:r>
              <a:rPr lang="en-US" dirty="0" err="1" smtClean="0"/>
              <a:t>tripadvisor+agglia&amp;rlz</a:t>
            </a:r>
            <a:r>
              <a:rPr lang="en-US" dirty="0" smtClean="0"/>
              <a:t>=1C1GCEA_enGR920GR920&amp;oq=</a:t>
            </a:r>
            <a:r>
              <a:rPr lang="en-US" dirty="0" err="1" smtClean="0"/>
              <a:t>tripadvisor+agglia&amp;aqs</a:t>
            </a:r>
            <a:r>
              <a:rPr lang="en-US" dirty="0" smtClean="0"/>
              <a:t>=chrome..69i57j33i10i160.21784j1j9&amp;sourceid=</a:t>
            </a:r>
            <a:r>
              <a:rPr lang="en-US" dirty="0" err="1" smtClean="0"/>
              <a:t>chrome&amp;ie</a:t>
            </a:r>
            <a:r>
              <a:rPr lang="en-US" dirty="0" smtClean="0"/>
              <a:t>=UTF-8</a:t>
            </a:r>
            <a:endParaRPr lang="el-GR" dirty="0"/>
          </a:p>
        </p:txBody>
      </p:sp>
      <p:sp>
        <p:nvSpPr>
          <p:cNvPr id="3" name="2 - Τίτλος"/>
          <p:cNvSpPr>
            <a:spLocks noGrp="1"/>
          </p:cNvSpPr>
          <p:nvPr>
            <p:ph type="title"/>
          </p:nvPr>
        </p:nvSpPr>
        <p:spPr/>
        <p:txBody>
          <a:bodyPr/>
          <a:lstStyle/>
          <a:p>
            <a:r>
              <a:rPr lang="el-GR" dirty="0" smtClean="0"/>
              <a:t>ΠΗΓΕΣ</a:t>
            </a:r>
            <a:endParaRPr lang="el-GR" dirty="0"/>
          </a:p>
        </p:txBody>
      </p:sp>
    </p:spTree>
  </p:cSld>
  <p:clrMapOvr>
    <a:masterClrMapping/>
  </p:clrMapOvr>
  <p:transition spd="slow">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1997140_10206680273278736_2048218081_n.jpg"/>
          <p:cNvPicPr>
            <a:picLocks noChangeAspect="1"/>
          </p:cNvPicPr>
          <p:nvPr/>
        </p:nvPicPr>
        <p:blipFill>
          <a:blip r:embed="rId2" cstate="print"/>
          <a:stretch>
            <a:fillRect/>
          </a:stretch>
        </p:blipFill>
        <p:spPr>
          <a:xfrm>
            <a:off x="0" y="0"/>
            <a:ext cx="9144000" cy="6858000"/>
          </a:xfrm>
          <a:prstGeom prst="rect">
            <a:avLst/>
          </a:prstGeom>
        </p:spPr>
      </p:pic>
      <p:sp>
        <p:nvSpPr>
          <p:cNvPr id="3" name="2 - TextBox"/>
          <p:cNvSpPr txBox="1"/>
          <p:nvPr/>
        </p:nvSpPr>
        <p:spPr>
          <a:xfrm>
            <a:off x="1043608" y="548680"/>
            <a:ext cx="6552728" cy="2308324"/>
          </a:xfrm>
          <a:prstGeom prst="rect">
            <a:avLst/>
          </a:prstGeom>
          <a:noFill/>
        </p:spPr>
        <p:txBody>
          <a:bodyPr wrap="square" rtlCol="0">
            <a:spAutoFit/>
          </a:bodyPr>
          <a:lstStyle/>
          <a:p>
            <a:pPr algn="ctr"/>
            <a:r>
              <a:rPr lang="el-GR" sz="4800" dirty="0" smtClean="0">
                <a:ln cmpd="sng">
                  <a:solidFill>
                    <a:schemeClr val="tx1"/>
                  </a:solidFill>
                  <a:prstDash val="sysDash"/>
                </a:ln>
                <a:solidFill>
                  <a:schemeClr val="accent5">
                    <a:lumMod val="75000"/>
                  </a:schemeClr>
                </a:solidFill>
                <a:effectLst>
                  <a:outerShdw blurRad="1270000" dist="50800" dir="5400000" algn="ctr" rotWithShape="0">
                    <a:srgbClr val="000000">
                      <a:alpha val="43137"/>
                    </a:srgbClr>
                  </a:outerShdw>
                </a:effectLst>
              </a:rPr>
              <a:t>ΕΥΧΑΡΙΣΤΟΥΜΕ ΓΙΑ ΤΗΝ ΠΡΟΣΟΧΗ ΣΑΣ!!!!!!!!!!!</a:t>
            </a:r>
            <a:endParaRPr lang="el-GR" sz="4800" dirty="0">
              <a:ln cmpd="sng">
                <a:solidFill>
                  <a:schemeClr val="tx1"/>
                </a:solidFill>
                <a:prstDash val="sysDash"/>
              </a:ln>
              <a:solidFill>
                <a:schemeClr val="accent5">
                  <a:lumMod val="75000"/>
                </a:schemeClr>
              </a:solidFill>
              <a:effectLst>
                <a:outerShdw blurRad="1270000" dist="50800" dir="5400000" algn="ctr" rotWithShape="0">
                  <a:srgbClr val="000000">
                    <a:alpha val="43137"/>
                  </a:srgbClr>
                </a:outerShdw>
              </a:effectLst>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creenshot_8.png"/>
          <p:cNvPicPr>
            <a:picLocks noGrp="1" noChangeAspect="1"/>
          </p:cNvPicPr>
          <p:nvPr>
            <p:ph idx="1"/>
          </p:nvPr>
        </p:nvPicPr>
        <p:blipFill>
          <a:blip r:embed="rId2" cstate="print"/>
          <a:stretch>
            <a:fillRect/>
          </a:stretch>
        </p:blipFill>
        <p:spPr>
          <a:xfrm>
            <a:off x="179512" y="2276872"/>
            <a:ext cx="4464496" cy="3960440"/>
          </a:xfrm>
          <a:prstGeom prst="rect">
            <a:avLst/>
          </a:prstGeom>
          <a:ln>
            <a:noFill/>
          </a:ln>
          <a:effectLst>
            <a:softEdge rad="112500"/>
          </a:effectLst>
        </p:spPr>
      </p:pic>
      <p:sp>
        <p:nvSpPr>
          <p:cNvPr id="3" name="2 - Τίτλος"/>
          <p:cNvSpPr>
            <a:spLocks noGrp="1"/>
          </p:cNvSpPr>
          <p:nvPr>
            <p:ph type="title"/>
          </p:nvPr>
        </p:nvSpPr>
        <p:spPr/>
        <p:txBody>
          <a:bodyPr/>
          <a:lstStyle/>
          <a:p>
            <a:r>
              <a:rPr lang="el-GR" dirty="0" smtClean="0">
                <a:solidFill>
                  <a:srgbClr val="002060"/>
                </a:solidFill>
              </a:rPr>
              <a:t>Η ΑΓΓΛΙΑ ΣΤΟΝ ΧΑΡΤΗ</a:t>
            </a:r>
            <a:endParaRPr lang="el-GR" dirty="0">
              <a:solidFill>
                <a:srgbClr val="002060"/>
              </a:solidFill>
            </a:endParaRPr>
          </a:p>
        </p:txBody>
      </p:sp>
      <p:pic>
        <p:nvPicPr>
          <p:cNvPr id="9" name="8 - Εικόνα" descr="Map_of_United_Kingdom.svg.png"/>
          <p:cNvPicPr>
            <a:picLocks noChangeAspect="1"/>
          </p:cNvPicPr>
          <p:nvPr/>
        </p:nvPicPr>
        <p:blipFill>
          <a:blip r:embed="rId3" cstate="print"/>
          <a:stretch>
            <a:fillRect/>
          </a:stretch>
        </p:blipFill>
        <p:spPr>
          <a:xfrm>
            <a:off x="4932040" y="2204864"/>
            <a:ext cx="3744416" cy="4475320"/>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800px-Royal_Coat_of_Arms_of_the_United_Kingdom.svg.png"/>
          <p:cNvPicPr>
            <a:picLocks noGrp="1" noChangeAspect="1"/>
          </p:cNvPicPr>
          <p:nvPr>
            <p:ph idx="1"/>
          </p:nvPr>
        </p:nvPicPr>
        <p:blipFill>
          <a:blip r:embed="rId2" cstate="print"/>
          <a:stretch>
            <a:fillRect/>
          </a:stretch>
        </p:blipFill>
        <p:spPr>
          <a:xfrm>
            <a:off x="539552" y="2348880"/>
            <a:ext cx="3456384" cy="33440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2 - Τίτλος"/>
          <p:cNvSpPr>
            <a:spLocks noGrp="1"/>
          </p:cNvSpPr>
          <p:nvPr>
            <p:ph type="title"/>
          </p:nvPr>
        </p:nvSpPr>
        <p:spPr/>
        <p:txBody>
          <a:bodyPr/>
          <a:lstStyle/>
          <a:p>
            <a:r>
              <a:rPr lang="el-GR" dirty="0" smtClean="0">
                <a:solidFill>
                  <a:srgbClr val="0070C0"/>
                </a:solidFill>
              </a:rPr>
              <a:t>ΕΘΝΟΣΗΜΟ ΚΑΙ ΝΟΜΙΣΜΑ</a:t>
            </a:r>
            <a:endParaRPr lang="el-GR" dirty="0">
              <a:solidFill>
                <a:srgbClr val="0070C0"/>
              </a:solidFill>
            </a:endParaRPr>
          </a:p>
        </p:txBody>
      </p:sp>
      <p:pic>
        <p:nvPicPr>
          <p:cNvPr id="5" name="4 - Εικόνα" descr="στερλινα.jpg"/>
          <p:cNvPicPr>
            <a:picLocks noChangeAspect="1"/>
          </p:cNvPicPr>
          <p:nvPr/>
        </p:nvPicPr>
        <p:blipFill>
          <a:blip r:embed="rId3" cstate="print"/>
          <a:stretch>
            <a:fillRect/>
          </a:stretch>
        </p:blipFill>
        <p:spPr>
          <a:xfrm>
            <a:off x="4427984" y="3068960"/>
            <a:ext cx="4104456" cy="2624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 TextBox"/>
          <p:cNvSpPr txBox="1"/>
          <p:nvPr/>
        </p:nvSpPr>
        <p:spPr>
          <a:xfrm>
            <a:off x="4860032" y="5805264"/>
            <a:ext cx="3456384" cy="369332"/>
          </a:xfrm>
          <a:prstGeom prst="rect">
            <a:avLst/>
          </a:prstGeom>
          <a:solidFill>
            <a:srgbClr val="002060"/>
          </a:solidFill>
        </p:spPr>
        <p:txBody>
          <a:bodyPr wrap="square" rtlCol="0">
            <a:spAutoFit/>
          </a:bodyPr>
          <a:lstStyle/>
          <a:p>
            <a:pPr algn="ctr"/>
            <a:r>
              <a:rPr lang="el-GR" dirty="0" smtClean="0"/>
              <a:t> </a:t>
            </a:r>
            <a:r>
              <a:rPr lang="el-GR" b="1" i="1" u="sng" dirty="0" smtClean="0">
                <a:solidFill>
                  <a:schemeClr val="bg1"/>
                </a:solidFill>
              </a:rPr>
              <a:t>ΣΤΕΡΛΙΝΑ </a:t>
            </a:r>
            <a:endParaRPr lang="el-GR" b="1" i="1" u="sng" dirty="0">
              <a:solidFill>
                <a:schemeClr val="bg1"/>
              </a:solidFill>
            </a:endParaRPr>
          </a:p>
        </p:txBody>
      </p:sp>
      <p:sp>
        <p:nvSpPr>
          <p:cNvPr id="7" name="6 - TextBox"/>
          <p:cNvSpPr txBox="1"/>
          <p:nvPr/>
        </p:nvSpPr>
        <p:spPr>
          <a:xfrm>
            <a:off x="827584" y="5805264"/>
            <a:ext cx="2736304" cy="369332"/>
          </a:xfrm>
          <a:prstGeom prst="rect">
            <a:avLst/>
          </a:prstGeom>
          <a:solidFill>
            <a:srgbClr val="002060"/>
          </a:solidFill>
        </p:spPr>
        <p:txBody>
          <a:bodyPr wrap="square" rtlCol="0">
            <a:spAutoFit/>
          </a:bodyPr>
          <a:lstStyle/>
          <a:p>
            <a:pPr algn="ctr"/>
            <a:r>
              <a:rPr lang="el-GR" b="1" i="1" u="sng" dirty="0" smtClean="0">
                <a:solidFill>
                  <a:schemeClr val="bg1"/>
                </a:solidFill>
              </a:rPr>
              <a:t>ΕΘΝΟΣΗΜΟ</a:t>
            </a:r>
            <a:r>
              <a:rPr lang="el-GR" b="1" i="1" u="sng" dirty="0" smtClean="0"/>
              <a:t> </a:t>
            </a:r>
            <a:r>
              <a:rPr lang="el-GR" b="1" i="1" u="sng" dirty="0" smtClean="0">
                <a:solidFill>
                  <a:schemeClr val="bg1"/>
                </a:solidFill>
              </a:rPr>
              <a:t>ΑΓΓΛΙΑΣ</a:t>
            </a:r>
            <a:endParaRPr lang="el-GR" b="1" i="1" u="sng" dirty="0">
              <a:solidFill>
                <a:schemeClr val="bg1"/>
              </a:solidFill>
            </a:endParaRPr>
          </a:p>
        </p:txBody>
      </p:sp>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buFont typeface="Wingdings" pitchFamily="2" charset="2"/>
              <a:buChar char="q"/>
            </a:pPr>
            <a:r>
              <a:rPr lang="el-GR" dirty="0" smtClean="0"/>
              <a:t>Οι Βρετανοί είναι στην πλειοψηφία τους προτεστάντες. Ο </a:t>
            </a:r>
            <a:r>
              <a:rPr lang="el-GR" dirty="0" smtClean="0">
                <a:hlinkClick r:id="rId2" tooltip="Αγγλικανισμός"/>
              </a:rPr>
              <a:t>αγγλικανισμός</a:t>
            </a:r>
            <a:r>
              <a:rPr lang="el-GR" dirty="0" smtClean="0"/>
              <a:t> εγκαθιδρύθηκε στην Αγγλία το </a:t>
            </a:r>
            <a:r>
              <a:rPr lang="el-GR" dirty="0" smtClean="0">
                <a:hlinkClick r:id="rId3" tooltip="1534"/>
              </a:rPr>
              <a:t>1534</a:t>
            </a:r>
            <a:r>
              <a:rPr lang="el-GR" dirty="0" smtClean="0"/>
              <a:t>, όταν διακόπηκαν οι σχέσεις με την </a:t>
            </a:r>
            <a:r>
              <a:rPr lang="el-GR" dirty="0" smtClean="0">
                <a:hlinkClick r:id="rId4" tooltip="Καθολική Εκκλησία"/>
              </a:rPr>
              <a:t>Ρωμαιοκαθολική Εκκλησία</a:t>
            </a:r>
            <a:r>
              <a:rPr lang="el-GR" dirty="0" smtClean="0"/>
              <a:t> και οργανώθηκε η </a:t>
            </a:r>
            <a:r>
              <a:rPr lang="el-GR" dirty="0" smtClean="0">
                <a:hlinkClick r:id="rId5" tooltip="Εκκλησία της Αγγλίας"/>
              </a:rPr>
              <a:t>Εκκλησία της Αγγλίας</a:t>
            </a:r>
            <a:r>
              <a:rPr lang="el-GR" dirty="0" smtClean="0"/>
              <a:t> ως επίσημη θρησκεία. Μαζί με την </a:t>
            </a:r>
            <a:r>
              <a:rPr lang="el-GR" dirty="0" smtClean="0">
                <a:hlinkClick r:id="rId6" tooltip="Εκκλησία της Σκωτίας (δεν έχει γραφτεί ακόμα)"/>
              </a:rPr>
              <a:t>Εκκλησία της Σκωτίας</a:t>
            </a:r>
            <a:r>
              <a:rPr lang="el-GR" dirty="0" smtClean="0"/>
              <a:t> λειτουργούν ως επίσημη θρησκεία.</a:t>
            </a:r>
          </a:p>
          <a:p>
            <a:pPr>
              <a:buNone/>
            </a:pPr>
            <a:endParaRPr lang="el-GR" dirty="0" smtClean="0"/>
          </a:p>
        </p:txBody>
      </p:sp>
      <p:sp>
        <p:nvSpPr>
          <p:cNvPr id="3" name="2 - Τίτλος"/>
          <p:cNvSpPr>
            <a:spLocks noGrp="1"/>
          </p:cNvSpPr>
          <p:nvPr>
            <p:ph type="title"/>
          </p:nvPr>
        </p:nvSpPr>
        <p:spPr>
          <a:xfrm>
            <a:off x="683568" y="404664"/>
            <a:ext cx="7756263" cy="1054250"/>
          </a:xfrm>
        </p:spPr>
        <p:txBody>
          <a:bodyPr/>
          <a:lstStyle/>
          <a:p>
            <a:r>
              <a:rPr lang="el-GR" dirty="0" smtClean="0">
                <a:solidFill>
                  <a:schemeClr val="accent5">
                    <a:lumMod val="60000"/>
                    <a:lumOff val="40000"/>
                  </a:schemeClr>
                </a:solidFill>
              </a:rPr>
              <a:t>ΘΡΗΣΚΕΙΑ</a:t>
            </a:r>
            <a:endParaRPr lang="el-GR" dirty="0">
              <a:solidFill>
                <a:schemeClr val="accent5">
                  <a:lumMod val="60000"/>
                  <a:lumOff val="40000"/>
                </a:schemeClr>
              </a:solidFill>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3" y="2204864"/>
            <a:ext cx="3816424" cy="4421013"/>
          </a:xfrm>
        </p:spPr>
        <p:txBody>
          <a:bodyPr>
            <a:normAutofit fontScale="92500"/>
          </a:bodyPr>
          <a:lstStyle/>
          <a:p>
            <a:pPr fontAlgn="base"/>
            <a:r>
              <a:rPr lang="el-GR" sz="2000" dirty="0" smtClean="0"/>
              <a:t>Το κλίμα της Μεγάλης Βρετανίας είναι εύκρατο με τα τυπικά χαρακτηριστικά του ωκεάνιου.</a:t>
            </a:r>
          </a:p>
          <a:p>
            <a:pPr fontAlgn="base"/>
            <a:r>
              <a:rPr lang="el-GR" sz="2000" dirty="0" smtClean="0"/>
              <a:t>Το καλοκαίρι είναι πολύ βροχερό κι οι βροχές κάθε χρόνο φτάνουν από 1.000 μέχρι 3.000 χιλιοστά στα βορειοδυτικά, ενώ στ’ ανατολικά είναι σχετικά ξερό και οι βροχές δεν ξεπερνούν τα 700 χιλιοστά το χρόνο. Ο χειμώνας, χωρίς να είναι πολύ βαρύς, χαρακτηρίζεται από πολλές νεφώσεις και βροχές με δυνατούς ανέμους.</a:t>
            </a:r>
          </a:p>
          <a:p>
            <a:endParaRPr lang="el-GR" dirty="0"/>
          </a:p>
        </p:txBody>
      </p:sp>
      <p:sp>
        <p:nvSpPr>
          <p:cNvPr id="3" name="2 - Τίτλος"/>
          <p:cNvSpPr>
            <a:spLocks noGrp="1"/>
          </p:cNvSpPr>
          <p:nvPr>
            <p:ph type="title"/>
          </p:nvPr>
        </p:nvSpPr>
        <p:spPr/>
        <p:txBody>
          <a:bodyPr/>
          <a:lstStyle/>
          <a:p>
            <a:r>
              <a:rPr lang="el-GR" dirty="0" smtClean="0">
                <a:solidFill>
                  <a:schemeClr val="accent5">
                    <a:lumMod val="75000"/>
                  </a:schemeClr>
                </a:solidFill>
              </a:rPr>
              <a:t>ΚΛΙΜΑ</a:t>
            </a:r>
            <a:endParaRPr lang="el-GR" dirty="0">
              <a:solidFill>
                <a:schemeClr val="accent5">
                  <a:lumMod val="75000"/>
                </a:schemeClr>
              </a:solidFill>
            </a:endParaRPr>
          </a:p>
        </p:txBody>
      </p:sp>
      <p:pic>
        <p:nvPicPr>
          <p:cNvPr id="4" name="3 - Εικόνα" descr="138946.jpg"/>
          <p:cNvPicPr>
            <a:picLocks noChangeAspect="1"/>
          </p:cNvPicPr>
          <p:nvPr/>
        </p:nvPicPr>
        <p:blipFill>
          <a:blip r:embed="rId2" cstate="print"/>
          <a:stretch>
            <a:fillRect/>
          </a:stretch>
        </p:blipFill>
        <p:spPr>
          <a:xfrm>
            <a:off x="4139952" y="2348880"/>
            <a:ext cx="4680520"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44008" y="2420888"/>
            <a:ext cx="4104456" cy="4104456"/>
          </a:xfrm>
        </p:spPr>
        <p:txBody>
          <a:bodyPr>
            <a:normAutofit fontScale="92500" lnSpcReduction="10000"/>
          </a:bodyPr>
          <a:lstStyle/>
          <a:p>
            <a:pPr>
              <a:buNone/>
            </a:pPr>
            <a:endParaRPr lang="el-GR" dirty="0" smtClean="0"/>
          </a:p>
          <a:p>
            <a:r>
              <a:rPr lang="el-GR" dirty="0" smtClean="0"/>
              <a:t>Στην Αγγλία υπάρχουν πάρα πολλά ποτάμια, αλλά μικρού μήκους. Τα μεγαλύτερα είναι ο Σέβερν κι ο </a:t>
            </a:r>
            <a:r>
              <a:rPr lang="el-GR" dirty="0" smtClean="0">
                <a:hlinkClick r:id="rId2" tooltip="Τάμεσης"/>
              </a:rPr>
              <a:t>Τάμεσης</a:t>
            </a:r>
            <a:r>
              <a:rPr lang="el-GR" dirty="0" smtClean="0"/>
              <a:t>, που διασχίζει το </a:t>
            </a:r>
            <a:r>
              <a:rPr lang="el-GR" dirty="0" smtClean="0">
                <a:hlinkClick r:id="rId3" tooltip="Λονδίνο"/>
              </a:rPr>
              <a:t>Λονδίνο</a:t>
            </a:r>
            <a:r>
              <a:rPr lang="el-GR" dirty="0" smtClean="0"/>
              <a:t> .</a:t>
            </a:r>
          </a:p>
          <a:p>
            <a:r>
              <a:rPr lang="el-GR" dirty="0" smtClean="0"/>
              <a:t>Τα βουνά της Μεγάλης Βρετανίας έχουν υποστεί μεγάλη διάβρωση κι είναι σχετικά χαμηλά. Πρόκειται για οροσειρές που το ύψος τους δεν ξεπερνά τα 1.400 μέτρα.</a:t>
            </a:r>
          </a:p>
          <a:p>
            <a:endParaRPr lang="el-GR" dirty="0"/>
          </a:p>
        </p:txBody>
      </p:sp>
      <p:sp>
        <p:nvSpPr>
          <p:cNvPr id="3" name="2 - Τίτλος"/>
          <p:cNvSpPr>
            <a:spLocks noGrp="1"/>
          </p:cNvSpPr>
          <p:nvPr>
            <p:ph type="title"/>
          </p:nvPr>
        </p:nvSpPr>
        <p:spPr/>
        <p:txBody>
          <a:bodyPr/>
          <a:lstStyle/>
          <a:p>
            <a:r>
              <a:rPr lang="el-GR" dirty="0" smtClean="0">
                <a:solidFill>
                  <a:schemeClr val="bg2">
                    <a:lumMod val="25000"/>
                  </a:schemeClr>
                </a:solidFill>
              </a:rPr>
              <a:t>ΜΟΡΦΟΛΟΓΙΑ</a:t>
            </a:r>
            <a:endParaRPr lang="el-GR" dirty="0">
              <a:solidFill>
                <a:schemeClr val="bg2">
                  <a:lumMod val="25000"/>
                </a:schemeClr>
              </a:solidFill>
            </a:endParaRPr>
          </a:p>
        </p:txBody>
      </p:sp>
      <p:pic>
        <p:nvPicPr>
          <p:cNvPr id="5" name="4 - Εικόνα" descr="castle-crag-england-cumbria-lake-district-landscape-scenery-mountains-nature-mountain.jpg"/>
          <p:cNvPicPr>
            <a:picLocks noChangeAspect="1"/>
          </p:cNvPicPr>
          <p:nvPr/>
        </p:nvPicPr>
        <p:blipFill>
          <a:blip r:embed="rId4" cstate="print"/>
          <a:stretch>
            <a:fillRect/>
          </a:stretch>
        </p:blipFill>
        <p:spPr>
          <a:xfrm>
            <a:off x="251520" y="2420888"/>
            <a:ext cx="4320479"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1484784"/>
            <a:ext cx="2847975" cy="1600200"/>
          </a:xfrm>
          <a:prstGeom prst="ellipse">
            <a:avLst/>
          </a:prstGeom>
          <a:ln>
            <a:noFill/>
          </a:ln>
          <a:effectLst>
            <a:softEdge rad="112500"/>
          </a:effectLst>
        </p:spPr>
      </p:pic>
      <p:sp>
        <p:nvSpPr>
          <p:cNvPr id="2" name="Τίτλος 1"/>
          <p:cNvSpPr>
            <a:spLocks noGrp="1"/>
          </p:cNvSpPr>
          <p:nvPr>
            <p:ph type="title"/>
          </p:nvPr>
        </p:nvSpPr>
        <p:spPr/>
        <p:txBody>
          <a:bodyPr/>
          <a:lstStyle/>
          <a:p>
            <a:r>
              <a:rPr lang="el-GR" dirty="0" smtClean="0"/>
              <a:t>ΑΞΙΟΘΕΑΤΑ</a:t>
            </a:r>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5716" y="1496164"/>
            <a:ext cx="2705100" cy="1685925"/>
          </a:xfrm>
          <a:prstGeom prst="ellipse">
            <a:avLst/>
          </a:prstGeom>
          <a:ln>
            <a:noFill/>
          </a:ln>
          <a:effectLst>
            <a:softEdge rad="112500"/>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2160" y="1556792"/>
            <a:ext cx="2714625" cy="1685925"/>
          </a:xfrm>
          <a:prstGeom prst="ellipse">
            <a:avLst/>
          </a:prstGeom>
          <a:ln>
            <a:noFill/>
          </a:ln>
          <a:effectLst>
            <a:softEdge rad="112500"/>
          </a:effectLst>
        </p:spPr>
      </p:pic>
      <p:pic>
        <p:nvPicPr>
          <p:cNvPr id="7" name="Εικόνα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0659" y="4017504"/>
            <a:ext cx="2466975" cy="1847850"/>
          </a:xfrm>
          <a:prstGeom prst="ellipse">
            <a:avLst/>
          </a:prstGeom>
          <a:ln>
            <a:noFill/>
          </a:ln>
          <a:effectLst>
            <a:softEdge rad="112500"/>
          </a:effectLst>
        </p:spPr>
      </p:pic>
      <p:pic>
        <p:nvPicPr>
          <p:cNvPr id="8" name="Εικόνα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08237" y="4041476"/>
            <a:ext cx="2619375" cy="1743075"/>
          </a:xfrm>
          <a:prstGeom prst="ellipse">
            <a:avLst/>
          </a:prstGeom>
          <a:ln>
            <a:noFill/>
          </a:ln>
          <a:effectLst>
            <a:softEdge rad="112500"/>
          </a:effectLst>
        </p:spPr>
      </p:pic>
      <p:pic>
        <p:nvPicPr>
          <p:cNvPr id="9" name="Εικόνα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14321" y="3989088"/>
            <a:ext cx="2466975" cy="1847850"/>
          </a:xfrm>
          <a:prstGeom prst="ellipse">
            <a:avLst/>
          </a:prstGeom>
          <a:ln>
            <a:noFill/>
          </a:ln>
          <a:effectLst>
            <a:softEdge rad="112500"/>
          </a:effectLst>
        </p:spPr>
      </p:pic>
      <p:sp>
        <p:nvSpPr>
          <p:cNvPr id="11" name="TextBox 10"/>
          <p:cNvSpPr txBox="1"/>
          <p:nvPr/>
        </p:nvSpPr>
        <p:spPr>
          <a:xfrm>
            <a:off x="240657" y="3212454"/>
            <a:ext cx="2466975" cy="369332"/>
          </a:xfrm>
          <a:prstGeom prst="rect">
            <a:avLst/>
          </a:prstGeom>
          <a:noFill/>
        </p:spPr>
        <p:txBody>
          <a:bodyPr wrap="square" rtlCol="0">
            <a:spAutoFit/>
          </a:bodyPr>
          <a:lstStyle/>
          <a:p>
            <a:pPr algn="ctr"/>
            <a:r>
              <a:rPr lang="en-GB" i="1" dirty="0" smtClean="0">
                <a:latin typeface="Calibri" panose="020F0502020204030204" pitchFamily="34" charset="0"/>
                <a:cs typeface="Calibri" panose="020F0502020204030204" pitchFamily="34" charset="0"/>
              </a:rPr>
              <a:t>Anfield</a:t>
            </a:r>
            <a:endParaRPr lang="el-GR" i="1" dirty="0">
              <a:latin typeface="Calibri" panose="020F0502020204030204" pitchFamily="34" charset="0"/>
              <a:cs typeface="Calibri" panose="020F0502020204030204" pitchFamily="34" charset="0"/>
            </a:endParaRPr>
          </a:p>
        </p:txBody>
      </p:sp>
      <p:sp>
        <p:nvSpPr>
          <p:cNvPr id="12" name="TextBox 11"/>
          <p:cNvSpPr txBox="1"/>
          <p:nvPr/>
        </p:nvSpPr>
        <p:spPr>
          <a:xfrm>
            <a:off x="3352142" y="3281860"/>
            <a:ext cx="2232248" cy="369332"/>
          </a:xfrm>
          <a:prstGeom prst="rect">
            <a:avLst/>
          </a:prstGeom>
          <a:noFill/>
        </p:spPr>
        <p:txBody>
          <a:bodyPr wrap="square" rtlCol="0">
            <a:spAutoFit/>
          </a:bodyPr>
          <a:lstStyle/>
          <a:p>
            <a:pPr algn="ctr"/>
            <a:r>
              <a:rPr lang="en-GB" i="1" dirty="0" smtClean="0">
                <a:latin typeface="Calibri" panose="020F0502020204030204" pitchFamily="34" charset="0"/>
                <a:cs typeface="Calibri" panose="020F0502020204030204" pitchFamily="34" charset="0"/>
              </a:rPr>
              <a:t>Big Ben</a:t>
            </a:r>
            <a:endParaRPr lang="el-GR" i="1" dirty="0">
              <a:latin typeface="Calibri" panose="020F0502020204030204" pitchFamily="34" charset="0"/>
              <a:cs typeface="Calibri" panose="020F0502020204030204" pitchFamily="34" charset="0"/>
            </a:endParaRPr>
          </a:p>
        </p:txBody>
      </p:sp>
      <p:sp>
        <p:nvSpPr>
          <p:cNvPr id="13" name="TextBox 12"/>
          <p:cNvSpPr txBox="1"/>
          <p:nvPr/>
        </p:nvSpPr>
        <p:spPr>
          <a:xfrm>
            <a:off x="6161549" y="3284984"/>
            <a:ext cx="2293324" cy="369332"/>
          </a:xfrm>
          <a:prstGeom prst="rect">
            <a:avLst/>
          </a:prstGeom>
          <a:noFill/>
        </p:spPr>
        <p:txBody>
          <a:bodyPr wrap="square" rtlCol="0">
            <a:spAutoFit/>
          </a:bodyPr>
          <a:lstStyle/>
          <a:p>
            <a:pPr algn="ctr"/>
            <a:r>
              <a:rPr lang="el-GR" b="1" i="1" dirty="0" smtClean="0"/>
              <a:t>Βρετανικό Μουσείο</a:t>
            </a:r>
            <a:endParaRPr lang="el-GR" b="1" i="1" dirty="0"/>
          </a:p>
        </p:txBody>
      </p:sp>
      <p:sp>
        <p:nvSpPr>
          <p:cNvPr id="14" name="TextBox 13"/>
          <p:cNvSpPr txBox="1"/>
          <p:nvPr/>
        </p:nvSpPr>
        <p:spPr>
          <a:xfrm>
            <a:off x="176493" y="5939695"/>
            <a:ext cx="2531141" cy="369332"/>
          </a:xfrm>
          <a:prstGeom prst="rect">
            <a:avLst/>
          </a:prstGeom>
          <a:noFill/>
        </p:spPr>
        <p:txBody>
          <a:bodyPr wrap="square" rtlCol="0">
            <a:spAutoFit/>
          </a:bodyPr>
          <a:lstStyle/>
          <a:p>
            <a:pPr algn="ctr"/>
            <a:r>
              <a:rPr lang="el-GR" b="1" i="1" dirty="0" smtClean="0"/>
              <a:t>Εθνική</a:t>
            </a:r>
            <a:r>
              <a:rPr lang="el-GR" b="1" dirty="0" smtClean="0"/>
              <a:t> </a:t>
            </a:r>
            <a:r>
              <a:rPr lang="el-GR" b="1" i="1" dirty="0" smtClean="0"/>
              <a:t>Πινακοθήκη</a:t>
            </a:r>
            <a:endParaRPr lang="el-GR" b="1" i="1" dirty="0"/>
          </a:p>
        </p:txBody>
      </p:sp>
      <p:sp>
        <p:nvSpPr>
          <p:cNvPr id="15" name="TextBox 14"/>
          <p:cNvSpPr txBox="1"/>
          <p:nvPr/>
        </p:nvSpPr>
        <p:spPr>
          <a:xfrm>
            <a:off x="3242388" y="5836938"/>
            <a:ext cx="2451756" cy="646331"/>
          </a:xfrm>
          <a:prstGeom prst="rect">
            <a:avLst/>
          </a:prstGeom>
          <a:noFill/>
        </p:spPr>
        <p:txBody>
          <a:bodyPr wrap="square" rtlCol="0">
            <a:spAutoFit/>
          </a:bodyPr>
          <a:lstStyle/>
          <a:p>
            <a:pPr algn="ctr"/>
            <a:r>
              <a:rPr lang="el-GR" b="1" i="1" dirty="0" smtClean="0"/>
              <a:t>Εθνικό Μουσείο Σιδηροδρόμων</a:t>
            </a:r>
            <a:endParaRPr lang="el-GR" b="1" i="1" dirty="0"/>
          </a:p>
        </p:txBody>
      </p:sp>
      <p:sp>
        <p:nvSpPr>
          <p:cNvPr id="16" name="TextBox 15"/>
          <p:cNvSpPr txBox="1"/>
          <p:nvPr/>
        </p:nvSpPr>
        <p:spPr>
          <a:xfrm>
            <a:off x="6172898" y="5865354"/>
            <a:ext cx="2209096" cy="369332"/>
          </a:xfrm>
          <a:prstGeom prst="rect">
            <a:avLst/>
          </a:prstGeom>
          <a:noFill/>
        </p:spPr>
        <p:txBody>
          <a:bodyPr wrap="square" rtlCol="0">
            <a:spAutoFit/>
          </a:bodyPr>
          <a:lstStyle/>
          <a:p>
            <a:pPr algn="ctr"/>
            <a:r>
              <a:rPr lang="en-GB" i="1" dirty="0" smtClean="0">
                <a:latin typeface="Calibri" panose="020F0502020204030204" pitchFamily="34" charset="0"/>
                <a:cs typeface="Calibri" panose="020F0502020204030204" pitchFamily="34" charset="0"/>
              </a:rPr>
              <a:t>Solent sky museum</a:t>
            </a:r>
            <a:endParaRPr lang="el-GR"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9023770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16">
                                            <p:txEl>
                                              <p:pRg st="0" end="0"/>
                                            </p:txEl>
                                          </p:spTgt>
                                        </p:tgtEl>
                                        <p:attrNameLst>
                                          <p:attrName>style.visibility</p:attrName>
                                        </p:attrNameLst>
                                      </p:cBhvr>
                                      <p:to>
                                        <p:strVal val="visible"/>
                                      </p:to>
                                    </p:set>
                                    <p:animEffect transition="in" filter="fade">
                                      <p:cBhvr>
                                        <p:cTn id="115" dur="1000"/>
                                        <p:tgtEl>
                                          <p:spTgt spid="16">
                                            <p:txEl>
                                              <p:pRg st="0" end="0"/>
                                            </p:txEl>
                                          </p:spTgt>
                                        </p:tgtEl>
                                      </p:cBhvr>
                                    </p:animEffect>
                                    <p:anim calcmode="lin" valueType="num">
                                      <p:cBhvr>
                                        <p:cTn id="11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628800"/>
            <a:ext cx="2880320" cy="1916722"/>
          </a:xfrm>
          <a:prstGeom prst="ellipse">
            <a:avLst/>
          </a:prstGeom>
          <a:ln>
            <a:noFill/>
          </a:ln>
          <a:effectLst>
            <a:softEdge rad="112500"/>
          </a:effectLst>
        </p:spPr>
      </p:pic>
      <p:sp>
        <p:nvSpPr>
          <p:cNvPr id="3" name="Τίτλος 2"/>
          <p:cNvSpPr>
            <a:spLocks noGrp="1"/>
          </p:cNvSpPr>
          <p:nvPr>
            <p:ph type="title"/>
          </p:nvPr>
        </p:nvSpPr>
        <p:spPr/>
        <p:txBody>
          <a:bodyPr/>
          <a:lstStyle/>
          <a:p>
            <a:r>
              <a:rPr lang="el-GR" dirty="0" smtClean="0"/>
              <a:t>ΑΞΙΟΘΕΑΤΑ</a:t>
            </a:r>
            <a:endParaRPr lang="el-GR" dirty="0"/>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2080" y="1700808"/>
            <a:ext cx="2842028" cy="1891240"/>
          </a:xfrm>
          <a:prstGeom prst="ellipse">
            <a:avLst/>
          </a:prstGeom>
          <a:ln>
            <a:noFill/>
          </a:ln>
          <a:effectLst>
            <a:softEdge rad="112500"/>
          </a:effectLst>
        </p:spPr>
      </p:pic>
      <p:pic>
        <p:nvPicPr>
          <p:cNvPr id="9" name="Εικόνα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4077072"/>
            <a:ext cx="2952328" cy="1856941"/>
          </a:xfrm>
          <a:prstGeom prst="ellipse">
            <a:avLst/>
          </a:prstGeom>
          <a:ln>
            <a:noFill/>
          </a:ln>
          <a:effectLst>
            <a:softEdge rad="112500"/>
          </a:effectLst>
        </p:spPr>
      </p:pic>
      <p:pic>
        <p:nvPicPr>
          <p:cNvPr id="10" name="Εικόνα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51615" y="4140696"/>
            <a:ext cx="2582494" cy="1934378"/>
          </a:xfrm>
          <a:prstGeom prst="ellipse">
            <a:avLst/>
          </a:prstGeom>
          <a:ln>
            <a:noFill/>
          </a:ln>
          <a:effectLst>
            <a:softEdge rad="112500"/>
          </a:effectLst>
        </p:spPr>
      </p:pic>
      <p:sp>
        <p:nvSpPr>
          <p:cNvPr id="12" name="TextBox 11"/>
          <p:cNvSpPr txBox="1"/>
          <p:nvPr/>
        </p:nvSpPr>
        <p:spPr>
          <a:xfrm>
            <a:off x="827584" y="3539824"/>
            <a:ext cx="2304256" cy="369332"/>
          </a:xfrm>
          <a:prstGeom prst="rect">
            <a:avLst/>
          </a:prstGeom>
          <a:noFill/>
        </p:spPr>
        <p:txBody>
          <a:bodyPr wrap="square" rtlCol="0">
            <a:spAutoFit/>
          </a:bodyPr>
          <a:lstStyle/>
          <a:p>
            <a:pPr algn="ctr"/>
            <a:r>
              <a:rPr lang="en-GB" i="1" dirty="0" smtClean="0">
                <a:latin typeface="Calibri" panose="020F0502020204030204" pitchFamily="34" charset="0"/>
                <a:cs typeface="Calibri" panose="020F0502020204030204" pitchFamily="34" charset="0"/>
              </a:rPr>
              <a:t>Tower Bridge</a:t>
            </a:r>
            <a:endParaRPr lang="el-GR" i="1" dirty="0">
              <a:latin typeface="Calibri" panose="020F0502020204030204" pitchFamily="34" charset="0"/>
              <a:cs typeface="Calibri" panose="020F0502020204030204" pitchFamily="34" charset="0"/>
            </a:endParaRPr>
          </a:p>
        </p:txBody>
      </p:sp>
      <p:sp>
        <p:nvSpPr>
          <p:cNvPr id="13" name="TextBox 12"/>
          <p:cNvSpPr txBox="1"/>
          <p:nvPr/>
        </p:nvSpPr>
        <p:spPr>
          <a:xfrm>
            <a:off x="5686227" y="3539824"/>
            <a:ext cx="2232248" cy="369332"/>
          </a:xfrm>
          <a:prstGeom prst="rect">
            <a:avLst/>
          </a:prstGeom>
          <a:noFill/>
        </p:spPr>
        <p:txBody>
          <a:bodyPr wrap="square" rtlCol="0">
            <a:spAutoFit/>
          </a:bodyPr>
          <a:lstStyle/>
          <a:p>
            <a:pPr algn="ctr"/>
            <a:r>
              <a:rPr lang="el-GR" i="1" dirty="0" smtClean="0">
                <a:latin typeface="Calibri" panose="020F0502020204030204" pitchFamily="34" charset="0"/>
                <a:cs typeface="Calibri" panose="020F0502020204030204" pitchFamily="34" charset="0"/>
              </a:rPr>
              <a:t>Κάστρο </a:t>
            </a:r>
            <a:r>
              <a:rPr lang="en-GB" i="1" dirty="0" smtClean="0">
                <a:latin typeface="Calibri" panose="020F0502020204030204" pitchFamily="34" charset="0"/>
                <a:cs typeface="Calibri" panose="020F0502020204030204" pitchFamily="34" charset="0"/>
              </a:rPr>
              <a:t>Windsor</a:t>
            </a:r>
            <a:endParaRPr lang="el-GR" i="1" dirty="0">
              <a:latin typeface="Calibri" panose="020F0502020204030204" pitchFamily="34" charset="0"/>
              <a:cs typeface="Calibri" panose="020F0502020204030204" pitchFamily="34" charset="0"/>
            </a:endParaRPr>
          </a:p>
        </p:txBody>
      </p:sp>
      <p:sp>
        <p:nvSpPr>
          <p:cNvPr id="14" name="TextBox 13"/>
          <p:cNvSpPr txBox="1"/>
          <p:nvPr/>
        </p:nvSpPr>
        <p:spPr>
          <a:xfrm>
            <a:off x="791580" y="6007115"/>
            <a:ext cx="2592288" cy="369332"/>
          </a:xfrm>
          <a:prstGeom prst="rect">
            <a:avLst/>
          </a:prstGeom>
          <a:noFill/>
        </p:spPr>
        <p:txBody>
          <a:bodyPr wrap="square" rtlCol="0">
            <a:spAutoFit/>
          </a:bodyPr>
          <a:lstStyle/>
          <a:p>
            <a:pPr algn="ctr"/>
            <a:r>
              <a:rPr lang="el-GR" i="1" dirty="0" smtClean="0">
                <a:latin typeface="Calibri" panose="020F0502020204030204" pitchFamily="34" charset="0"/>
                <a:cs typeface="Calibri" panose="020F0502020204030204" pitchFamily="34" charset="0"/>
              </a:rPr>
              <a:t>Πύργος</a:t>
            </a:r>
            <a:r>
              <a:rPr lang="el-GR" i="1" dirty="0" smtClean="0"/>
              <a:t> </a:t>
            </a:r>
            <a:r>
              <a:rPr lang="el-GR" i="1" dirty="0" smtClean="0">
                <a:latin typeface="Calibri" panose="020F0502020204030204" pitchFamily="34" charset="0"/>
                <a:cs typeface="Calibri" panose="020F0502020204030204" pitchFamily="34" charset="0"/>
              </a:rPr>
              <a:t>του Λονδίνου</a:t>
            </a:r>
            <a:endParaRPr lang="el-GR" i="1" dirty="0">
              <a:latin typeface="Calibri" panose="020F0502020204030204" pitchFamily="34" charset="0"/>
              <a:cs typeface="Calibri" panose="020F0502020204030204" pitchFamily="34" charset="0"/>
            </a:endParaRPr>
          </a:p>
        </p:txBody>
      </p:sp>
      <p:sp>
        <p:nvSpPr>
          <p:cNvPr id="16" name="TextBox 15"/>
          <p:cNvSpPr txBox="1"/>
          <p:nvPr/>
        </p:nvSpPr>
        <p:spPr>
          <a:xfrm>
            <a:off x="5637871" y="6075074"/>
            <a:ext cx="2409981" cy="646331"/>
          </a:xfrm>
          <a:prstGeom prst="rect">
            <a:avLst/>
          </a:prstGeom>
          <a:noFill/>
        </p:spPr>
        <p:txBody>
          <a:bodyPr wrap="square" rtlCol="0">
            <a:spAutoFit/>
          </a:bodyPr>
          <a:lstStyle/>
          <a:p>
            <a:pPr algn="ctr"/>
            <a:r>
              <a:rPr lang="el-GR" i="1" dirty="0" smtClean="0">
                <a:latin typeface="Calibri" panose="020F0502020204030204" pitchFamily="34" charset="0"/>
                <a:cs typeface="Calibri" panose="020F0502020204030204" pitchFamily="34" charset="0"/>
              </a:rPr>
              <a:t>Πανεπιστήμιο Οξφόρδης</a:t>
            </a:r>
            <a:endParaRPr lang="el-GR"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15281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Εξώφυλλο">
  <a:themeElements>
    <a:clrScheme name="Εξώφυλλο">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Εξώφυλλο">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ξώφυλλο">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618</TotalTime>
  <Words>328</Words>
  <Application>Microsoft Office PowerPoint</Application>
  <PresentationFormat>Προβολή στην οθόνη (4:3)</PresentationFormat>
  <Paragraphs>72</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Εξώφυλλο</vt:lpstr>
      <vt:lpstr>ΑΓΓΛΙΑ</vt:lpstr>
      <vt:lpstr>ΛΙΓΕΣ ΠΛΗΡΟΦΟΡΙΕΣ </vt:lpstr>
      <vt:lpstr>Η ΑΓΓΛΙΑ ΣΤΟΝ ΧΑΡΤΗ</vt:lpstr>
      <vt:lpstr>ΕΘΝΟΣΗΜΟ ΚΑΙ ΝΟΜΙΣΜΑ</vt:lpstr>
      <vt:lpstr>ΘΡΗΣΚΕΙΑ</vt:lpstr>
      <vt:lpstr>ΚΛΙΜΑ</vt:lpstr>
      <vt:lpstr>ΜΟΡΦΟΛΟΓΙΑ</vt:lpstr>
      <vt:lpstr>ΑΞΙΟΘΕΑΤΑ</vt:lpstr>
      <vt:lpstr>ΑΞΙΟΘΕΑΤΑ</vt:lpstr>
      <vt:lpstr>ANFIELD</vt:lpstr>
      <vt:lpstr>BIG BEN</vt:lpstr>
      <vt:lpstr>ΒΡΕΤΑΝΙΚΟ ΜΟΥΣΕΙΟ</vt:lpstr>
      <vt:lpstr>ΕΘΝΙΚΗ ΠΙΝΑΚΟΘΗΚΗ</vt:lpstr>
      <vt:lpstr>ΕΘΝΙΚΟ ΜΟΥΣΕΙΟ ΣΙΔΗΡΟΔΡΟΜΩΝ </vt:lpstr>
      <vt:lpstr>SOLENT SKY MUSEUM</vt:lpstr>
      <vt:lpstr>TOWER BRIDGE</vt:lpstr>
      <vt:lpstr>ΚΑΣΤΡΟ WINDSOR</vt:lpstr>
      <vt:lpstr>ΠΥΡΓΟΣ ΤΟΥ ΛΟΝΔΙΝΟΥ</vt:lpstr>
      <vt:lpstr>ΠΑΝΕΠΙΣΤΗΜΙΟ ΟΞΦΟΡΔΗΣ</vt:lpstr>
      <vt:lpstr>ΕΘΙΜΑ ΚΑΙ ΠΑΡΑΔΟΣΕΙΣ</vt:lpstr>
      <vt:lpstr>ΑΓΓΛΙΚΗ ΚΟΥΖΙΝΑ</vt:lpstr>
      <vt:lpstr>ΠΗΓΕΣ</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63</cp:revision>
  <dcterms:created xsi:type="dcterms:W3CDTF">2021-01-05T10:16:02Z</dcterms:created>
  <dcterms:modified xsi:type="dcterms:W3CDTF">2021-01-21T11:33:57Z</dcterms:modified>
</cp:coreProperties>
</file>