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media/audio11.wav" ContentType="audio/x-wav"/>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7" r:id="rId5"/>
    <p:sldId id="259" r:id="rId6"/>
    <p:sldId id="261" r:id="rId7"/>
    <p:sldId id="262" r:id="rId8"/>
    <p:sldId id="263" r:id="rId9"/>
    <p:sldId id="264" r:id="rId10"/>
    <p:sldId id="265" r:id="rId11"/>
    <p:sldId id="266" r:id="rId12"/>
    <p:sldId id="267" r:id="rId13"/>
    <p:sldId id="268" r:id="rId14"/>
    <p:sldId id="269" r:id="rId15"/>
    <p:sldId id="270" r:id="rId16"/>
    <p:sldId id="271" r:id="rId17"/>
    <p:sldId id="281" r:id="rId18"/>
    <p:sldId id="272" r:id="rId19"/>
    <p:sldId id="273" r:id="rId20"/>
    <p:sldId id="274" r:id="rId21"/>
    <p:sldId id="275" r:id="rId22"/>
    <p:sldId id="276" r:id="rId23"/>
    <p:sldId id="277" r:id="rId24"/>
    <p:sldId id="278" r:id="rId25"/>
    <p:sldId id="279" r:id="rId26"/>
    <p:sldId id="280" r:id="rId27"/>
    <p:sldId id="283" r:id="rId28"/>
    <p:sldId id="284" r:id="rId29"/>
    <p:sldId id="285" r:id="rId30"/>
    <p:sldId id="282" r:id="rId3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1833"/>
    <a:srgbClr val="FF33CC"/>
    <a:srgbClr val="FF9900"/>
    <a:srgbClr val="FF3399"/>
    <a:srgbClr val="33CC33"/>
    <a:srgbClr val="3ED0D4"/>
    <a:srgbClr val="4D4D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80" d="100"/>
          <a:sy n="80" d="100"/>
        </p:scale>
        <p:origin x="-96" y="-57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DEC6E99-A95E-4D4D-B0EC-DB146492AF4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4A013BA6-A51E-49A7-A53B-8C042049B0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705B9620-3D0D-49E9-8284-ED36F92CCEE0}"/>
              </a:ext>
            </a:extLst>
          </p:cNvPr>
          <p:cNvSpPr>
            <a:spLocks noGrp="1"/>
          </p:cNvSpPr>
          <p:nvPr>
            <p:ph type="dt" sz="half" idx="10"/>
          </p:nvPr>
        </p:nvSpPr>
        <p:spPr/>
        <p:txBody>
          <a:bodyPr/>
          <a:lstStyle/>
          <a:p>
            <a:fld id="{0A7B0CF4-4241-46B7-978F-011950461C2D}" type="datetimeFigureOut">
              <a:rPr lang="el-GR" smtClean="0"/>
              <a:pPr/>
              <a:t>28/1/2021</a:t>
            </a:fld>
            <a:endParaRPr lang="el-GR"/>
          </a:p>
        </p:txBody>
      </p:sp>
      <p:sp>
        <p:nvSpPr>
          <p:cNvPr id="5" name="Θέση υποσέλιδου 4">
            <a:extLst>
              <a:ext uri="{FF2B5EF4-FFF2-40B4-BE49-F238E27FC236}">
                <a16:creationId xmlns:a16="http://schemas.microsoft.com/office/drawing/2014/main" xmlns="" id="{D34100E5-6817-4C78-89AC-B031F745689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D17D2628-D8CA-45DE-BF89-609E3845DB85}"/>
              </a:ext>
            </a:extLst>
          </p:cNvPr>
          <p:cNvSpPr>
            <a:spLocks noGrp="1"/>
          </p:cNvSpPr>
          <p:nvPr>
            <p:ph type="sldNum" sz="quarter" idx="12"/>
          </p:nvPr>
        </p:nvSpPr>
        <p:spPr/>
        <p:txBody>
          <a:bodyPr/>
          <a:lstStyle/>
          <a:p>
            <a:fld id="{88EECE95-6A81-4C5F-BEE5-5455ECB9504A}" type="slidenum">
              <a:rPr lang="el-GR" smtClean="0"/>
              <a:pPr/>
              <a:t>‹#›</a:t>
            </a:fld>
            <a:endParaRPr lang="el-GR"/>
          </a:p>
        </p:txBody>
      </p:sp>
    </p:spTree>
    <p:extLst>
      <p:ext uri="{BB962C8B-B14F-4D97-AF65-F5344CB8AC3E}">
        <p14:creationId xmlns:p14="http://schemas.microsoft.com/office/powerpoint/2010/main" xmlns="" val="1358042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EB7E561-0F59-4102-9D09-82F5FF6C25C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A4AE74E9-A952-4EB0-B860-C8FDDBFA3BCE}"/>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A9CA9179-4AAF-4920-AAA6-B190C4F27199}"/>
              </a:ext>
            </a:extLst>
          </p:cNvPr>
          <p:cNvSpPr>
            <a:spLocks noGrp="1"/>
          </p:cNvSpPr>
          <p:nvPr>
            <p:ph type="dt" sz="half" idx="10"/>
          </p:nvPr>
        </p:nvSpPr>
        <p:spPr/>
        <p:txBody>
          <a:bodyPr/>
          <a:lstStyle/>
          <a:p>
            <a:fld id="{0A7B0CF4-4241-46B7-978F-011950461C2D}" type="datetimeFigureOut">
              <a:rPr lang="el-GR" smtClean="0"/>
              <a:pPr/>
              <a:t>28/1/2021</a:t>
            </a:fld>
            <a:endParaRPr lang="el-GR"/>
          </a:p>
        </p:txBody>
      </p:sp>
      <p:sp>
        <p:nvSpPr>
          <p:cNvPr id="5" name="Θέση υποσέλιδου 4">
            <a:extLst>
              <a:ext uri="{FF2B5EF4-FFF2-40B4-BE49-F238E27FC236}">
                <a16:creationId xmlns:a16="http://schemas.microsoft.com/office/drawing/2014/main" xmlns="" id="{0BD1E2B9-43DB-42AD-BA60-8F8EE7F8FE6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D86E224F-3F86-417F-A798-AB8922901CA2}"/>
              </a:ext>
            </a:extLst>
          </p:cNvPr>
          <p:cNvSpPr>
            <a:spLocks noGrp="1"/>
          </p:cNvSpPr>
          <p:nvPr>
            <p:ph type="sldNum" sz="quarter" idx="12"/>
          </p:nvPr>
        </p:nvSpPr>
        <p:spPr/>
        <p:txBody>
          <a:bodyPr/>
          <a:lstStyle/>
          <a:p>
            <a:fld id="{88EECE95-6A81-4C5F-BEE5-5455ECB9504A}" type="slidenum">
              <a:rPr lang="el-GR" smtClean="0"/>
              <a:pPr/>
              <a:t>‹#›</a:t>
            </a:fld>
            <a:endParaRPr lang="el-GR"/>
          </a:p>
        </p:txBody>
      </p:sp>
    </p:spTree>
    <p:extLst>
      <p:ext uri="{BB962C8B-B14F-4D97-AF65-F5344CB8AC3E}">
        <p14:creationId xmlns:p14="http://schemas.microsoft.com/office/powerpoint/2010/main" xmlns="" val="3251520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A28E4CA5-C271-4AFD-97F8-63CF11460ECF}"/>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161A7776-D5F2-40E1-9CBD-EB35AD1B6C72}"/>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37A662E4-7B3B-47E4-8489-D3DDAA630394}"/>
              </a:ext>
            </a:extLst>
          </p:cNvPr>
          <p:cNvSpPr>
            <a:spLocks noGrp="1"/>
          </p:cNvSpPr>
          <p:nvPr>
            <p:ph type="dt" sz="half" idx="10"/>
          </p:nvPr>
        </p:nvSpPr>
        <p:spPr/>
        <p:txBody>
          <a:bodyPr/>
          <a:lstStyle/>
          <a:p>
            <a:fld id="{0A7B0CF4-4241-46B7-978F-011950461C2D}" type="datetimeFigureOut">
              <a:rPr lang="el-GR" smtClean="0"/>
              <a:pPr/>
              <a:t>28/1/2021</a:t>
            </a:fld>
            <a:endParaRPr lang="el-GR"/>
          </a:p>
        </p:txBody>
      </p:sp>
      <p:sp>
        <p:nvSpPr>
          <p:cNvPr id="5" name="Θέση υποσέλιδου 4">
            <a:extLst>
              <a:ext uri="{FF2B5EF4-FFF2-40B4-BE49-F238E27FC236}">
                <a16:creationId xmlns:a16="http://schemas.microsoft.com/office/drawing/2014/main" xmlns="" id="{3FE76D9C-2D6E-4698-BB6F-83F23CEE8CB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3108285F-2EB3-43D3-BC49-AD99B8F982EA}"/>
              </a:ext>
            </a:extLst>
          </p:cNvPr>
          <p:cNvSpPr>
            <a:spLocks noGrp="1"/>
          </p:cNvSpPr>
          <p:nvPr>
            <p:ph type="sldNum" sz="quarter" idx="12"/>
          </p:nvPr>
        </p:nvSpPr>
        <p:spPr/>
        <p:txBody>
          <a:bodyPr/>
          <a:lstStyle/>
          <a:p>
            <a:fld id="{88EECE95-6A81-4C5F-BEE5-5455ECB9504A}" type="slidenum">
              <a:rPr lang="el-GR" smtClean="0"/>
              <a:pPr/>
              <a:t>‹#›</a:t>
            </a:fld>
            <a:endParaRPr lang="el-GR"/>
          </a:p>
        </p:txBody>
      </p:sp>
    </p:spTree>
    <p:extLst>
      <p:ext uri="{BB962C8B-B14F-4D97-AF65-F5344CB8AC3E}">
        <p14:creationId xmlns:p14="http://schemas.microsoft.com/office/powerpoint/2010/main" xmlns="" val="212798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135EC74-4D5D-41E7-A21A-C8968CC8342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0997E5A4-0384-4D45-B469-CA25D53C265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06429B5F-4D4B-4848-826D-8F6A68F7734A}"/>
              </a:ext>
            </a:extLst>
          </p:cNvPr>
          <p:cNvSpPr>
            <a:spLocks noGrp="1"/>
          </p:cNvSpPr>
          <p:nvPr>
            <p:ph type="dt" sz="half" idx="10"/>
          </p:nvPr>
        </p:nvSpPr>
        <p:spPr/>
        <p:txBody>
          <a:bodyPr/>
          <a:lstStyle/>
          <a:p>
            <a:fld id="{0A7B0CF4-4241-46B7-978F-011950461C2D}" type="datetimeFigureOut">
              <a:rPr lang="el-GR" smtClean="0"/>
              <a:pPr/>
              <a:t>28/1/2021</a:t>
            </a:fld>
            <a:endParaRPr lang="el-GR"/>
          </a:p>
        </p:txBody>
      </p:sp>
      <p:sp>
        <p:nvSpPr>
          <p:cNvPr id="5" name="Θέση υποσέλιδου 4">
            <a:extLst>
              <a:ext uri="{FF2B5EF4-FFF2-40B4-BE49-F238E27FC236}">
                <a16:creationId xmlns:a16="http://schemas.microsoft.com/office/drawing/2014/main" xmlns="" id="{EC5BB558-9185-4A8F-B0C9-B0BD07F6A65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E95C2EBA-1C96-44B9-9C3A-8D1DFDEAD986}"/>
              </a:ext>
            </a:extLst>
          </p:cNvPr>
          <p:cNvSpPr>
            <a:spLocks noGrp="1"/>
          </p:cNvSpPr>
          <p:nvPr>
            <p:ph type="sldNum" sz="quarter" idx="12"/>
          </p:nvPr>
        </p:nvSpPr>
        <p:spPr/>
        <p:txBody>
          <a:bodyPr/>
          <a:lstStyle/>
          <a:p>
            <a:fld id="{88EECE95-6A81-4C5F-BEE5-5455ECB9504A}" type="slidenum">
              <a:rPr lang="el-GR" smtClean="0"/>
              <a:pPr/>
              <a:t>‹#›</a:t>
            </a:fld>
            <a:endParaRPr lang="el-GR"/>
          </a:p>
        </p:txBody>
      </p:sp>
    </p:spTree>
    <p:extLst>
      <p:ext uri="{BB962C8B-B14F-4D97-AF65-F5344CB8AC3E}">
        <p14:creationId xmlns:p14="http://schemas.microsoft.com/office/powerpoint/2010/main" xmlns="" val="240718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6A17AB2-9C8B-420F-88C3-44BA455403D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EF8C2AE3-6346-48C5-9285-E2CD99E7B2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ADA3B1E6-DAA2-4BCA-A49A-D63BCDD20B7F}"/>
              </a:ext>
            </a:extLst>
          </p:cNvPr>
          <p:cNvSpPr>
            <a:spLocks noGrp="1"/>
          </p:cNvSpPr>
          <p:nvPr>
            <p:ph type="dt" sz="half" idx="10"/>
          </p:nvPr>
        </p:nvSpPr>
        <p:spPr/>
        <p:txBody>
          <a:bodyPr/>
          <a:lstStyle/>
          <a:p>
            <a:fld id="{0A7B0CF4-4241-46B7-978F-011950461C2D}" type="datetimeFigureOut">
              <a:rPr lang="el-GR" smtClean="0"/>
              <a:pPr/>
              <a:t>28/1/2021</a:t>
            </a:fld>
            <a:endParaRPr lang="el-GR"/>
          </a:p>
        </p:txBody>
      </p:sp>
      <p:sp>
        <p:nvSpPr>
          <p:cNvPr id="5" name="Θέση υποσέλιδου 4">
            <a:extLst>
              <a:ext uri="{FF2B5EF4-FFF2-40B4-BE49-F238E27FC236}">
                <a16:creationId xmlns:a16="http://schemas.microsoft.com/office/drawing/2014/main" xmlns="" id="{8E6B82A5-6796-4A8F-BA88-DDB2A7631B9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FA07A784-8BF9-4086-85BF-CE70E461B145}"/>
              </a:ext>
            </a:extLst>
          </p:cNvPr>
          <p:cNvSpPr>
            <a:spLocks noGrp="1"/>
          </p:cNvSpPr>
          <p:nvPr>
            <p:ph type="sldNum" sz="quarter" idx="12"/>
          </p:nvPr>
        </p:nvSpPr>
        <p:spPr/>
        <p:txBody>
          <a:bodyPr/>
          <a:lstStyle/>
          <a:p>
            <a:fld id="{88EECE95-6A81-4C5F-BEE5-5455ECB9504A}" type="slidenum">
              <a:rPr lang="el-GR" smtClean="0"/>
              <a:pPr/>
              <a:t>‹#›</a:t>
            </a:fld>
            <a:endParaRPr lang="el-GR"/>
          </a:p>
        </p:txBody>
      </p:sp>
    </p:spTree>
    <p:extLst>
      <p:ext uri="{BB962C8B-B14F-4D97-AF65-F5344CB8AC3E}">
        <p14:creationId xmlns:p14="http://schemas.microsoft.com/office/powerpoint/2010/main" xmlns="" val="2141842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EFA02ED-1AB0-491B-8B1E-BA4DBF7CADB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B2C2861C-51E8-4727-A467-5F775B239A2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C7B6AC1E-6AC6-4295-BEA2-D434E8C2A136}"/>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401AB091-89DB-4835-A66C-9A0FB6322D3A}"/>
              </a:ext>
            </a:extLst>
          </p:cNvPr>
          <p:cNvSpPr>
            <a:spLocks noGrp="1"/>
          </p:cNvSpPr>
          <p:nvPr>
            <p:ph type="dt" sz="half" idx="10"/>
          </p:nvPr>
        </p:nvSpPr>
        <p:spPr/>
        <p:txBody>
          <a:bodyPr/>
          <a:lstStyle/>
          <a:p>
            <a:fld id="{0A7B0CF4-4241-46B7-978F-011950461C2D}" type="datetimeFigureOut">
              <a:rPr lang="el-GR" smtClean="0"/>
              <a:pPr/>
              <a:t>28/1/2021</a:t>
            </a:fld>
            <a:endParaRPr lang="el-GR"/>
          </a:p>
        </p:txBody>
      </p:sp>
      <p:sp>
        <p:nvSpPr>
          <p:cNvPr id="6" name="Θέση υποσέλιδου 5">
            <a:extLst>
              <a:ext uri="{FF2B5EF4-FFF2-40B4-BE49-F238E27FC236}">
                <a16:creationId xmlns:a16="http://schemas.microsoft.com/office/drawing/2014/main" xmlns="" id="{25EEA171-F393-47AB-A740-6919BD34E79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0E401049-E678-48D8-940F-6D7F5C095197}"/>
              </a:ext>
            </a:extLst>
          </p:cNvPr>
          <p:cNvSpPr>
            <a:spLocks noGrp="1"/>
          </p:cNvSpPr>
          <p:nvPr>
            <p:ph type="sldNum" sz="quarter" idx="12"/>
          </p:nvPr>
        </p:nvSpPr>
        <p:spPr/>
        <p:txBody>
          <a:bodyPr/>
          <a:lstStyle/>
          <a:p>
            <a:fld id="{88EECE95-6A81-4C5F-BEE5-5455ECB9504A}" type="slidenum">
              <a:rPr lang="el-GR" smtClean="0"/>
              <a:pPr/>
              <a:t>‹#›</a:t>
            </a:fld>
            <a:endParaRPr lang="el-GR"/>
          </a:p>
        </p:txBody>
      </p:sp>
    </p:spTree>
    <p:extLst>
      <p:ext uri="{BB962C8B-B14F-4D97-AF65-F5344CB8AC3E}">
        <p14:creationId xmlns:p14="http://schemas.microsoft.com/office/powerpoint/2010/main" xmlns="" val="13514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86D708E-B77C-401E-A53A-4205BFDBF87B}"/>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2AA48358-9B15-4AAF-8F30-8D58640415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B2EEAA85-15F0-4115-B742-AE430BB3BFE5}"/>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9A8E06BC-5A45-47DD-9238-1ABE72EDC7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5226BA39-8C18-4AFB-BFDC-358AB455C21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FE1E0E38-5B53-481B-A35A-BD92B9EF0AC6}"/>
              </a:ext>
            </a:extLst>
          </p:cNvPr>
          <p:cNvSpPr>
            <a:spLocks noGrp="1"/>
          </p:cNvSpPr>
          <p:nvPr>
            <p:ph type="dt" sz="half" idx="10"/>
          </p:nvPr>
        </p:nvSpPr>
        <p:spPr/>
        <p:txBody>
          <a:bodyPr/>
          <a:lstStyle/>
          <a:p>
            <a:fld id="{0A7B0CF4-4241-46B7-978F-011950461C2D}" type="datetimeFigureOut">
              <a:rPr lang="el-GR" smtClean="0"/>
              <a:pPr/>
              <a:t>28/1/2021</a:t>
            </a:fld>
            <a:endParaRPr lang="el-GR"/>
          </a:p>
        </p:txBody>
      </p:sp>
      <p:sp>
        <p:nvSpPr>
          <p:cNvPr id="8" name="Θέση υποσέλιδου 7">
            <a:extLst>
              <a:ext uri="{FF2B5EF4-FFF2-40B4-BE49-F238E27FC236}">
                <a16:creationId xmlns:a16="http://schemas.microsoft.com/office/drawing/2014/main" xmlns="" id="{845CB63D-5F2B-4EFE-A68A-C66777BC219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54773F94-04B6-4507-96A8-56AD7C207D72}"/>
              </a:ext>
            </a:extLst>
          </p:cNvPr>
          <p:cNvSpPr>
            <a:spLocks noGrp="1"/>
          </p:cNvSpPr>
          <p:nvPr>
            <p:ph type="sldNum" sz="quarter" idx="12"/>
          </p:nvPr>
        </p:nvSpPr>
        <p:spPr/>
        <p:txBody>
          <a:bodyPr/>
          <a:lstStyle/>
          <a:p>
            <a:fld id="{88EECE95-6A81-4C5F-BEE5-5455ECB9504A}" type="slidenum">
              <a:rPr lang="el-GR" smtClean="0"/>
              <a:pPr/>
              <a:t>‹#›</a:t>
            </a:fld>
            <a:endParaRPr lang="el-GR"/>
          </a:p>
        </p:txBody>
      </p:sp>
    </p:spTree>
    <p:extLst>
      <p:ext uri="{BB962C8B-B14F-4D97-AF65-F5344CB8AC3E}">
        <p14:creationId xmlns:p14="http://schemas.microsoft.com/office/powerpoint/2010/main" xmlns="" val="25499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1BC2C1F-D7C4-4165-A5CA-D8BCCEAE540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856A0222-5804-4D5E-8129-F597EC56341C}"/>
              </a:ext>
            </a:extLst>
          </p:cNvPr>
          <p:cNvSpPr>
            <a:spLocks noGrp="1"/>
          </p:cNvSpPr>
          <p:nvPr>
            <p:ph type="dt" sz="half" idx="10"/>
          </p:nvPr>
        </p:nvSpPr>
        <p:spPr/>
        <p:txBody>
          <a:bodyPr/>
          <a:lstStyle/>
          <a:p>
            <a:fld id="{0A7B0CF4-4241-46B7-978F-011950461C2D}" type="datetimeFigureOut">
              <a:rPr lang="el-GR" smtClean="0"/>
              <a:pPr/>
              <a:t>28/1/2021</a:t>
            </a:fld>
            <a:endParaRPr lang="el-GR"/>
          </a:p>
        </p:txBody>
      </p:sp>
      <p:sp>
        <p:nvSpPr>
          <p:cNvPr id="4" name="Θέση υποσέλιδου 3">
            <a:extLst>
              <a:ext uri="{FF2B5EF4-FFF2-40B4-BE49-F238E27FC236}">
                <a16:creationId xmlns:a16="http://schemas.microsoft.com/office/drawing/2014/main" xmlns="" id="{8168E522-2D72-4AA9-9980-E0F5E9D675A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E5E80EAF-8A9A-464E-BD4C-D5C4781F1796}"/>
              </a:ext>
            </a:extLst>
          </p:cNvPr>
          <p:cNvSpPr>
            <a:spLocks noGrp="1"/>
          </p:cNvSpPr>
          <p:nvPr>
            <p:ph type="sldNum" sz="quarter" idx="12"/>
          </p:nvPr>
        </p:nvSpPr>
        <p:spPr/>
        <p:txBody>
          <a:bodyPr/>
          <a:lstStyle/>
          <a:p>
            <a:fld id="{88EECE95-6A81-4C5F-BEE5-5455ECB9504A}" type="slidenum">
              <a:rPr lang="el-GR" smtClean="0"/>
              <a:pPr/>
              <a:t>‹#›</a:t>
            </a:fld>
            <a:endParaRPr lang="el-GR"/>
          </a:p>
        </p:txBody>
      </p:sp>
    </p:spTree>
    <p:extLst>
      <p:ext uri="{BB962C8B-B14F-4D97-AF65-F5344CB8AC3E}">
        <p14:creationId xmlns:p14="http://schemas.microsoft.com/office/powerpoint/2010/main" xmlns="" val="2951798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598FACD9-67F7-4F20-97C5-FECF1A5823E5}"/>
              </a:ext>
            </a:extLst>
          </p:cNvPr>
          <p:cNvSpPr>
            <a:spLocks noGrp="1"/>
          </p:cNvSpPr>
          <p:nvPr>
            <p:ph type="dt" sz="half" idx="10"/>
          </p:nvPr>
        </p:nvSpPr>
        <p:spPr/>
        <p:txBody>
          <a:bodyPr/>
          <a:lstStyle/>
          <a:p>
            <a:fld id="{0A7B0CF4-4241-46B7-978F-011950461C2D}" type="datetimeFigureOut">
              <a:rPr lang="el-GR" smtClean="0"/>
              <a:pPr/>
              <a:t>28/1/2021</a:t>
            </a:fld>
            <a:endParaRPr lang="el-GR"/>
          </a:p>
        </p:txBody>
      </p:sp>
      <p:sp>
        <p:nvSpPr>
          <p:cNvPr id="3" name="Θέση υποσέλιδου 2">
            <a:extLst>
              <a:ext uri="{FF2B5EF4-FFF2-40B4-BE49-F238E27FC236}">
                <a16:creationId xmlns:a16="http://schemas.microsoft.com/office/drawing/2014/main" xmlns="" id="{3BD038BB-3CC5-49A2-A21C-542FFDD5BF4D}"/>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575054D3-FE0A-4D2C-B218-B0512234D89B}"/>
              </a:ext>
            </a:extLst>
          </p:cNvPr>
          <p:cNvSpPr>
            <a:spLocks noGrp="1"/>
          </p:cNvSpPr>
          <p:nvPr>
            <p:ph type="sldNum" sz="quarter" idx="12"/>
          </p:nvPr>
        </p:nvSpPr>
        <p:spPr/>
        <p:txBody>
          <a:bodyPr/>
          <a:lstStyle/>
          <a:p>
            <a:fld id="{88EECE95-6A81-4C5F-BEE5-5455ECB9504A}" type="slidenum">
              <a:rPr lang="el-GR" smtClean="0"/>
              <a:pPr/>
              <a:t>‹#›</a:t>
            </a:fld>
            <a:endParaRPr lang="el-GR"/>
          </a:p>
        </p:txBody>
      </p:sp>
    </p:spTree>
    <p:extLst>
      <p:ext uri="{BB962C8B-B14F-4D97-AF65-F5344CB8AC3E}">
        <p14:creationId xmlns:p14="http://schemas.microsoft.com/office/powerpoint/2010/main" xmlns="" val="2939882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9F5C5EF-FAB2-43EC-B029-D64EAC0FAFB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F52A1E4D-B51A-4893-B265-C9BA21DCAD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E3A4264C-78C3-4E30-8FD1-12B2124CE0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A5645C6F-0547-4C9F-8858-532B026D5331}"/>
              </a:ext>
            </a:extLst>
          </p:cNvPr>
          <p:cNvSpPr>
            <a:spLocks noGrp="1"/>
          </p:cNvSpPr>
          <p:nvPr>
            <p:ph type="dt" sz="half" idx="10"/>
          </p:nvPr>
        </p:nvSpPr>
        <p:spPr/>
        <p:txBody>
          <a:bodyPr/>
          <a:lstStyle/>
          <a:p>
            <a:fld id="{0A7B0CF4-4241-46B7-978F-011950461C2D}" type="datetimeFigureOut">
              <a:rPr lang="el-GR" smtClean="0"/>
              <a:pPr/>
              <a:t>28/1/2021</a:t>
            </a:fld>
            <a:endParaRPr lang="el-GR"/>
          </a:p>
        </p:txBody>
      </p:sp>
      <p:sp>
        <p:nvSpPr>
          <p:cNvPr id="6" name="Θέση υποσέλιδου 5">
            <a:extLst>
              <a:ext uri="{FF2B5EF4-FFF2-40B4-BE49-F238E27FC236}">
                <a16:creationId xmlns:a16="http://schemas.microsoft.com/office/drawing/2014/main" xmlns="" id="{AF71852A-0CA1-4692-A44A-ABA9BB7B649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54842330-3E2E-43EA-ACC9-8B5F1D4BDEDD}"/>
              </a:ext>
            </a:extLst>
          </p:cNvPr>
          <p:cNvSpPr>
            <a:spLocks noGrp="1"/>
          </p:cNvSpPr>
          <p:nvPr>
            <p:ph type="sldNum" sz="quarter" idx="12"/>
          </p:nvPr>
        </p:nvSpPr>
        <p:spPr/>
        <p:txBody>
          <a:bodyPr/>
          <a:lstStyle/>
          <a:p>
            <a:fld id="{88EECE95-6A81-4C5F-BEE5-5455ECB9504A}" type="slidenum">
              <a:rPr lang="el-GR" smtClean="0"/>
              <a:pPr/>
              <a:t>‹#›</a:t>
            </a:fld>
            <a:endParaRPr lang="el-GR"/>
          </a:p>
        </p:txBody>
      </p:sp>
    </p:spTree>
    <p:extLst>
      <p:ext uri="{BB962C8B-B14F-4D97-AF65-F5344CB8AC3E}">
        <p14:creationId xmlns:p14="http://schemas.microsoft.com/office/powerpoint/2010/main" xmlns="" val="3262529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89D823E-E97D-42F0-9EE1-D7ECFA70DC5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156ABD6B-5DF8-4D7F-8DCC-33AD70C9F8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A280E79E-52C0-4E84-984F-19C49CC704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4619F864-84EC-466C-B822-EDED6EC83BC4}"/>
              </a:ext>
            </a:extLst>
          </p:cNvPr>
          <p:cNvSpPr>
            <a:spLocks noGrp="1"/>
          </p:cNvSpPr>
          <p:nvPr>
            <p:ph type="dt" sz="half" idx="10"/>
          </p:nvPr>
        </p:nvSpPr>
        <p:spPr/>
        <p:txBody>
          <a:bodyPr/>
          <a:lstStyle/>
          <a:p>
            <a:fld id="{0A7B0CF4-4241-46B7-978F-011950461C2D}" type="datetimeFigureOut">
              <a:rPr lang="el-GR" smtClean="0"/>
              <a:pPr/>
              <a:t>28/1/2021</a:t>
            </a:fld>
            <a:endParaRPr lang="el-GR"/>
          </a:p>
        </p:txBody>
      </p:sp>
      <p:sp>
        <p:nvSpPr>
          <p:cNvPr id="6" name="Θέση υποσέλιδου 5">
            <a:extLst>
              <a:ext uri="{FF2B5EF4-FFF2-40B4-BE49-F238E27FC236}">
                <a16:creationId xmlns:a16="http://schemas.microsoft.com/office/drawing/2014/main" xmlns="" id="{EC510B23-5322-4539-94F1-B7C2C386949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2F0D5093-7A3B-4B49-92C2-8A2E40365182}"/>
              </a:ext>
            </a:extLst>
          </p:cNvPr>
          <p:cNvSpPr>
            <a:spLocks noGrp="1"/>
          </p:cNvSpPr>
          <p:nvPr>
            <p:ph type="sldNum" sz="quarter" idx="12"/>
          </p:nvPr>
        </p:nvSpPr>
        <p:spPr/>
        <p:txBody>
          <a:bodyPr/>
          <a:lstStyle/>
          <a:p>
            <a:fld id="{88EECE95-6A81-4C5F-BEE5-5455ECB9504A}" type="slidenum">
              <a:rPr lang="el-GR" smtClean="0"/>
              <a:pPr/>
              <a:t>‹#›</a:t>
            </a:fld>
            <a:endParaRPr lang="el-GR"/>
          </a:p>
        </p:txBody>
      </p:sp>
    </p:spTree>
    <p:extLst>
      <p:ext uri="{BB962C8B-B14F-4D97-AF65-F5344CB8AC3E}">
        <p14:creationId xmlns:p14="http://schemas.microsoft.com/office/powerpoint/2010/main" xmlns="" val="178730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67C63656-74D5-4F8D-8F7E-6F5F8ABB71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048A59B8-1C94-43DD-80D6-9229198389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16BF20FE-5FA2-4A45-8B0B-BF7A584653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7B0CF4-4241-46B7-978F-011950461C2D}" type="datetimeFigureOut">
              <a:rPr lang="el-GR" smtClean="0"/>
              <a:pPr/>
              <a:t>28/1/2021</a:t>
            </a:fld>
            <a:endParaRPr lang="el-GR"/>
          </a:p>
        </p:txBody>
      </p:sp>
      <p:sp>
        <p:nvSpPr>
          <p:cNvPr id="5" name="Θέση υποσέλιδου 4">
            <a:extLst>
              <a:ext uri="{FF2B5EF4-FFF2-40B4-BE49-F238E27FC236}">
                <a16:creationId xmlns:a16="http://schemas.microsoft.com/office/drawing/2014/main" xmlns="" id="{196B24B9-CDC6-4CEE-9BCB-36020E9BE3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B181D88E-E71F-4D37-B120-B6C503645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ECE95-6A81-4C5F-BEE5-5455ECB9504A}" type="slidenum">
              <a:rPr lang="el-GR" smtClean="0"/>
              <a:pPr/>
              <a:t>‹#›</a:t>
            </a:fld>
            <a:endParaRPr lang="el-GR"/>
          </a:p>
        </p:txBody>
      </p:sp>
    </p:spTree>
    <p:extLst>
      <p:ext uri="{BB962C8B-B14F-4D97-AF65-F5344CB8AC3E}">
        <p14:creationId xmlns:p14="http://schemas.microsoft.com/office/powerpoint/2010/main" xmlns="" val="90243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1.wav"/></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1.wav"/><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1.wav"/><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1.wav"/></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1.wav"/></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1.wav"/><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1.wav"/><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1.wav"/><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1.wav"/></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1.wav"/><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FBC037B-7571-40BA-998F-3E7AFD41C9F4}"/>
              </a:ext>
            </a:extLst>
          </p:cNvPr>
          <p:cNvSpPr>
            <a:spLocks noGrp="1"/>
          </p:cNvSpPr>
          <p:nvPr>
            <p:ph type="title"/>
          </p:nvPr>
        </p:nvSpPr>
        <p:spPr>
          <a:xfrm>
            <a:off x="1036983" y="0"/>
            <a:ext cx="10515600" cy="1610139"/>
          </a:xfrm>
        </p:spPr>
        <p:txBody>
          <a:bodyPr>
            <a:normAutofit fontScale="90000"/>
          </a:bodyPr>
          <a:lstStyle/>
          <a:p>
            <a:pPr algn="ctr"/>
            <a:r>
              <a:rPr lang="el-GR" b="1" dirty="0"/>
              <a:t>        </a:t>
            </a:r>
            <a:r>
              <a:rPr lang="el-GR" b="1" u="sng" dirty="0"/>
              <a:t>Π</a:t>
            </a:r>
            <a:r>
              <a:rPr lang="el-GR" b="1" u="sng" dirty="0">
                <a:solidFill>
                  <a:srgbClr val="FF0000"/>
                </a:solidFill>
              </a:rPr>
              <a:t>Α</a:t>
            </a:r>
            <a:r>
              <a:rPr lang="el-GR" b="1" u="sng" dirty="0">
                <a:solidFill>
                  <a:srgbClr val="FFC000"/>
                </a:solidFill>
              </a:rPr>
              <a:t>Ρ</a:t>
            </a:r>
            <a:r>
              <a:rPr lang="el-GR" b="1" u="sng" dirty="0"/>
              <a:t>Ο</a:t>
            </a:r>
            <a:r>
              <a:rPr lang="el-GR" b="1" u="sng" dirty="0">
                <a:solidFill>
                  <a:srgbClr val="FF0000"/>
                </a:solidFill>
              </a:rPr>
              <a:t>Υ</a:t>
            </a:r>
            <a:r>
              <a:rPr lang="el-GR" b="1" u="sng" dirty="0">
                <a:solidFill>
                  <a:srgbClr val="FFC000"/>
                </a:solidFill>
              </a:rPr>
              <a:t>Σ</a:t>
            </a:r>
            <a:r>
              <a:rPr lang="el-GR" b="1" u="sng" dirty="0"/>
              <a:t>Ι</a:t>
            </a:r>
            <a:r>
              <a:rPr lang="el-GR" b="1" u="sng" dirty="0">
                <a:solidFill>
                  <a:srgbClr val="FF0000"/>
                </a:solidFill>
              </a:rPr>
              <a:t>Α</a:t>
            </a:r>
            <a:r>
              <a:rPr lang="el-GR" b="1" u="sng" dirty="0">
                <a:solidFill>
                  <a:srgbClr val="FFC000"/>
                </a:solidFill>
              </a:rPr>
              <a:t>Σ</a:t>
            </a:r>
            <a:r>
              <a:rPr lang="el-GR" b="1" u="sng" dirty="0"/>
              <a:t>Η </a:t>
            </a:r>
            <a:r>
              <a:rPr lang="el-GR" b="1" u="sng" dirty="0">
                <a:solidFill>
                  <a:srgbClr val="FF0000"/>
                </a:solidFill>
              </a:rPr>
              <a:t>Γ</a:t>
            </a:r>
            <a:r>
              <a:rPr lang="el-GR" b="1" u="sng" dirty="0">
                <a:solidFill>
                  <a:srgbClr val="FFC000"/>
                </a:solidFill>
              </a:rPr>
              <a:t>Ε</a:t>
            </a:r>
            <a:r>
              <a:rPr lang="el-GR" b="1" u="sng" dirty="0"/>
              <a:t>Ρ</a:t>
            </a:r>
            <a:r>
              <a:rPr lang="el-GR" b="1" u="sng" dirty="0">
                <a:solidFill>
                  <a:srgbClr val="FF0000"/>
                </a:solidFill>
              </a:rPr>
              <a:t>Μ</a:t>
            </a:r>
            <a:r>
              <a:rPr lang="el-GR" b="1" u="sng" dirty="0">
                <a:solidFill>
                  <a:srgbClr val="FFC000"/>
                </a:solidFill>
              </a:rPr>
              <a:t>Α</a:t>
            </a:r>
            <a:r>
              <a:rPr lang="el-GR" b="1" u="sng" dirty="0"/>
              <a:t>Ν</a:t>
            </a:r>
            <a:r>
              <a:rPr lang="el-GR" b="1" u="sng" dirty="0">
                <a:solidFill>
                  <a:srgbClr val="FF0000"/>
                </a:solidFill>
              </a:rPr>
              <a:t>Ι</a:t>
            </a:r>
            <a:r>
              <a:rPr lang="el-GR" b="1" u="sng" dirty="0">
                <a:solidFill>
                  <a:srgbClr val="FFC000"/>
                </a:solidFill>
              </a:rPr>
              <a:t>Α</a:t>
            </a:r>
            <a:r>
              <a:rPr lang="el-GR" b="1" u="sng" dirty="0"/>
              <a:t>Σ</a:t>
            </a:r>
            <a:r>
              <a:rPr lang="el-GR" b="1" u="sng" dirty="0">
                <a:solidFill>
                  <a:srgbClr val="FF0000"/>
                </a:solidFill>
              </a:rPr>
              <a:t>-</a:t>
            </a:r>
            <a:r>
              <a:rPr lang="el-GR" b="1" u="sng" dirty="0">
                <a:solidFill>
                  <a:srgbClr val="FFC000"/>
                </a:solidFill>
              </a:rPr>
              <a:t>Β</a:t>
            </a:r>
            <a:r>
              <a:rPr lang="el-GR" b="1" u="sng" dirty="0"/>
              <a:t>Ε</a:t>
            </a:r>
            <a:r>
              <a:rPr lang="el-GR" b="1" u="sng" dirty="0">
                <a:solidFill>
                  <a:srgbClr val="FF0000"/>
                </a:solidFill>
              </a:rPr>
              <a:t>Ρ</a:t>
            </a:r>
            <a:r>
              <a:rPr lang="el-GR" b="1" u="sng" dirty="0">
                <a:solidFill>
                  <a:srgbClr val="FFC000"/>
                </a:solidFill>
              </a:rPr>
              <a:t>Ο</a:t>
            </a:r>
            <a:r>
              <a:rPr lang="el-GR" b="1" u="sng" dirty="0"/>
              <a:t>Λ</a:t>
            </a:r>
            <a:r>
              <a:rPr lang="el-GR" b="1" u="sng" dirty="0">
                <a:solidFill>
                  <a:srgbClr val="FF0000"/>
                </a:solidFill>
              </a:rPr>
              <a:t>Ι</a:t>
            </a:r>
            <a:r>
              <a:rPr lang="el-GR" b="1" u="sng" dirty="0">
                <a:solidFill>
                  <a:srgbClr val="FFC000"/>
                </a:solidFill>
              </a:rPr>
              <a:t>Ν</a:t>
            </a:r>
            <a:r>
              <a:rPr lang="el-GR" b="1" u="sng" dirty="0"/>
              <a:t>Ο</a:t>
            </a:r>
            <a:r>
              <a:rPr lang="el-GR" b="1" u="sng" dirty="0">
                <a:solidFill>
                  <a:srgbClr val="FF0000"/>
                </a:solidFill>
              </a:rPr>
              <a:t>Υ</a:t>
            </a:r>
            <a:br>
              <a:rPr lang="el-GR" b="1" u="sng" dirty="0">
                <a:solidFill>
                  <a:srgbClr val="FF0000"/>
                </a:solidFill>
              </a:rPr>
            </a:br>
            <a:r>
              <a:rPr lang="el-GR" dirty="0"/>
              <a:t>ΑΠΌ ΤΗΝ ΜΑΘΗΤΡΙΑ ΚΟΥΓΙΑ ΕΥΦΡΟΣΥΝΗ </a:t>
            </a:r>
            <a:r>
              <a:rPr lang="el-GR"/>
              <a:t>ΤΟΥ ΤΜΗΜΑΤΟΣ </a:t>
            </a:r>
            <a:r>
              <a:rPr lang="el-GR" dirty="0"/>
              <a:t>Β2</a:t>
            </a:r>
          </a:p>
        </p:txBody>
      </p:sp>
      <p:pic>
        <p:nvPicPr>
          <p:cNvPr id="5" name="Θέση περιεχομένου 4" descr="Εικόνα που περιέχει ουρανός, σημαία, μπλε&#10;&#10;Περιγραφή που δημιουργήθηκε αυτόματα">
            <a:extLst>
              <a:ext uri="{FF2B5EF4-FFF2-40B4-BE49-F238E27FC236}">
                <a16:creationId xmlns:a16="http://schemas.microsoft.com/office/drawing/2014/main" xmlns="" id="{862C34A7-C13F-42EC-A1C3-A1D722486F84}"/>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504864" y="1818861"/>
            <a:ext cx="7579838" cy="4910641"/>
          </a:xfrm>
        </p:spPr>
      </p:pic>
    </p:spTree>
    <p:extLst>
      <p:ext uri="{BB962C8B-B14F-4D97-AF65-F5344CB8AC3E}">
        <p14:creationId xmlns:p14="http://schemas.microsoft.com/office/powerpoint/2010/main" xmlns="" val="20243641"/>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593589D-7FBC-4B7F-97B7-2382CA61815C}"/>
              </a:ext>
            </a:extLst>
          </p:cNvPr>
          <p:cNvSpPr>
            <a:spLocks noGrp="1"/>
          </p:cNvSpPr>
          <p:nvPr>
            <p:ph type="title"/>
          </p:nvPr>
        </p:nvSpPr>
        <p:spPr>
          <a:xfrm>
            <a:off x="1734532" y="0"/>
            <a:ext cx="9398524" cy="904973"/>
          </a:xfrm>
        </p:spPr>
        <p:txBody>
          <a:bodyPr>
            <a:normAutofit/>
          </a:bodyPr>
          <a:lstStyle/>
          <a:p>
            <a:pPr algn="ctr"/>
            <a:r>
              <a:rPr lang="el-GR" sz="4800" b="1" dirty="0"/>
              <a:t>6)</a:t>
            </a:r>
            <a:r>
              <a:rPr lang="el-GR" sz="4800" b="1" dirty="0">
                <a:solidFill>
                  <a:srgbClr val="C00000"/>
                </a:solidFill>
              </a:rPr>
              <a:t>Η ΠΙΝΑΚΟΘΗΚΗ</a:t>
            </a:r>
          </a:p>
        </p:txBody>
      </p:sp>
      <p:pic>
        <p:nvPicPr>
          <p:cNvPr id="6" name="Θέση εικόνας 5" descr="Εικόνα που περιέχει ουρανός, δρόμος, υπαίθριος, ημέρα&#10;&#10;Περιγραφή που δημιουργήθηκε αυτόματα">
            <a:extLst>
              <a:ext uri="{FF2B5EF4-FFF2-40B4-BE49-F238E27FC236}">
                <a16:creationId xmlns:a16="http://schemas.microsoft.com/office/drawing/2014/main" xmlns="" id="{81719B76-8B8C-4C7F-A7B9-FC2C72BDB99F}"/>
              </a:ext>
            </a:extLst>
          </p:cNvPr>
          <p:cNvPicPr>
            <a:picLocks noGrp="1" noChangeAspect="1"/>
          </p:cNvPicPr>
          <p:nvPr>
            <p:ph type="pic" idx="1"/>
          </p:nvPr>
        </p:nvPicPr>
        <p:blipFill>
          <a:blip r:embed="rId3">
            <a:extLst>
              <a:ext uri="{28A0092B-C50C-407E-A947-70E740481C1C}">
                <a14:useLocalDpi xmlns:a14="http://schemas.microsoft.com/office/drawing/2010/main" xmlns="" val="0"/>
              </a:ext>
            </a:extLst>
          </a:blip>
          <a:srcRect l="7416" r="7416"/>
          <a:stretch>
            <a:fillRect/>
          </a:stretch>
        </p:blipFill>
        <p:spPr>
          <a:xfrm>
            <a:off x="5180012" y="1319785"/>
            <a:ext cx="6172200" cy="4873625"/>
          </a:xfrm>
        </p:spPr>
      </p:pic>
      <p:sp>
        <p:nvSpPr>
          <p:cNvPr id="4" name="Θέση κειμένου 3">
            <a:extLst>
              <a:ext uri="{FF2B5EF4-FFF2-40B4-BE49-F238E27FC236}">
                <a16:creationId xmlns:a16="http://schemas.microsoft.com/office/drawing/2014/main" xmlns="" id="{79B4B6A5-DB62-46EF-8422-D336B9AB524F}"/>
              </a:ext>
            </a:extLst>
          </p:cNvPr>
          <p:cNvSpPr>
            <a:spLocks noGrp="1"/>
          </p:cNvSpPr>
          <p:nvPr>
            <p:ph type="body" sz="half" idx="2"/>
          </p:nvPr>
        </p:nvSpPr>
        <p:spPr>
          <a:xfrm>
            <a:off x="839788" y="1423447"/>
            <a:ext cx="3932237" cy="4769963"/>
          </a:xfrm>
        </p:spPr>
        <p:txBody>
          <a:bodyPr/>
          <a:lstStyle/>
          <a:p>
            <a:r>
              <a:rPr lang="el-GR" sz="2000" b="1" dirty="0">
                <a:highlight>
                  <a:srgbClr val="00FFFF"/>
                </a:highlight>
              </a:rPr>
              <a:t>Η Πινακοθήκη </a:t>
            </a:r>
            <a:r>
              <a:rPr lang="el-GR" sz="2000" dirty="0"/>
              <a:t>του Βερολίνου είναι μουσείο που φιλοξενεί δημιουργήματα της ευρωπαϊκής τέχνης από τον 13</a:t>
            </a:r>
            <a:r>
              <a:rPr lang="el-GR" sz="2000" baseline="30000" dirty="0"/>
              <a:t>ο</a:t>
            </a:r>
            <a:r>
              <a:rPr lang="el-GR" sz="2000" dirty="0"/>
              <a:t> μέχρι τον 18</a:t>
            </a:r>
            <a:r>
              <a:rPr lang="el-GR" sz="2000" baseline="30000" dirty="0"/>
              <a:t>ο</a:t>
            </a:r>
            <a:r>
              <a:rPr lang="el-GR" sz="2000" dirty="0"/>
              <a:t> αιώνα. Οι ζωγραφικοί πίνακες της Πινακοθήκης της περιόδου αυτής αποτελούν μια από τις μεγαλύτερες και αντιπροσωπευτικότερες συλλογές ζωγραφικής παγκοσμίως. Ιδιαίτερα πλούσιες είναι οι συλλογές γερμανικής, ιταλικής και πρώιμης φλαμανδικής ζωγραφικής. Είναι χαρακτηριστικό ότι υπάρχει μια οκτάγωνη αίθουσα αφιερωμένη στον Ρέμπραντ και μια αίθουσα με πέντε </a:t>
            </a:r>
            <a:r>
              <a:rPr lang="el-GR" sz="2000" dirty="0" err="1"/>
              <a:t>Μαντόνες</a:t>
            </a:r>
            <a:r>
              <a:rPr lang="el-GR" sz="2000" dirty="0"/>
              <a:t> του Ραφαήλ</a:t>
            </a:r>
            <a:r>
              <a:rPr lang="el-GR" dirty="0"/>
              <a:t>.</a:t>
            </a:r>
          </a:p>
        </p:txBody>
      </p:sp>
    </p:spTree>
    <p:extLst>
      <p:ext uri="{BB962C8B-B14F-4D97-AF65-F5344CB8AC3E}">
        <p14:creationId xmlns:p14="http://schemas.microsoft.com/office/powerpoint/2010/main" xmlns="" val="5490876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sndAc>
          <p:stSnd>
            <p:snd r:embed="rId4" name="chimes.wav"/>
          </p:stSnd>
        </p:sndAc>
      </p:transition>
    </mc:Choice>
    <mc:Fallback>
      <p:transition spd="slow">
        <p:fade/>
        <p:sndAc>
          <p:stSnd>
            <p:snd r:embed="rId2" name="chimes.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735C374-4934-4FE7-B675-68E76DFC84EC}"/>
              </a:ext>
            </a:extLst>
          </p:cNvPr>
          <p:cNvSpPr>
            <a:spLocks noGrp="1"/>
          </p:cNvSpPr>
          <p:nvPr>
            <p:ph type="title"/>
          </p:nvPr>
        </p:nvSpPr>
        <p:spPr>
          <a:xfrm>
            <a:off x="3990734" y="9939"/>
            <a:ext cx="3932237" cy="1172818"/>
          </a:xfrm>
        </p:spPr>
        <p:txBody>
          <a:bodyPr>
            <a:normAutofit/>
          </a:bodyPr>
          <a:lstStyle/>
          <a:p>
            <a:r>
              <a:rPr lang="el-GR" sz="3600" b="1" dirty="0"/>
              <a:t>7)</a:t>
            </a:r>
            <a:r>
              <a:rPr lang="el-GR" sz="3600" b="1" dirty="0">
                <a:solidFill>
                  <a:srgbClr val="C00000"/>
                </a:solidFill>
              </a:rPr>
              <a:t>ΤΟ ΤΕΙΧΟΣ ΤΟΥ ΒΕΡΟΛΙΝΟΥ</a:t>
            </a:r>
          </a:p>
        </p:txBody>
      </p:sp>
      <p:pic>
        <p:nvPicPr>
          <p:cNvPr id="6" name="Θέση εικόνας 5" descr="Εικόνα που περιέχει υπαίθριος, λευκό, παλιός, σιδηρόδρομος&#10;&#10;Περιγραφή που δημιουργήθηκε αυτόματα">
            <a:extLst>
              <a:ext uri="{FF2B5EF4-FFF2-40B4-BE49-F238E27FC236}">
                <a16:creationId xmlns:a16="http://schemas.microsoft.com/office/drawing/2014/main" xmlns="" id="{DBEA3FC2-937A-4CA3-AAEE-0135629BA69B}"/>
              </a:ext>
            </a:extLst>
          </p:cNvPr>
          <p:cNvPicPr>
            <a:picLocks noGrp="1" noChangeAspect="1"/>
          </p:cNvPicPr>
          <p:nvPr>
            <p:ph type="pic" idx="1"/>
          </p:nvPr>
        </p:nvPicPr>
        <p:blipFill>
          <a:blip r:embed="rId3">
            <a:extLst>
              <a:ext uri="{28A0092B-C50C-407E-A947-70E740481C1C}">
                <a14:useLocalDpi xmlns:a14="http://schemas.microsoft.com/office/drawing/2010/main" xmlns="" val="0"/>
              </a:ext>
            </a:extLst>
          </a:blip>
          <a:srcRect l="2508" r="2508"/>
          <a:stretch>
            <a:fillRect/>
          </a:stretch>
        </p:blipFill>
        <p:spPr>
          <a:xfrm>
            <a:off x="5183187" y="1172818"/>
            <a:ext cx="6172200" cy="4873625"/>
          </a:xfrm>
        </p:spPr>
      </p:pic>
      <p:sp>
        <p:nvSpPr>
          <p:cNvPr id="4" name="Θέση κειμένου 3">
            <a:extLst>
              <a:ext uri="{FF2B5EF4-FFF2-40B4-BE49-F238E27FC236}">
                <a16:creationId xmlns:a16="http://schemas.microsoft.com/office/drawing/2014/main" xmlns="" id="{FDC7C15C-2ADB-4A78-86AF-044D3EF85C5B}"/>
              </a:ext>
            </a:extLst>
          </p:cNvPr>
          <p:cNvSpPr>
            <a:spLocks noGrp="1"/>
          </p:cNvSpPr>
          <p:nvPr>
            <p:ph type="body" sz="half" idx="2"/>
          </p:nvPr>
        </p:nvSpPr>
        <p:spPr>
          <a:xfrm>
            <a:off x="263248" y="1602557"/>
            <a:ext cx="4518718" cy="5056660"/>
          </a:xfrm>
        </p:spPr>
        <p:txBody>
          <a:bodyPr>
            <a:noAutofit/>
          </a:bodyPr>
          <a:lstStyle/>
          <a:p>
            <a:r>
              <a:rPr lang="el-GR" sz="1800" b="1" dirty="0">
                <a:highlight>
                  <a:srgbClr val="00FFFF"/>
                </a:highlight>
              </a:rPr>
              <a:t>Το Τείχος του Βερολίνου</a:t>
            </a:r>
            <a:r>
              <a:rPr lang="el-GR" sz="1800" dirty="0"/>
              <a:t>, «τείχος της ντροπής» για τους Γερμανούς της δύσης και επισήμως αποκαλούμενο από την ανατολικογερμανική κυβέρνηση ως «αντιφασιστικό τείχος προστασίας», ανεγέρθηκε στην καρδιά του Βερολίνου με αφετηρία το βράδυ της 12</a:t>
            </a:r>
            <a:r>
              <a:rPr lang="el-GR" sz="1800" baseline="30000" dirty="0"/>
              <a:t>ης</a:t>
            </a:r>
            <a:r>
              <a:rPr lang="el-GR" sz="1800" dirty="0"/>
              <a:t> Αυγούστου του </a:t>
            </a:r>
            <a:r>
              <a:rPr lang="el-GR" sz="1800" dirty="0">
                <a:highlight>
                  <a:srgbClr val="00FF00"/>
                </a:highlight>
              </a:rPr>
              <a:t>1961 </a:t>
            </a:r>
            <a:r>
              <a:rPr lang="el-GR" sz="1800" dirty="0"/>
              <a:t>από τη Λαοκρατική Δημοκρατία της Γερμανίας. Κάτι παραπάνω από ένα απλό τείχος, επρόκειτο για μια σύνθετη </a:t>
            </a:r>
            <a:r>
              <a:rPr lang="el-GR" sz="1800" dirty="0">
                <a:highlight>
                  <a:srgbClr val="FF33CC"/>
                </a:highlight>
              </a:rPr>
              <a:t>στρατιωτική κατασκευή </a:t>
            </a:r>
            <a:r>
              <a:rPr lang="el-GR" sz="1800" dirty="0"/>
              <a:t>η οποία περιείχε δύο τείχη </a:t>
            </a:r>
            <a:r>
              <a:rPr lang="el-GR" sz="1800" dirty="0">
                <a:highlight>
                  <a:srgbClr val="FFFF00"/>
                </a:highlight>
              </a:rPr>
              <a:t>ύψους 3,6 μέτρων </a:t>
            </a:r>
            <a:r>
              <a:rPr lang="el-GR" sz="1800" dirty="0"/>
              <a:t>με διάδρομο περιπολίας, </a:t>
            </a:r>
            <a:r>
              <a:rPr lang="el-GR" sz="1800" dirty="0">
                <a:highlight>
                  <a:srgbClr val="FA1833"/>
                </a:highlight>
              </a:rPr>
              <a:t>302 παρατηρητήρια </a:t>
            </a:r>
            <a:r>
              <a:rPr lang="el-GR" sz="1800" dirty="0"/>
              <a:t>και συστήματα συναγερμού, </a:t>
            </a:r>
            <a:r>
              <a:rPr lang="el-GR" sz="1800" dirty="0">
                <a:highlight>
                  <a:srgbClr val="FF9900"/>
                </a:highlight>
              </a:rPr>
              <a:t>14.000 φύλακες</a:t>
            </a:r>
            <a:r>
              <a:rPr lang="el-GR" sz="1800" dirty="0"/>
              <a:t>, </a:t>
            </a:r>
            <a:r>
              <a:rPr lang="el-GR" sz="1800" dirty="0">
                <a:highlight>
                  <a:srgbClr val="00FFFF"/>
                </a:highlight>
              </a:rPr>
              <a:t>600</a:t>
            </a:r>
            <a:r>
              <a:rPr lang="el-GR" sz="1800" dirty="0"/>
              <a:t> </a:t>
            </a:r>
            <a:r>
              <a:rPr lang="el-GR" sz="1800" dirty="0">
                <a:highlight>
                  <a:srgbClr val="00FFFF"/>
                </a:highlight>
              </a:rPr>
              <a:t>σκυλιά</a:t>
            </a:r>
            <a:r>
              <a:rPr lang="el-GR" sz="1800" dirty="0"/>
              <a:t> και </a:t>
            </a:r>
            <a:r>
              <a:rPr lang="el-GR" sz="1800" dirty="0" err="1">
                <a:highlight>
                  <a:srgbClr val="00FF00"/>
                </a:highlight>
              </a:rPr>
              <a:t>καλωδιωτά</a:t>
            </a:r>
            <a:r>
              <a:rPr lang="el-GR" sz="1800" dirty="0">
                <a:highlight>
                  <a:srgbClr val="00FF00"/>
                </a:highlight>
              </a:rPr>
              <a:t> πλέγματα</a:t>
            </a:r>
            <a:r>
              <a:rPr lang="el-GR" sz="1800" dirty="0"/>
              <a:t>.</a:t>
            </a:r>
          </a:p>
        </p:txBody>
      </p:sp>
    </p:spTree>
    <p:extLst>
      <p:ext uri="{BB962C8B-B14F-4D97-AF65-F5344CB8AC3E}">
        <p14:creationId xmlns:p14="http://schemas.microsoft.com/office/powerpoint/2010/main" xmlns="" val="3576244249"/>
      </p:ext>
    </p:extLst>
  </p:cSld>
  <p:clrMapOvr>
    <a:masterClrMapping/>
  </p:clrMapOvr>
  <p:transition spd="slow">
    <p:wheel spokes="1"/>
    <p:sndAc>
      <p:stSnd>
        <p:snd r:embed="rId2"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4F0B6B8-DEA4-4109-B410-EA734C1AE3C9}"/>
              </a:ext>
            </a:extLst>
          </p:cNvPr>
          <p:cNvSpPr>
            <a:spLocks noGrp="1"/>
          </p:cNvSpPr>
          <p:nvPr>
            <p:ph type="title"/>
          </p:nvPr>
        </p:nvSpPr>
        <p:spPr>
          <a:xfrm>
            <a:off x="839788" y="139147"/>
            <a:ext cx="10515600" cy="944217"/>
          </a:xfrm>
        </p:spPr>
        <p:txBody>
          <a:bodyPr/>
          <a:lstStyle/>
          <a:p>
            <a:pPr algn="ctr"/>
            <a:r>
              <a:rPr lang="el-GR" b="1" dirty="0"/>
              <a:t>8)</a:t>
            </a:r>
            <a:r>
              <a:rPr lang="el-GR" b="1" dirty="0">
                <a:solidFill>
                  <a:srgbClr val="C00000"/>
                </a:solidFill>
              </a:rPr>
              <a:t>ΤΟ ΜΝΗΜΕΙΟ ΤΟΥ ΟΛΟΚΑΥΤΩΜΑΤΟΣ</a:t>
            </a:r>
          </a:p>
        </p:txBody>
      </p:sp>
      <p:sp>
        <p:nvSpPr>
          <p:cNvPr id="3" name="Θέση κειμένου 2">
            <a:extLst>
              <a:ext uri="{FF2B5EF4-FFF2-40B4-BE49-F238E27FC236}">
                <a16:creationId xmlns:a16="http://schemas.microsoft.com/office/drawing/2014/main" xmlns="" id="{65A7ABFD-8D24-4110-A964-7978DBB55C07}"/>
              </a:ext>
            </a:extLst>
          </p:cNvPr>
          <p:cNvSpPr>
            <a:spLocks noGrp="1"/>
          </p:cNvSpPr>
          <p:nvPr>
            <p:ph type="body" idx="1"/>
          </p:nvPr>
        </p:nvSpPr>
        <p:spPr>
          <a:xfrm>
            <a:off x="927101" y="745433"/>
            <a:ext cx="5157787" cy="2467729"/>
          </a:xfrm>
        </p:spPr>
        <p:txBody>
          <a:bodyPr>
            <a:normAutofit/>
          </a:bodyPr>
          <a:lstStyle/>
          <a:p>
            <a:r>
              <a:rPr lang="el-GR" sz="2000" b="0" dirty="0"/>
              <a:t>Τον Μάιο του 2005 στην 60</a:t>
            </a:r>
            <a:r>
              <a:rPr lang="el-GR" sz="2000" b="0" baseline="30000" dirty="0"/>
              <a:t>η</a:t>
            </a:r>
            <a:r>
              <a:rPr lang="el-GR" sz="2000" b="0" dirty="0"/>
              <a:t> επέτειο από την πτώση του ναζιστικού καθεστώτος και το τέλος του β’ παγκοσμίου πολέμου η πόλη του Βερολίνου αφιέρωσε </a:t>
            </a:r>
            <a:r>
              <a:rPr lang="el-GR" sz="2000" dirty="0">
                <a:highlight>
                  <a:srgbClr val="00FFFF"/>
                </a:highlight>
              </a:rPr>
              <a:t>το μνημείο του ολοκαυτώματος</a:t>
            </a:r>
            <a:r>
              <a:rPr lang="el-GR" sz="2000" b="0" dirty="0">
                <a:highlight>
                  <a:srgbClr val="00FFFF"/>
                </a:highlight>
              </a:rPr>
              <a:t> </a:t>
            </a:r>
            <a:r>
              <a:rPr lang="el-GR" sz="2000" b="0" dirty="0"/>
              <a:t>στη μνήμη των δολοφονημένων Εβραίων από τις δυνάμεις του Χίτλερ.</a:t>
            </a:r>
          </a:p>
        </p:txBody>
      </p:sp>
      <p:pic>
        <p:nvPicPr>
          <p:cNvPr id="8" name="Θέση περιεχομένου 7" descr="Εικόνα που περιέχει υπαίθριος, κτίριο&#10;&#10;Περιγραφή που δημιουργήθηκε αυτόματα">
            <a:extLst>
              <a:ext uri="{FF2B5EF4-FFF2-40B4-BE49-F238E27FC236}">
                <a16:creationId xmlns:a16="http://schemas.microsoft.com/office/drawing/2014/main" xmlns="" id="{3815B4D9-DE62-4DFA-9DFF-F6E53CD4A7BF}"/>
              </a:ext>
            </a:extLst>
          </p:cNvPr>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862014" y="3213164"/>
            <a:ext cx="5157787" cy="3644836"/>
          </a:xfrm>
        </p:spPr>
      </p:pic>
      <p:sp>
        <p:nvSpPr>
          <p:cNvPr id="5" name="Θέση κειμένου 4">
            <a:extLst>
              <a:ext uri="{FF2B5EF4-FFF2-40B4-BE49-F238E27FC236}">
                <a16:creationId xmlns:a16="http://schemas.microsoft.com/office/drawing/2014/main" xmlns="" id="{80D5E419-58F7-4BF5-B611-3D51BF8F0A44}"/>
              </a:ext>
            </a:extLst>
          </p:cNvPr>
          <p:cNvSpPr>
            <a:spLocks noGrp="1"/>
          </p:cNvSpPr>
          <p:nvPr>
            <p:ph type="body" sz="quarter" idx="3"/>
          </p:nvPr>
        </p:nvSpPr>
        <p:spPr>
          <a:xfrm>
            <a:off x="6172201" y="486537"/>
            <a:ext cx="5183188" cy="2467729"/>
          </a:xfrm>
        </p:spPr>
        <p:txBody>
          <a:bodyPr>
            <a:normAutofit/>
          </a:bodyPr>
          <a:lstStyle/>
          <a:p>
            <a:r>
              <a:rPr lang="el-GR" sz="2000" b="0" dirty="0"/>
              <a:t>Το μνημείο αποτελείται από </a:t>
            </a:r>
            <a:r>
              <a:rPr lang="el-GR" sz="2000" b="0" dirty="0">
                <a:highlight>
                  <a:srgbClr val="00FF00"/>
                </a:highlight>
              </a:rPr>
              <a:t>2.711 πέτρινους πλίνθους</a:t>
            </a:r>
            <a:r>
              <a:rPr lang="el-GR" sz="2000" b="0" dirty="0"/>
              <a:t> που δεν έχουν επιγραφές όπως ονόματα και ημερομηνίες. Στο σύνολό τους δημιουργούνε ένα μοτίβο σαν κυματισμό. Το μνημείο σχεδιάστηκε από τον Αμερικανό αρχιτέκτονα </a:t>
            </a:r>
            <a:r>
              <a:rPr lang="en-US" sz="2000" b="0" dirty="0"/>
              <a:t>Peter Eisenman.</a:t>
            </a:r>
            <a:endParaRPr lang="el-GR" sz="2000" b="0" dirty="0"/>
          </a:p>
        </p:txBody>
      </p:sp>
      <p:pic>
        <p:nvPicPr>
          <p:cNvPr id="10" name="Θέση περιεχομένου 9" descr="Εικόνα που περιέχει ξύλινος, πίνακας, ξύλο, ράμπα&#10;&#10;Περιγραφή που δημιουργήθηκε αυτόματα">
            <a:extLst>
              <a:ext uri="{FF2B5EF4-FFF2-40B4-BE49-F238E27FC236}">
                <a16:creationId xmlns:a16="http://schemas.microsoft.com/office/drawing/2014/main" xmlns="" id="{E9D01636-AC42-4EF8-8031-DD76C8985113}"/>
              </a:ext>
            </a:extLst>
          </p:cNvPr>
          <p:cNvPicPr>
            <a:picLocks noGrp="1" noChangeAspect="1"/>
          </p:cNvPicPr>
          <p:nvPr>
            <p:ph sz="quarter" idx="4"/>
          </p:nvPr>
        </p:nvPicPr>
        <p:blipFill>
          <a:blip r:embed="rId4">
            <a:extLst>
              <a:ext uri="{28A0092B-C50C-407E-A947-70E740481C1C}">
                <a14:useLocalDpi xmlns:a14="http://schemas.microsoft.com/office/drawing/2010/main" xmlns="" val="0"/>
              </a:ext>
            </a:extLst>
          </a:blip>
          <a:stretch>
            <a:fillRect/>
          </a:stretch>
        </p:blipFill>
        <p:spPr>
          <a:xfrm>
            <a:off x="6251713" y="3404360"/>
            <a:ext cx="5183188" cy="3453640"/>
          </a:xfrm>
        </p:spPr>
      </p:pic>
    </p:spTree>
    <p:extLst>
      <p:ext uri="{BB962C8B-B14F-4D97-AF65-F5344CB8AC3E}">
        <p14:creationId xmlns:p14="http://schemas.microsoft.com/office/powerpoint/2010/main" xmlns="" val="3131525811"/>
      </p:ext>
    </p:extLst>
  </p:cSld>
  <p:clrMapOvr>
    <a:masterClrMapping/>
  </p:clrMapOvr>
  <mc:AlternateContent xmlns:mc="http://schemas.openxmlformats.org/markup-compatibility/2006">
    <mc:Choice xmlns:p14="http://schemas.microsoft.com/office/powerpoint/2010/main" xmlns="" Requires="p14">
      <p:transition spd="slow" p14:dur="2000">
        <p14:ferris dir="l"/>
        <p:sndAc>
          <p:stSnd>
            <p:snd r:embed="rId5" name="chimes.wav"/>
          </p:stSnd>
        </p:sndAc>
      </p:transition>
    </mc:Choice>
    <mc:Fallback>
      <p:transition spd="slow">
        <p:fade/>
        <p:sndAc>
          <p:stSnd>
            <p:snd r:embed="rId2" name="chimes.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A65E9E5-7598-49BC-87FC-91251DF96773}"/>
              </a:ext>
            </a:extLst>
          </p:cNvPr>
          <p:cNvSpPr>
            <a:spLocks noGrp="1"/>
          </p:cNvSpPr>
          <p:nvPr>
            <p:ph type="title"/>
          </p:nvPr>
        </p:nvSpPr>
        <p:spPr>
          <a:xfrm>
            <a:off x="839788" y="198784"/>
            <a:ext cx="10515600" cy="725556"/>
          </a:xfrm>
        </p:spPr>
        <p:txBody>
          <a:bodyPr>
            <a:normAutofit/>
          </a:bodyPr>
          <a:lstStyle/>
          <a:p>
            <a:pPr algn="ctr"/>
            <a:r>
              <a:rPr lang="el-GR" b="1" dirty="0"/>
              <a:t>9)</a:t>
            </a:r>
            <a:r>
              <a:rPr lang="el-GR" b="1" dirty="0">
                <a:solidFill>
                  <a:srgbClr val="C00000"/>
                </a:solidFill>
              </a:rPr>
              <a:t>Ο ΚΑΘΕΔΡΙΚΟΣ ΝΑΟΣ ΤΟΥ ΒΕΡΟΛΙΝΟΥ</a:t>
            </a:r>
          </a:p>
        </p:txBody>
      </p:sp>
      <p:sp>
        <p:nvSpPr>
          <p:cNvPr id="3" name="Θέση κειμένου 2">
            <a:extLst>
              <a:ext uri="{FF2B5EF4-FFF2-40B4-BE49-F238E27FC236}">
                <a16:creationId xmlns:a16="http://schemas.microsoft.com/office/drawing/2014/main" xmlns="" id="{A3456341-205C-4614-A357-A4EA39762326}"/>
              </a:ext>
            </a:extLst>
          </p:cNvPr>
          <p:cNvSpPr>
            <a:spLocks noGrp="1"/>
          </p:cNvSpPr>
          <p:nvPr>
            <p:ph type="body" idx="1"/>
          </p:nvPr>
        </p:nvSpPr>
        <p:spPr>
          <a:xfrm>
            <a:off x="760275" y="838987"/>
            <a:ext cx="5157787" cy="2584044"/>
          </a:xfrm>
        </p:spPr>
        <p:txBody>
          <a:bodyPr>
            <a:noAutofit/>
          </a:bodyPr>
          <a:lstStyle/>
          <a:p>
            <a:r>
              <a:rPr lang="el-GR" sz="1800" dirty="0">
                <a:highlight>
                  <a:srgbClr val="00FFFF"/>
                </a:highlight>
              </a:rPr>
              <a:t>Ο Καθεδρικός Ναός του Βερολίνου </a:t>
            </a:r>
            <a:r>
              <a:rPr lang="el-GR" sz="1800" b="0" dirty="0"/>
              <a:t>σε ρυθμό μπαρόκ χτίστηκε μεταξύ του </a:t>
            </a:r>
            <a:r>
              <a:rPr lang="el-GR" sz="1800" b="0" dirty="0">
                <a:highlight>
                  <a:srgbClr val="00FF00"/>
                </a:highlight>
              </a:rPr>
              <a:t>1894 </a:t>
            </a:r>
            <a:r>
              <a:rPr lang="el-GR" sz="1800" b="0" dirty="0"/>
              <a:t>με </a:t>
            </a:r>
            <a:r>
              <a:rPr lang="el-GR" sz="1800" b="0" dirty="0">
                <a:highlight>
                  <a:srgbClr val="FF33CC"/>
                </a:highlight>
              </a:rPr>
              <a:t>1905.</a:t>
            </a:r>
            <a:r>
              <a:rPr lang="el-GR" sz="1800" b="0" dirty="0"/>
              <a:t> Βρίσκεται στο Νησί των Μουσείων στην όχθη του ποταμού </a:t>
            </a:r>
            <a:r>
              <a:rPr lang="en-US" sz="1800" b="0" dirty="0"/>
              <a:t>Spree. </a:t>
            </a:r>
            <a:r>
              <a:rPr lang="el-GR" sz="1800" b="0" dirty="0"/>
              <a:t>Ο σημερινός ναός είναι ο τρίτος στη σειρά που χτίστηκε στο ίδιο σημείο. Η πρώτη εκκλησία χτίστηκε εδώ το 1465 και αργότερα αντικαταστάθηκε από ένα καθεδρικό το 1765. Με διαταγή του αυτοκράτορα Γουλιέλμου β’ ο ναός καταστράφηκε το 1894 και αποφάσισε να τον αντικαταστήσει με τον σημερινό ναό. </a:t>
            </a:r>
          </a:p>
        </p:txBody>
      </p:sp>
      <p:pic>
        <p:nvPicPr>
          <p:cNvPr id="8" name="Θέση περιεχομένου 7" descr="Εικόνα που περιέχει χλόη, υπαίθριος, δρόμος, κτίριο&#10;&#10;Περιγραφή που δημιουργήθηκε αυτόματα">
            <a:extLst>
              <a:ext uri="{FF2B5EF4-FFF2-40B4-BE49-F238E27FC236}">
                <a16:creationId xmlns:a16="http://schemas.microsoft.com/office/drawing/2014/main" xmlns="" id="{67F4B0C1-C1C9-469A-B9CF-CEA8DC458B49}"/>
              </a:ext>
            </a:extLst>
          </p:cNvPr>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760275" y="3429000"/>
            <a:ext cx="5157787" cy="3421332"/>
          </a:xfrm>
        </p:spPr>
      </p:pic>
      <p:sp>
        <p:nvSpPr>
          <p:cNvPr id="5" name="Θέση κειμένου 4">
            <a:extLst>
              <a:ext uri="{FF2B5EF4-FFF2-40B4-BE49-F238E27FC236}">
                <a16:creationId xmlns:a16="http://schemas.microsoft.com/office/drawing/2014/main" xmlns="" id="{10C55831-5E11-4CF7-9A8D-5A88FB944B4E}"/>
              </a:ext>
            </a:extLst>
          </p:cNvPr>
          <p:cNvSpPr>
            <a:spLocks noGrp="1"/>
          </p:cNvSpPr>
          <p:nvPr>
            <p:ph type="body" sz="quarter" idx="3"/>
          </p:nvPr>
        </p:nvSpPr>
        <p:spPr>
          <a:xfrm>
            <a:off x="6309760" y="924340"/>
            <a:ext cx="5183188" cy="2057399"/>
          </a:xfrm>
        </p:spPr>
        <p:txBody>
          <a:bodyPr>
            <a:noAutofit/>
          </a:bodyPr>
          <a:lstStyle/>
          <a:p>
            <a:r>
              <a:rPr lang="el-GR" sz="2000" b="0" dirty="0"/>
              <a:t>Το τεράστιο μέγεθος του νέου ναού ήταν σαν ένα προτεσταντικό αντίβαρο του ναού του Αγίου Πέτρου της Ρώμης. Σχεδιάστηκε από τον </a:t>
            </a:r>
            <a:r>
              <a:rPr lang="en-US" sz="2000" b="0" dirty="0"/>
              <a:t>Julius </a:t>
            </a:r>
            <a:r>
              <a:rPr lang="en-US" sz="2000" b="0" dirty="0" err="1"/>
              <a:t>Raschdoroff</a:t>
            </a:r>
            <a:r>
              <a:rPr lang="en-US" sz="2000" b="0" dirty="0"/>
              <a:t> </a:t>
            </a:r>
            <a:r>
              <a:rPr lang="el-GR" sz="2000" b="0" dirty="0"/>
              <a:t>σε </a:t>
            </a:r>
            <a:r>
              <a:rPr lang="el-GR" sz="2000" b="0" dirty="0">
                <a:highlight>
                  <a:srgbClr val="FFFF00"/>
                </a:highlight>
              </a:rPr>
              <a:t>ρυθμό μπαρόκ </a:t>
            </a:r>
            <a:r>
              <a:rPr lang="el-GR" sz="2000" b="0" dirty="0"/>
              <a:t>με αναγεννησιακή ιταλική επιρροή. Οι διαστάσεις του ναού είναι </a:t>
            </a:r>
            <a:r>
              <a:rPr lang="el-GR" sz="2000" b="0" dirty="0">
                <a:highlight>
                  <a:srgbClr val="FA1833"/>
                </a:highlight>
              </a:rPr>
              <a:t>114 μέτρα μήκος </a:t>
            </a:r>
            <a:r>
              <a:rPr lang="el-GR" sz="2000" b="0" dirty="0"/>
              <a:t>και </a:t>
            </a:r>
            <a:r>
              <a:rPr lang="el-GR" sz="2000" b="0" dirty="0">
                <a:highlight>
                  <a:srgbClr val="FF9900"/>
                </a:highlight>
              </a:rPr>
              <a:t>13 μέτρα πλάτος</a:t>
            </a:r>
            <a:r>
              <a:rPr lang="el-GR" sz="2000" b="0" dirty="0"/>
              <a:t>.</a:t>
            </a:r>
          </a:p>
        </p:txBody>
      </p:sp>
      <p:pic>
        <p:nvPicPr>
          <p:cNvPr id="10" name="Θέση περιεχομένου 9" descr="Εικόνα που περιέχει υπαίθριος, νύχτα&#10;&#10;Περιγραφή που δημιουργήθηκε αυτόματα">
            <a:extLst>
              <a:ext uri="{FF2B5EF4-FFF2-40B4-BE49-F238E27FC236}">
                <a16:creationId xmlns:a16="http://schemas.microsoft.com/office/drawing/2014/main" xmlns="" id="{51477981-E591-4E6A-B472-F419B574AB1E}"/>
              </a:ext>
            </a:extLst>
          </p:cNvPr>
          <p:cNvPicPr>
            <a:picLocks noGrp="1" noChangeAspect="1"/>
          </p:cNvPicPr>
          <p:nvPr>
            <p:ph sz="quarter" idx="4"/>
          </p:nvPr>
        </p:nvPicPr>
        <p:blipFill>
          <a:blip r:embed="rId4">
            <a:extLst>
              <a:ext uri="{28A0092B-C50C-407E-A947-70E740481C1C}">
                <a14:useLocalDpi xmlns:a14="http://schemas.microsoft.com/office/drawing/2010/main" xmlns="" val="0"/>
              </a:ext>
            </a:extLst>
          </a:blip>
          <a:stretch>
            <a:fillRect/>
          </a:stretch>
        </p:blipFill>
        <p:spPr>
          <a:xfrm>
            <a:off x="6370983" y="3423030"/>
            <a:ext cx="5060742" cy="3421332"/>
          </a:xfrm>
        </p:spPr>
      </p:pic>
    </p:spTree>
    <p:extLst>
      <p:ext uri="{BB962C8B-B14F-4D97-AF65-F5344CB8AC3E}">
        <p14:creationId xmlns:p14="http://schemas.microsoft.com/office/powerpoint/2010/main" xmlns="" val="3986085153"/>
      </p:ext>
    </p:extLst>
  </p:cSld>
  <p:clrMapOvr>
    <a:masterClrMapping/>
  </p:clrMapOvr>
  <p:transition spd="slow">
    <p:cover/>
    <p:sndAc>
      <p:stSnd>
        <p:snd r:embed="rId2"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3B78AF1-69C4-4134-8197-60C457A83965}"/>
              </a:ext>
            </a:extLst>
          </p:cNvPr>
          <p:cNvSpPr>
            <a:spLocks noGrp="1"/>
          </p:cNvSpPr>
          <p:nvPr>
            <p:ph type="title"/>
          </p:nvPr>
        </p:nvSpPr>
        <p:spPr>
          <a:xfrm>
            <a:off x="839788" y="1"/>
            <a:ext cx="10515600" cy="924338"/>
          </a:xfrm>
        </p:spPr>
        <p:txBody>
          <a:bodyPr/>
          <a:lstStyle/>
          <a:p>
            <a:pPr algn="ctr"/>
            <a:r>
              <a:rPr lang="el-GR" b="1" dirty="0"/>
              <a:t>10)</a:t>
            </a:r>
            <a:r>
              <a:rPr lang="el-GR" b="1" dirty="0">
                <a:solidFill>
                  <a:srgbClr val="C00000"/>
                </a:solidFill>
              </a:rPr>
              <a:t>ΤΟ ΜΟΥΣΕΙΟ ΦΥΣΙΚΗΣ ΙΣΤΟΡΙΑΣ</a:t>
            </a:r>
          </a:p>
        </p:txBody>
      </p:sp>
      <p:sp>
        <p:nvSpPr>
          <p:cNvPr id="3" name="Θέση κειμένου 2">
            <a:extLst>
              <a:ext uri="{FF2B5EF4-FFF2-40B4-BE49-F238E27FC236}">
                <a16:creationId xmlns:a16="http://schemas.microsoft.com/office/drawing/2014/main" xmlns="" id="{22957DDE-3204-42A3-BAC5-CF50692D44B2}"/>
              </a:ext>
            </a:extLst>
          </p:cNvPr>
          <p:cNvSpPr>
            <a:spLocks noGrp="1"/>
          </p:cNvSpPr>
          <p:nvPr>
            <p:ph type="body" idx="1"/>
          </p:nvPr>
        </p:nvSpPr>
        <p:spPr>
          <a:xfrm>
            <a:off x="836612" y="924339"/>
            <a:ext cx="5157787" cy="1465298"/>
          </a:xfrm>
        </p:spPr>
        <p:txBody>
          <a:bodyPr>
            <a:normAutofit fontScale="85000" lnSpcReduction="10000"/>
          </a:bodyPr>
          <a:lstStyle/>
          <a:p>
            <a:r>
              <a:rPr lang="el-GR" dirty="0">
                <a:highlight>
                  <a:srgbClr val="00FFFF"/>
                </a:highlight>
              </a:rPr>
              <a:t>Το Μουσείο Φυσικής Ιστορίας του Βερολίνου </a:t>
            </a:r>
            <a:r>
              <a:rPr lang="el-GR" b="0" dirty="0"/>
              <a:t>στεγάζει μια από τις παγκοσμίως σημαντικότερες συλλογές ζωολογικών, παλαιοντολογικών και ορυκτολογικών δειγμάτων.</a:t>
            </a:r>
          </a:p>
        </p:txBody>
      </p:sp>
      <p:pic>
        <p:nvPicPr>
          <p:cNvPr id="8" name="Θέση περιεχομένου 7" descr="Εικόνα που περιέχει ουρανός, υπαίθριος, κτίριο, παλιός&#10;&#10;Περιγραφή που δημιουργήθηκε αυτόματα">
            <a:extLst>
              <a:ext uri="{FF2B5EF4-FFF2-40B4-BE49-F238E27FC236}">
                <a16:creationId xmlns:a16="http://schemas.microsoft.com/office/drawing/2014/main" xmlns="" id="{FA48AEA8-4C01-4CF7-A2D7-43C1820ECEAD}"/>
              </a:ext>
            </a:extLst>
          </p:cNvPr>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665164" y="2753553"/>
            <a:ext cx="5183188" cy="4104447"/>
          </a:xfrm>
        </p:spPr>
      </p:pic>
      <p:sp>
        <p:nvSpPr>
          <p:cNvPr id="5" name="Θέση κειμένου 4">
            <a:extLst>
              <a:ext uri="{FF2B5EF4-FFF2-40B4-BE49-F238E27FC236}">
                <a16:creationId xmlns:a16="http://schemas.microsoft.com/office/drawing/2014/main" xmlns="" id="{046716B3-9857-4157-9E34-FFE339BEFE2B}"/>
              </a:ext>
            </a:extLst>
          </p:cNvPr>
          <p:cNvSpPr>
            <a:spLocks noGrp="1"/>
          </p:cNvSpPr>
          <p:nvPr>
            <p:ph type="body" sz="quarter" idx="3"/>
          </p:nvPr>
        </p:nvSpPr>
        <p:spPr>
          <a:xfrm>
            <a:off x="6310375" y="794097"/>
            <a:ext cx="5183188" cy="1959456"/>
          </a:xfrm>
        </p:spPr>
        <p:txBody>
          <a:bodyPr>
            <a:normAutofit fontScale="85000" lnSpcReduction="10000"/>
          </a:bodyPr>
          <a:lstStyle/>
          <a:p>
            <a:r>
              <a:rPr lang="el-GR" b="0" dirty="0"/>
              <a:t>Το μουσείο είναι ιδιαίτερα γνωστό για την </a:t>
            </a:r>
            <a:r>
              <a:rPr lang="el-GR" b="0" dirty="0">
                <a:highlight>
                  <a:srgbClr val="00FF00"/>
                </a:highlight>
              </a:rPr>
              <a:t>Αίθουσα των Δεινοσαύρων </a:t>
            </a:r>
            <a:r>
              <a:rPr lang="el-GR" b="0" dirty="0"/>
              <a:t>και το εξαιρετικά διατηρημένο δείγμα του </a:t>
            </a:r>
            <a:r>
              <a:rPr lang="el-GR" b="0" dirty="0" err="1">
                <a:highlight>
                  <a:srgbClr val="FF33CC"/>
                </a:highlight>
              </a:rPr>
              <a:t>Αρχαιοπτέρυγα</a:t>
            </a:r>
            <a:r>
              <a:rPr lang="el-GR" b="0" dirty="0"/>
              <a:t>. Στην Αίθουσα των Δεινοσαύρων στεγάζεται και ο σκελετός του </a:t>
            </a:r>
            <a:r>
              <a:rPr lang="el-GR" b="0" dirty="0" err="1">
                <a:highlight>
                  <a:srgbClr val="FFFF00"/>
                </a:highlight>
              </a:rPr>
              <a:t>Τζιραφατιτάνα</a:t>
            </a:r>
            <a:r>
              <a:rPr lang="el-GR" b="0" dirty="0"/>
              <a:t>, του μεγαλύτερου δεινοσαύρου που έχει ανακαλυφθεί, με </a:t>
            </a:r>
            <a:r>
              <a:rPr lang="el-GR" b="0" dirty="0">
                <a:highlight>
                  <a:srgbClr val="FA1833"/>
                </a:highlight>
              </a:rPr>
              <a:t>ύψος 13,27 μέτρα</a:t>
            </a:r>
            <a:r>
              <a:rPr lang="el-GR" b="0" dirty="0"/>
              <a:t>.</a:t>
            </a:r>
          </a:p>
        </p:txBody>
      </p:sp>
      <p:pic>
        <p:nvPicPr>
          <p:cNvPr id="10" name="Θέση περιεχομένου 9" descr="Εικόνα που περιέχει εσωτερικό, έπιπλα&#10;&#10;Περιγραφή που δημιουργήθηκε αυτόματα">
            <a:extLst>
              <a:ext uri="{FF2B5EF4-FFF2-40B4-BE49-F238E27FC236}">
                <a16:creationId xmlns:a16="http://schemas.microsoft.com/office/drawing/2014/main" xmlns="" id="{307B223B-5ABD-4D64-8996-7014EDA35497}"/>
              </a:ext>
            </a:extLst>
          </p:cNvPr>
          <p:cNvPicPr>
            <a:picLocks noGrp="1" noChangeAspect="1"/>
          </p:cNvPicPr>
          <p:nvPr>
            <p:ph sz="quarter" idx="4"/>
          </p:nvPr>
        </p:nvPicPr>
        <p:blipFill>
          <a:blip r:embed="rId4">
            <a:extLst>
              <a:ext uri="{28A0092B-C50C-407E-A947-70E740481C1C}">
                <a14:useLocalDpi xmlns:a14="http://schemas.microsoft.com/office/drawing/2010/main" xmlns="" val="0"/>
              </a:ext>
            </a:extLst>
          </a:blip>
          <a:stretch>
            <a:fillRect/>
          </a:stretch>
        </p:blipFill>
        <p:spPr>
          <a:xfrm>
            <a:off x="6310375" y="2753554"/>
            <a:ext cx="5216461" cy="4104446"/>
          </a:xfrm>
        </p:spPr>
      </p:pic>
    </p:spTree>
    <p:extLst>
      <p:ext uri="{BB962C8B-B14F-4D97-AF65-F5344CB8AC3E}">
        <p14:creationId xmlns:p14="http://schemas.microsoft.com/office/powerpoint/2010/main" xmlns="" val="19519878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sndAc>
          <p:stSnd>
            <p:snd r:embed="rId5" name="chimes.wav"/>
          </p:stSnd>
        </p:sndAc>
      </p:transition>
    </mc:Choice>
    <mc:Fallback>
      <p:transition spd="slow">
        <p:fade/>
        <p:sndAc>
          <p:stSnd>
            <p:snd r:embed="rId2" name="chimes.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B27D426-431D-4EEB-9613-09133CE6CBD9}"/>
              </a:ext>
            </a:extLst>
          </p:cNvPr>
          <p:cNvSpPr>
            <a:spLocks noGrp="1"/>
          </p:cNvSpPr>
          <p:nvPr>
            <p:ph type="title"/>
          </p:nvPr>
        </p:nvSpPr>
        <p:spPr>
          <a:xfrm>
            <a:off x="3250096" y="1"/>
            <a:ext cx="5456581" cy="864704"/>
          </a:xfrm>
        </p:spPr>
        <p:txBody>
          <a:bodyPr>
            <a:normAutofit/>
          </a:bodyPr>
          <a:lstStyle/>
          <a:p>
            <a:r>
              <a:rPr lang="el-GR" sz="4000" b="1" dirty="0"/>
              <a:t>11)</a:t>
            </a:r>
            <a:r>
              <a:rPr lang="el-GR" sz="4000" b="1" dirty="0">
                <a:solidFill>
                  <a:srgbClr val="C00000"/>
                </a:solidFill>
              </a:rPr>
              <a:t>Ο ΖΩΟΛΟΓΙΚΟΣ ΚΗΠΟΣ</a:t>
            </a:r>
          </a:p>
        </p:txBody>
      </p:sp>
      <p:pic>
        <p:nvPicPr>
          <p:cNvPr id="6" name="Θέση εικόνας 5" descr="Εικόνα που περιέχει κείμενο, δέντρο, υπαίθριος, ουρανός&#10;&#10;Περιγραφή που δημιουργήθηκε αυτόματα">
            <a:extLst>
              <a:ext uri="{FF2B5EF4-FFF2-40B4-BE49-F238E27FC236}">
                <a16:creationId xmlns:a16="http://schemas.microsoft.com/office/drawing/2014/main" xmlns="" id="{77FDB7AF-2D2E-4023-84C3-06E784C1295E}"/>
              </a:ext>
            </a:extLst>
          </p:cNvPr>
          <p:cNvPicPr>
            <a:picLocks noGrp="1" noChangeAspect="1"/>
          </p:cNvPicPr>
          <p:nvPr>
            <p:ph type="pic" idx="1"/>
          </p:nvPr>
        </p:nvPicPr>
        <p:blipFill>
          <a:blip r:embed="rId3">
            <a:extLst>
              <a:ext uri="{28A0092B-C50C-407E-A947-70E740481C1C}">
                <a14:useLocalDpi xmlns:a14="http://schemas.microsoft.com/office/drawing/2010/main" xmlns="" val="0"/>
              </a:ext>
            </a:extLst>
          </a:blip>
          <a:srcRect l="17289" r="17289"/>
          <a:stretch>
            <a:fillRect/>
          </a:stretch>
        </p:blipFill>
        <p:spPr>
          <a:xfrm>
            <a:off x="5219769" y="1351721"/>
            <a:ext cx="6172200" cy="4873625"/>
          </a:xfrm>
        </p:spPr>
      </p:pic>
      <p:sp>
        <p:nvSpPr>
          <p:cNvPr id="4" name="Θέση κειμένου 3">
            <a:extLst>
              <a:ext uri="{FF2B5EF4-FFF2-40B4-BE49-F238E27FC236}">
                <a16:creationId xmlns:a16="http://schemas.microsoft.com/office/drawing/2014/main" xmlns="" id="{2FF1DDE0-18F4-4848-80CE-96FC4BA7B24A}"/>
              </a:ext>
            </a:extLst>
          </p:cNvPr>
          <p:cNvSpPr>
            <a:spLocks noGrp="1"/>
          </p:cNvSpPr>
          <p:nvPr>
            <p:ph type="body" sz="half" idx="2"/>
          </p:nvPr>
        </p:nvSpPr>
        <p:spPr>
          <a:xfrm>
            <a:off x="551554" y="1053547"/>
            <a:ext cx="3932237" cy="5804451"/>
          </a:xfrm>
        </p:spPr>
        <p:txBody>
          <a:bodyPr>
            <a:noAutofit/>
          </a:bodyPr>
          <a:lstStyle/>
          <a:p>
            <a:r>
              <a:rPr lang="el-GR" sz="1800" b="1" dirty="0">
                <a:highlight>
                  <a:srgbClr val="00FFFF"/>
                </a:highlight>
              </a:rPr>
              <a:t>Ο Ζωολογικός κήπος του Βερολίνου </a:t>
            </a:r>
            <a:r>
              <a:rPr lang="el-GR" sz="1800" dirty="0"/>
              <a:t>είναι ο μεγαλύτερος ζωολογικός κήπος της Ευρώπης και από τους παλαιότερους. Διευθυντής του είναι ο </a:t>
            </a:r>
            <a:r>
              <a:rPr lang="en-US" sz="1800" dirty="0"/>
              <a:t>Andreas </a:t>
            </a:r>
            <a:r>
              <a:rPr lang="en-US" sz="1800" dirty="0" err="1"/>
              <a:t>Knieriem</a:t>
            </a:r>
            <a:r>
              <a:rPr lang="en-US" sz="1800" dirty="0"/>
              <a:t>. </a:t>
            </a:r>
            <a:r>
              <a:rPr lang="el-GR" sz="1800" dirty="0"/>
              <a:t>Ο ζωολογικός κήπος του Βερολίνου άνοιξε το </a:t>
            </a:r>
            <a:r>
              <a:rPr lang="el-GR" sz="1800" dirty="0">
                <a:highlight>
                  <a:srgbClr val="00FF00"/>
                </a:highlight>
              </a:rPr>
              <a:t>1884</a:t>
            </a:r>
            <a:r>
              <a:rPr lang="el-GR" sz="1800" dirty="0"/>
              <a:t>. Αυτό που τον κάνει ιδιαίτερα σημαντικό είναι το γεγονός ότι άντεξε κατά τον Β’ Παγκόσμιο Πόλεμο με πολλές απώλειες. Μάλιστα, κάποτε κατά τη διάρκεια του πολέμου είχε βομβαρδιστεί. Ο ζωολογικός κήπος φιλοξενεί </a:t>
            </a:r>
            <a:r>
              <a:rPr lang="el-GR" sz="1800" dirty="0">
                <a:highlight>
                  <a:srgbClr val="FF33CC"/>
                </a:highlight>
              </a:rPr>
              <a:t>20.219 είδη ζώων</a:t>
            </a:r>
            <a:r>
              <a:rPr lang="el-GR" sz="1800" dirty="0"/>
              <a:t>. Έχει σπάνια είδη ζώων και είδη που απειλούνται με αφανισμό (όπως: ουρακοτάγκους, πολικές αρκούδες, ασιατικούς ελέφαντες, ινδικούς ρινόκερους, γορίλες και αμερικανικούς βίσωνες). Πολύ δημοφιλές έγινε το πολικό αρκουδάκι </a:t>
            </a:r>
            <a:r>
              <a:rPr lang="en-US" sz="1800" dirty="0"/>
              <a:t>Knut</a:t>
            </a:r>
            <a:r>
              <a:rPr lang="el-GR" sz="1800" dirty="0"/>
              <a:t>, το οποίο απεβίωσε αργότερα, και τα δύο πάντα, τα οποία ήρθαν με εμπορική πτήση από το Πεκίνο.</a:t>
            </a:r>
          </a:p>
        </p:txBody>
      </p:sp>
    </p:spTree>
    <p:extLst>
      <p:ext uri="{BB962C8B-B14F-4D97-AF65-F5344CB8AC3E}">
        <p14:creationId xmlns:p14="http://schemas.microsoft.com/office/powerpoint/2010/main" xmlns="" val="2917544802"/>
      </p:ext>
    </p:extLst>
  </p:cSld>
  <p:clrMapOvr>
    <a:masterClrMapping/>
  </p:clrMapOvr>
  <mc:AlternateContent xmlns:mc="http://schemas.openxmlformats.org/markup-compatibility/2006">
    <mc:Choice xmlns:p14="http://schemas.microsoft.com/office/powerpoint/2010/main" xmlns="" Requires="p14">
      <p:transition spd="slow" p14:dur="1200">
        <p:dissolve/>
        <p:sndAc>
          <p:stSnd>
            <p:snd r:embed="rId4" name="chimes.wav"/>
          </p:stSnd>
        </p:sndAc>
      </p:transition>
    </mc:Choice>
    <mc:Fallback>
      <p:transition spd="slow">
        <p:dissolve/>
        <p:sndAc>
          <p:stSnd>
            <p:snd r:embed="rId2" name="chimes.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3DF29C9-C087-4F92-91BF-DCAE32FAD08C}"/>
              </a:ext>
            </a:extLst>
          </p:cNvPr>
          <p:cNvSpPr>
            <a:spLocks noGrp="1"/>
          </p:cNvSpPr>
          <p:nvPr>
            <p:ph type="title"/>
          </p:nvPr>
        </p:nvSpPr>
        <p:spPr>
          <a:xfrm>
            <a:off x="1668117" y="159028"/>
            <a:ext cx="8855765" cy="944216"/>
          </a:xfrm>
        </p:spPr>
        <p:txBody>
          <a:bodyPr>
            <a:noAutofit/>
          </a:bodyPr>
          <a:lstStyle/>
          <a:p>
            <a:pPr algn="ctr"/>
            <a:r>
              <a:rPr lang="el-GR" sz="4000" b="1" dirty="0"/>
              <a:t>12)</a:t>
            </a:r>
            <a:r>
              <a:rPr lang="el-GR" sz="4000" b="1" dirty="0">
                <a:solidFill>
                  <a:srgbClr val="C00000"/>
                </a:solidFill>
              </a:rPr>
              <a:t>ΤΟ</a:t>
            </a:r>
            <a:r>
              <a:rPr lang="el-GR" sz="4000" b="1" dirty="0"/>
              <a:t> </a:t>
            </a:r>
            <a:r>
              <a:rPr lang="el-GR" sz="4000" b="1" dirty="0">
                <a:solidFill>
                  <a:srgbClr val="C00000"/>
                </a:solidFill>
              </a:rPr>
              <a:t>ΑΝΑΚΤΟΡΟ ΣΑΡΛΟΤΕΝΜΠΟΥΡΓΚ</a:t>
            </a:r>
          </a:p>
        </p:txBody>
      </p:sp>
      <p:pic>
        <p:nvPicPr>
          <p:cNvPr id="6" name="Θέση εικόνας 5" descr="Εικόνα που περιέχει κτίριο, υπαίθριος, παλιός, πέτρα&#10;&#10;Περιγραφή που δημιουργήθηκε αυτόματα">
            <a:extLst>
              <a:ext uri="{FF2B5EF4-FFF2-40B4-BE49-F238E27FC236}">
                <a16:creationId xmlns:a16="http://schemas.microsoft.com/office/drawing/2014/main" xmlns="" id="{4DD32303-55EF-4387-9E54-FAF2549F134B}"/>
              </a:ext>
            </a:extLst>
          </p:cNvPr>
          <p:cNvPicPr>
            <a:picLocks noGrp="1" noChangeAspect="1"/>
          </p:cNvPicPr>
          <p:nvPr>
            <p:ph type="pic" idx="1"/>
          </p:nvPr>
        </p:nvPicPr>
        <p:blipFill>
          <a:blip r:embed="rId3">
            <a:extLst>
              <a:ext uri="{28A0092B-C50C-407E-A947-70E740481C1C}">
                <a14:useLocalDpi xmlns:a14="http://schemas.microsoft.com/office/drawing/2010/main" xmlns="" val="0"/>
              </a:ext>
            </a:extLst>
          </a:blip>
          <a:srcRect l="7785" r="7785"/>
          <a:stretch>
            <a:fillRect/>
          </a:stretch>
        </p:blipFill>
        <p:spPr>
          <a:xfrm>
            <a:off x="5610570" y="1424747"/>
            <a:ext cx="6172200" cy="4873625"/>
          </a:xfrm>
        </p:spPr>
      </p:pic>
      <p:sp>
        <p:nvSpPr>
          <p:cNvPr id="4" name="Θέση κειμένου 3">
            <a:extLst>
              <a:ext uri="{FF2B5EF4-FFF2-40B4-BE49-F238E27FC236}">
                <a16:creationId xmlns:a16="http://schemas.microsoft.com/office/drawing/2014/main" xmlns="" id="{4AC02B73-B6E4-4F79-A927-94E5265FAFD9}"/>
              </a:ext>
            </a:extLst>
          </p:cNvPr>
          <p:cNvSpPr>
            <a:spLocks noGrp="1"/>
          </p:cNvSpPr>
          <p:nvPr>
            <p:ph type="body" sz="half" idx="2"/>
          </p:nvPr>
        </p:nvSpPr>
        <p:spPr>
          <a:xfrm>
            <a:off x="725556" y="1331843"/>
            <a:ext cx="4253948" cy="5367129"/>
          </a:xfrm>
        </p:spPr>
        <p:txBody>
          <a:bodyPr>
            <a:noAutofit/>
          </a:bodyPr>
          <a:lstStyle/>
          <a:p>
            <a:r>
              <a:rPr lang="el-GR" b="1" dirty="0">
                <a:highlight>
                  <a:srgbClr val="00FFFF"/>
                </a:highlight>
              </a:rPr>
              <a:t>Το Ανάκτορο </a:t>
            </a:r>
            <a:r>
              <a:rPr lang="el-GR" b="1" dirty="0" err="1">
                <a:highlight>
                  <a:srgbClr val="00FFFF"/>
                </a:highlight>
              </a:rPr>
              <a:t>Σαρλότενμπουργκ</a:t>
            </a:r>
            <a:r>
              <a:rPr lang="el-GR" b="1" dirty="0">
                <a:highlight>
                  <a:srgbClr val="00FFFF"/>
                </a:highlight>
              </a:rPr>
              <a:t> </a:t>
            </a:r>
            <a:r>
              <a:rPr lang="el-GR" dirty="0"/>
              <a:t>είναι ένα εντυπωσιακό μπαρόκ παλάτι στη δυτική πλευρά του Βερολίνου. Είναι το μεγαλύτερο παλάτι στο Βερολίνο. Το αρχικό του μέρος κατασκευάστηκε μεταξύ του </a:t>
            </a:r>
            <a:r>
              <a:rPr lang="el-GR" dirty="0">
                <a:highlight>
                  <a:srgbClr val="00FF00"/>
                </a:highlight>
              </a:rPr>
              <a:t>1695-1699</a:t>
            </a:r>
            <a:r>
              <a:rPr lang="el-GR" dirty="0"/>
              <a:t> ως θερινή κατοικία της Σοφίας </a:t>
            </a:r>
            <a:r>
              <a:rPr lang="el-GR" dirty="0" err="1"/>
              <a:t>Σαρλότ</a:t>
            </a:r>
            <a:r>
              <a:rPr lang="el-GR" dirty="0"/>
              <a:t>, γυναίκας του </a:t>
            </a:r>
            <a:r>
              <a:rPr lang="el-GR" dirty="0" err="1"/>
              <a:t>Φρειδερίκιου</a:t>
            </a:r>
            <a:r>
              <a:rPr lang="el-GR" dirty="0"/>
              <a:t> Γ’. Το παλάτι σχεδιάστηκε από τον </a:t>
            </a:r>
            <a:r>
              <a:rPr lang="en-US" dirty="0"/>
              <a:t>Johann </a:t>
            </a:r>
            <a:r>
              <a:rPr lang="en-US" dirty="0" err="1"/>
              <a:t>Narimg</a:t>
            </a:r>
            <a:r>
              <a:rPr lang="en-US" dirty="0"/>
              <a:t> </a:t>
            </a:r>
            <a:r>
              <a:rPr lang="el-GR" dirty="0"/>
              <a:t>και επεκτάθηκε λίγο αργότερα όταν ο Φρειδερίκος έγινε βασιλιάς της Πρωσίας. Το 1943, στη διάρκεια των συμμαχικών βομβαρδισμών το ανάκτορο έπιασε φωτιά και καταστράφηκε. Το εσωτερικό του είναι πλούσια διακοσμημένο σε πολλά στυλ και με ακριβά υλικά και περιέχει πολλά κομμάτια </a:t>
            </a:r>
            <a:r>
              <a:rPr lang="el-GR" dirty="0">
                <a:highlight>
                  <a:srgbClr val="FF33CC"/>
                </a:highlight>
              </a:rPr>
              <a:t>τέχνης</a:t>
            </a:r>
            <a:r>
              <a:rPr lang="el-GR" dirty="0"/>
              <a:t>, </a:t>
            </a:r>
            <a:r>
              <a:rPr lang="el-GR" dirty="0">
                <a:highlight>
                  <a:srgbClr val="FFFF00"/>
                </a:highlight>
              </a:rPr>
              <a:t>πίνακες </a:t>
            </a:r>
            <a:r>
              <a:rPr lang="el-GR" dirty="0"/>
              <a:t>κτλ. Οι κήποι γύρω από το παλάτι είχαν σχεδιαστεί σε γαλλικό μπαρόκ ρυθμό αλλά όταν ανακατασκευάστηκαν απλοποιήθηκαν. Στους κήπους βρίσκονται και κτίρια όπως: ένα μαυσωλείο δωρικού ρυθμού για τα μέλη της βασιλικής οικογένειας και το </a:t>
            </a:r>
            <a:r>
              <a:rPr lang="en-US" dirty="0" err="1"/>
              <a:t>Belventere</a:t>
            </a:r>
            <a:r>
              <a:rPr lang="en-US" dirty="0"/>
              <a:t> </a:t>
            </a:r>
            <a:r>
              <a:rPr lang="el-GR" dirty="0"/>
              <a:t>που χτίστηκε μεταξύ του 1778-1790 ως τεϊοποτείο. Κοντά στο ανάκτορο βρίσκεται και το </a:t>
            </a:r>
            <a:r>
              <a:rPr lang="en-US" dirty="0"/>
              <a:t>Schinkel pavilion, </a:t>
            </a:r>
            <a:r>
              <a:rPr lang="el-GR" dirty="0"/>
              <a:t>χτισμένο από τον γνωστό ομώνυμο αρχιτέκτονα </a:t>
            </a:r>
            <a:r>
              <a:rPr lang="en-US" dirty="0"/>
              <a:t>Carl Schinkel </a:t>
            </a:r>
            <a:r>
              <a:rPr lang="el-GR" dirty="0"/>
              <a:t>για το βασιλιά Φρειδερίκο Γουλιέλμο Γ’.</a:t>
            </a:r>
          </a:p>
        </p:txBody>
      </p:sp>
    </p:spTree>
    <p:extLst>
      <p:ext uri="{BB962C8B-B14F-4D97-AF65-F5344CB8AC3E}">
        <p14:creationId xmlns:p14="http://schemas.microsoft.com/office/powerpoint/2010/main" xmlns="" val="3271871965"/>
      </p:ext>
    </p:extLst>
  </p:cSld>
  <p:clrMapOvr>
    <a:masterClrMapping/>
  </p:clrMapOvr>
  <mc:AlternateContent xmlns:mc="http://schemas.openxmlformats.org/markup-compatibility/2006">
    <mc:Choice xmlns:p14="http://schemas.microsoft.com/office/powerpoint/2010/main" xmlns="" Requires="p14">
      <p:transition spd="slow" p14:dur="900">
        <p14:warp dir="in"/>
        <p:sndAc>
          <p:stSnd>
            <p:snd r:embed="rId4" name="chimes.wav"/>
          </p:stSnd>
        </p:sndAc>
      </p:transition>
    </mc:Choice>
    <mc:Fallback>
      <p:transition spd="slow">
        <p:fade/>
        <p:sndAc>
          <p:stSnd>
            <p:snd r:embed="rId2" name="chimes.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68F4FFA-7042-4865-8CFB-808F1FA73634}"/>
              </a:ext>
            </a:extLst>
          </p:cNvPr>
          <p:cNvSpPr>
            <a:spLocks noGrp="1"/>
          </p:cNvSpPr>
          <p:nvPr>
            <p:ph type="title"/>
          </p:nvPr>
        </p:nvSpPr>
        <p:spPr>
          <a:xfrm>
            <a:off x="839788" y="0"/>
            <a:ext cx="10515600" cy="1012826"/>
          </a:xfrm>
        </p:spPr>
        <p:txBody>
          <a:bodyPr/>
          <a:lstStyle/>
          <a:p>
            <a:pPr algn="ctr"/>
            <a:r>
              <a:rPr lang="el-GR" b="1" dirty="0"/>
              <a:t>13)</a:t>
            </a:r>
            <a:r>
              <a:rPr lang="el-GR" b="1" dirty="0">
                <a:solidFill>
                  <a:srgbClr val="C00000"/>
                </a:solidFill>
              </a:rPr>
              <a:t>ΠΛΑΤΕΙΑ ΜΠΕΜΠΕΛΠΛΑΤΣ</a:t>
            </a:r>
          </a:p>
        </p:txBody>
      </p:sp>
      <p:sp>
        <p:nvSpPr>
          <p:cNvPr id="3" name="Θέση κειμένου 2">
            <a:extLst>
              <a:ext uri="{FF2B5EF4-FFF2-40B4-BE49-F238E27FC236}">
                <a16:creationId xmlns:a16="http://schemas.microsoft.com/office/drawing/2014/main" xmlns="" id="{69977FB4-A9E4-443E-9D92-C305963394F6}"/>
              </a:ext>
            </a:extLst>
          </p:cNvPr>
          <p:cNvSpPr>
            <a:spLocks noGrp="1"/>
          </p:cNvSpPr>
          <p:nvPr>
            <p:ph type="body" idx="1"/>
          </p:nvPr>
        </p:nvSpPr>
        <p:spPr>
          <a:xfrm>
            <a:off x="566206" y="1012826"/>
            <a:ext cx="5177226" cy="2416174"/>
          </a:xfrm>
        </p:spPr>
        <p:txBody>
          <a:bodyPr>
            <a:noAutofit/>
          </a:bodyPr>
          <a:lstStyle/>
          <a:p>
            <a:r>
              <a:rPr lang="el-GR" dirty="0">
                <a:highlight>
                  <a:srgbClr val="00FFFF"/>
                </a:highlight>
              </a:rPr>
              <a:t>Η πλατεία </a:t>
            </a:r>
            <a:r>
              <a:rPr lang="el-GR" dirty="0" err="1">
                <a:highlight>
                  <a:srgbClr val="00FFFF"/>
                </a:highlight>
              </a:rPr>
              <a:t>Μπέμπελπλατς</a:t>
            </a:r>
            <a:r>
              <a:rPr lang="el-GR" dirty="0">
                <a:highlight>
                  <a:srgbClr val="00FFFF"/>
                </a:highlight>
              </a:rPr>
              <a:t> </a:t>
            </a:r>
            <a:r>
              <a:rPr lang="el-GR" b="0" dirty="0"/>
              <a:t>είναι μια ιστορική πλατεία της συνοικίας </a:t>
            </a:r>
            <a:r>
              <a:rPr lang="el-GR" b="0" dirty="0" err="1"/>
              <a:t>Μίττε</a:t>
            </a:r>
            <a:r>
              <a:rPr lang="el-GR" b="0" dirty="0"/>
              <a:t> του Βερολίνου. Βρίσκεται στο τμήμα του πρώην Ανατολικού Βερολίνου, μεταξύ της </a:t>
            </a:r>
            <a:r>
              <a:rPr lang="el-GR" b="0" dirty="0" err="1"/>
              <a:t>Σλόσμπρικε</a:t>
            </a:r>
            <a:r>
              <a:rPr lang="el-GR" b="0" dirty="0"/>
              <a:t> και της </a:t>
            </a:r>
            <a:r>
              <a:rPr lang="el-GR" b="0" dirty="0" err="1"/>
              <a:t>Φρίντριχστρασε</a:t>
            </a:r>
            <a:r>
              <a:rPr lang="el-GR" b="0" dirty="0"/>
              <a:t>, ένα από τα ωραιότερα αξιοθέατα της πόλης.</a:t>
            </a:r>
          </a:p>
        </p:txBody>
      </p:sp>
      <p:pic>
        <p:nvPicPr>
          <p:cNvPr id="8" name="Θέση περιεχομένου 7" descr="Εικόνα που περιέχει κείμενο, υπαίθριος, ουρανός, υπογραφή&#10;&#10;Περιγραφή που δημιουργήθηκε αυτόματα">
            <a:extLst>
              <a:ext uri="{FF2B5EF4-FFF2-40B4-BE49-F238E27FC236}">
                <a16:creationId xmlns:a16="http://schemas.microsoft.com/office/drawing/2014/main" xmlns="" id="{ADF4C95D-EA86-4571-94F9-2013CE478D77}"/>
              </a:ext>
            </a:extLst>
          </p:cNvPr>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518474" y="3535052"/>
            <a:ext cx="5224958" cy="3322946"/>
          </a:xfrm>
        </p:spPr>
      </p:pic>
      <p:sp>
        <p:nvSpPr>
          <p:cNvPr id="5" name="Θέση κειμένου 4">
            <a:extLst>
              <a:ext uri="{FF2B5EF4-FFF2-40B4-BE49-F238E27FC236}">
                <a16:creationId xmlns:a16="http://schemas.microsoft.com/office/drawing/2014/main" xmlns="" id="{5FDA8BF3-FF32-4C75-A8ED-6DCC1422F5F5}"/>
              </a:ext>
            </a:extLst>
          </p:cNvPr>
          <p:cNvSpPr>
            <a:spLocks noGrp="1"/>
          </p:cNvSpPr>
          <p:nvPr>
            <p:ph type="body" sz="quarter" idx="3"/>
          </p:nvPr>
        </p:nvSpPr>
        <p:spPr>
          <a:xfrm>
            <a:off x="6442606" y="854926"/>
            <a:ext cx="5183188" cy="2646577"/>
          </a:xfrm>
        </p:spPr>
        <p:txBody>
          <a:bodyPr>
            <a:noAutofit/>
          </a:bodyPr>
          <a:lstStyle/>
          <a:p>
            <a:r>
              <a:rPr lang="el-GR" sz="1900" b="0" dirty="0"/>
              <a:t>Στην περιοχή υπάρχουν μπαρόκ και νεοκλασικά κτίρια, σχεδιασμένα από διάσημους αρχιτέκτονες από το 18</a:t>
            </a:r>
            <a:r>
              <a:rPr lang="el-GR" sz="1900" b="0" baseline="30000" dirty="0"/>
              <a:t>ο</a:t>
            </a:r>
            <a:r>
              <a:rPr lang="el-GR" sz="1900" b="0" dirty="0"/>
              <a:t> αιώνα και μετά, καθώς και ανακαινισμένα πρώην ανάκτορα που σήμερα χρησιμοποιούνται ως δημόσια κτίρια. Η πλατεία αυτή αποτελεί το χώρο όπου το 1933 έλαβε χώρα η πυρπόληση 20.000 περίπου βιβλίων από τον προπαγανδιστικό μηχανισμό του Τρίτου Ράιχ με την αιτιολογία ότι το περιεχόμενο τους προωθούσε αντεθνικές ιδέες.</a:t>
            </a:r>
          </a:p>
        </p:txBody>
      </p:sp>
      <p:pic>
        <p:nvPicPr>
          <p:cNvPr id="10" name="Θέση περιεχομένου 9" descr="Εικόνα που περιέχει ουρανός, υπαίθριος, δρόμος, οδός&#10;&#10;Περιγραφή που δημιουργήθηκε αυτόματα">
            <a:extLst>
              <a:ext uri="{FF2B5EF4-FFF2-40B4-BE49-F238E27FC236}">
                <a16:creationId xmlns:a16="http://schemas.microsoft.com/office/drawing/2014/main" xmlns="" id="{FF31710D-8C04-45C8-BD3E-03B544138A6A}"/>
              </a:ext>
            </a:extLst>
          </p:cNvPr>
          <p:cNvPicPr>
            <a:picLocks noGrp="1" noChangeAspect="1"/>
          </p:cNvPicPr>
          <p:nvPr>
            <p:ph sz="quarter" idx="4"/>
          </p:nvPr>
        </p:nvPicPr>
        <p:blipFill>
          <a:blip r:embed="rId4">
            <a:extLst>
              <a:ext uri="{28A0092B-C50C-407E-A947-70E740481C1C}">
                <a14:useLocalDpi xmlns:a14="http://schemas.microsoft.com/office/drawing/2010/main" xmlns="" val="0"/>
              </a:ext>
            </a:extLst>
          </a:blip>
          <a:stretch>
            <a:fillRect/>
          </a:stretch>
        </p:blipFill>
        <p:spPr>
          <a:xfrm>
            <a:off x="6442606" y="3535052"/>
            <a:ext cx="5183188" cy="3322948"/>
          </a:xfrm>
        </p:spPr>
      </p:pic>
    </p:spTree>
    <p:extLst>
      <p:ext uri="{BB962C8B-B14F-4D97-AF65-F5344CB8AC3E}">
        <p14:creationId xmlns:p14="http://schemas.microsoft.com/office/powerpoint/2010/main" xmlns="" val="2717832071"/>
      </p:ext>
    </p:extLst>
  </p:cSld>
  <p:clrMapOvr>
    <a:masterClrMapping/>
  </p:clrMapOvr>
  <p:transition spd="med">
    <p:pull/>
    <p:sndAc>
      <p:stSnd>
        <p:snd r:embed="rId2" name="chimes.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C022ACC-D5AC-4C50-B47B-537DE2A3CFA5}"/>
              </a:ext>
            </a:extLst>
          </p:cNvPr>
          <p:cNvSpPr>
            <a:spLocks noGrp="1"/>
          </p:cNvSpPr>
          <p:nvPr>
            <p:ph type="ctrTitle"/>
          </p:nvPr>
        </p:nvSpPr>
        <p:spPr/>
        <p:txBody>
          <a:bodyPr>
            <a:normAutofit/>
          </a:bodyPr>
          <a:lstStyle/>
          <a:p>
            <a:r>
              <a:rPr lang="el-GR" sz="6600" b="1" dirty="0">
                <a:solidFill>
                  <a:srgbClr val="C00000"/>
                </a:solidFill>
              </a:rPr>
              <a:t>ΔΙΑΣΗΜΑ ΚΑΙ ΝΟΣΤΙΜΑ ΦΑΓΗΤΑ ΤΟΥ ΒΕΡΟΛΙΝΟΥ</a:t>
            </a:r>
          </a:p>
        </p:txBody>
      </p:sp>
      <p:sp>
        <p:nvSpPr>
          <p:cNvPr id="3" name="Υπότιτλος 2">
            <a:extLst>
              <a:ext uri="{FF2B5EF4-FFF2-40B4-BE49-F238E27FC236}">
                <a16:creationId xmlns:a16="http://schemas.microsoft.com/office/drawing/2014/main" xmlns="" id="{6064AC07-0C6D-4893-9A9E-135180B8CBC9}"/>
              </a:ext>
            </a:extLst>
          </p:cNvPr>
          <p:cNvSpPr>
            <a:spLocks noGrp="1"/>
          </p:cNvSpPr>
          <p:nvPr>
            <p:ph type="subTitle" idx="1"/>
          </p:nvPr>
        </p:nvSpPr>
        <p:spPr/>
        <p:txBody>
          <a:bodyPr>
            <a:normAutofit/>
          </a:bodyPr>
          <a:lstStyle/>
          <a:p>
            <a:r>
              <a:rPr lang="el-GR" sz="4000" b="1" dirty="0"/>
              <a:t>ΑΞΙΖΕΙ ΝΑ ΤΑ ΔΟΚΙΜΑΣΕΤΕ</a:t>
            </a:r>
          </a:p>
        </p:txBody>
      </p:sp>
    </p:spTree>
    <p:extLst>
      <p:ext uri="{BB962C8B-B14F-4D97-AF65-F5344CB8AC3E}">
        <p14:creationId xmlns:p14="http://schemas.microsoft.com/office/powerpoint/2010/main" xmlns="" val="2158453181"/>
      </p:ext>
    </p:extLst>
  </p:cSld>
  <p:clrMapOvr>
    <a:masterClrMapping/>
  </p:clrMapOvr>
  <mc:AlternateContent xmlns:mc="http://schemas.openxmlformats.org/markup-compatibility/2006">
    <mc:Choice xmlns:p14="http://schemas.microsoft.com/office/powerpoint/2010/main" xmlns="" Requires="p14">
      <p:transition spd="slow" p14:dur="1600">
        <p:blinds dir="vert"/>
        <p:sndAc>
          <p:stSnd>
            <p:snd r:embed="rId3" name="chimes.wav"/>
          </p:stSnd>
        </p:sndAc>
      </p:transition>
    </mc:Choice>
    <mc:Fallback>
      <p:transition spd="slow">
        <p:blinds dir="vert"/>
        <p:sndAc>
          <p:stSnd>
            <p:snd r:embed="rId2" name="chimes.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47B167C-BB3D-4682-8612-F45D0DFAB50B}"/>
              </a:ext>
            </a:extLst>
          </p:cNvPr>
          <p:cNvSpPr>
            <a:spLocks noGrp="1"/>
          </p:cNvSpPr>
          <p:nvPr>
            <p:ph type="title"/>
          </p:nvPr>
        </p:nvSpPr>
        <p:spPr/>
        <p:txBody>
          <a:bodyPr>
            <a:normAutofit/>
          </a:bodyPr>
          <a:lstStyle/>
          <a:p>
            <a:pPr algn="ctr"/>
            <a:r>
              <a:rPr lang="el-GR" sz="6000" b="1" dirty="0"/>
              <a:t>1)</a:t>
            </a:r>
            <a:r>
              <a:rPr lang="en-US" sz="6000" b="1" dirty="0">
                <a:solidFill>
                  <a:srgbClr val="C00000"/>
                </a:solidFill>
              </a:rPr>
              <a:t>CURRYWURST</a:t>
            </a:r>
            <a:endParaRPr lang="el-GR" sz="6000" b="1" dirty="0">
              <a:solidFill>
                <a:srgbClr val="C00000"/>
              </a:solidFill>
            </a:endParaRPr>
          </a:p>
        </p:txBody>
      </p:sp>
      <p:pic>
        <p:nvPicPr>
          <p:cNvPr id="6" name="Θέση περιεχομένου 5" descr="Εικόνα που περιέχει φαγητό, τηγανητές πατάτες, σνακ, γεύμα&#10;&#10;Περιγραφή που δημιουργήθηκε αυτόματα">
            <a:extLst>
              <a:ext uri="{FF2B5EF4-FFF2-40B4-BE49-F238E27FC236}">
                <a16:creationId xmlns:a16="http://schemas.microsoft.com/office/drawing/2014/main" xmlns="" id="{1723ADB2-61EA-4866-A536-8D730B5F557A}"/>
              </a:ext>
            </a:extLst>
          </p:cNvPr>
          <p:cNvPicPr>
            <a:picLocks noGrp="1" noChangeAspect="1"/>
          </p:cNvPicPr>
          <p:nvPr>
            <p:ph sz="half" idx="1"/>
          </p:nvPr>
        </p:nvPicPr>
        <p:blipFill>
          <a:blip r:embed="rId3">
            <a:extLst>
              <a:ext uri="{28A0092B-C50C-407E-A947-70E740481C1C}">
                <a14:useLocalDpi xmlns:a14="http://schemas.microsoft.com/office/drawing/2010/main" xmlns="" val="0"/>
              </a:ext>
            </a:extLst>
          </a:blip>
          <a:stretch>
            <a:fillRect/>
          </a:stretch>
        </p:blipFill>
        <p:spPr>
          <a:xfrm>
            <a:off x="596348" y="1962632"/>
            <a:ext cx="5049077" cy="4351338"/>
          </a:xfrm>
        </p:spPr>
      </p:pic>
      <p:pic>
        <p:nvPicPr>
          <p:cNvPr id="8" name="Θέση περιεχομένου 7" descr="Εικόνα που περιέχει φαγητό, πίνακας, πιάτο, χαρτί&#10;&#10;Περιγραφή που δημιουργήθηκε αυτόματα">
            <a:extLst>
              <a:ext uri="{FF2B5EF4-FFF2-40B4-BE49-F238E27FC236}">
                <a16:creationId xmlns:a16="http://schemas.microsoft.com/office/drawing/2014/main" xmlns="" id="{B74E2F28-68D6-4BF9-A331-2F9FCD4626D0}"/>
              </a:ext>
            </a:extLst>
          </p:cNvPr>
          <p:cNvPicPr>
            <a:picLocks noGrp="1" noChangeAspect="1"/>
          </p:cNvPicPr>
          <p:nvPr>
            <p:ph sz="half" idx="2"/>
          </p:nvPr>
        </p:nvPicPr>
        <p:blipFill>
          <a:blip r:embed="rId4">
            <a:extLst>
              <a:ext uri="{28A0092B-C50C-407E-A947-70E740481C1C}">
                <a14:useLocalDpi xmlns:a14="http://schemas.microsoft.com/office/drawing/2010/main" xmlns="" val="0"/>
              </a:ext>
            </a:extLst>
          </a:blip>
          <a:stretch>
            <a:fillRect/>
          </a:stretch>
        </p:blipFill>
        <p:spPr>
          <a:xfrm>
            <a:off x="5916817" y="1962632"/>
            <a:ext cx="5798105" cy="4351338"/>
          </a:xfrm>
        </p:spPr>
      </p:pic>
    </p:spTree>
    <p:extLst>
      <p:ext uri="{BB962C8B-B14F-4D97-AF65-F5344CB8AC3E}">
        <p14:creationId xmlns:p14="http://schemas.microsoft.com/office/powerpoint/2010/main" xmlns="" val="1077550669"/>
      </p:ext>
    </p:extLst>
  </p:cSld>
  <p:clrMapOvr>
    <a:masterClrMapping/>
  </p:clrMapOvr>
  <mc:AlternateContent xmlns:mc="http://schemas.openxmlformats.org/markup-compatibility/2006">
    <mc:Choice xmlns:p14="http://schemas.microsoft.com/office/powerpoint/2010/main" xmlns="" Requires="p14">
      <p:transition spd="slow" p14:dur="1600">
        <p:blinds dir="vert"/>
        <p:sndAc>
          <p:stSnd>
            <p:snd r:embed="rId5" name="chimes.wav"/>
          </p:stSnd>
        </p:sndAc>
      </p:transition>
    </mc:Choice>
    <mc:Fallback>
      <p:transition spd="slow">
        <p:blinds dir="vert"/>
        <p:sndAc>
          <p:stSnd>
            <p:snd r:embed="rId2" name="chimes.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73C908D-65D3-4441-806F-D67FCC06B752}"/>
              </a:ext>
            </a:extLst>
          </p:cNvPr>
          <p:cNvSpPr>
            <a:spLocks noGrp="1"/>
          </p:cNvSpPr>
          <p:nvPr>
            <p:ph type="title"/>
          </p:nvPr>
        </p:nvSpPr>
        <p:spPr/>
        <p:txBody>
          <a:bodyPr>
            <a:normAutofit/>
          </a:bodyPr>
          <a:lstStyle/>
          <a:p>
            <a:pPr algn="ctr"/>
            <a:r>
              <a:rPr lang="el-GR" sz="5400" b="1" u="sng" dirty="0">
                <a:solidFill>
                  <a:srgbClr val="4D4D4D"/>
                </a:solidFill>
              </a:rPr>
              <a:t>ΠΟΛΙΤΙΚΟΙ ΧΑΡΤΕΣ ΓΕΡΜΑΝΙΑΣ</a:t>
            </a:r>
          </a:p>
        </p:txBody>
      </p:sp>
      <p:pic>
        <p:nvPicPr>
          <p:cNvPr id="6" name="Θέση περιεχομένου 5" descr="Εικόνα που περιέχει χάρτης&#10;&#10;Περιγραφή που δημιουργήθηκε αυτόματα">
            <a:extLst>
              <a:ext uri="{FF2B5EF4-FFF2-40B4-BE49-F238E27FC236}">
                <a16:creationId xmlns:a16="http://schemas.microsoft.com/office/drawing/2014/main" xmlns="" id="{9768EB79-2055-44B3-94A2-8ABE288C37EA}"/>
              </a:ext>
            </a:extLst>
          </p:cNvPr>
          <p:cNvPicPr>
            <a:picLocks noGrp="1" noChangeAspect="1"/>
          </p:cNvPicPr>
          <p:nvPr>
            <p:ph sz="half" idx="1"/>
          </p:nvPr>
        </p:nvPicPr>
        <p:blipFill>
          <a:blip r:embed="rId3">
            <a:extLst>
              <a:ext uri="{28A0092B-C50C-407E-A947-70E740481C1C}">
                <a14:useLocalDpi xmlns:a14="http://schemas.microsoft.com/office/drawing/2010/main" xmlns="" val="0"/>
              </a:ext>
            </a:extLst>
          </a:blip>
          <a:stretch>
            <a:fillRect/>
          </a:stretch>
        </p:blipFill>
        <p:spPr>
          <a:xfrm>
            <a:off x="675861" y="1713403"/>
            <a:ext cx="4482548" cy="4724623"/>
          </a:xfrm>
        </p:spPr>
      </p:pic>
      <p:pic>
        <p:nvPicPr>
          <p:cNvPr id="8" name="Θέση περιεχομένου 7" descr="Εικόνα που περιέχει χάρτης&#10;&#10;Περιγραφή που δημιουργήθηκε αυτόματα">
            <a:extLst>
              <a:ext uri="{FF2B5EF4-FFF2-40B4-BE49-F238E27FC236}">
                <a16:creationId xmlns:a16="http://schemas.microsoft.com/office/drawing/2014/main" xmlns="" id="{3874B38A-B6F1-4755-BA7C-32CA912507E3}"/>
              </a:ext>
            </a:extLst>
          </p:cNvPr>
          <p:cNvPicPr>
            <a:picLocks noGrp="1" noChangeAspect="1"/>
          </p:cNvPicPr>
          <p:nvPr>
            <p:ph sz="half" idx="2"/>
          </p:nvPr>
        </p:nvPicPr>
        <p:blipFill>
          <a:blip r:embed="rId4">
            <a:extLst>
              <a:ext uri="{28A0092B-C50C-407E-A947-70E740481C1C}">
                <a14:useLocalDpi xmlns:a14="http://schemas.microsoft.com/office/drawing/2010/main" xmlns="" val="0"/>
              </a:ext>
            </a:extLst>
          </a:blip>
          <a:stretch>
            <a:fillRect/>
          </a:stretch>
        </p:blipFill>
        <p:spPr>
          <a:xfrm>
            <a:off x="5444624" y="1967945"/>
            <a:ext cx="6323306" cy="4215537"/>
          </a:xfrm>
        </p:spPr>
      </p:pic>
    </p:spTree>
    <p:extLst>
      <p:ext uri="{BB962C8B-B14F-4D97-AF65-F5344CB8AC3E}">
        <p14:creationId xmlns:p14="http://schemas.microsoft.com/office/powerpoint/2010/main" xmlns="" val="4131030509"/>
      </p:ext>
    </p:extLst>
  </p:cSld>
  <p:clrMapOvr>
    <a:masterClrMapping/>
  </p:clrMapOvr>
  <p:transition spd="slow">
    <p:wipe/>
    <p:sndAc>
      <p:stSnd>
        <p:snd r:embed="rId2"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8600975-1B2B-44DA-A4C6-943758DB56F8}"/>
              </a:ext>
            </a:extLst>
          </p:cNvPr>
          <p:cNvSpPr>
            <a:spLocks noGrp="1"/>
          </p:cNvSpPr>
          <p:nvPr>
            <p:ph type="title"/>
          </p:nvPr>
        </p:nvSpPr>
        <p:spPr/>
        <p:txBody>
          <a:bodyPr>
            <a:normAutofit/>
          </a:bodyPr>
          <a:lstStyle/>
          <a:p>
            <a:pPr algn="ctr"/>
            <a:r>
              <a:rPr lang="en-US" sz="6000" b="1" dirty="0"/>
              <a:t>2)</a:t>
            </a:r>
            <a:r>
              <a:rPr lang="el-GR" sz="6000" b="1" dirty="0">
                <a:solidFill>
                  <a:srgbClr val="C00000"/>
                </a:solidFill>
              </a:rPr>
              <a:t>ΝΤΟΝΕΡ ΚΕΜΠΑΠ</a:t>
            </a:r>
          </a:p>
        </p:txBody>
      </p:sp>
      <p:pic>
        <p:nvPicPr>
          <p:cNvPr id="5" name="Θέση περιεχομένου 4" descr="Εικόνα που περιέχει φαγητό, πιάτο, κλείσιμο, σνακ&#10;&#10;Περιγραφή που δημιουργήθηκε αυτόματα">
            <a:extLst>
              <a:ext uri="{FF2B5EF4-FFF2-40B4-BE49-F238E27FC236}">
                <a16:creationId xmlns:a16="http://schemas.microsoft.com/office/drawing/2014/main" xmlns="" id="{F0873D2A-83F7-4A9B-9EA4-DCDAEB90DFF0}"/>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493066" y="1690688"/>
            <a:ext cx="7485821" cy="4990548"/>
          </a:xfrm>
        </p:spPr>
      </p:pic>
    </p:spTree>
    <p:extLst>
      <p:ext uri="{BB962C8B-B14F-4D97-AF65-F5344CB8AC3E}">
        <p14:creationId xmlns:p14="http://schemas.microsoft.com/office/powerpoint/2010/main" xmlns="" val="449690524"/>
      </p:ext>
    </p:extLst>
  </p:cSld>
  <p:clrMapOvr>
    <a:masterClrMapping/>
  </p:clrMapOvr>
  <mc:AlternateContent xmlns:mc="http://schemas.openxmlformats.org/markup-compatibility/2006">
    <mc:Choice xmlns:p14="http://schemas.microsoft.com/office/powerpoint/2010/main" xmlns="" Requires="p14">
      <p:transition spd="slow" p14:dur="1600">
        <p:blinds dir="vert"/>
        <p:sndAc>
          <p:stSnd>
            <p:snd r:embed="rId4" name="chimes.wav"/>
          </p:stSnd>
        </p:sndAc>
      </p:transition>
    </mc:Choice>
    <mc:Fallback>
      <p:transition spd="slow">
        <p:blinds dir="vert"/>
        <p:sndAc>
          <p:stSnd>
            <p:snd r:embed="rId2" name="chimes.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DA67AED-0858-49CF-BB11-72927E98DBDB}"/>
              </a:ext>
            </a:extLst>
          </p:cNvPr>
          <p:cNvSpPr>
            <a:spLocks noGrp="1"/>
          </p:cNvSpPr>
          <p:nvPr>
            <p:ph type="title"/>
          </p:nvPr>
        </p:nvSpPr>
        <p:spPr/>
        <p:txBody>
          <a:bodyPr>
            <a:normAutofit/>
          </a:bodyPr>
          <a:lstStyle/>
          <a:p>
            <a:pPr algn="ctr"/>
            <a:r>
              <a:rPr lang="el-GR" sz="6000" b="1" dirty="0"/>
              <a:t>3)</a:t>
            </a:r>
            <a:r>
              <a:rPr lang="el-GR" sz="6000" b="1" dirty="0">
                <a:solidFill>
                  <a:srgbClr val="C00000"/>
                </a:solidFill>
              </a:rPr>
              <a:t>ΣΝΙΤΣΕΛ</a:t>
            </a:r>
          </a:p>
        </p:txBody>
      </p:sp>
      <p:pic>
        <p:nvPicPr>
          <p:cNvPr id="5" name="Θέση περιεχομένου 4" descr="Εικόνα που περιέχει φαγητό, πιάτο, γεύμα&#10;&#10;Περιγραφή που δημιουργήθηκε αυτόματα">
            <a:extLst>
              <a:ext uri="{FF2B5EF4-FFF2-40B4-BE49-F238E27FC236}">
                <a16:creationId xmlns:a16="http://schemas.microsoft.com/office/drawing/2014/main" xmlns="" id="{2DC74356-9921-4BF2-8DBD-285369ADF4D4}"/>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652368" y="1779105"/>
            <a:ext cx="7495485" cy="4912414"/>
          </a:xfrm>
        </p:spPr>
      </p:pic>
    </p:spTree>
    <p:extLst>
      <p:ext uri="{BB962C8B-B14F-4D97-AF65-F5344CB8AC3E}">
        <p14:creationId xmlns:p14="http://schemas.microsoft.com/office/powerpoint/2010/main" xmlns="" val="2535890492"/>
      </p:ext>
    </p:extLst>
  </p:cSld>
  <p:clrMapOvr>
    <a:masterClrMapping/>
  </p:clrMapOvr>
  <mc:AlternateContent xmlns:mc="http://schemas.openxmlformats.org/markup-compatibility/2006">
    <mc:Choice xmlns:p14="http://schemas.microsoft.com/office/powerpoint/2010/main" xmlns="" Requires="p14">
      <p:transition spd="slow" p14:dur="1600">
        <p:blinds dir="vert"/>
        <p:sndAc>
          <p:stSnd>
            <p:snd r:embed="rId4" name="chimes.wav"/>
          </p:stSnd>
        </p:sndAc>
      </p:transition>
    </mc:Choice>
    <mc:Fallback>
      <p:transition spd="slow">
        <p:blinds dir="vert"/>
        <p:sndAc>
          <p:stSnd>
            <p:snd r:embed="rId2" name="chimes.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31191A2-9DB7-438E-81F3-DBF39C405835}"/>
              </a:ext>
            </a:extLst>
          </p:cNvPr>
          <p:cNvSpPr>
            <a:spLocks noGrp="1"/>
          </p:cNvSpPr>
          <p:nvPr>
            <p:ph type="title"/>
          </p:nvPr>
        </p:nvSpPr>
        <p:spPr/>
        <p:txBody>
          <a:bodyPr>
            <a:normAutofit/>
          </a:bodyPr>
          <a:lstStyle/>
          <a:p>
            <a:pPr algn="ctr"/>
            <a:r>
              <a:rPr lang="el-GR" sz="6000" b="1" dirty="0"/>
              <a:t>4)</a:t>
            </a:r>
            <a:r>
              <a:rPr lang="el-GR" sz="6000" b="1" dirty="0">
                <a:solidFill>
                  <a:srgbClr val="C00000"/>
                </a:solidFill>
              </a:rPr>
              <a:t>ΧΟΙΡΙΝΟ ΚΟΤΣΙ</a:t>
            </a:r>
          </a:p>
        </p:txBody>
      </p:sp>
      <p:pic>
        <p:nvPicPr>
          <p:cNvPr id="5" name="Θέση περιεχομένου 4" descr="Εικόνα που περιέχει φαγητό, πιάτο, κρέας, γεύμα&#10;&#10;Περιγραφή που δημιουργήθηκε αυτόματα">
            <a:extLst>
              <a:ext uri="{FF2B5EF4-FFF2-40B4-BE49-F238E27FC236}">
                <a16:creationId xmlns:a16="http://schemas.microsoft.com/office/drawing/2014/main" xmlns="" id="{34853B0A-5F1F-428F-938A-152140ECEAC6}"/>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136447" y="1690688"/>
            <a:ext cx="8284692" cy="4873349"/>
          </a:xfrm>
        </p:spPr>
      </p:pic>
    </p:spTree>
    <p:extLst>
      <p:ext uri="{BB962C8B-B14F-4D97-AF65-F5344CB8AC3E}">
        <p14:creationId xmlns:p14="http://schemas.microsoft.com/office/powerpoint/2010/main" xmlns="" val="1920669257"/>
      </p:ext>
    </p:extLst>
  </p:cSld>
  <p:clrMapOvr>
    <a:masterClrMapping/>
  </p:clrMapOvr>
  <mc:AlternateContent xmlns:mc="http://schemas.openxmlformats.org/markup-compatibility/2006">
    <mc:Choice xmlns:p14="http://schemas.microsoft.com/office/powerpoint/2010/main" xmlns="" Requires="p14">
      <p:transition spd="slow" p14:dur="1600">
        <p:blinds dir="vert"/>
        <p:sndAc>
          <p:stSnd>
            <p:snd r:embed="rId4" name="chimes.wav"/>
          </p:stSnd>
        </p:sndAc>
      </p:transition>
    </mc:Choice>
    <mc:Fallback>
      <p:transition spd="slow">
        <p:blinds dir="vert"/>
        <p:sndAc>
          <p:stSnd>
            <p:snd r:embed="rId2" name="chimes.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A9D032F-3269-4B9C-B5BA-2EE5A3448B89}"/>
              </a:ext>
            </a:extLst>
          </p:cNvPr>
          <p:cNvSpPr>
            <a:spLocks noGrp="1"/>
          </p:cNvSpPr>
          <p:nvPr>
            <p:ph type="title"/>
          </p:nvPr>
        </p:nvSpPr>
        <p:spPr/>
        <p:txBody>
          <a:bodyPr>
            <a:normAutofit/>
          </a:bodyPr>
          <a:lstStyle/>
          <a:p>
            <a:pPr algn="ctr"/>
            <a:r>
              <a:rPr lang="el-GR" sz="6000" b="1" dirty="0"/>
              <a:t>5)</a:t>
            </a:r>
            <a:r>
              <a:rPr lang="el-GR" sz="6000" b="1" dirty="0">
                <a:solidFill>
                  <a:srgbClr val="C00000"/>
                </a:solidFill>
              </a:rPr>
              <a:t>ΦΑΛΑΦΕΛ</a:t>
            </a:r>
          </a:p>
        </p:txBody>
      </p:sp>
      <p:pic>
        <p:nvPicPr>
          <p:cNvPr id="5" name="Θέση περιεχομένου 4" descr="Εικόνα που περιέχει φαγητό, σάντουιτς, σνακ, κρέας&#10;&#10;Περιγραφή που δημιουργήθηκε αυτόματα">
            <a:extLst>
              <a:ext uri="{FF2B5EF4-FFF2-40B4-BE49-F238E27FC236}">
                <a16:creationId xmlns:a16="http://schemas.microsoft.com/office/drawing/2014/main" xmlns="" id="{9B1D4B60-39AA-4BA2-86D6-865571FA0693}"/>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493635" y="1754914"/>
            <a:ext cx="7843062" cy="4888106"/>
          </a:xfrm>
        </p:spPr>
      </p:pic>
    </p:spTree>
    <p:extLst>
      <p:ext uri="{BB962C8B-B14F-4D97-AF65-F5344CB8AC3E}">
        <p14:creationId xmlns:p14="http://schemas.microsoft.com/office/powerpoint/2010/main" xmlns="" val="2167510448"/>
      </p:ext>
    </p:extLst>
  </p:cSld>
  <p:clrMapOvr>
    <a:masterClrMapping/>
  </p:clrMapOvr>
  <mc:AlternateContent xmlns:mc="http://schemas.openxmlformats.org/markup-compatibility/2006">
    <mc:Choice xmlns:p14="http://schemas.microsoft.com/office/powerpoint/2010/main" xmlns="" Requires="p14">
      <p:transition spd="slow" p14:dur="1600">
        <p:blinds dir="vert"/>
        <p:sndAc>
          <p:stSnd>
            <p:snd r:embed="rId4" name="chimes.wav"/>
          </p:stSnd>
        </p:sndAc>
      </p:transition>
    </mc:Choice>
    <mc:Fallback>
      <p:transition spd="slow">
        <p:blinds dir="vert"/>
        <p:sndAc>
          <p:stSnd>
            <p:snd r:embed="rId2" name="chimes.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14D8FDC-9915-40CF-8B92-9BC07DFEB5FE}"/>
              </a:ext>
            </a:extLst>
          </p:cNvPr>
          <p:cNvSpPr>
            <a:spLocks noGrp="1"/>
          </p:cNvSpPr>
          <p:nvPr>
            <p:ph type="title"/>
          </p:nvPr>
        </p:nvSpPr>
        <p:spPr/>
        <p:txBody>
          <a:bodyPr>
            <a:normAutofit/>
          </a:bodyPr>
          <a:lstStyle/>
          <a:p>
            <a:pPr algn="ctr"/>
            <a:r>
              <a:rPr lang="el-GR" sz="5400" b="1" dirty="0"/>
              <a:t>6)</a:t>
            </a:r>
            <a:r>
              <a:rPr lang="el-GR" sz="5400" b="1" dirty="0">
                <a:solidFill>
                  <a:srgbClr val="C00000"/>
                </a:solidFill>
              </a:rPr>
              <a:t>ΤΗΓΑΝΗΤΕΣ ΚΡΟΚΕΤΕΣ ΠΑΤΑΤΑΣ</a:t>
            </a:r>
          </a:p>
        </p:txBody>
      </p:sp>
      <p:pic>
        <p:nvPicPr>
          <p:cNvPr id="5" name="Θέση περιεχομένου 4" descr="Εικόνα που περιέχει φαγητό, πίνακας, φλιτζάνι, πιάτο&#10;&#10;Περιγραφή που δημιουργήθηκε αυτόματα">
            <a:extLst>
              <a:ext uri="{FF2B5EF4-FFF2-40B4-BE49-F238E27FC236}">
                <a16:creationId xmlns:a16="http://schemas.microsoft.com/office/drawing/2014/main" xmlns="" id="{1123C151-43DF-4909-8AB9-055EF5B187F4}"/>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205618" y="1770422"/>
            <a:ext cx="8150956" cy="4829161"/>
          </a:xfrm>
        </p:spPr>
      </p:pic>
    </p:spTree>
    <p:extLst>
      <p:ext uri="{BB962C8B-B14F-4D97-AF65-F5344CB8AC3E}">
        <p14:creationId xmlns:p14="http://schemas.microsoft.com/office/powerpoint/2010/main" xmlns="" val="2430692514"/>
      </p:ext>
    </p:extLst>
  </p:cSld>
  <p:clrMapOvr>
    <a:masterClrMapping/>
  </p:clrMapOvr>
  <mc:AlternateContent xmlns:mc="http://schemas.openxmlformats.org/markup-compatibility/2006">
    <mc:Choice xmlns:p14="http://schemas.microsoft.com/office/powerpoint/2010/main" xmlns="" Requires="p14">
      <p:transition spd="slow" p14:dur="1600">
        <p:blinds dir="vert"/>
        <p:sndAc>
          <p:stSnd>
            <p:snd r:embed="rId4" name="chimes.wav"/>
          </p:stSnd>
        </p:sndAc>
      </p:transition>
    </mc:Choice>
    <mc:Fallback>
      <p:transition spd="slow">
        <p:blinds dir="vert"/>
        <p:sndAc>
          <p:stSnd>
            <p:snd r:embed="rId2" name="chimes.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BE4D828-3896-4BE6-9D8C-89967FA5D6F1}"/>
              </a:ext>
            </a:extLst>
          </p:cNvPr>
          <p:cNvSpPr>
            <a:spLocks noGrp="1"/>
          </p:cNvSpPr>
          <p:nvPr>
            <p:ph type="title"/>
          </p:nvPr>
        </p:nvSpPr>
        <p:spPr/>
        <p:txBody>
          <a:bodyPr>
            <a:normAutofit/>
          </a:bodyPr>
          <a:lstStyle/>
          <a:p>
            <a:pPr algn="ctr"/>
            <a:r>
              <a:rPr lang="el-GR" sz="6000" b="1" dirty="0"/>
              <a:t>7)</a:t>
            </a:r>
            <a:r>
              <a:rPr lang="el-GR" sz="6000" b="1" dirty="0">
                <a:solidFill>
                  <a:srgbClr val="C00000"/>
                </a:solidFill>
              </a:rPr>
              <a:t>ΝΤΟΝΑΤΣ ΜΕ ΜΑΡΜΕΛΑΔΑ</a:t>
            </a:r>
          </a:p>
        </p:txBody>
      </p:sp>
      <p:pic>
        <p:nvPicPr>
          <p:cNvPr id="5" name="Θέση περιεχομένου 4" descr="Εικόνα που περιέχει φαγωμένος&#10;&#10;Περιγραφή που δημιουργήθηκε αυτόματα">
            <a:extLst>
              <a:ext uri="{FF2B5EF4-FFF2-40B4-BE49-F238E27FC236}">
                <a16:creationId xmlns:a16="http://schemas.microsoft.com/office/drawing/2014/main" xmlns="" id="{A7AD9FD6-4BE2-4FA4-8B7F-3648377A8A8B}"/>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286021" y="1690688"/>
            <a:ext cx="8058377" cy="5032375"/>
          </a:xfrm>
        </p:spPr>
      </p:pic>
    </p:spTree>
    <p:extLst>
      <p:ext uri="{BB962C8B-B14F-4D97-AF65-F5344CB8AC3E}">
        <p14:creationId xmlns:p14="http://schemas.microsoft.com/office/powerpoint/2010/main" xmlns="" val="2163644885"/>
      </p:ext>
    </p:extLst>
  </p:cSld>
  <p:clrMapOvr>
    <a:masterClrMapping/>
  </p:clrMapOvr>
  <mc:AlternateContent xmlns:mc="http://schemas.openxmlformats.org/markup-compatibility/2006">
    <mc:Choice xmlns:p14="http://schemas.microsoft.com/office/powerpoint/2010/main" xmlns="" Requires="p14">
      <p:transition spd="slow" p14:dur="1600">
        <p:blinds dir="vert"/>
        <p:sndAc>
          <p:stSnd>
            <p:snd r:embed="rId4" name="chimes.wav"/>
          </p:stSnd>
        </p:sndAc>
      </p:transition>
    </mc:Choice>
    <mc:Fallback>
      <p:transition spd="slow">
        <p:blinds dir="vert"/>
        <p:sndAc>
          <p:stSnd>
            <p:snd r:embed="rId2" name="chimes.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456B283-D960-417F-96FB-818A8A7CCF4C}"/>
              </a:ext>
            </a:extLst>
          </p:cNvPr>
          <p:cNvSpPr>
            <a:spLocks noGrp="1"/>
          </p:cNvSpPr>
          <p:nvPr>
            <p:ph type="title"/>
          </p:nvPr>
        </p:nvSpPr>
        <p:spPr>
          <a:xfrm>
            <a:off x="838201" y="0"/>
            <a:ext cx="10515600" cy="1112363"/>
          </a:xfrm>
        </p:spPr>
        <p:txBody>
          <a:bodyPr>
            <a:normAutofit/>
          </a:bodyPr>
          <a:lstStyle/>
          <a:p>
            <a:pPr algn="ctr"/>
            <a:r>
              <a:rPr lang="el-GR" sz="3600" b="1" dirty="0">
                <a:solidFill>
                  <a:srgbClr val="C00000"/>
                </a:solidFill>
              </a:rPr>
              <a:t> ΤΟ ΟΛΥΜΠΙΑΚΟ ΣΤΑΔΙΟ ΤΟΥ ΒΕΡΟΛΙΝΟΥ</a:t>
            </a:r>
          </a:p>
        </p:txBody>
      </p:sp>
      <p:sp>
        <p:nvSpPr>
          <p:cNvPr id="3" name="Θέση κειμένου 2">
            <a:extLst>
              <a:ext uri="{FF2B5EF4-FFF2-40B4-BE49-F238E27FC236}">
                <a16:creationId xmlns:a16="http://schemas.microsoft.com/office/drawing/2014/main" xmlns="" id="{5EF9C440-3476-44E2-BBC5-5649D4FB4B4F}"/>
              </a:ext>
            </a:extLst>
          </p:cNvPr>
          <p:cNvSpPr>
            <a:spLocks noGrp="1"/>
          </p:cNvSpPr>
          <p:nvPr>
            <p:ph type="body" idx="1"/>
          </p:nvPr>
        </p:nvSpPr>
        <p:spPr>
          <a:xfrm>
            <a:off x="496514" y="810706"/>
            <a:ext cx="5253915" cy="2526382"/>
          </a:xfrm>
        </p:spPr>
        <p:txBody>
          <a:bodyPr>
            <a:normAutofit fontScale="92500" lnSpcReduction="20000"/>
          </a:bodyPr>
          <a:lstStyle/>
          <a:p>
            <a:r>
              <a:rPr lang="el-GR" sz="2000" dirty="0">
                <a:highlight>
                  <a:srgbClr val="00FFFF"/>
                </a:highlight>
              </a:rPr>
              <a:t>Το Ολυμπιακό Στάδιο του Βερολίνου </a:t>
            </a:r>
            <a:r>
              <a:rPr lang="el-GR" sz="2000" b="0" dirty="0"/>
              <a:t>βρίσκεται στο δυτικό άκρο της περιοχής </a:t>
            </a:r>
            <a:r>
              <a:rPr lang="el-GR" sz="2000" b="0" dirty="0" err="1"/>
              <a:t>Σαρλότενμπουργκ-Βίλμερστντορφ</a:t>
            </a:r>
            <a:r>
              <a:rPr lang="el-GR" sz="2000" b="0" dirty="0"/>
              <a:t> στο δυτικό τμήμα της πόλεως. Χτίστηκε μεταξύ του </a:t>
            </a:r>
            <a:r>
              <a:rPr lang="el-GR" sz="2000" b="0" dirty="0">
                <a:highlight>
                  <a:srgbClr val="00FF00"/>
                </a:highlight>
              </a:rPr>
              <a:t>1934 </a:t>
            </a:r>
            <a:r>
              <a:rPr lang="el-GR" sz="2000" b="0" dirty="0"/>
              <a:t>και του </a:t>
            </a:r>
            <a:r>
              <a:rPr lang="el-GR" sz="2000" b="0" dirty="0">
                <a:highlight>
                  <a:srgbClr val="FF33CC"/>
                </a:highlight>
              </a:rPr>
              <a:t>1936</a:t>
            </a:r>
            <a:r>
              <a:rPr lang="el-GR" sz="2000" b="0" dirty="0"/>
              <a:t> με αφορμή τους Ολυμπιακούς Αγώνες του 1936. Η συνολική χωρητικότητα του σταδίου τότε ανερχόταν σε 100.000 θεατές και αρχιτέκτονας ήταν ο Βέρνερ </a:t>
            </a:r>
            <a:r>
              <a:rPr lang="el-GR" sz="2000" b="0" dirty="0" err="1"/>
              <a:t>Μαρχ</a:t>
            </a:r>
            <a:r>
              <a:rPr lang="el-GR" sz="2000" b="0" dirty="0"/>
              <a:t>. Όμως μετά την αναμόρφωση του σταδίου το 2004 η συνολική χωρητικότητα του γηπέδου είναι σήμερα </a:t>
            </a:r>
            <a:r>
              <a:rPr lang="el-GR" sz="2000" b="0" dirty="0">
                <a:highlight>
                  <a:srgbClr val="FFFF00"/>
                </a:highlight>
              </a:rPr>
              <a:t>74.228 θέσεις</a:t>
            </a:r>
            <a:r>
              <a:rPr lang="el-GR" sz="2000" b="0" dirty="0"/>
              <a:t>, οι οποίες είναι στεγασμένες.</a:t>
            </a:r>
          </a:p>
        </p:txBody>
      </p:sp>
      <p:pic>
        <p:nvPicPr>
          <p:cNvPr id="8" name="Θέση περιεχομένου 7" descr="Εικόνα που περιέχει χλόη, υπαίθριος, βουνό, ουρανός&#10;&#10;Περιγραφή που δημιουργήθηκε αυτόματα">
            <a:extLst>
              <a:ext uri="{FF2B5EF4-FFF2-40B4-BE49-F238E27FC236}">
                <a16:creationId xmlns:a16="http://schemas.microsoft.com/office/drawing/2014/main" xmlns="" id="{94BABAB4-C742-4399-8FD5-B0B0055F0014}"/>
              </a:ext>
            </a:extLst>
          </p:cNvPr>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489461" y="3337088"/>
            <a:ext cx="5183188" cy="3520911"/>
          </a:xfrm>
        </p:spPr>
      </p:pic>
      <p:sp>
        <p:nvSpPr>
          <p:cNvPr id="5" name="Θέση κειμένου 4">
            <a:extLst>
              <a:ext uri="{FF2B5EF4-FFF2-40B4-BE49-F238E27FC236}">
                <a16:creationId xmlns:a16="http://schemas.microsoft.com/office/drawing/2014/main" xmlns="" id="{6E09EADA-AE3A-4028-951B-ED7256F66F81}"/>
              </a:ext>
            </a:extLst>
          </p:cNvPr>
          <p:cNvSpPr>
            <a:spLocks noGrp="1"/>
          </p:cNvSpPr>
          <p:nvPr>
            <p:ph type="body" sz="quarter" idx="3"/>
          </p:nvPr>
        </p:nvSpPr>
        <p:spPr>
          <a:xfrm>
            <a:off x="6441572" y="810706"/>
            <a:ext cx="5183188" cy="2526382"/>
          </a:xfrm>
        </p:spPr>
        <p:txBody>
          <a:bodyPr>
            <a:noAutofit/>
          </a:bodyPr>
          <a:lstStyle/>
          <a:p>
            <a:r>
              <a:rPr lang="el-GR" b="0" dirty="0"/>
              <a:t>Η ομάδα </a:t>
            </a:r>
            <a:r>
              <a:rPr lang="el-GR" b="0" dirty="0" err="1">
                <a:highlight>
                  <a:srgbClr val="FA1833"/>
                </a:highlight>
              </a:rPr>
              <a:t>Χέρτα</a:t>
            </a:r>
            <a:r>
              <a:rPr lang="el-GR" b="0" dirty="0">
                <a:highlight>
                  <a:srgbClr val="FA1833"/>
                </a:highlight>
              </a:rPr>
              <a:t> Βερολίνου </a:t>
            </a:r>
            <a:r>
              <a:rPr lang="el-GR" b="0" dirty="0"/>
              <a:t>χρησιμοποιεί το στάδιο για τους εντός έδρας αγώνες της. Εδώ διεξάγεται ετησίως και ο τελικός του κυπέλλου Γερμανίας. Επίσης και η ομάδα των </a:t>
            </a:r>
            <a:r>
              <a:rPr lang="en-US" b="0" dirty="0"/>
              <a:t>Berlin Thunder (</a:t>
            </a:r>
            <a:r>
              <a:rPr lang="en-US" b="0" dirty="0" err="1"/>
              <a:t>american</a:t>
            </a:r>
            <a:r>
              <a:rPr lang="en-US" b="0" dirty="0"/>
              <a:t> football) </a:t>
            </a:r>
            <a:r>
              <a:rPr lang="el-GR" b="0" dirty="0"/>
              <a:t>το χρησιμοποιεί για τους εντός έδρας αγώνες της.</a:t>
            </a:r>
          </a:p>
        </p:txBody>
      </p:sp>
      <p:pic>
        <p:nvPicPr>
          <p:cNvPr id="10" name="Θέση περιεχομένου 9" descr="Εικόνα που περιέχει υπαίθριος, κτίριο, στάδιο, δίχτυ&#10;&#10;Περιγραφή που δημιουργήθηκε αυτόματα">
            <a:extLst>
              <a:ext uri="{FF2B5EF4-FFF2-40B4-BE49-F238E27FC236}">
                <a16:creationId xmlns:a16="http://schemas.microsoft.com/office/drawing/2014/main" xmlns="" id="{0DC487FA-D150-4EE7-8614-4EF268BA690D}"/>
              </a:ext>
            </a:extLst>
          </p:cNvPr>
          <p:cNvPicPr>
            <a:picLocks noGrp="1" noChangeAspect="1"/>
          </p:cNvPicPr>
          <p:nvPr>
            <p:ph sz="quarter" idx="4"/>
          </p:nvPr>
        </p:nvPicPr>
        <p:blipFill>
          <a:blip r:embed="rId4">
            <a:extLst>
              <a:ext uri="{28A0092B-C50C-407E-A947-70E740481C1C}">
                <a14:useLocalDpi xmlns:a14="http://schemas.microsoft.com/office/drawing/2010/main" xmlns="" val="0"/>
              </a:ext>
            </a:extLst>
          </a:blip>
          <a:stretch>
            <a:fillRect/>
          </a:stretch>
        </p:blipFill>
        <p:spPr>
          <a:xfrm>
            <a:off x="6442604" y="3337088"/>
            <a:ext cx="5183188" cy="3520912"/>
          </a:xfrm>
        </p:spPr>
      </p:pic>
    </p:spTree>
    <p:extLst>
      <p:ext uri="{BB962C8B-B14F-4D97-AF65-F5344CB8AC3E}">
        <p14:creationId xmlns:p14="http://schemas.microsoft.com/office/powerpoint/2010/main" xmlns="" val="2224899211"/>
      </p:ext>
    </p:extLst>
  </p:cSld>
  <p:clrMapOvr>
    <a:masterClrMapping/>
  </p:clrMapOvr>
  <mc:AlternateContent xmlns:mc="http://schemas.openxmlformats.org/markup-compatibility/2006">
    <mc:Choice xmlns:p14="http://schemas.microsoft.com/office/powerpoint/2010/main" xmlns="" Requires="p14">
      <p:transition spd="slow" p14:dur="1250">
        <p14:switch dir="r"/>
        <p:sndAc>
          <p:stSnd>
            <p:snd r:embed="rId5" name="chimes.wav"/>
          </p:stSnd>
        </p:sndAc>
      </p:transition>
    </mc:Choice>
    <mc:Fallback>
      <p:transition spd="slow">
        <p:fade/>
        <p:sndAc>
          <p:stSnd>
            <p:snd r:embed="rId2" name="chimes.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0B75D7A-F0D6-483C-89E9-FF926218575D}"/>
              </a:ext>
            </a:extLst>
          </p:cNvPr>
          <p:cNvSpPr>
            <a:spLocks noGrp="1"/>
          </p:cNvSpPr>
          <p:nvPr>
            <p:ph type="title"/>
          </p:nvPr>
        </p:nvSpPr>
        <p:spPr>
          <a:xfrm>
            <a:off x="838200" y="1"/>
            <a:ext cx="10515600" cy="1470580"/>
          </a:xfrm>
        </p:spPr>
        <p:txBody>
          <a:bodyPr>
            <a:normAutofit fontScale="90000"/>
          </a:bodyPr>
          <a:lstStyle/>
          <a:p>
            <a:r>
              <a:rPr lang="el-GR" b="1" dirty="0"/>
              <a:t>ΔΙΑΣΚΕΔΑΣΗ</a:t>
            </a:r>
            <a:br>
              <a:rPr lang="el-GR" b="1" dirty="0"/>
            </a:br>
            <a:r>
              <a:rPr lang="el-GR" b="1" dirty="0"/>
              <a:t>  </a:t>
            </a:r>
            <a:r>
              <a:rPr lang="en-US" b="1" dirty="0"/>
              <a:t>1)</a:t>
            </a:r>
            <a:r>
              <a:rPr lang="en-US" b="1" dirty="0">
                <a:solidFill>
                  <a:srgbClr val="C00000"/>
                </a:solidFill>
              </a:rPr>
              <a:t>CHAMALEON THEATER</a:t>
            </a:r>
            <a:r>
              <a:rPr lang="el-GR" b="1" dirty="0">
                <a:solidFill>
                  <a:srgbClr val="C00000"/>
                </a:solidFill>
              </a:rPr>
              <a:t>=ΘΕΑΤΡΟ ΧΑΜΕΛΕΟΝ</a:t>
            </a:r>
          </a:p>
        </p:txBody>
      </p:sp>
      <p:pic>
        <p:nvPicPr>
          <p:cNvPr id="5" name="Θέση περιεχομένου 4" descr="Εικόνα που περιέχει εσωτερικό, δάπεδο, καρέκλα, οροφή&#10;&#10;Περιγραφή που δημιουργήθηκε αυτόματα">
            <a:extLst>
              <a:ext uri="{FF2B5EF4-FFF2-40B4-BE49-F238E27FC236}">
                <a16:creationId xmlns:a16="http://schemas.microsoft.com/office/drawing/2014/main" xmlns="" id="{1E03DD60-F642-4F66-B7F5-E839D1211C60}"/>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875934" y="1602557"/>
            <a:ext cx="8597245" cy="5217995"/>
          </a:xfrm>
        </p:spPr>
      </p:pic>
    </p:spTree>
    <p:extLst>
      <p:ext uri="{BB962C8B-B14F-4D97-AF65-F5344CB8AC3E}">
        <p14:creationId xmlns:p14="http://schemas.microsoft.com/office/powerpoint/2010/main" xmlns="" val="4036224561"/>
      </p:ext>
    </p:extLst>
  </p:cSld>
  <p:clrMapOvr>
    <a:masterClrMapping/>
  </p:clrMapOvr>
  <mc:AlternateContent xmlns:mc="http://schemas.openxmlformats.org/markup-compatibility/2006">
    <mc:Choice xmlns:p14="http://schemas.microsoft.com/office/powerpoint/2010/main" xmlns="" Requires="p14">
      <p:transition spd="slow" p14:dur="1600">
        <p14:prism isInverted="1"/>
        <p:sndAc>
          <p:stSnd>
            <p:snd r:embed="rId4" name="chimes.wav"/>
          </p:stSnd>
        </p:sndAc>
      </p:transition>
    </mc:Choice>
    <mc:Fallback>
      <p:transition spd="slow">
        <p:fade/>
        <p:sndAc>
          <p:stSnd>
            <p:snd r:embed="rId2" name="chimes.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47E1D66-9963-4F09-90DF-6A62CACCD249}"/>
              </a:ext>
            </a:extLst>
          </p:cNvPr>
          <p:cNvSpPr>
            <a:spLocks noGrp="1"/>
          </p:cNvSpPr>
          <p:nvPr>
            <p:ph type="title"/>
          </p:nvPr>
        </p:nvSpPr>
        <p:spPr>
          <a:xfrm>
            <a:off x="838200" y="84842"/>
            <a:ext cx="10515600" cy="1423448"/>
          </a:xfrm>
        </p:spPr>
        <p:txBody>
          <a:bodyPr>
            <a:normAutofit fontScale="90000"/>
          </a:bodyPr>
          <a:lstStyle/>
          <a:p>
            <a:pPr algn="ctr"/>
            <a:r>
              <a:rPr lang="en-US" sz="5400" b="1" dirty="0"/>
              <a:t>2)</a:t>
            </a:r>
            <a:r>
              <a:rPr lang="en-US" sz="5400" b="1" dirty="0">
                <a:solidFill>
                  <a:srgbClr val="C00000"/>
                </a:solidFill>
              </a:rPr>
              <a:t>FRIEDRICHSTADT-PALAST</a:t>
            </a:r>
            <a:r>
              <a:rPr lang="el-GR" sz="5400" b="1" dirty="0">
                <a:solidFill>
                  <a:srgbClr val="C00000"/>
                </a:solidFill>
              </a:rPr>
              <a:t>=ΠΑΛΑΤΙ ΦΡΙΝΤΡΙΧ</a:t>
            </a:r>
          </a:p>
        </p:txBody>
      </p:sp>
      <p:pic>
        <p:nvPicPr>
          <p:cNvPr id="5" name="Θέση περιεχομένου 4">
            <a:extLst>
              <a:ext uri="{FF2B5EF4-FFF2-40B4-BE49-F238E27FC236}">
                <a16:creationId xmlns:a16="http://schemas.microsoft.com/office/drawing/2014/main" xmlns="" id="{9E214AC0-BDAD-4E54-AC60-77DB23A5F01B}"/>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725106" y="1536569"/>
            <a:ext cx="9040305" cy="5321431"/>
          </a:xfrm>
        </p:spPr>
      </p:pic>
    </p:spTree>
    <p:extLst>
      <p:ext uri="{BB962C8B-B14F-4D97-AF65-F5344CB8AC3E}">
        <p14:creationId xmlns:p14="http://schemas.microsoft.com/office/powerpoint/2010/main" xmlns="" val="1201547472"/>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B2196B5-DB20-4331-8BC4-F5A98E92B314}"/>
              </a:ext>
            </a:extLst>
          </p:cNvPr>
          <p:cNvSpPr>
            <a:spLocks noGrp="1"/>
          </p:cNvSpPr>
          <p:nvPr>
            <p:ph type="title"/>
          </p:nvPr>
        </p:nvSpPr>
        <p:spPr>
          <a:xfrm>
            <a:off x="838200" y="1"/>
            <a:ext cx="10515600" cy="1253764"/>
          </a:xfrm>
        </p:spPr>
        <p:txBody>
          <a:bodyPr/>
          <a:lstStyle/>
          <a:p>
            <a:pPr algn="ctr"/>
            <a:r>
              <a:rPr lang="el-GR" b="1" dirty="0"/>
              <a:t>3)</a:t>
            </a:r>
            <a:r>
              <a:rPr lang="en-US" b="1" dirty="0">
                <a:solidFill>
                  <a:srgbClr val="C00000"/>
                </a:solidFill>
              </a:rPr>
              <a:t>THEATER DES WESTENS=</a:t>
            </a:r>
            <a:r>
              <a:rPr lang="el-GR" b="1" dirty="0">
                <a:solidFill>
                  <a:srgbClr val="C00000"/>
                </a:solidFill>
              </a:rPr>
              <a:t>ΘΕΑΤΡΟ ΤΗΣ ΔΥΣΗΣ</a:t>
            </a:r>
          </a:p>
        </p:txBody>
      </p:sp>
      <p:pic>
        <p:nvPicPr>
          <p:cNvPr id="5" name="Θέση περιεχομένου 4" descr="Εικόνα που περιέχει νύχτα, περιστύλιο&#10;&#10;Περιγραφή που δημιουργήθηκε αυτόματα">
            <a:extLst>
              <a:ext uri="{FF2B5EF4-FFF2-40B4-BE49-F238E27FC236}">
                <a16:creationId xmlns:a16="http://schemas.microsoft.com/office/drawing/2014/main" xmlns="" id="{C4C9CF13-591E-40D7-AF9A-350B66E02962}"/>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989056" y="1253765"/>
            <a:ext cx="8521831" cy="5604236"/>
          </a:xfrm>
        </p:spPr>
      </p:pic>
    </p:spTree>
    <p:extLst>
      <p:ext uri="{BB962C8B-B14F-4D97-AF65-F5344CB8AC3E}">
        <p14:creationId xmlns:p14="http://schemas.microsoft.com/office/powerpoint/2010/main" xmlns="" val="1171181352"/>
      </p:ext>
    </p:extLst>
  </p:cSld>
  <p:clrMapOvr>
    <a:masterClrMapping/>
  </p:clrMapOvr>
  <mc:AlternateContent xmlns:mc="http://schemas.openxmlformats.org/markup-compatibility/2006">
    <mc:Choice xmlns:p14="http://schemas.microsoft.com/office/powerpoint/2010/main" xmlns="" Requires="p14">
      <p:transition spd="slow" p14:dur="4000">
        <p14:vortex dir="r"/>
        <p:sndAc>
          <p:stSnd>
            <p:snd r:embed="rId4" name="chimes.wav"/>
          </p:stSnd>
        </p:sndAc>
      </p:transition>
    </mc:Choice>
    <mc:Fallback>
      <p:transition spd="slow">
        <p:fade/>
        <p:sndAc>
          <p:stSnd>
            <p:snd r:embed="rId2" name="chimes.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575076B-301F-4EE2-A831-248D4BC676AE}"/>
              </a:ext>
            </a:extLst>
          </p:cNvPr>
          <p:cNvSpPr>
            <a:spLocks noGrp="1"/>
          </p:cNvSpPr>
          <p:nvPr>
            <p:ph type="title"/>
          </p:nvPr>
        </p:nvSpPr>
        <p:spPr/>
        <p:txBody>
          <a:bodyPr>
            <a:noAutofit/>
          </a:bodyPr>
          <a:lstStyle/>
          <a:p>
            <a:pPr algn="ctr"/>
            <a:r>
              <a:rPr lang="el-GR" sz="4000" b="1" dirty="0">
                <a:solidFill>
                  <a:srgbClr val="FF9900"/>
                </a:solidFill>
              </a:rPr>
              <a:t>ΓΕΝΙΚΕΣ ΠΛΗΡΟΦΟΡΙΕΣ ΓΙΑ ΤΟ ΒΕΡΟΛΙΝΟ</a:t>
            </a:r>
          </a:p>
        </p:txBody>
      </p:sp>
      <p:pic>
        <p:nvPicPr>
          <p:cNvPr id="6" name="Θέση περιεχομένου 5" descr="Εικόνα που περιέχει κείμενο, κτίριο, ουρανός, παλιός&#10;&#10;Περιγραφή που δημιουργήθηκε αυτόματα">
            <a:extLst>
              <a:ext uri="{FF2B5EF4-FFF2-40B4-BE49-F238E27FC236}">
                <a16:creationId xmlns:a16="http://schemas.microsoft.com/office/drawing/2014/main" xmlns="" id="{F855BA7F-1BFE-4396-BC5F-4CAB5D554E77}"/>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5951476" y="501023"/>
            <a:ext cx="5400735" cy="5940809"/>
          </a:xfrm>
        </p:spPr>
      </p:pic>
      <p:sp>
        <p:nvSpPr>
          <p:cNvPr id="4" name="Θέση κειμένου 3">
            <a:extLst>
              <a:ext uri="{FF2B5EF4-FFF2-40B4-BE49-F238E27FC236}">
                <a16:creationId xmlns:a16="http://schemas.microsoft.com/office/drawing/2014/main" xmlns="" id="{7CCB9E25-A901-4E40-8A67-6C3FC87D08DC}"/>
              </a:ext>
            </a:extLst>
          </p:cNvPr>
          <p:cNvSpPr>
            <a:spLocks noGrp="1"/>
          </p:cNvSpPr>
          <p:nvPr>
            <p:ph type="body" sz="half" idx="2"/>
          </p:nvPr>
        </p:nvSpPr>
        <p:spPr>
          <a:xfrm>
            <a:off x="839788" y="2168267"/>
            <a:ext cx="4383157" cy="4363278"/>
          </a:xfrm>
        </p:spPr>
        <p:txBody>
          <a:bodyPr>
            <a:noAutofit/>
          </a:bodyPr>
          <a:lstStyle/>
          <a:p>
            <a:r>
              <a:rPr lang="el-GR" sz="2800" b="1" dirty="0">
                <a:highlight>
                  <a:srgbClr val="00FFFF"/>
                </a:highlight>
              </a:rPr>
              <a:t>Το Βερολίνο </a:t>
            </a:r>
            <a:r>
              <a:rPr lang="el-GR" sz="2800" dirty="0"/>
              <a:t>είναι η </a:t>
            </a:r>
            <a:r>
              <a:rPr lang="el-GR" sz="2800" dirty="0">
                <a:highlight>
                  <a:srgbClr val="00FF00"/>
                </a:highlight>
              </a:rPr>
              <a:t>πρωτεύουσα</a:t>
            </a:r>
            <a:r>
              <a:rPr lang="el-GR" sz="2800" dirty="0"/>
              <a:t> και η μεγαλύτερη σε έκταση και πληθυσμό πόλη της </a:t>
            </a:r>
            <a:r>
              <a:rPr lang="el-GR" sz="2800" dirty="0">
                <a:highlight>
                  <a:srgbClr val="FF33CC"/>
                </a:highlight>
              </a:rPr>
              <a:t>Γερμανίας</a:t>
            </a:r>
            <a:r>
              <a:rPr lang="el-GR" sz="2800" dirty="0"/>
              <a:t>. Σήμερα στο Βερολίνο ζουν περίπου </a:t>
            </a:r>
            <a:r>
              <a:rPr lang="el-GR" sz="2800" dirty="0">
                <a:highlight>
                  <a:srgbClr val="FFFF00"/>
                </a:highlight>
              </a:rPr>
              <a:t>3,6 εκατομμύρια</a:t>
            </a:r>
            <a:r>
              <a:rPr lang="el-GR" sz="2800" dirty="0"/>
              <a:t> άνθρωποι. Η πόλη του Βερολίνου αποτελεί </a:t>
            </a:r>
            <a:r>
              <a:rPr lang="el-GR" sz="2800" dirty="0">
                <a:highlight>
                  <a:srgbClr val="FA1833"/>
                </a:highlight>
              </a:rPr>
              <a:t>κρατίδιο</a:t>
            </a:r>
            <a:r>
              <a:rPr lang="el-GR" sz="2800" dirty="0"/>
              <a:t> της γερμανικής ομοσπονδίας.</a:t>
            </a:r>
          </a:p>
        </p:txBody>
      </p:sp>
    </p:spTree>
    <p:extLst>
      <p:ext uri="{BB962C8B-B14F-4D97-AF65-F5344CB8AC3E}">
        <p14:creationId xmlns:p14="http://schemas.microsoft.com/office/powerpoint/2010/main" xmlns="" val="500693508"/>
      </p:ext>
    </p:extLst>
  </p:cSld>
  <p:clrMapOvr>
    <a:masterClrMapping/>
  </p:clrMapOvr>
  <p:transition spd="slow">
    <p:comb/>
    <p:sndAc>
      <p:stSnd>
        <p:snd r:embed="rId2" name="chimes.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FEBC70A-8B36-47EE-8876-214FAA6E123E}"/>
              </a:ext>
            </a:extLst>
          </p:cNvPr>
          <p:cNvSpPr>
            <a:spLocks noGrp="1"/>
          </p:cNvSpPr>
          <p:nvPr>
            <p:ph type="title"/>
          </p:nvPr>
        </p:nvSpPr>
        <p:spPr>
          <a:xfrm>
            <a:off x="831850" y="1"/>
            <a:ext cx="10515600" cy="1875934"/>
          </a:xfrm>
        </p:spPr>
        <p:txBody>
          <a:bodyPr>
            <a:normAutofit/>
          </a:bodyPr>
          <a:lstStyle/>
          <a:p>
            <a:pPr algn="ctr"/>
            <a:r>
              <a:rPr lang="el-GR" sz="8000" b="1" dirty="0">
                <a:solidFill>
                  <a:srgbClr val="FF3399"/>
                </a:solidFill>
              </a:rPr>
              <a:t>ΤΕΛΟΣ ΠΑΡΟΥΣΙΑΣΗΣ</a:t>
            </a:r>
          </a:p>
        </p:txBody>
      </p:sp>
      <p:sp>
        <p:nvSpPr>
          <p:cNvPr id="3" name="Θέση κειμένου 2">
            <a:extLst>
              <a:ext uri="{FF2B5EF4-FFF2-40B4-BE49-F238E27FC236}">
                <a16:creationId xmlns:a16="http://schemas.microsoft.com/office/drawing/2014/main" xmlns="" id="{E16A0C6F-7CF9-4BB3-B8F9-DC85CB210BC7}"/>
              </a:ext>
            </a:extLst>
          </p:cNvPr>
          <p:cNvSpPr>
            <a:spLocks noGrp="1"/>
          </p:cNvSpPr>
          <p:nvPr>
            <p:ph type="body" idx="1"/>
          </p:nvPr>
        </p:nvSpPr>
        <p:spPr>
          <a:xfrm>
            <a:off x="831850" y="1875935"/>
            <a:ext cx="10515600" cy="4982064"/>
          </a:xfrm>
        </p:spPr>
        <p:txBody>
          <a:bodyPr>
            <a:normAutofit lnSpcReduction="10000"/>
          </a:bodyPr>
          <a:lstStyle/>
          <a:p>
            <a:pPr algn="ctr"/>
            <a:r>
              <a:rPr lang="el-GR" sz="3600" b="1" dirty="0">
                <a:solidFill>
                  <a:srgbClr val="3ED0D4"/>
                </a:solidFill>
              </a:rPr>
              <a:t>ΣΑΣ ΕΥΧΑΡΙΣΤΩ ΠΟΥ ΠΑΡΑΚΟΛΟΥΘΗΣΑΤΕ ΤΗΝ ΠΑΡΟΥΣΙΑΣΗ ΜΟΥ ΣΧΕΤΙΚΑ ΜΕ ΤΟ ΒΕΡΟΛΙΝΟ.</a:t>
            </a:r>
          </a:p>
          <a:p>
            <a:r>
              <a:rPr lang="el-GR" sz="3600" b="1" dirty="0">
                <a:solidFill>
                  <a:schemeClr val="tx1">
                    <a:lumMod val="95000"/>
                    <a:lumOff val="5000"/>
                  </a:schemeClr>
                </a:solidFill>
              </a:rPr>
              <a:t>ΠΗΓΕΣ ΠΛΗΡΟΦΟΡΙΩΝ:</a:t>
            </a:r>
          </a:p>
          <a:p>
            <a:r>
              <a:rPr lang="el-GR" sz="3600" b="1" dirty="0">
                <a:solidFill>
                  <a:srgbClr val="FF0000"/>
                </a:solidFill>
              </a:rPr>
              <a:t>1)</a:t>
            </a:r>
            <a:r>
              <a:rPr lang="en-US" sz="3600" b="1" dirty="0">
                <a:solidFill>
                  <a:srgbClr val="FF0000"/>
                </a:solidFill>
              </a:rPr>
              <a:t>el.m.wikipedia.org</a:t>
            </a:r>
          </a:p>
          <a:p>
            <a:r>
              <a:rPr lang="en-US" sz="3600" b="1" dirty="0">
                <a:solidFill>
                  <a:srgbClr val="FF0000"/>
                </a:solidFill>
              </a:rPr>
              <a:t>2)sites.google.com</a:t>
            </a:r>
          </a:p>
          <a:p>
            <a:r>
              <a:rPr lang="en-US" sz="3600" b="1" dirty="0">
                <a:solidFill>
                  <a:srgbClr val="FF0000"/>
                </a:solidFill>
              </a:rPr>
              <a:t>3)www.taxidologio.gr</a:t>
            </a:r>
          </a:p>
          <a:p>
            <a:r>
              <a:rPr lang="en-US" sz="3600" b="1" dirty="0">
                <a:solidFill>
                  <a:srgbClr val="FF0000"/>
                </a:solidFill>
              </a:rPr>
              <a:t>4)www.arttable.gr</a:t>
            </a:r>
          </a:p>
          <a:p>
            <a:r>
              <a:rPr lang="en-US" sz="3600" b="1" dirty="0">
                <a:solidFill>
                  <a:srgbClr val="FF0000"/>
                </a:solidFill>
              </a:rPr>
              <a:t>5)www.tripadvisor.com.gr</a:t>
            </a:r>
          </a:p>
          <a:p>
            <a:pPr algn="r"/>
            <a:r>
              <a:rPr lang="el-GR" sz="3600" b="1" dirty="0">
                <a:solidFill>
                  <a:srgbClr val="33CC33"/>
                </a:solidFill>
              </a:rPr>
              <a:t>ΕΥΤΥΧΙΣΜΕΝΟ ΤΟ 2021!!!</a:t>
            </a:r>
          </a:p>
        </p:txBody>
      </p:sp>
    </p:spTree>
    <p:extLst>
      <p:ext uri="{BB962C8B-B14F-4D97-AF65-F5344CB8AC3E}">
        <p14:creationId xmlns:p14="http://schemas.microsoft.com/office/powerpoint/2010/main" xmlns="" val="41865984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sndAc>
          <p:stSnd>
            <p:snd r:embed="rId3" name="chimes.wav"/>
          </p:stSnd>
        </p:sndAc>
      </p:transition>
    </mc:Choice>
    <mc:Fallback>
      <p:transition spd="slow">
        <p:fade/>
        <p:sndAc>
          <p:stSnd>
            <p:snd r:embed="rId2" name="chimes.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BC99E3A-0929-429B-9CE7-FBD780ED4DF4}"/>
              </a:ext>
            </a:extLst>
          </p:cNvPr>
          <p:cNvSpPr>
            <a:spLocks noGrp="1"/>
          </p:cNvSpPr>
          <p:nvPr>
            <p:ph type="title"/>
          </p:nvPr>
        </p:nvSpPr>
        <p:spPr/>
        <p:txBody>
          <a:bodyPr/>
          <a:lstStyle/>
          <a:p>
            <a:pPr algn="ctr"/>
            <a:r>
              <a:rPr lang="el-GR" b="1" u="sng" dirty="0">
                <a:solidFill>
                  <a:srgbClr val="7030A0"/>
                </a:solidFill>
              </a:rPr>
              <a:t>ΤΑ ΣΗΜΑΝΤΙΚΟΤΕΡΑ ΑΞΙΟΘΕΑΤΑ ΤΟΥ ΒΕΡΟΛΙΝΟΥ ΠΟΥ ΑΞΙΖΕΙ ΝΑ ΕΠΙΣΚΕΦΤΕΙΣ</a:t>
            </a:r>
          </a:p>
        </p:txBody>
      </p:sp>
      <p:pic>
        <p:nvPicPr>
          <p:cNvPr id="5" name="Θέση περιεχομένου 4" descr="Εικόνα που περιέχει υπαίθριος, βάρκα, ποτάμι, παλιός&#10;&#10;Περιγραφή που δημιουργήθηκε αυτόματα">
            <a:extLst>
              <a:ext uri="{FF2B5EF4-FFF2-40B4-BE49-F238E27FC236}">
                <a16:creationId xmlns:a16="http://schemas.microsoft.com/office/drawing/2014/main" xmlns="" id="{6EA2CF59-1AE3-4C95-A542-30B64046EA59}"/>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328322" y="1740210"/>
            <a:ext cx="9664356" cy="4832178"/>
          </a:xfrm>
        </p:spPr>
      </p:pic>
    </p:spTree>
    <p:extLst>
      <p:ext uri="{BB962C8B-B14F-4D97-AF65-F5344CB8AC3E}">
        <p14:creationId xmlns:p14="http://schemas.microsoft.com/office/powerpoint/2010/main" xmlns="" val="5817171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sndAc>
          <p:stSnd>
            <p:snd r:embed="rId4" name="chimes.wav"/>
          </p:stSnd>
        </p:sndAc>
      </p:transition>
    </mc:Choice>
    <mc:Fallback>
      <p:transition spd="slow">
        <p:fade/>
        <p:sndAc>
          <p:stSnd>
            <p:snd r:embed="rId2"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6E2392D-A71E-4657-9EF0-2E9EA81DCBFD}"/>
              </a:ext>
            </a:extLst>
          </p:cNvPr>
          <p:cNvSpPr>
            <a:spLocks noGrp="1"/>
          </p:cNvSpPr>
          <p:nvPr>
            <p:ph type="title"/>
          </p:nvPr>
        </p:nvSpPr>
        <p:spPr>
          <a:xfrm>
            <a:off x="839788" y="1"/>
            <a:ext cx="10755181" cy="1150070"/>
          </a:xfrm>
        </p:spPr>
        <p:txBody>
          <a:bodyPr>
            <a:normAutofit/>
          </a:bodyPr>
          <a:lstStyle/>
          <a:p>
            <a:pPr algn="ctr"/>
            <a:r>
              <a:rPr lang="el-GR" sz="4400" b="1" dirty="0">
                <a:solidFill>
                  <a:schemeClr val="tx1">
                    <a:lumMod val="95000"/>
                    <a:lumOff val="5000"/>
                  </a:schemeClr>
                </a:solidFill>
              </a:rPr>
              <a:t>1)</a:t>
            </a:r>
            <a:r>
              <a:rPr lang="el-GR" sz="4400" b="1" dirty="0">
                <a:solidFill>
                  <a:srgbClr val="C00000"/>
                </a:solidFill>
              </a:rPr>
              <a:t>ΤΟ ΜΟΥΣΕΙΟ ΤΗΣ ΠΕΡΓΑΜΟΥ</a:t>
            </a:r>
          </a:p>
        </p:txBody>
      </p:sp>
      <p:pic>
        <p:nvPicPr>
          <p:cNvPr id="6" name="Θέση περιεχομένου 5" descr="Εικόνα που περιέχει κτίριο, βεράντα, περιστύλιο, στέγη&#10;&#10;Περιγραφή που δημιουργήθηκε αυτόματα">
            <a:extLst>
              <a:ext uri="{FF2B5EF4-FFF2-40B4-BE49-F238E27FC236}">
                <a16:creationId xmlns:a16="http://schemas.microsoft.com/office/drawing/2014/main" xmlns="" id="{010A40DA-BB9A-44E6-A39E-0B61F971334A}"/>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4892494" y="1749971"/>
            <a:ext cx="7299506" cy="4220611"/>
          </a:xfrm>
        </p:spPr>
      </p:pic>
      <p:sp>
        <p:nvSpPr>
          <p:cNvPr id="4" name="Θέση κειμένου 3">
            <a:extLst>
              <a:ext uri="{FF2B5EF4-FFF2-40B4-BE49-F238E27FC236}">
                <a16:creationId xmlns:a16="http://schemas.microsoft.com/office/drawing/2014/main" xmlns="" id="{621C60E9-5CBF-463B-834E-3FE2CAF701A1}"/>
              </a:ext>
            </a:extLst>
          </p:cNvPr>
          <p:cNvSpPr>
            <a:spLocks noGrp="1"/>
          </p:cNvSpPr>
          <p:nvPr>
            <p:ph type="body" sz="half" idx="2"/>
          </p:nvPr>
        </p:nvSpPr>
        <p:spPr>
          <a:xfrm>
            <a:off x="414780" y="1517714"/>
            <a:ext cx="4223208" cy="4817097"/>
          </a:xfrm>
        </p:spPr>
        <p:txBody>
          <a:bodyPr>
            <a:noAutofit/>
          </a:bodyPr>
          <a:lstStyle/>
          <a:p>
            <a:r>
              <a:rPr lang="el-GR" sz="2000" b="1" dirty="0">
                <a:highlight>
                  <a:srgbClr val="00FFFF"/>
                </a:highlight>
              </a:rPr>
              <a:t>Το μουσείο της Περγάμου </a:t>
            </a:r>
            <a:r>
              <a:rPr lang="el-GR" sz="2000" dirty="0"/>
              <a:t>βρίσκεται στο νησί των μουσείων στο Βερολίνο της Γερμανίας. Ξεκίνησε τη λειτουργία του το </a:t>
            </a:r>
            <a:r>
              <a:rPr lang="el-GR" sz="2000" dirty="0">
                <a:highlight>
                  <a:srgbClr val="00FF00"/>
                </a:highlight>
              </a:rPr>
              <a:t>1930 </a:t>
            </a:r>
            <a:r>
              <a:rPr lang="el-GR" sz="2000" dirty="0"/>
              <a:t>και εντός του μουσείου στεγάζονται τα ανακατασκευασμένα οικοδομήματα μεγάλου μεγέθους του βωμού της Περγάμου και της πύλης της αγοράς της Μιλήτου, των οποίων τα μέρη μεταφέρθηκαν από την αρχαία πόλη της Μιλήτου στην Ιωνία. Έχει πάνω από </a:t>
            </a:r>
            <a:r>
              <a:rPr lang="el-GR" sz="2000" dirty="0">
                <a:highlight>
                  <a:srgbClr val="FF3399"/>
                </a:highlight>
              </a:rPr>
              <a:t>1 εκατομμύριο επισκέπτες</a:t>
            </a:r>
            <a:r>
              <a:rPr lang="el-GR" sz="2000" dirty="0"/>
              <a:t> ανά έτος και αποτελείται από τις συλλογές της κλασικής αρχαιότητας, την συλλογή της Μέσης Ανατολής και το μουσείο Ισλαμικής τέχνης.</a:t>
            </a:r>
          </a:p>
        </p:txBody>
      </p:sp>
    </p:spTree>
    <p:extLst>
      <p:ext uri="{BB962C8B-B14F-4D97-AF65-F5344CB8AC3E}">
        <p14:creationId xmlns:p14="http://schemas.microsoft.com/office/powerpoint/2010/main" xmlns="" val="3946896655"/>
      </p:ext>
    </p:extLst>
  </p:cSld>
  <p:clrMapOvr>
    <a:masterClrMapping/>
  </p:clrMapOvr>
  <p:transition spd="slow">
    <p:push dir="u"/>
    <p:sndAc>
      <p:stSnd>
        <p:snd r:embed="rId2"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8F3EA44-52FF-421A-8224-2CD70A404AD6}"/>
              </a:ext>
            </a:extLst>
          </p:cNvPr>
          <p:cNvSpPr>
            <a:spLocks noGrp="1"/>
          </p:cNvSpPr>
          <p:nvPr>
            <p:ph type="title"/>
          </p:nvPr>
        </p:nvSpPr>
        <p:spPr>
          <a:xfrm>
            <a:off x="1535527" y="21431"/>
            <a:ext cx="10515600" cy="1325563"/>
          </a:xfrm>
        </p:spPr>
        <p:txBody>
          <a:bodyPr/>
          <a:lstStyle/>
          <a:p>
            <a:r>
              <a:rPr lang="el-GR" dirty="0"/>
              <a:t>2)</a:t>
            </a:r>
            <a:r>
              <a:rPr lang="el-GR" b="1" dirty="0">
                <a:solidFill>
                  <a:srgbClr val="C00000"/>
                </a:solidFill>
              </a:rPr>
              <a:t>Η ΠΥΛΗ ΤΟΥ ΒΡΑΝΔΕΜΒΟΥΡΓΟΥ</a:t>
            </a:r>
          </a:p>
        </p:txBody>
      </p:sp>
      <p:sp>
        <p:nvSpPr>
          <p:cNvPr id="3" name="Θέση κειμένου 2">
            <a:extLst>
              <a:ext uri="{FF2B5EF4-FFF2-40B4-BE49-F238E27FC236}">
                <a16:creationId xmlns:a16="http://schemas.microsoft.com/office/drawing/2014/main" xmlns="" id="{7A5DF8CD-B8BA-46E1-A36F-81873D533ED4}"/>
              </a:ext>
            </a:extLst>
          </p:cNvPr>
          <p:cNvSpPr>
            <a:spLocks noGrp="1"/>
          </p:cNvSpPr>
          <p:nvPr>
            <p:ph type="body" idx="1"/>
          </p:nvPr>
        </p:nvSpPr>
        <p:spPr>
          <a:xfrm>
            <a:off x="793486" y="1186065"/>
            <a:ext cx="5157787" cy="2242935"/>
          </a:xfrm>
        </p:spPr>
        <p:txBody>
          <a:bodyPr>
            <a:normAutofit fontScale="25000" lnSpcReduction="20000"/>
          </a:bodyPr>
          <a:lstStyle/>
          <a:p>
            <a:r>
              <a:rPr lang="el-GR" sz="9600" dirty="0">
                <a:highlight>
                  <a:srgbClr val="00FFFF"/>
                </a:highlight>
              </a:rPr>
              <a:t>Η Πύλη του Βρανδεμβούργου</a:t>
            </a:r>
            <a:r>
              <a:rPr lang="el-GR" sz="9600" b="0" dirty="0"/>
              <a:t>, στο κέντρο του Βερολίνου, αποτελούσε παλαιότερα την πύλη της πόλης, ενώ σήμερα είναι το πιο αναγνωρίσιμο σύμβολο της γερμανικής πρωτεύουσας. Το οικοδόμημα βρίσκεται στην πλατεία </a:t>
            </a:r>
            <a:r>
              <a:rPr lang="el-GR" sz="9600" b="0" dirty="0" err="1">
                <a:highlight>
                  <a:srgbClr val="00FF00"/>
                </a:highlight>
              </a:rPr>
              <a:t>Παρίζερ</a:t>
            </a:r>
            <a:r>
              <a:rPr lang="el-GR" sz="9600" b="0" dirty="0"/>
              <a:t>, την οποία συνδέει με την λεωφόρο </a:t>
            </a:r>
            <a:r>
              <a:rPr lang="el-GR" sz="9600" b="0" dirty="0" err="1"/>
              <a:t>Ούντερ</a:t>
            </a:r>
            <a:r>
              <a:rPr lang="el-GR" sz="9600" b="0" dirty="0"/>
              <a:t> </a:t>
            </a:r>
            <a:r>
              <a:rPr lang="el-GR" sz="9600" b="0" dirty="0" err="1"/>
              <a:t>ντεν</a:t>
            </a:r>
            <a:r>
              <a:rPr lang="el-GR" sz="9600" b="0" dirty="0"/>
              <a:t> </a:t>
            </a:r>
            <a:r>
              <a:rPr lang="el-GR" sz="9600" b="0" dirty="0" err="1"/>
              <a:t>Λίντεν</a:t>
            </a:r>
            <a:r>
              <a:rPr lang="el-GR" sz="9600" b="0" dirty="0"/>
              <a:t>.</a:t>
            </a:r>
          </a:p>
        </p:txBody>
      </p:sp>
      <p:pic>
        <p:nvPicPr>
          <p:cNvPr id="8" name="Θέση περιεχομένου 7" descr="Εικόνα που περιέχει ουρανός, υπαίθριος, κτίριο, πέτρα&#10;&#10;Περιγραφή που δημιουργήθηκε αυτόματα">
            <a:extLst>
              <a:ext uri="{FF2B5EF4-FFF2-40B4-BE49-F238E27FC236}">
                <a16:creationId xmlns:a16="http://schemas.microsoft.com/office/drawing/2014/main" xmlns="" id="{51FB0E3B-780D-4B16-AA9E-70AC5E74A4FA}"/>
              </a:ext>
            </a:extLst>
          </p:cNvPr>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839788" y="3634384"/>
            <a:ext cx="5157787" cy="3223616"/>
          </a:xfrm>
        </p:spPr>
      </p:pic>
      <p:sp>
        <p:nvSpPr>
          <p:cNvPr id="5" name="Θέση κειμένου 4">
            <a:extLst>
              <a:ext uri="{FF2B5EF4-FFF2-40B4-BE49-F238E27FC236}">
                <a16:creationId xmlns:a16="http://schemas.microsoft.com/office/drawing/2014/main" xmlns="" id="{5FBD2E7A-F0C1-41F1-8D05-F7CA15AB8A99}"/>
              </a:ext>
            </a:extLst>
          </p:cNvPr>
          <p:cNvSpPr>
            <a:spLocks noGrp="1"/>
          </p:cNvSpPr>
          <p:nvPr>
            <p:ph type="body" sz="quarter" idx="3"/>
          </p:nvPr>
        </p:nvSpPr>
        <p:spPr>
          <a:xfrm>
            <a:off x="6381514" y="969308"/>
            <a:ext cx="5183188" cy="2564052"/>
          </a:xfrm>
        </p:spPr>
        <p:txBody>
          <a:bodyPr>
            <a:noAutofit/>
          </a:bodyPr>
          <a:lstStyle/>
          <a:p>
            <a:r>
              <a:rPr lang="el-GR" b="0" dirty="0"/>
              <a:t>Η πύλη είναι άρρηκτα συνδεδεμένη με πολλά σημαντικά γεγονότα της ιστορίας της Γερμανίας, αλλά και της παγκόσμιας ιστορίας, ιδιαίτερα του 20ού αιώνα. Κατασκευάστηκε μεταξύ των ετών </a:t>
            </a:r>
            <a:r>
              <a:rPr lang="el-GR" b="0" dirty="0">
                <a:highlight>
                  <a:srgbClr val="FF33CC"/>
                </a:highlight>
              </a:rPr>
              <a:t>1788</a:t>
            </a:r>
            <a:r>
              <a:rPr lang="el-GR" b="0" dirty="0"/>
              <a:t> με </a:t>
            </a:r>
            <a:r>
              <a:rPr lang="el-GR" b="0" dirty="0">
                <a:highlight>
                  <a:srgbClr val="FFFF00"/>
                </a:highlight>
              </a:rPr>
              <a:t>1791</a:t>
            </a:r>
            <a:r>
              <a:rPr lang="el-GR" b="0" dirty="0"/>
              <a:t> και έχει </a:t>
            </a:r>
            <a:r>
              <a:rPr lang="el-GR" b="0" dirty="0">
                <a:highlight>
                  <a:srgbClr val="FA1833"/>
                </a:highlight>
              </a:rPr>
              <a:t>ύψος 26μ</a:t>
            </a:r>
            <a:r>
              <a:rPr lang="el-GR" b="0" dirty="0"/>
              <a:t>, </a:t>
            </a:r>
            <a:r>
              <a:rPr lang="el-GR" b="0" dirty="0">
                <a:highlight>
                  <a:srgbClr val="FF9900"/>
                </a:highlight>
              </a:rPr>
              <a:t>μήκος 65,5μ </a:t>
            </a:r>
            <a:r>
              <a:rPr lang="el-GR" b="0" dirty="0"/>
              <a:t>και </a:t>
            </a:r>
            <a:r>
              <a:rPr lang="el-GR" b="0" dirty="0">
                <a:highlight>
                  <a:srgbClr val="00FFFF"/>
                </a:highlight>
              </a:rPr>
              <a:t>πλάτος 11μ</a:t>
            </a:r>
            <a:r>
              <a:rPr lang="el-GR" b="0" dirty="0"/>
              <a:t>.</a:t>
            </a:r>
          </a:p>
        </p:txBody>
      </p:sp>
      <p:pic>
        <p:nvPicPr>
          <p:cNvPr id="10" name="Θέση περιεχομένου 9" descr="Εικόνα που περιέχει κτίριο, υπαίθριος, δημόσιο κτίριο, τόξο&#10;&#10;Περιγραφή που δημιουργήθηκε αυτόματα">
            <a:extLst>
              <a:ext uri="{FF2B5EF4-FFF2-40B4-BE49-F238E27FC236}">
                <a16:creationId xmlns:a16="http://schemas.microsoft.com/office/drawing/2014/main" xmlns="" id="{B44AF4FD-D0B5-4A02-9CF0-2DC725E1865B}"/>
              </a:ext>
            </a:extLst>
          </p:cNvPr>
          <p:cNvPicPr>
            <a:picLocks noGrp="1" noChangeAspect="1"/>
          </p:cNvPicPr>
          <p:nvPr>
            <p:ph sz="quarter" idx="4"/>
          </p:nvPr>
        </p:nvPicPr>
        <p:blipFill>
          <a:blip r:embed="rId4">
            <a:extLst>
              <a:ext uri="{28A0092B-C50C-407E-A947-70E740481C1C}">
                <a14:useLocalDpi xmlns:a14="http://schemas.microsoft.com/office/drawing/2010/main" xmlns="" val="0"/>
              </a:ext>
            </a:extLst>
          </a:blip>
          <a:stretch>
            <a:fillRect/>
          </a:stretch>
        </p:blipFill>
        <p:spPr>
          <a:xfrm>
            <a:off x="6639340" y="3533360"/>
            <a:ext cx="4830418" cy="3324640"/>
          </a:xfrm>
        </p:spPr>
      </p:pic>
    </p:spTree>
    <p:extLst>
      <p:ext uri="{BB962C8B-B14F-4D97-AF65-F5344CB8AC3E}">
        <p14:creationId xmlns:p14="http://schemas.microsoft.com/office/powerpoint/2010/main" xmlns="" val="3818118262"/>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5" name="chimes.wav"/>
          </p:stSnd>
        </p:sndAc>
      </p:transition>
    </mc:Choice>
    <mc:Fallback>
      <p:transition spd="slow">
        <p:circle/>
        <p:sndAc>
          <p:stSnd>
            <p:snd r:embed="rId2" name="chimes.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D93552A-3F81-4D64-A4E3-8DC7AF92FBBD}"/>
              </a:ext>
            </a:extLst>
          </p:cNvPr>
          <p:cNvSpPr>
            <a:spLocks noGrp="1"/>
          </p:cNvSpPr>
          <p:nvPr>
            <p:ph type="title"/>
          </p:nvPr>
        </p:nvSpPr>
        <p:spPr>
          <a:xfrm>
            <a:off x="1989054" y="58780"/>
            <a:ext cx="9266549" cy="836596"/>
          </a:xfrm>
        </p:spPr>
        <p:txBody>
          <a:bodyPr>
            <a:normAutofit/>
          </a:bodyPr>
          <a:lstStyle/>
          <a:p>
            <a:pPr algn="ctr"/>
            <a:r>
              <a:rPr lang="el-GR" sz="4800" b="1" dirty="0"/>
              <a:t>3)</a:t>
            </a:r>
            <a:r>
              <a:rPr lang="el-GR" sz="4800" b="1" dirty="0">
                <a:solidFill>
                  <a:srgbClr val="C00000"/>
                </a:solidFill>
              </a:rPr>
              <a:t>ΤΟ ΠΑΛΑΙΟ ΜΟΥΣΕΙΟ</a:t>
            </a:r>
          </a:p>
        </p:txBody>
      </p:sp>
      <p:pic>
        <p:nvPicPr>
          <p:cNvPr id="6" name="Θέση εικόνας 5" descr="Εικόνα που περιέχει χλόη, υπαίθριος, ουρανός, κτίριο&#10;&#10;Περιγραφή που δημιουργήθηκε αυτόματα">
            <a:extLst>
              <a:ext uri="{FF2B5EF4-FFF2-40B4-BE49-F238E27FC236}">
                <a16:creationId xmlns:a16="http://schemas.microsoft.com/office/drawing/2014/main" xmlns="" id="{8272450C-CB9F-450B-819F-CA808DAF7F7A}"/>
              </a:ext>
            </a:extLst>
          </p:cNvPr>
          <p:cNvPicPr>
            <a:picLocks noGrp="1" noChangeAspect="1"/>
          </p:cNvPicPr>
          <p:nvPr>
            <p:ph type="pic" idx="1"/>
          </p:nvPr>
        </p:nvPicPr>
        <p:blipFill>
          <a:blip r:embed="rId3">
            <a:extLst>
              <a:ext uri="{28A0092B-C50C-407E-A947-70E740481C1C}">
                <a14:useLocalDpi xmlns:a14="http://schemas.microsoft.com/office/drawing/2010/main" xmlns="" val="0"/>
              </a:ext>
            </a:extLst>
          </a:blip>
          <a:srcRect l="7811" r="7811"/>
          <a:stretch>
            <a:fillRect/>
          </a:stretch>
        </p:blipFill>
        <p:spPr>
          <a:xfrm>
            <a:off x="5180012" y="1262200"/>
            <a:ext cx="6172200" cy="4873625"/>
          </a:xfrm>
        </p:spPr>
      </p:pic>
      <p:sp>
        <p:nvSpPr>
          <p:cNvPr id="4" name="Θέση κειμένου 3">
            <a:extLst>
              <a:ext uri="{FF2B5EF4-FFF2-40B4-BE49-F238E27FC236}">
                <a16:creationId xmlns:a16="http://schemas.microsoft.com/office/drawing/2014/main" xmlns="" id="{7A604895-FFE8-4C2B-A607-4BDDD7C1AE2A}"/>
              </a:ext>
            </a:extLst>
          </p:cNvPr>
          <p:cNvSpPr>
            <a:spLocks noGrp="1"/>
          </p:cNvSpPr>
          <p:nvPr>
            <p:ph type="body" sz="half" idx="2"/>
          </p:nvPr>
        </p:nvSpPr>
        <p:spPr>
          <a:xfrm>
            <a:off x="839788" y="1156320"/>
            <a:ext cx="3932237" cy="4979505"/>
          </a:xfrm>
        </p:spPr>
        <p:txBody>
          <a:bodyPr>
            <a:noAutofit/>
          </a:bodyPr>
          <a:lstStyle/>
          <a:p>
            <a:r>
              <a:rPr lang="el-GR" sz="2000" b="1" dirty="0">
                <a:highlight>
                  <a:srgbClr val="00FFFF"/>
                </a:highlight>
              </a:rPr>
              <a:t>Το Παλαιό Μουσείο </a:t>
            </a:r>
            <a:r>
              <a:rPr lang="el-GR" sz="2000" dirty="0"/>
              <a:t>είναι μουσείο διεθνούς φήμης στο Νησί των Μουσείων του Βερολίνου. Από το 1966, που έγιναν έργα συντήρησης, στεγάζει την αρχαιολογική συλλογή στα Κρατικά Μουσεία του Βερολίνου. Το μουσείο χτίστηκε ανάμεσα στο </a:t>
            </a:r>
            <a:r>
              <a:rPr lang="el-GR" sz="2000" dirty="0">
                <a:highlight>
                  <a:srgbClr val="00FF00"/>
                </a:highlight>
              </a:rPr>
              <a:t>1823</a:t>
            </a:r>
            <a:r>
              <a:rPr lang="el-GR" sz="2000" dirty="0"/>
              <a:t> και στο </a:t>
            </a:r>
            <a:r>
              <a:rPr lang="el-GR" sz="2000" dirty="0">
                <a:highlight>
                  <a:srgbClr val="FF00FF"/>
                </a:highlight>
              </a:rPr>
              <a:t>1830</a:t>
            </a:r>
            <a:r>
              <a:rPr lang="el-GR" sz="2000" dirty="0"/>
              <a:t> από τον αρχιτέκτονα Καρλ </a:t>
            </a:r>
            <a:r>
              <a:rPr lang="el-GR" sz="2000" dirty="0" err="1"/>
              <a:t>Φρίντιχ</a:t>
            </a:r>
            <a:r>
              <a:rPr lang="el-GR" sz="2000" dirty="0"/>
              <a:t> </a:t>
            </a:r>
            <a:r>
              <a:rPr lang="el-GR" sz="2000" dirty="0" err="1"/>
              <a:t>Σίνκελ</a:t>
            </a:r>
            <a:r>
              <a:rPr lang="el-GR" sz="2000" dirty="0"/>
              <a:t> και είναι νεοκλασικού ρυθμού. Αρχικός σκοπός του ήταν να στεγάσει τη συλλογή τέχνης της βασιλικής οικογένειας της </a:t>
            </a:r>
            <a:r>
              <a:rPr lang="el-GR" sz="2000" dirty="0" err="1"/>
              <a:t>Πρωσσίας</a:t>
            </a:r>
            <a:r>
              <a:rPr lang="el-GR" sz="2000" dirty="0"/>
              <a:t>. Ως το 1845 αποκαλούνταν </a:t>
            </a:r>
            <a:r>
              <a:rPr lang="el-GR" sz="2000" dirty="0">
                <a:highlight>
                  <a:srgbClr val="FFFF00"/>
                </a:highlight>
              </a:rPr>
              <a:t>Βασιλικό Μουσείο</a:t>
            </a:r>
            <a:r>
              <a:rPr lang="el-GR" sz="2000" dirty="0"/>
              <a:t>. Το 1999 ανακηρύχθηκε από την </a:t>
            </a:r>
            <a:r>
              <a:rPr lang="en-US" sz="2000" dirty="0"/>
              <a:t>UNESCO </a:t>
            </a:r>
            <a:r>
              <a:rPr lang="el-GR" sz="2000" dirty="0">
                <a:highlight>
                  <a:srgbClr val="FA1833"/>
                </a:highlight>
              </a:rPr>
              <a:t>Μνημείο Παγκόσμιας Κληρονομιάς.</a:t>
            </a:r>
          </a:p>
        </p:txBody>
      </p:sp>
    </p:spTree>
    <p:extLst>
      <p:ext uri="{BB962C8B-B14F-4D97-AF65-F5344CB8AC3E}">
        <p14:creationId xmlns:p14="http://schemas.microsoft.com/office/powerpoint/2010/main" xmlns="" val="3094660999"/>
      </p:ext>
    </p:extLst>
  </p:cSld>
  <p:clrMapOvr>
    <a:masterClrMapping/>
  </p:clrMapOvr>
  <mc:AlternateContent xmlns:mc="http://schemas.openxmlformats.org/markup-compatibility/2006">
    <mc:Choice xmlns:p14="http://schemas.microsoft.com/office/powerpoint/2010/main" xmlns="" Requires="p14">
      <p:transition spd="slow" p14:dur="1200">
        <p14:prism/>
        <p:sndAc>
          <p:stSnd>
            <p:snd r:embed="rId4" name="chimes.wav"/>
          </p:stSnd>
        </p:sndAc>
      </p:transition>
    </mc:Choice>
    <mc:Fallback>
      <p:transition spd="slow">
        <p:fade/>
        <p:sndAc>
          <p:stSnd>
            <p:snd r:embed="rId2" name="chimes.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FD1316B-4BE5-4ED7-BB4C-A22DB04CF6A3}"/>
              </a:ext>
            </a:extLst>
          </p:cNvPr>
          <p:cNvSpPr>
            <a:spLocks noGrp="1"/>
          </p:cNvSpPr>
          <p:nvPr>
            <p:ph type="title"/>
          </p:nvPr>
        </p:nvSpPr>
        <p:spPr/>
        <p:txBody>
          <a:bodyPr/>
          <a:lstStyle/>
          <a:p>
            <a:pPr algn="ctr"/>
            <a:r>
              <a:rPr lang="el-GR" b="1" dirty="0"/>
              <a:t>4)</a:t>
            </a:r>
            <a:r>
              <a:rPr lang="el-GR" b="1" dirty="0">
                <a:solidFill>
                  <a:srgbClr val="C00000"/>
                </a:solidFill>
              </a:rPr>
              <a:t>Ο ΠΥΡΓΟΣ ΤΗΣ ΤΗΛΕΟΡΑΣΗΣ</a:t>
            </a:r>
          </a:p>
        </p:txBody>
      </p:sp>
      <p:sp>
        <p:nvSpPr>
          <p:cNvPr id="3" name="Θέση κειμένου 2">
            <a:extLst>
              <a:ext uri="{FF2B5EF4-FFF2-40B4-BE49-F238E27FC236}">
                <a16:creationId xmlns:a16="http://schemas.microsoft.com/office/drawing/2014/main" xmlns="" id="{EF6FC987-3CC0-4612-80FE-483D0185E89F}"/>
              </a:ext>
            </a:extLst>
          </p:cNvPr>
          <p:cNvSpPr>
            <a:spLocks noGrp="1"/>
          </p:cNvSpPr>
          <p:nvPr>
            <p:ph type="body" idx="1"/>
          </p:nvPr>
        </p:nvSpPr>
        <p:spPr>
          <a:xfrm>
            <a:off x="678072" y="1451114"/>
            <a:ext cx="5157787" cy="1977886"/>
          </a:xfrm>
        </p:spPr>
        <p:txBody>
          <a:bodyPr>
            <a:noAutofit/>
          </a:bodyPr>
          <a:lstStyle/>
          <a:p>
            <a:r>
              <a:rPr lang="el-GR" sz="2000" dirty="0">
                <a:highlight>
                  <a:srgbClr val="00FFFF"/>
                </a:highlight>
              </a:rPr>
              <a:t>Ο Πύργος της τηλεόρασης </a:t>
            </a:r>
            <a:r>
              <a:rPr lang="el-GR" sz="2000" b="0" dirty="0"/>
              <a:t>βρίσκεται στο κέντρο του Βερολίνου στη Γερμανία. Είναι γνωστό αξιοθέατο κοντά στην πλατεία </a:t>
            </a:r>
            <a:r>
              <a:rPr lang="el-GR" sz="2000" b="0" dirty="0" err="1"/>
              <a:t>αλεξάντερπλατς</a:t>
            </a:r>
            <a:r>
              <a:rPr lang="el-GR" sz="2000" b="0" dirty="0"/>
              <a:t>. Ο πύργος χτίστηκε μεταξύ το </a:t>
            </a:r>
            <a:r>
              <a:rPr lang="el-GR" sz="2000" b="0" dirty="0">
                <a:highlight>
                  <a:srgbClr val="00FF00"/>
                </a:highlight>
              </a:rPr>
              <a:t>1965</a:t>
            </a:r>
            <a:r>
              <a:rPr lang="el-GR" sz="2000" b="0" dirty="0"/>
              <a:t> και το </a:t>
            </a:r>
            <a:r>
              <a:rPr lang="el-GR" sz="2000" b="0" dirty="0">
                <a:highlight>
                  <a:srgbClr val="FF33CC"/>
                </a:highlight>
              </a:rPr>
              <a:t>1969</a:t>
            </a:r>
            <a:r>
              <a:rPr lang="el-GR" sz="2000" b="0" dirty="0"/>
              <a:t> από την πρώην Λαϊκή Δημοκρατία της Γερμανίας. </a:t>
            </a:r>
          </a:p>
        </p:txBody>
      </p:sp>
      <p:pic>
        <p:nvPicPr>
          <p:cNvPr id="8" name="Θέση περιεχομένου 7" descr="Εικόνα που περιέχει ουρανός, υπαίθριος, αρκετά&#10;&#10;Περιγραφή που δημιουργήθηκε αυτόματα">
            <a:extLst>
              <a:ext uri="{FF2B5EF4-FFF2-40B4-BE49-F238E27FC236}">
                <a16:creationId xmlns:a16="http://schemas.microsoft.com/office/drawing/2014/main" xmlns="" id="{BEDD3264-93FA-450E-A02B-04B18A755D34}"/>
              </a:ext>
            </a:extLst>
          </p:cNvPr>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740397" y="3634384"/>
            <a:ext cx="5157787" cy="3223616"/>
          </a:xfrm>
        </p:spPr>
      </p:pic>
      <p:sp>
        <p:nvSpPr>
          <p:cNvPr id="5" name="Θέση κειμένου 4">
            <a:extLst>
              <a:ext uri="{FF2B5EF4-FFF2-40B4-BE49-F238E27FC236}">
                <a16:creationId xmlns:a16="http://schemas.microsoft.com/office/drawing/2014/main" xmlns="" id="{818C90A7-5688-4959-8161-86CDE53556BA}"/>
              </a:ext>
            </a:extLst>
          </p:cNvPr>
          <p:cNvSpPr>
            <a:spLocks noGrp="1"/>
          </p:cNvSpPr>
          <p:nvPr>
            <p:ph type="body" sz="quarter" idx="3"/>
          </p:nvPr>
        </p:nvSpPr>
        <p:spPr>
          <a:xfrm>
            <a:off x="6341165" y="1570383"/>
            <a:ext cx="5183188" cy="1741558"/>
          </a:xfrm>
        </p:spPr>
        <p:txBody>
          <a:bodyPr>
            <a:noAutofit/>
          </a:bodyPr>
          <a:lstStyle/>
          <a:p>
            <a:r>
              <a:rPr lang="el-GR" sz="2000" b="0" dirty="0"/>
              <a:t>Ο πύργος είναι ορατός σε όλες τις κεντρικές περιοχές του Βερολίνου και παραμένει σύμβολο της πόλης. Το αρχικό συνολικό του </a:t>
            </a:r>
            <a:r>
              <a:rPr lang="el-GR" sz="2000" b="0" dirty="0">
                <a:highlight>
                  <a:srgbClr val="FFFF00"/>
                </a:highlight>
              </a:rPr>
              <a:t>ύψος</a:t>
            </a:r>
            <a:r>
              <a:rPr lang="el-GR" sz="2000" b="0" dirty="0"/>
              <a:t> ήταν </a:t>
            </a:r>
            <a:r>
              <a:rPr lang="el-GR" sz="2000" b="0" dirty="0">
                <a:highlight>
                  <a:srgbClr val="FFFF00"/>
                </a:highlight>
              </a:rPr>
              <a:t>365 μέτρα</a:t>
            </a:r>
            <a:r>
              <a:rPr lang="el-GR" sz="2000" b="0" dirty="0"/>
              <a:t>, αλλά μετά από την εγκατάσταση νέας κεραίας στη δεκαετία του 1990, το ύψος του είναι </a:t>
            </a:r>
            <a:r>
              <a:rPr lang="el-GR" sz="2000" b="0" dirty="0">
                <a:highlight>
                  <a:srgbClr val="FA1833"/>
                </a:highlight>
              </a:rPr>
              <a:t>τώρα 368 μέτρα</a:t>
            </a:r>
            <a:r>
              <a:rPr lang="el-GR" sz="2000" b="0" dirty="0"/>
              <a:t>.</a:t>
            </a:r>
          </a:p>
        </p:txBody>
      </p:sp>
      <p:pic>
        <p:nvPicPr>
          <p:cNvPr id="10" name="Θέση περιεχομένου 9" descr="Εικόνα που περιέχει ουρανός, υπαίθριος, πόλη, ηλιοβασίλεμα&#10;&#10;Περιγραφή που δημιουργήθηκε αυτόματα">
            <a:extLst>
              <a:ext uri="{FF2B5EF4-FFF2-40B4-BE49-F238E27FC236}">
                <a16:creationId xmlns:a16="http://schemas.microsoft.com/office/drawing/2014/main" xmlns="" id="{4593C997-7703-4FDC-B64E-CF56735FD111}"/>
              </a:ext>
            </a:extLst>
          </p:cNvPr>
          <p:cNvPicPr>
            <a:picLocks noGrp="1" noChangeAspect="1"/>
          </p:cNvPicPr>
          <p:nvPr>
            <p:ph sz="quarter" idx="4"/>
          </p:nvPr>
        </p:nvPicPr>
        <p:blipFill>
          <a:blip r:embed="rId4">
            <a:extLst>
              <a:ext uri="{28A0092B-C50C-407E-A947-70E740481C1C}">
                <a14:useLocalDpi xmlns:a14="http://schemas.microsoft.com/office/drawing/2010/main" xmlns="" val="0"/>
              </a:ext>
            </a:extLst>
          </a:blip>
          <a:stretch>
            <a:fillRect/>
          </a:stretch>
        </p:blipFill>
        <p:spPr>
          <a:xfrm>
            <a:off x="6172200" y="3546059"/>
            <a:ext cx="5183188" cy="3311941"/>
          </a:xfrm>
        </p:spPr>
      </p:pic>
    </p:spTree>
    <p:extLst>
      <p:ext uri="{BB962C8B-B14F-4D97-AF65-F5344CB8AC3E}">
        <p14:creationId xmlns:p14="http://schemas.microsoft.com/office/powerpoint/2010/main" xmlns="" val="779187424"/>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5" name="chimes.wav"/>
          </p:stSnd>
        </p:sndAc>
      </p:transition>
    </mc:Choice>
    <mc:Fallback>
      <p:transition spd="slow">
        <p:split orient="vert"/>
        <p:sndAc>
          <p:stSnd>
            <p:snd r:embed="rId2" name="chimes.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AAF1D0F-AEC4-4E2F-8B87-07C980432E70}"/>
              </a:ext>
            </a:extLst>
          </p:cNvPr>
          <p:cNvSpPr>
            <a:spLocks noGrp="1"/>
          </p:cNvSpPr>
          <p:nvPr>
            <p:ph type="title"/>
          </p:nvPr>
        </p:nvSpPr>
        <p:spPr>
          <a:xfrm>
            <a:off x="839788" y="1"/>
            <a:ext cx="10764608" cy="1008667"/>
          </a:xfrm>
        </p:spPr>
        <p:txBody>
          <a:bodyPr>
            <a:normAutofit/>
          </a:bodyPr>
          <a:lstStyle/>
          <a:p>
            <a:pPr algn="ctr"/>
            <a:r>
              <a:rPr lang="el-GR" sz="4000" b="1" dirty="0"/>
              <a:t>5)</a:t>
            </a:r>
            <a:r>
              <a:rPr lang="el-GR" sz="4000" b="1" dirty="0">
                <a:solidFill>
                  <a:srgbClr val="C00000"/>
                </a:solidFill>
              </a:rPr>
              <a:t>ΤΟ ΓΕΡΜΑΝΙΚΟ ΚΟΙΝΟΒΟΥΛΙΟ</a:t>
            </a:r>
          </a:p>
        </p:txBody>
      </p:sp>
      <p:pic>
        <p:nvPicPr>
          <p:cNvPr id="6" name="Θέση εικόνας 5" descr="Εικόνα που περιέχει κτίριο, υπαίθριος, θόλος, πέτρα&#10;&#10;Περιγραφή που δημιουργήθηκε αυτόματα">
            <a:extLst>
              <a:ext uri="{FF2B5EF4-FFF2-40B4-BE49-F238E27FC236}">
                <a16:creationId xmlns:a16="http://schemas.microsoft.com/office/drawing/2014/main" xmlns="" id="{0CC1AD75-5026-4CB0-AE50-779DEF5FF6BA}"/>
              </a:ext>
            </a:extLst>
          </p:cNvPr>
          <p:cNvPicPr>
            <a:picLocks noGrp="1" noChangeAspect="1"/>
          </p:cNvPicPr>
          <p:nvPr>
            <p:ph type="pic" idx="1"/>
          </p:nvPr>
        </p:nvPicPr>
        <p:blipFill>
          <a:blip r:embed="rId3">
            <a:extLst>
              <a:ext uri="{28A0092B-C50C-407E-A947-70E740481C1C}">
                <a14:useLocalDpi xmlns:a14="http://schemas.microsoft.com/office/drawing/2010/main" xmlns="" val="0"/>
              </a:ext>
            </a:extLst>
          </a:blip>
          <a:srcRect l="7874" r="7874"/>
          <a:stretch>
            <a:fillRect/>
          </a:stretch>
        </p:blipFill>
        <p:spPr>
          <a:xfrm>
            <a:off x="5432196" y="1256634"/>
            <a:ext cx="6172200" cy="4979504"/>
          </a:xfrm>
        </p:spPr>
      </p:pic>
      <p:sp>
        <p:nvSpPr>
          <p:cNvPr id="4" name="Θέση κειμένου 3">
            <a:extLst>
              <a:ext uri="{FF2B5EF4-FFF2-40B4-BE49-F238E27FC236}">
                <a16:creationId xmlns:a16="http://schemas.microsoft.com/office/drawing/2014/main" xmlns="" id="{3380FE66-E6DD-4A27-B0D0-210B1580483A}"/>
              </a:ext>
            </a:extLst>
          </p:cNvPr>
          <p:cNvSpPr>
            <a:spLocks noGrp="1"/>
          </p:cNvSpPr>
          <p:nvPr>
            <p:ph type="body" sz="half" idx="2"/>
          </p:nvPr>
        </p:nvSpPr>
        <p:spPr>
          <a:xfrm>
            <a:off x="839788" y="1530626"/>
            <a:ext cx="3932237" cy="4601817"/>
          </a:xfrm>
        </p:spPr>
        <p:txBody>
          <a:bodyPr>
            <a:noAutofit/>
          </a:bodyPr>
          <a:lstStyle/>
          <a:p>
            <a:r>
              <a:rPr lang="el-GR" sz="2400" b="1" dirty="0">
                <a:highlight>
                  <a:srgbClr val="00FFFF"/>
                </a:highlight>
              </a:rPr>
              <a:t>Το Γερμανικό Κοινοβούλιο</a:t>
            </a:r>
            <a:r>
              <a:rPr lang="el-GR" sz="2400" dirty="0">
                <a:highlight>
                  <a:srgbClr val="00FFFF"/>
                </a:highlight>
              </a:rPr>
              <a:t> </a:t>
            </a:r>
            <a:r>
              <a:rPr lang="el-GR" sz="2400" dirty="0"/>
              <a:t>γνωστό και ως Ομοσπονδιακή Συνεδρίαση, Ομοσπονδιακό Κοινοβούλιο ή Ομοσπονδιακή Βουλή είναι ομοσπονδιακό νομοθετικό σώμα στη Γερμανία. Ιδρύθηκε με τον Γερμανικό Βασικό Νόμο του </a:t>
            </a:r>
            <a:r>
              <a:rPr lang="el-GR" sz="2400" dirty="0">
                <a:highlight>
                  <a:srgbClr val="00FF00"/>
                </a:highlight>
              </a:rPr>
              <a:t>1949</a:t>
            </a:r>
            <a:r>
              <a:rPr lang="el-GR" sz="2400" dirty="0"/>
              <a:t>, ως διάδοχος του προγενέστερου </a:t>
            </a:r>
            <a:r>
              <a:rPr lang="el-GR" sz="2400" dirty="0" err="1"/>
              <a:t>Ράιχσταγκ</a:t>
            </a:r>
            <a:r>
              <a:rPr lang="el-GR" sz="2400" dirty="0"/>
              <a:t>. Ο </a:t>
            </a:r>
            <a:r>
              <a:rPr lang="el-GR" sz="2400" dirty="0">
                <a:highlight>
                  <a:srgbClr val="FF33CC"/>
                </a:highlight>
              </a:rPr>
              <a:t>Βόλφγκανγκ Σόιμπλε </a:t>
            </a:r>
            <a:r>
              <a:rPr lang="el-GR" sz="2400" dirty="0"/>
              <a:t>είναι ο σημερινός </a:t>
            </a:r>
            <a:r>
              <a:rPr lang="el-GR" sz="2400" dirty="0">
                <a:highlight>
                  <a:srgbClr val="FFFF00"/>
                </a:highlight>
              </a:rPr>
              <a:t>Πρόεδρος </a:t>
            </a:r>
            <a:r>
              <a:rPr lang="el-GR" sz="2400" dirty="0"/>
              <a:t>του Γερμανικού Κοινοβουλίου.</a:t>
            </a:r>
          </a:p>
        </p:txBody>
      </p:sp>
    </p:spTree>
    <p:extLst>
      <p:ext uri="{BB962C8B-B14F-4D97-AF65-F5344CB8AC3E}">
        <p14:creationId xmlns:p14="http://schemas.microsoft.com/office/powerpoint/2010/main" xmlns="" val="2724574823"/>
      </p:ext>
    </p:extLst>
  </p:cSld>
  <p:clrMapOvr>
    <a:masterClrMapping/>
  </p:clrMapOvr>
  <mc:AlternateContent xmlns:mc="http://schemas.openxmlformats.org/markup-compatibility/2006">
    <mc:Choice xmlns:p14="http://schemas.microsoft.com/office/powerpoint/2010/main" xmlns="" Requires="p14">
      <p:transition spd="slow" p14:dur="800" advClick="0">
        <p14:flythrough/>
        <p:sndAc>
          <p:stSnd>
            <p:snd r:embed="rId4" name="chimes.wav"/>
          </p:stSnd>
        </p:sndAc>
      </p:transition>
    </mc:Choice>
    <mc:Fallback>
      <p:transition spd="slow" advClick="0">
        <p:fade/>
        <p:sndAc>
          <p:stSnd>
            <p:snd r:embed="rId2" name="chimes.wav"/>
          </p:stSnd>
        </p:sndAc>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1490</Words>
  <Application>Microsoft Office PowerPoint</Application>
  <PresentationFormat>Προσαρμογή</PresentationFormat>
  <Paragraphs>61</Paragraphs>
  <Slides>30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Θέμα του Office</vt:lpstr>
      <vt:lpstr>        ΠΑΡΟΥΣΙΑΣΗ ΓΕΡΜΑΝΙΑΣ-ΒΕΡΟΛΙΝΟΥ ΑΠΌ ΤΗΝ ΜΑΘΗΤΡΙΑ ΚΟΥΓΙΑ ΕΥΦΡΟΣΥΝΗ ΤΟΥ ΤΜΗΜΑΤΟΣ Β2</vt:lpstr>
      <vt:lpstr>ΠΟΛΙΤΙΚΟΙ ΧΑΡΤΕΣ ΓΕΡΜΑΝΙΑΣ</vt:lpstr>
      <vt:lpstr>ΓΕΝΙΚΕΣ ΠΛΗΡΟΦΟΡΙΕΣ ΓΙΑ ΤΟ ΒΕΡΟΛΙΝΟ</vt:lpstr>
      <vt:lpstr>ΤΑ ΣΗΜΑΝΤΙΚΟΤΕΡΑ ΑΞΙΟΘΕΑΤΑ ΤΟΥ ΒΕΡΟΛΙΝΟΥ ΠΟΥ ΑΞΙΖΕΙ ΝΑ ΕΠΙΣΚΕΦΤΕΙΣ</vt:lpstr>
      <vt:lpstr>1)ΤΟ ΜΟΥΣΕΙΟ ΤΗΣ ΠΕΡΓΑΜΟΥ</vt:lpstr>
      <vt:lpstr>2)Η ΠΥΛΗ ΤΟΥ ΒΡΑΝΔΕΜΒΟΥΡΓΟΥ</vt:lpstr>
      <vt:lpstr>3)ΤΟ ΠΑΛΑΙΟ ΜΟΥΣΕΙΟ</vt:lpstr>
      <vt:lpstr>4)Ο ΠΥΡΓΟΣ ΤΗΣ ΤΗΛΕΟΡΑΣΗΣ</vt:lpstr>
      <vt:lpstr>5)ΤΟ ΓΕΡΜΑΝΙΚΟ ΚΟΙΝΟΒΟΥΛΙΟ</vt:lpstr>
      <vt:lpstr>6)Η ΠΙΝΑΚΟΘΗΚΗ</vt:lpstr>
      <vt:lpstr>7)ΤΟ ΤΕΙΧΟΣ ΤΟΥ ΒΕΡΟΛΙΝΟΥ</vt:lpstr>
      <vt:lpstr>8)ΤΟ ΜΝΗΜΕΙΟ ΤΟΥ ΟΛΟΚΑΥΤΩΜΑΤΟΣ</vt:lpstr>
      <vt:lpstr>9)Ο ΚΑΘΕΔΡΙΚΟΣ ΝΑΟΣ ΤΟΥ ΒΕΡΟΛΙΝΟΥ</vt:lpstr>
      <vt:lpstr>10)ΤΟ ΜΟΥΣΕΙΟ ΦΥΣΙΚΗΣ ΙΣΤΟΡΙΑΣ</vt:lpstr>
      <vt:lpstr>11)Ο ΖΩΟΛΟΓΙΚΟΣ ΚΗΠΟΣ</vt:lpstr>
      <vt:lpstr>12)ΤΟ ΑΝΑΚΤΟΡΟ ΣΑΡΛΟΤΕΝΜΠΟΥΡΓΚ</vt:lpstr>
      <vt:lpstr>13)ΠΛΑΤΕΙΑ ΜΠΕΜΠΕΛΠΛΑΤΣ</vt:lpstr>
      <vt:lpstr>ΔΙΑΣΗΜΑ ΚΑΙ ΝΟΣΤΙΜΑ ΦΑΓΗΤΑ ΤΟΥ ΒΕΡΟΛΙΝΟΥ</vt:lpstr>
      <vt:lpstr>1)CURRYWURST</vt:lpstr>
      <vt:lpstr>2)ΝΤΟΝΕΡ ΚΕΜΠΑΠ</vt:lpstr>
      <vt:lpstr>3)ΣΝΙΤΣΕΛ</vt:lpstr>
      <vt:lpstr>4)ΧΟΙΡΙΝΟ ΚΟΤΣΙ</vt:lpstr>
      <vt:lpstr>5)ΦΑΛΑΦΕΛ</vt:lpstr>
      <vt:lpstr>6)ΤΗΓΑΝΗΤΕΣ ΚΡΟΚΕΤΕΣ ΠΑΤΑΤΑΣ</vt:lpstr>
      <vt:lpstr>7)ΝΤΟΝΑΤΣ ΜΕ ΜΑΡΜΕΛΑΔΑ</vt:lpstr>
      <vt:lpstr> ΤΟ ΟΛΥΜΠΙΑΚΟ ΣΤΑΔΙΟ ΤΟΥ ΒΕΡΟΛΙΝΟΥ</vt:lpstr>
      <vt:lpstr>ΔΙΑΣΚΕΔΑΣΗ   1)CHAMALEON THEATER=ΘΕΑΤΡΟ ΧΑΜΕΛΕΟΝ</vt:lpstr>
      <vt:lpstr>2)FRIEDRICHSTADT-PALAST=ΠΑΛΑΤΙ ΦΡΙΝΤΡΙΧ</vt:lpstr>
      <vt:lpstr>3)THEATER DES WESTENS=ΘΕΑΤΡΟ ΤΗΣ ΔΥΣΗΣ</vt:lpstr>
      <vt:lpstr>ΤΕΛΟΣ ΠΑΡΟΥΣΙΑΣΗΣ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ΠΑΡΟΥΣΙΑΣΗ ΓΕΡΜΑΝΙΑΣ-ΒΕΡΟΛΙΝΟΥ ΑΠΌ ΤΗΝ ΜΑΘΗΤΡΙΑ ΚΟΥΓΙΑ ΕΥΦΡΟΣΥΝΗ ΤΟΥ ΤΜΗΝΑΤΟΣ Β2</dc:title>
  <dc:creator>FEY FEY</dc:creator>
  <cp:lastModifiedBy>user</cp:lastModifiedBy>
  <cp:revision>76</cp:revision>
  <dcterms:created xsi:type="dcterms:W3CDTF">2020-12-23T16:35:38Z</dcterms:created>
  <dcterms:modified xsi:type="dcterms:W3CDTF">2021-01-28T08:59:59Z</dcterms:modified>
</cp:coreProperties>
</file>