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56" r:id="rId2"/>
    <p:sldId id="257" r:id="rId3"/>
    <p:sldId id="280" r:id="rId4"/>
    <p:sldId id="260" r:id="rId5"/>
    <p:sldId id="261" r:id="rId6"/>
    <p:sldId id="262" r:id="rId7"/>
    <p:sldId id="269" r:id="rId8"/>
    <p:sldId id="274" r:id="rId9"/>
    <p:sldId id="275" r:id="rId10"/>
    <p:sldId id="273" r:id="rId11"/>
    <p:sldId id="272" r:id="rId12"/>
    <p:sldId id="276" r:id="rId13"/>
    <p:sldId id="277" r:id="rId14"/>
    <p:sldId id="288" r:id="rId15"/>
    <p:sldId id="289" r:id="rId16"/>
    <p:sldId id="287" r:id="rId17"/>
    <p:sldId id="282" r:id="rId18"/>
    <p:sldId id="278" r:id="rId19"/>
    <p:sldId id="284" r:id="rId20"/>
    <p:sldId id="283" r:id="rId21"/>
    <p:sldId id="285" r:id="rId22"/>
    <p:sldId id="286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BF14C-9814-4E29-8EBE-49702954FCA0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1D8CF-CCD0-42D9-ABDA-13BC98BAFF0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1D8CF-CCD0-42D9-ABDA-13BC98BAFF00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BDCD3D-0D87-4548-8ABC-9B3EF84D576E}" type="datetimeFigureOut">
              <a:rPr lang="el-GR" smtClean="0"/>
              <a:pPr/>
              <a:t>15/1/2021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91E748-3FCD-4946-AC73-A49F65F2E25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user\Downloads\&#915;&#917;&#929;&#924;&#913;&#925;&#921;&#913;-&#924;&#925;&#919;&#924;&#917;&#921;&#913;-&#913;&#926;&#921;&#927;&#920;&#917;&#913;&#932;&#913;-&#934;&#933;&#931;&#921;&#922;&#917;&#931;%20&#927;&#924;&#927;&#929;&#934;&#921;&#917;&#931;%20(1)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071538" y="357166"/>
            <a:ext cx="7415210" cy="142876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l-GR" b="1" dirty="0" smtClean="0">
                <a:solidFill>
                  <a:srgbClr val="FF0000"/>
                </a:solidFill>
              </a:rPr>
              <a:t>ΓΕΡΜΑΝΙΑ=</a:t>
            </a:r>
            <a:r>
              <a:rPr lang="en-US" b="1" dirty="0" smtClean="0">
                <a:solidFill>
                  <a:srgbClr val="FF0000"/>
                </a:solidFill>
              </a:rPr>
              <a:t>DEUTSCHLAND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142976" y="2714620"/>
            <a:ext cx="6629424" cy="292418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285992"/>
            <a:ext cx="7000924" cy="419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ΠΑΡΑΔΟΣΙΑΚΑ ΦΑΓΗΤΑ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EINTOPF=</a:t>
            </a:r>
            <a:r>
              <a:rPr lang="el-GR" b="1" dirty="0" smtClean="0">
                <a:solidFill>
                  <a:schemeClr val="bg1"/>
                </a:solidFill>
              </a:rPr>
              <a:t>μια </a:t>
            </a:r>
            <a:r>
              <a:rPr lang="el-GR" b="1" dirty="0" err="1" smtClean="0">
                <a:solidFill>
                  <a:schemeClr val="bg1"/>
                </a:solidFill>
              </a:rPr>
              <a:t>κατσαρολα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SCHNITZEL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2896794"/>
            <a:ext cx="4040188" cy="269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ΠΑΡΑΔΟΣΙΑΚΑ ΦΑΓΗΤΑ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POM</a:t>
            </a:r>
            <a:r>
              <a:rPr lang="el-GR" b="1" dirty="0" smtClean="0">
                <a:solidFill>
                  <a:schemeClr val="bg1"/>
                </a:solidFill>
              </a:rPr>
              <a:t>Ε</a:t>
            </a:r>
            <a:r>
              <a:rPr lang="en-US" b="1" dirty="0" smtClean="0">
                <a:solidFill>
                  <a:schemeClr val="bg1"/>
                </a:solidFill>
              </a:rPr>
              <a:t>S FRITES=</a:t>
            </a:r>
            <a:r>
              <a:rPr lang="el-GR" b="1" dirty="0" err="1" smtClean="0">
                <a:solidFill>
                  <a:schemeClr val="bg1"/>
                </a:solidFill>
              </a:rPr>
              <a:t>τηγανητεσ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πατατεσ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ROYLADEN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32914"/>
            <a:ext cx="4040188" cy="282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3032438"/>
            <a:ext cx="4041775" cy="296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ΠΑΡΑΔΟΣΙΑΚΑ ΦΑΓΗΤΑ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BRATWURST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LEBERKASE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71744"/>
            <a:ext cx="4040188" cy="301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728516"/>
            <a:ext cx="4041775" cy="312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ΠΑΡΑΔΟΣΙΑΚΑ ΦΑΓΗΤΑ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SAUERKRAUT= </a:t>
            </a:r>
            <a:r>
              <a:rPr lang="el-GR" b="1" dirty="0" smtClean="0">
                <a:solidFill>
                  <a:schemeClr val="bg1"/>
                </a:solidFill>
              </a:rPr>
              <a:t>ΞΙΝΟΛΑΧΑΝΟ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BREZELN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98767"/>
            <a:ext cx="4040188" cy="269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896265"/>
            <a:ext cx="4041775" cy="269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ΓΕΝΙΚΕΣ ΠΛΗΡΟΦΟΡΙΕΣ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 flipV="1">
            <a:off x="6643702" y="8143907"/>
            <a:ext cx="1071570" cy="428628"/>
          </a:xfrm>
        </p:spPr>
        <p:txBody>
          <a:bodyPr>
            <a:normAutofit lnSpcReduction="10000"/>
          </a:bodyPr>
          <a:lstStyle/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3438" y="1785926"/>
            <a:ext cx="4041775" cy="3214710"/>
          </a:xfrm>
        </p:spPr>
        <p:txBody>
          <a:bodyPr>
            <a:normAutofit/>
          </a:bodyPr>
          <a:lstStyle/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b="1" dirty="0" smtClean="0">
                <a:solidFill>
                  <a:schemeClr val="bg1"/>
                </a:solidFill>
              </a:rPr>
              <a:t>ΑΛΜΠΕΡΤ  </a:t>
            </a:r>
            <a:r>
              <a:rPr lang="el-GR" b="1" dirty="0" err="1" smtClean="0">
                <a:solidFill>
                  <a:schemeClr val="bg1"/>
                </a:solidFill>
              </a:rPr>
              <a:t>ΑϊΝΣΤΆΙΝ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0" y="1928802"/>
            <a:ext cx="4497388" cy="4429156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Γερμανία είναι συνεπώς η πατρίδα σημαντικών και επιτυχημένων καλλιτεχνών, φιλόσοφων, μουσικών, αθλητών, επιχειρηματιών, επιστημόνων, μηχανικών και εφευρετών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71612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ΓΕΝΙΚΕΣ ΠΛΗΡΟΦΟΡΙΕΣ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ΛΟΥΝΤΒΙΧ ΒΑΝ ΜΠΕΤΟΒΕΝ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 Γιόχαν Βόλφγκανγκ φον Γκαίτε 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786058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786059"/>
            <a:ext cx="2571768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Βαριά βιομηχανία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36632"/>
          </a:xfrm>
        </p:spPr>
        <p:txBody>
          <a:bodyPr>
            <a:normAutofit fontScale="85000" lnSpcReduction="1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 </a:t>
            </a:r>
            <a:r>
              <a:rPr lang="el-GR" b="1" dirty="0" err="1" smtClean="0">
                <a:solidFill>
                  <a:schemeClr val="bg1"/>
                </a:solidFill>
              </a:rPr>
              <a:t>ΓερμανΊα</a:t>
            </a:r>
            <a:r>
              <a:rPr lang="el-GR" b="1" dirty="0" smtClean="0">
                <a:solidFill>
                  <a:schemeClr val="bg1"/>
                </a:solidFill>
              </a:rPr>
              <a:t> είναι η </a:t>
            </a:r>
            <a:r>
              <a:rPr lang="el-GR" b="1" dirty="0" err="1" smtClean="0">
                <a:solidFill>
                  <a:schemeClr val="bg1"/>
                </a:solidFill>
              </a:rPr>
              <a:t>χΏρα</a:t>
            </a:r>
            <a:r>
              <a:rPr lang="el-GR" b="1" dirty="0" smtClean="0">
                <a:solidFill>
                  <a:schemeClr val="bg1"/>
                </a:solidFill>
              </a:rPr>
              <a:t> με την </a:t>
            </a:r>
            <a:r>
              <a:rPr lang="el-GR" b="1" i="1" u="sng" dirty="0" err="1" smtClean="0">
                <a:solidFill>
                  <a:schemeClr val="bg1"/>
                </a:solidFill>
              </a:rPr>
              <a:t>μεγαλΎτερη</a:t>
            </a:r>
            <a:r>
              <a:rPr lang="el-GR" b="1" i="1" u="sng" dirty="0" smtClean="0">
                <a:solidFill>
                  <a:schemeClr val="bg1"/>
                </a:solidFill>
              </a:rPr>
              <a:t> </a:t>
            </a:r>
            <a:r>
              <a:rPr lang="el-GR" b="1" i="1" u="sng" dirty="0" err="1" smtClean="0">
                <a:solidFill>
                  <a:schemeClr val="bg1"/>
                </a:solidFill>
              </a:rPr>
              <a:t>βαριΆ</a:t>
            </a:r>
            <a:r>
              <a:rPr lang="el-GR" b="1" i="1" u="sng" dirty="0" smtClean="0">
                <a:solidFill>
                  <a:schemeClr val="bg1"/>
                </a:solidFill>
              </a:rPr>
              <a:t> </a:t>
            </a:r>
            <a:r>
              <a:rPr lang="el-GR" b="1" i="1" u="sng" dirty="0" err="1" smtClean="0">
                <a:solidFill>
                  <a:schemeClr val="bg1"/>
                </a:solidFill>
              </a:rPr>
              <a:t>βιομηχανΊα</a:t>
            </a:r>
            <a:r>
              <a:rPr lang="el-GR" b="1" i="1" u="sng" dirty="0" smtClean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ΣΤΟΝ ΚΟΣΜΟ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3438" y="1357298"/>
            <a:ext cx="4070379" cy="1643074"/>
          </a:xfrm>
        </p:spPr>
        <p:txBody>
          <a:bodyPr>
            <a:normAutofit fontScale="700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 </a:t>
            </a:r>
            <a:r>
              <a:rPr lang="el-GR" b="1" dirty="0" err="1" smtClean="0">
                <a:solidFill>
                  <a:schemeClr val="bg1"/>
                </a:solidFill>
              </a:rPr>
              <a:t>γερμΆνΊα</a:t>
            </a:r>
            <a:r>
              <a:rPr lang="el-GR" b="1" dirty="0" smtClean="0">
                <a:solidFill>
                  <a:schemeClr val="bg1"/>
                </a:solidFill>
              </a:rPr>
              <a:t> Έχει  </a:t>
            </a:r>
            <a:r>
              <a:rPr lang="el-GR" b="1" dirty="0" err="1" smtClean="0">
                <a:solidFill>
                  <a:schemeClr val="bg1"/>
                </a:solidFill>
              </a:rPr>
              <a:t>μεγΆλα</a:t>
            </a:r>
            <a:r>
              <a:rPr lang="el-GR" b="1" dirty="0" smtClean="0">
                <a:solidFill>
                  <a:schemeClr val="bg1"/>
                </a:solidFill>
              </a:rPr>
              <a:t> εργοστάσια αυτοκινήτων  </a:t>
            </a:r>
            <a:r>
              <a:rPr lang="el-GR" b="1" dirty="0" err="1" smtClean="0">
                <a:solidFill>
                  <a:schemeClr val="bg1"/>
                </a:solidFill>
              </a:rPr>
              <a:t>όπωΣ</a:t>
            </a:r>
            <a:r>
              <a:rPr lang="el-GR" b="1" dirty="0" smtClean="0">
                <a:solidFill>
                  <a:schemeClr val="bg1"/>
                </a:solidFill>
              </a:rPr>
              <a:t>  είναι η: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BMW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MERCEDES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PORSCHE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714620"/>
            <a:ext cx="4040188" cy="3411543"/>
          </a:xfrm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Τα μισά από τα έσοδα της γερμανικής βιομηχανίας προήλθαν το 2015 από εξαγωγές και τα περισσότερα έσοδα, </a:t>
            </a:r>
            <a:r>
              <a:rPr lang="el-GR" b="1" i="1" u="sng" dirty="0" smtClean="0">
                <a:solidFill>
                  <a:schemeClr val="bg1"/>
                </a:solidFill>
              </a:rPr>
              <a:t>451 δισ. ευρώ</a:t>
            </a:r>
            <a:r>
              <a:rPr lang="el-GR" b="1" dirty="0" smtClean="0">
                <a:solidFill>
                  <a:schemeClr val="bg1"/>
                </a:solidFill>
              </a:rPr>
              <a:t>, προήλθαν από την αυτοκινητοβιομηχανία</a:t>
            </a:r>
            <a:r>
              <a:rPr lang="el-GR" dirty="0" smtClean="0"/>
              <a:t>.</a:t>
            </a:r>
          </a:p>
          <a:p>
            <a:endParaRPr lang="el-GR" dirty="0"/>
          </a:p>
        </p:txBody>
      </p:sp>
      <p:pic>
        <p:nvPicPr>
          <p:cNvPr id="7" name="6 - Θέση περιεχομένου" descr="ΒΜς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35146" y="3214686"/>
            <a:ext cx="4408854" cy="24283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ΕΚΠΑΙΔΕΥΣΗ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2179640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</a:t>
            </a:r>
            <a:r>
              <a:rPr lang="el-GR" dirty="0" smtClean="0"/>
              <a:t> </a:t>
            </a:r>
            <a:r>
              <a:rPr lang="el-GR" b="1" dirty="0" smtClean="0">
                <a:solidFill>
                  <a:schemeClr val="bg1"/>
                </a:solidFill>
              </a:rPr>
              <a:t>ΓΕΡΜΑΝΙΑ ΕΦΑΡΜΟΖΕΙ ΈΝΑ ΑΠΌ ΤΑ ΠΙΟ ΑΠΟΤΕΛΕΣΜΑΤΙΚΑ ΚΑΙ ΠΑΡΑΓΩΓΙΚΑ ΣΥΣΤΗΜΑΤΑ ΕΚΠΑΙΔΕΥΣΗΣ ΓΙΑ ΤΟ ΜΕΛΛΟΝ ΤΟΥ ΚΆΘΕ ΠΑΙΔΙΟΥ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500174"/>
            <a:ext cx="4040188" cy="4625989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b="1" dirty="0" smtClean="0">
                <a:solidFill>
                  <a:schemeClr val="bg1"/>
                </a:solidFill>
              </a:rPr>
              <a:t>ΤΟ ΚΆΘΕ ΚΡΑΤΙΔΙΟ ΔΙΑΘΕΤΕΙ ΔΙΚΟ ΤΟΥ ΣΥΣΤΗΜΑ ΕΚΠΑΙΔΕΥΣΗΣ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786058"/>
            <a:ext cx="350046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ΧΑΙΡΕΤΙΣΜΟΙ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42910" y="2214554"/>
            <a:ext cx="4040188" cy="300039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ΟΙ ΓΕΡΜΑΝΟΙ ΔΕΝ ΕΊΝΑΙ ΤΟΣΟ </a:t>
            </a:r>
            <a:r>
              <a:rPr lang="el-GR" b="1" dirty="0" err="1" smtClean="0">
                <a:solidFill>
                  <a:schemeClr val="bg1"/>
                </a:solidFill>
              </a:rPr>
              <a:t>ΖΕΣΤοΣ</a:t>
            </a:r>
            <a:r>
              <a:rPr lang="el-GR" b="1" dirty="0" smtClean="0">
                <a:solidFill>
                  <a:schemeClr val="bg1"/>
                </a:solidFill>
              </a:rPr>
              <a:t> ΚΑΙ ΑΝΟΙΧΤΟΣ ΛΑΟΣ ΣΕ ΣΧΕΣΗ ΜΕ ΕΜΑΣ </a:t>
            </a:r>
            <a:r>
              <a:rPr lang="el-GR" b="1" dirty="0" err="1" smtClean="0">
                <a:solidFill>
                  <a:schemeClr val="bg1"/>
                </a:solidFill>
              </a:rPr>
              <a:t>τουΣ</a:t>
            </a:r>
            <a:r>
              <a:rPr lang="el-GR" b="1" dirty="0" smtClean="0">
                <a:solidFill>
                  <a:schemeClr val="bg1"/>
                </a:solidFill>
              </a:rPr>
              <a:t> ΕΛΛΗΝΕΣ ΚΑΙ ΓΕΝΙΚΟΤΕΡΑ ΑΛΛΩΝ ΕΓΚΑΡΔΙΩΝ ΛΑΩΝ. ΌΤΑΝ ΔΕΝ ΓΝΩΡΙΖΟΥΝ ΈΝΑ ΑΤΟΜΟ ΠΡΟΣΩΠΙΚΑ ΔΕΝ ΤΟΝ ΕΜΠΙΣΤΕΥΟΝΤΑΙ ΠΟΛΥ ΕΥΚΟΛΑ.ΣΑΝ ΛΑΟΣ ΕΊΝΑΙ ΠΟΛΎ ΟΡΓΑΝΩΤΙΚΟΣ ΚΑΙ ΣΥΝΕΠΗΣ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285992"/>
            <a:ext cx="3143272" cy="304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ΕΘΙΜΑ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57158" y="1714488"/>
            <a:ext cx="4040188" cy="410846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ΟΙ</a:t>
            </a:r>
            <a:r>
              <a:rPr lang="el-GR" dirty="0" smtClean="0"/>
              <a:t> </a:t>
            </a:r>
            <a:r>
              <a:rPr lang="el-GR" b="1" dirty="0" smtClean="0">
                <a:solidFill>
                  <a:schemeClr val="bg1"/>
                </a:solidFill>
              </a:rPr>
              <a:t>ΓΕΡΜΑΝΟΙ ΓΙΟΡΤΑΖΟΥΝ ΚΑΙ </a:t>
            </a:r>
            <a:r>
              <a:rPr lang="el-GR" b="1" dirty="0" err="1" smtClean="0">
                <a:solidFill>
                  <a:schemeClr val="bg1"/>
                </a:solidFill>
              </a:rPr>
              <a:t>ΠΡΟΕΤΟΙΜΑζΟΥΝ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ΤΗΝ ΠΕΡΙΟΔΟ ΤΩΝ ΧΡΙΣΤΟΥΓΕΝΝΩΝ ΠΕΡΙΠΟΥ 5 ΕΒΔΟΜΑΔΕΣ ΠΡΙΝ . ΤΑ ΧΡΙΣΤΟΥΓΕΝΝΑ ΣΤΗΝ ΓΕΡΜΑΝΙΑ ΕΊΝΑΙ ΜΑΓΙΚΑ . ΟΙ ΚΑΤΟΙΚΟΙ ΤΗΣ  ΕΤΟΙΜΑΖΟΥΝ ΕΚΔΗΛΩΔΕΙΣ , ΜΠΑΖΑΡΙΑ, ΣΤΟΛΙΖΟΥΝ ΑΠΌ ΝΩΡΙΣ ΤΟΥΣ ΔΡΟΜΟΥΣ ΚΑΙ ΓΕΝΙΚΑ ΕΠΙΚΡΑΤΕΙ ΈΝΑ ΓΙΟΡΤΙΝΟ ΚΛΙΜΑ ΚΥΡΙΩΣ ΣΤΟ </a:t>
            </a:r>
            <a:r>
              <a:rPr lang="el-GR" b="1" dirty="0" smtClean="0">
                <a:solidFill>
                  <a:schemeClr val="bg1"/>
                </a:solidFill>
              </a:rPr>
              <a:t>ΒΕΡΟΛΙΝΟ </a:t>
            </a:r>
            <a:r>
              <a:rPr lang="el-GR" b="1" dirty="0" smtClean="0">
                <a:solidFill>
                  <a:schemeClr val="bg1"/>
                </a:solidFill>
              </a:rPr>
              <a:t>ΟΠΟΥ ΤΟΤΕ ΕΊΝΑΙ Η ΚΑΤΑΛΛΗΛΗ ΠΕΡΙΟΔΟΣ ΝΑ Το ΕΠΙΣΚΕΦΤΕΙ ΚΑΝΕΙΣ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 flipH="1" flipV="1">
            <a:off x="-4071998" y="6286519"/>
            <a:ext cx="1071570" cy="214315"/>
          </a:xfrm>
        </p:spPr>
        <p:txBody>
          <a:bodyPr>
            <a:normAutofit fontScale="40000" lnSpcReduction="20000"/>
          </a:bodyPr>
          <a:lstStyle/>
          <a:p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357430"/>
            <a:ext cx="300039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ΘΕΣΗ ΣΤΟΝ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ΧΑΡΤΗ </a:t>
            </a:r>
            <a:endParaRPr lang="el-G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38250" y="1616075"/>
            <a:ext cx="66675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Δεξιό βέλος"/>
          <p:cNvSpPr/>
          <p:nvPr/>
        </p:nvSpPr>
        <p:spPr>
          <a:xfrm>
            <a:off x="2571736" y="2143116"/>
            <a:ext cx="135732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BINTEO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ΓΕΡΜΑΝΙΑ-ΜΝΗΜΕΙΑ-ΑΞΙΟΘΕΑΤΑ-ΦΥΣΙΚΕΣ ΟΜΟΡΦΙΕΣ (1).mp4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1428736"/>
            <a:ext cx="7572428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ΠΗΓΕΣ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https://www.greekberliners.com/christougenna-germania-ethihttps://www.greekberliners.com/christougenna-germania-ethima-berolino/ma-behttps://www.youtube.com/watch?v=BScFwY-OIhttps://tositseiotypia.com/2017/12/19/%CF%84%CE%BF-%CE%B5%CE%BA%CF%80%CE%B1%CE%B9%CE%B4%CE%B5%CF%85%CF%84%CE%B9%CE%BA%CF%8C-%CF%83%CF%8D%CF%83%CF%84%CE%B7%CE%BC%CE%B1-%CF%84%CE%B7%CF%82-%CE%B3%CE%B5%CF%81%CE%BC%CE%B1%CE%BD%CE%AF%CE%B1/xQrolino/</a:t>
            </a:r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ΤΕΛΟΣ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2143116"/>
            <a:ext cx="4040188" cy="3286148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 ΠΑΡΟΥΣΙΑΣΗ ΑΥΤΉ ΠΡΑΓΜΑΤΟΠΟΙΗΘΗΚΕ ΑΠΌ </a:t>
            </a:r>
            <a:r>
              <a:rPr lang="el-GR" b="1" dirty="0" err="1" smtClean="0">
                <a:solidFill>
                  <a:schemeClr val="bg1"/>
                </a:solidFill>
              </a:rPr>
              <a:t>ΤΗν</a:t>
            </a:r>
            <a:r>
              <a:rPr lang="el-GR" b="1" dirty="0" smtClean="0">
                <a:solidFill>
                  <a:schemeClr val="bg1"/>
                </a:solidFill>
              </a:rPr>
              <a:t> ΟΙΚΟΝΟΜΟΥ </a:t>
            </a:r>
            <a:r>
              <a:rPr lang="el-GR" b="1" dirty="0" smtClean="0">
                <a:solidFill>
                  <a:schemeClr val="bg1"/>
                </a:solidFill>
              </a:rPr>
              <a:t>ΠΑΝΑΓΙΩΤΑ </a:t>
            </a:r>
            <a:r>
              <a:rPr lang="el-GR" b="1" dirty="0" smtClean="0">
                <a:solidFill>
                  <a:schemeClr val="bg1"/>
                </a:solidFill>
              </a:rPr>
              <a:t>ΜΑΘΗΤΡΙΑ ΤΗΣ Β3 ΤΑΞΗΣ ΤΟΥ 1</a:t>
            </a:r>
            <a:r>
              <a:rPr lang="el-GR" b="1" baseline="30000" dirty="0" smtClean="0">
                <a:solidFill>
                  <a:schemeClr val="bg1"/>
                </a:solidFill>
              </a:rPr>
              <a:t>ου</a:t>
            </a:r>
            <a:r>
              <a:rPr lang="el-GR" b="1" dirty="0" smtClean="0">
                <a:solidFill>
                  <a:schemeClr val="bg1"/>
                </a:solidFill>
              </a:rPr>
              <a:t>  </a:t>
            </a:r>
            <a:r>
              <a:rPr lang="el-GR" b="1" dirty="0" err="1" smtClean="0">
                <a:solidFill>
                  <a:schemeClr val="bg1"/>
                </a:solidFill>
              </a:rPr>
              <a:t>γυμνασιου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αργουσ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 flipV="1">
            <a:off x="457200" y="6126163"/>
            <a:ext cx="4040188" cy="2017745"/>
          </a:xfrm>
        </p:spPr>
        <p:txBody>
          <a:bodyPr/>
          <a:lstStyle/>
          <a:p>
            <a:pPr>
              <a:buNone/>
            </a:pP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500306"/>
            <a:ext cx="3143272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ΓΕΡΜΑΝΙΑ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ΕΊΝΑΙ ΚΡΑΤΟΣ ΤΗΣ ΒΟΡΕΙΟΚΕΝΤΡΙΚΗΣ ΕΥΡΩΠΗΣ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57430"/>
            <a:ext cx="4040188" cy="4500570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ΣΥΝΟΡΕΥΕΙ ΔΥΤΙΚΑ ΜΕ ΤΗΝ ΟΛΛΑΝΔΙΑ, ΤΟ ΒΕΛΓΙΟ, ΛΟΥΞΕΝΒΟΥΡΓΟ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ΝΟΤΙΑ ΜΕ ΤΗΝ ΓΑΛΛΙΑ , ΤΗΝ ΕΛΒΕΤΙΑ , ΑΥΣΤΡΙΑ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ΑΝΑΤΟΛΙΚΑ ΜΕ ΤΗ Ν ΤΣΕΧΙΑ ΚΑΙ ΤΗΝ ΠΟΛΛΩΝΙΑ  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ΕΝΏ ΒΟΡΕΙΑ ΒΡΕΧΕΤΑΙ ΑΠΌ ΤΗΝ ΒΟΡΕΙΑ ΚΑΙ ΤΗΝ ΒΑΛΤΙΚΗ ΘΑΛΑΣΣΑ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071678"/>
            <a:ext cx="385765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ΣΧΕΔΙΑΓΡΑΜΜΑ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900634"/>
          </a:xfrm>
        </p:spPr>
        <p:txBody>
          <a:bodyPr/>
          <a:lstStyle/>
          <a:p>
            <a:endParaRPr lang="el-GR" b="1" dirty="0"/>
          </a:p>
        </p:txBody>
      </p:sp>
      <p:sp>
        <p:nvSpPr>
          <p:cNvPr id="7" name="6 - Κουλούρα"/>
          <p:cNvSpPr/>
          <p:nvPr/>
        </p:nvSpPr>
        <p:spPr>
          <a:xfrm>
            <a:off x="1643042" y="2357430"/>
            <a:ext cx="5572164" cy="3571900"/>
          </a:xfrm>
          <a:prstGeom prst="donut">
            <a:avLst>
              <a:gd name="adj" fmla="val 2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8" name="17 - Στρογγυλεμένο ορθογώνιο"/>
          <p:cNvSpPr/>
          <p:nvPr/>
        </p:nvSpPr>
        <p:spPr>
          <a:xfrm>
            <a:off x="285720" y="2643182"/>
            <a:ext cx="2571768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ΠΡΩΤΕΥΟΥΣΑ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0" name="19 - Στρογγυλεμένο ορθογώνιο"/>
          <p:cNvSpPr/>
          <p:nvPr/>
        </p:nvSpPr>
        <p:spPr>
          <a:xfrm>
            <a:off x="5786446" y="5286388"/>
            <a:ext cx="2357454" cy="1071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ΑΞΙΟΘΕΑΤΑ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1" name="20 - Στρογγυλεμένο ορθογώνιο"/>
          <p:cNvSpPr/>
          <p:nvPr/>
        </p:nvSpPr>
        <p:spPr>
          <a:xfrm>
            <a:off x="928662" y="5286388"/>
            <a:ext cx="207167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ΝΟΟΠΤΡΟΠΙΑ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4" name="23 - Στρογγυλεμένο ορθογώνιο"/>
          <p:cNvSpPr/>
          <p:nvPr/>
        </p:nvSpPr>
        <p:spPr>
          <a:xfrm>
            <a:off x="6143636" y="2714620"/>
            <a:ext cx="2071702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ΠΟΤΑΜΙΑ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ΒΕΡΟΛΙΝΟ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642942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ΒΕΡΟΛΙΝΟ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51510" indent="-514350"/>
            <a:r>
              <a:rPr lang="el-GR" b="1" dirty="0" smtClean="0">
                <a:solidFill>
                  <a:schemeClr val="bg1"/>
                </a:solidFill>
              </a:rPr>
              <a:t>Το  Βερολίνο είναι η πρωτεύουσα και η μεγαλύτερη σε  έκταση  και πληθυσμό πόλη της Γερμανίας.</a:t>
            </a:r>
          </a:p>
          <a:p>
            <a:pPr marL="651510" indent="-514350"/>
            <a:endParaRPr lang="el-GR" b="1" dirty="0" smtClean="0">
              <a:solidFill>
                <a:schemeClr val="bg1"/>
              </a:solidFill>
            </a:endParaRPr>
          </a:p>
          <a:p>
            <a:pPr marL="651510" indent="-514350"/>
            <a:r>
              <a:rPr lang="el-GR" b="1" dirty="0" smtClean="0">
                <a:solidFill>
                  <a:schemeClr val="bg1"/>
                </a:solidFill>
              </a:rPr>
              <a:t>Επίσης αποτελεί και κρατίδιο της Γερμανικής Ομοσπονδίας.</a:t>
            </a:r>
          </a:p>
          <a:p>
            <a:pPr marL="651510" indent="-514350"/>
            <a:endParaRPr lang="el-GR" b="1" dirty="0" smtClean="0">
              <a:solidFill>
                <a:schemeClr val="bg1"/>
              </a:solidFill>
            </a:endParaRPr>
          </a:p>
          <a:p>
            <a:pPr marL="651510" indent="-514350"/>
            <a:endParaRPr lang="el-GR" b="1" dirty="0" smtClean="0">
              <a:solidFill>
                <a:schemeClr val="bg1"/>
              </a:solidFill>
            </a:endParaRPr>
          </a:p>
          <a:p>
            <a:pPr marL="651510" indent="-514350"/>
            <a:r>
              <a:rPr lang="el-GR" b="1" dirty="0" smtClean="0">
                <a:solidFill>
                  <a:schemeClr val="bg1"/>
                </a:solidFill>
              </a:rPr>
              <a:t>Στο Βερολίνο ζουν περίπου 3,6  εκατομμύρια άνθρωποι.</a:t>
            </a:r>
          </a:p>
          <a:p>
            <a:pPr marL="651510" indent="-514350"/>
            <a:endParaRPr lang="el-GR" b="1" dirty="0" smtClean="0">
              <a:solidFill>
                <a:schemeClr val="bg1"/>
              </a:solidFill>
            </a:endParaRPr>
          </a:p>
          <a:p>
            <a:pPr marL="651510" indent="-514350"/>
            <a:endParaRPr lang="el-GR" b="1" dirty="0" smtClean="0">
              <a:solidFill>
                <a:schemeClr val="bg1"/>
              </a:solidFill>
            </a:endParaRPr>
          </a:p>
          <a:p>
            <a:pPr marL="651510" indent="-514350"/>
            <a:endParaRPr lang="el-GR" b="1" dirty="0" smtClean="0">
              <a:solidFill>
                <a:schemeClr val="bg1"/>
              </a:solidFill>
            </a:endParaRPr>
          </a:p>
          <a:p>
            <a:pPr marL="651510" indent="-514350">
              <a:buNone/>
            </a:pPr>
            <a:endParaRPr lang="el-GR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ΚΡΑΤΙΔΙΑ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357298"/>
            <a:ext cx="4257676" cy="5286412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 Γερμανία αποτελείται  από 16 ομόσπονδα κρατίδια</a:t>
            </a:r>
          </a:p>
          <a:p>
            <a:endParaRPr lang="el-GR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 smtClean="0">
                <a:solidFill>
                  <a:schemeClr val="bg1"/>
                </a:solidFill>
              </a:rPr>
              <a:t>Αυτά είναι = 1)</a:t>
            </a:r>
            <a:r>
              <a:rPr lang="el-GR" b="1" dirty="0" err="1" smtClean="0">
                <a:solidFill>
                  <a:schemeClr val="bg1"/>
                </a:solidFill>
              </a:rPr>
              <a:t>Βάδυ</a:t>
            </a:r>
            <a:r>
              <a:rPr lang="el-GR" b="1" dirty="0" smtClean="0">
                <a:solidFill>
                  <a:schemeClr val="bg1"/>
                </a:solidFill>
              </a:rPr>
              <a:t>-Βυρτεμβέργη , 2)Βαυαρία, 3)Βερολίνο, 4)Βρανδεμβούργο, 5)Βρέμη , 6)Αμβούργο, 7)</a:t>
            </a:r>
            <a:r>
              <a:rPr lang="el-GR" b="1" dirty="0" err="1" smtClean="0">
                <a:solidFill>
                  <a:schemeClr val="bg1"/>
                </a:solidFill>
              </a:rPr>
              <a:t>Έσση,8</a:t>
            </a:r>
            <a:r>
              <a:rPr lang="el-GR" b="1" dirty="0" smtClean="0">
                <a:solidFill>
                  <a:schemeClr val="bg1"/>
                </a:solidFill>
              </a:rPr>
              <a:t>) Μεκλεμβούργο,9)Κάτω Σαξονία,10)Βόρεια Ρηνανία,11)Ρηνανία,12)Σάαρλαντ,13)Σαξονία,14) Σαξονία,15)</a:t>
            </a:r>
            <a:r>
              <a:rPr lang="el-GR" b="1" dirty="0" err="1" smtClean="0">
                <a:solidFill>
                  <a:schemeClr val="bg1"/>
                </a:solidFill>
              </a:rPr>
              <a:t>Σλέσβιχ</a:t>
            </a:r>
            <a:r>
              <a:rPr lang="el-GR" b="1" dirty="0" smtClean="0">
                <a:solidFill>
                  <a:schemeClr val="bg1"/>
                </a:solidFill>
              </a:rPr>
              <a:t>, 16) Θουριγγία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48250" y="1658144"/>
            <a:ext cx="32385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ΠΟΤΑΜΙΑ</a:t>
            </a:r>
            <a:endParaRPr lang="el-GR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786050" y="3357562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829300" y="2496344"/>
            <a:ext cx="16764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Θέση κειμένου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786314" cy="4465655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 Γερμανία αποτελείται από 700 μεγάλα και μικρά ποτάμια</a:t>
            </a:r>
          </a:p>
          <a:p>
            <a:pPr>
              <a:buNone/>
            </a:pPr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b="1" dirty="0" smtClean="0">
                <a:solidFill>
                  <a:schemeClr val="bg1"/>
                </a:solidFill>
              </a:rPr>
              <a:t>Ο Έλβας</a:t>
            </a:r>
          </a:p>
          <a:p>
            <a:pPr>
              <a:buNone/>
            </a:pP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4294967295"/>
          </p:nvPr>
        </p:nvSpPr>
        <p:spPr>
          <a:xfrm>
            <a:off x="5102225" y="1535113"/>
            <a:ext cx="4041775" cy="750887"/>
          </a:xfrm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Ο Ρήνος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ΠΟΤΑΜΙΑ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Ο </a:t>
            </a:r>
            <a:r>
              <a:rPr lang="el-GR" b="1" dirty="0" err="1" smtClean="0">
                <a:solidFill>
                  <a:schemeClr val="bg1"/>
                </a:solidFill>
              </a:rPr>
              <a:t>μεγαλυτεροσ</a:t>
            </a:r>
            <a:r>
              <a:rPr lang="el-GR" b="1" dirty="0" smtClean="0">
                <a:solidFill>
                  <a:schemeClr val="bg1"/>
                </a:solidFill>
              </a:rPr>
              <a:t>  </a:t>
            </a:r>
            <a:r>
              <a:rPr lang="el-GR" b="1" dirty="0" err="1" smtClean="0">
                <a:solidFill>
                  <a:schemeClr val="bg1"/>
                </a:solidFill>
              </a:rPr>
              <a:t>ποταμοσ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τηΣ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ευρωπαικησ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ενωσησ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b="1" dirty="0" smtClean="0">
                <a:solidFill>
                  <a:schemeClr val="bg1"/>
                </a:solidFill>
              </a:rPr>
              <a:t>Ο ΔΟΥΝΑΒΗΣ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571744"/>
            <a:ext cx="31432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4291</TotalTime>
  <Words>418</Words>
  <Application>Microsoft Office PowerPoint</Application>
  <PresentationFormat>Προβολή στην οθόνη (4:3)</PresentationFormat>
  <Paragraphs>85</Paragraphs>
  <Slides>22</Slides>
  <Notes>1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Αποκορύφωμα</vt:lpstr>
      <vt:lpstr>    ΓΕΡΜΑΝΙΑ=DEUTSCHLAND</vt:lpstr>
      <vt:lpstr>ΘΕΣΗ ΣΤΟΝ ΧΑΡΤΗ </vt:lpstr>
      <vt:lpstr>ΓΕΡΜΑΝΙΑ</vt:lpstr>
      <vt:lpstr>ΣΧΕΔΙΑΓΡΑΜΜΑ</vt:lpstr>
      <vt:lpstr>ΒΕΡΟΛΙΝΟ</vt:lpstr>
      <vt:lpstr>ΒΕΡΟΛΙΝΟ</vt:lpstr>
      <vt:lpstr>ΚΡΑΤΙΔΙΑ</vt:lpstr>
      <vt:lpstr>ΠΟΤΑΜΙΑ</vt:lpstr>
      <vt:lpstr>ΠΟΤΑΜΙΑ</vt:lpstr>
      <vt:lpstr>ΠΑΡΑΔΟΣΙΑΚΑ ΦΑΓΗΤΑ</vt:lpstr>
      <vt:lpstr>ΠΑΡΑΔΟΣΙΑΚΑ ΦΑΓΗΤΑ</vt:lpstr>
      <vt:lpstr>ΠΑΡΑΔΟΣΙΑΚΑ ΦΑΓΗΤΑ</vt:lpstr>
      <vt:lpstr>ΠΑΡΑΔΟΣΙΑΚΑ ΦΑΓΗΤΑ</vt:lpstr>
      <vt:lpstr>ΓΕΝΙΚΕΣ ΠΛΗΡΟΦΟΡΙΕΣ</vt:lpstr>
      <vt:lpstr>ΓΕΝΙΚΕΣ ΠΛΗΡΟΦΟΡΙΕΣ</vt:lpstr>
      <vt:lpstr>Βαριά βιομηχανία</vt:lpstr>
      <vt:lpstr>ΕΚΠΑΙΔΕΥΣΗ</vt:lpstr>
      <vt:lpstr>ΧΑΙΡΕΤΙΣΜΟΙ</vt:lpstr>
      <vt:lpstr>ΕΘΙΜΑ</vt:lpstr>
      <vt:lpstr>BINTEO </vt:lpstr>
      <vt:lpstr>ΠΗΓΕΣ</vt:lpstr>
      <vt:lpstr>ΤΕΛΟΣ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ΓΕΡΜΑΝΙΑ=DEUTSCHLAND</dc:title>
  <dc:creator>user</dc:creator>
  <cp:lastModifiedBy>user</cp:lastModifiedBy>
  <cp:revision>129</cp:revision>
  <dcterms:created xsi:type="dcterms:W3CDTF">2020-12-19T16:45:31Z</dcterms:created>
  <dcterms:modified xsi:type="dcterms:W3CDTF">2021-01-15T09:44:58Z</dcterms:modified>
</cp:coreProperties>
</file>