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63" r:id="rId4"/>
    <p:sldId id="260" r:id="rId5"/>
    <p:sldId id="261" r:id="rId6"/>
    <p:sldId id="264" r:id="rId7"/>
    <p:sldId id="275" r:id="rId8"/>
    <p:sldId id="267" r:id="rId9"/>
    <p:sldId id="266" r:id="rId10"/>
    <p:sldId id="268" r:id="rId11"/>
    <p:sldId id="269" r:id="rId12"/>
    <p:sldId id="270" r:id="rId13"/>
    <p:sldId id="271" r:id="rId14"/>
    <p:sldId id="272" r:id="rId15"/>
    <p:sldId id="273" r:id="rId16"/>
    <p:sldId id="274"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3DC53DD-0A72-47EE-A878-FC7D9643B648}" type="datetimeFigureOut">
              <a:rPr lang="el-GR" smtClean="0"/>
              <a:pPr/>
              <a:t>14/4/2022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4BE6B8-CB95-4AA9-B92C-2FCA884EF63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3DC53DD-0A72-47EE-A878-FC7D9643B648}" type="datetimeFigureOut">
              <a:rPr lang="el-GR" smtClean="0"/>
              <a:pPr/>
              <a:t>14/4/2022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4BE6B8-CB95-4AA9-B92C-2FCA884EF63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3DC53DD-0A72-47EE-A878-FC7D9643B648}" type="datetimeFigureOut">
              <a:rPr lang="el-GR" smtClean="0"/>
              <a:pPr/>
              <a:t>14/4/2022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4BE6B8-CB95-4AA9-B92C-2FCA884EF63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3DC53DD-0A72-47EE-A878-FC7D9643B648}" type="datetimeFigureOut">
              <a:rPr lang="el-GR" smtClean="0"/>
              <a:pPr/>
              <a:t>14/4/2022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4BE6B8-CB95-4AA9-B92C-2FCA884EF63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3DC53DD-0A72-47EE-A878-FC7D9643B648}" type="datetimeFigureOut">
              <a:rPr lang="el-GR" smtClean="0"/>
              <a:pPr/>
              <a:t>14/4/2022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4BE6B8-CB95-4AA9-B92C-2FCA884EF63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3DC53DD-0A72-47EE-A878-FC7D9643B648}" type="datetimeFigureOut">
              <a:rPr lang="el-GR" smtClean="0"/>
              <a:pPr/>
              <a:t>14/4/2022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24BE6B8-CB95-4AA9-B92C-2FCA884EF63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3DC53DD-0A72-47EE-A878-FC7D9643B648}" type="datetimeFigureOut">
              <a:rPr lang="el-GR" smtClean="0"/>
              <a:pPr/>
              <a:t>14/4/2022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24BE6B8-CB95-4AA9-B92C-2FCA884EF63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3DC53DD-0A72-47EE-A878-FC7D9643B648}" type="datetimeFigureOut">
              <a:rPr lang="el-GR" smtClean="0"/>
              <a:pPr/>
              <a:t>14/4/2022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24BE6B8-CB95-4AA9-B92C-2FCA884EF63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3DC53DD-0A72-47EE-A878-FC7D9643B648}" type="datetimeFigureOut">
              <a:rPr lang="el-GR" smtClean="0"/>
              <a:pPr/>
              <a:t>14/4/2022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24BE6B8-CB95-4AA9-B92C-2FCA884EF63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3DC53DD-0A72-47EE-A878-FC7D9643B648}" type="datetimeFigureOut">
              <a:rPr lang="el-GR" smtClean="0"/>
              <a:pPr/>
              <a:t>14/4/2022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24BE6B8-CB95-4AA9-B92C-2FCA884EF63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3DC53DD-0A72-47EE-A878-FC7D9643B648}" type="datetimeFigureOut">
              <a:rPr lang="el-GR" smtClean="0"/>
              <a:pPr/>
              <a:t>14/4/2022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24BE6B8-CB95-4AA9-B92C-2FCA884EF63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C53DD-0A72-47EE-A878-FC7D9643B648}" type="datetimeFigureOut">
              <a:rPr lang="el-GR" smtClean="0"/>
              <a:pPr/>
              <a:t>14/4/2022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BE6B8-CB95-4AA9-B92C-2FCA884EF63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401762"/>
          </a:xfrm>
        </p:spPr>
        <p:txBody>
          <a:bodyPr>
            <a:noAutofit/>
          </a:bodyPr>
          <a:lstStyle/>
          <a:p>
            <a:r>
              <a:rPr lang="el-GR" sz="9600" dirty="0" smtClean="0"/>
              <a:t>Γερ</a:t>
            </a:r>
            <a:r>
              <a:rPr lang="el-GR" sz="9600" dirty="0" smtClean="0">
                <a:solidFill>
                  <a:srgbClr val="FF0000"/>
                </a:solidFill>
              </a:rPr>
              <a:t>μα</a:t>
            </a:r>
            <a:r>
              <a:rPr lang="el-GR" sz="9600" dirty="0" smtClean="0">
                <a:solidFill>
                  <a:srgbClr val="FFFF00"/>
                </a:solidFill>
              </a:rPr>
              <a:t>νία</a:t>
            </a:r>
            <a:endParaRPr lang="el-GR" sz="9600" dirty="0">
              <a:solidFill>
                <a:srgbClr val="FFFF00"/>
              </a:solidFill>
            </a:endParaRPr>
          </a:p>
        </p:txBody>
      </p:sp>
      <p:pic>
        <p:nvPicPr>
          <p:cNvPr id="4" name="3 - Θέση περιεχομένου" descr="download.png"/>
          <p:cNvPicPr>
            <a:picLocks noGrp="1" noChangeAspect="1"/>
          </p:cNvPicPr>
          <p:nvPr>
            <p:ph idx="1"/>
          </p:nvPr>
        </p:nvPicPr>
        <p:blipFill>
          <a:blip r:embed="rId2" cstate="print"/>
          <a:stretch>
            <a:fillRect/>
          </a:stretch>
        </p:blipFill>
        <p:spPr>
          <a:xfrm>
            <a:off x="838200" y="1828800"/>
            <a:ext cx="7467600" cy="448056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1CFC1BB-C5B3-4479-9752-C53221627F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alphaModFix amt="1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xmlns="" id="{C56FCE19-3103-4473-A92E-E38D00FCD00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15" name="Picture 14">
            <a:extLst>
              <a:ext uri="{FF2B5EF4-FFF2-40B4-BE49-F238E27FC236}">
                <a16:creationId xmlns:a16="http://schemas.microsoft.com/office/drawing/2014/main" xmlns="" id="{E909C556-FC01-4870-ABC0-8D5C17BD0F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7" name="Rectangle 16">
            <a:extLst>
              <a:ext uri="{FF2B5EF4-FFF2-40B4-BE49-F238E27FC236}">
                <a16:creationId xmlns:a16="http://schemas.microsoft.com/office/drawing/2014/main" xmlns="" id="{C6DB8A24-0DF2-4AB3-9191-C02AB6937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6924F406-F250-4FCF-A28E-52F364A5AA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 name="Group 20">
            <a:extLst>
              <a:ext uri="{FF2B5EF4-FFF2-40B4-BE49-F238E27FC236}">
                <a16:creationId xmlns:a16="http://schemas.microsoft.com/office/drawing/2014/main" xmlns="" id="{905A9BAA-B344-45D2-838C-73856C4B15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82" y="1"/>
            <a:ext cx="9144000" cy="6858001"/>
            <a:chOff x="-3176" y="0"/>
            <a:chExt cx="12192000" cy="6858001"/>
          </a:xfrm>
        </p:grpSpPr>
        <p:sp useBgFill="1">
          <p:nvSpPr>
            <p:cNvPr id="22" name="Rectangle 21">
              <a:extLst>
                <a:ext uri="{FF2B5EF4-FFF2-40B4-BE49-F238E27FC236}">
                  <a16:creationId xmlns:a16="http://schemas.microsoft.com/office/drawing/2014/main" xmlns="" id="{390434AA-4632-440E-9AE7-411396A779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D462FD1E-E713-4FD4-8746-671C946723B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alphaModFix amt="10000"/>
              <a:extLst>
                <a:ext uri="{28A0092B-C50C-407E-A947-70E740481C1C}">
                  <a14:useLocalDpi xmlns:a14="http://schemas.microsoft.com/office/drawing/2010/main" xmlns="" val="0"/>
                </a:ext>
              </a:extLst>
            </a:blip>
            <a:stretch>
              <a:fillRect/>
            </a:stretch>
          </p:blipFill>
          <p:spPr>
            <a:xfrm>
              <a:off x="-3176" y="0"/>
              <a:ext cx="12192000" cy="6858000"/>
            </a:xfrm>
            <a:prstGeom prst="rect">
              <a:avLst/>
            </a:prstGeom>
          </p:spPr>
        </p:pic>
      </p:grpSp>
      <p:sp>
        <p:nvSpPr>
          <p:cNvPr id="25" name="Rectangle 24">
            <a:extLst>
              <a:ext uri="{FF2B5EF4-FFF2-40B4-BE49-F238E27FC236}">
                <a16:creationId xmlns:a16="http://schemas.microsoft.com/office/drawing/2014/main" xmlns="" id="{78A4CDE5-C7BC-41E1-8A4A-79E024CC09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376392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4918CE13-B776-4AC3-86CC-F6C243DFADBC}"/>
              </a:ext>
            </a:extLst>
          </p:cNvPr>
          <p:cNvSpPr>
            <a:spLocks noGrp="1"/>
          </p:cNvSpPr>
          <p:nvPr>
            <p:ph type="title"/>
          </p:nvPr>
        </p:nvSpPr>
        <p:spPr>
          <a:xfrm>
            <a:off x="510243" y="753228"/>
            <a:ext cx="2461558" cy="1080938"/>
          </a:xfrm>
        </p:spPr>
        <p:txBody>
          <a:bodyPr vert="horz" lIns="91440" tIns="45720" rIns="91440" bIns="45720" rtlCol="0" anchor="ctr">
            <a:normAutofit/>
          </a:bodyPr>
          <a:lstStyle/>
          <a:p>
            <a:r>
              <a:rPr lang="en-US" sz="4000" b="1" i="0" cap="all" dirty="0">
                <a:effectLst/>
                <a:latin typeface="Times New Roman" panose="02020603050405020304" pitchFamily="18" charset="0"/>
                <a:cs typeface="Times New Roman" panose="02020603050405020304" pitchFamily="18" charset="0"/>
              </a:rPr>
              <a:t>EINTOPF</a:t>
            </a:r>
            <a:endParaRPr lang="en-US" sz="4000" dirty="0">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xmlns="" id="{025C7952-5703-489E-8DBD-F2EFAC8EEB0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 y="1970240"/>
            <a:ext cx="3771900" cy="202738"/>
          </a:xfrm>
          <a:prstGeom prst="rect">
            <a:avLst/>
          </a:prstGeom>
        </p:spPr>
      </p:pic>
      <p:sp>
        <p:nvSpPr>
          <p:cNvPr id="4" name="Θέση περιεχομένου 3">
            <a:extLst>
              <a:ext uri="{FF2B5EF4-FFF2-40B4-BE49-F238E27FC236}">
                <a16:creationId xmlns:a16="http://schemas.microsoft.com/office/drawing/2014/main" xmlns="" id="{EA7D895E-85DC-4C7D-B401-7E6D881A9444}"/>
              </a:ext>
            </a:extLst>
          </p:cNvPr>
          <p:cNvSpPr>
            <a:spLocks noGrp="1"/>
          </p:cNvSpPr>
          <p:nvPr>
            <p:ph sz="half" idx="2"/>
          </p:nvPr>
        </p:nvSpPr>
        <p:spPr>
          <a:xfrm>
            <a:off x="510242" y="2336873"/>
            <a:ext cx="2686226" cy="3599316"/>
          </a:xfrm>
        </p:spPr>
        <p:txBody>
          <a:bodyPr vert="horz" lIns="91440" tIns="45720" rIns="91440" bIns="45720" rtlCol="0">
            <a:normAutofit fontScale="70000" lnSpcReduction="20000"/>
          </a:bodyPr>
          <a:lstStyle/>
          <a:p>
            <a:pPr>
              <a:buFont typeface="Wingdings" panose="05000000000000000000" pitchFamily="2" charset="2"/>
              <a:buChar char="q"/>
            </a:pPr>
            <a:r>
              <a:rPr lang="el-GR" sz="2600" dirty="0">
                <a:latin typeface="Times New Roman" panose="02020603050405020304" pitchFamily="18" charset="0"/>
                <a:cs typeface="Times New Roman" panose="02020603050405020304" pitchFamily="18" charset="0"/>
              </a:rPr>
              <a:t>Κυριολεκτικά είναι μεταφρασμένο ως  ¨μία κατσαρόλα¨, το Eintopf είναι κάτι ανάλογο του  μπριάμ που, όπως υποδηλώνει το όνομα, παρασκευάζεται σε ένα σκεύος. Συνήθως αποτελείται από ένα συνδυασμό ζωμού, λαχανικών, πατάτας και κρέατος ή λουκάνικων</a:t>
            </a:r>
            <a:r>
              <a:rPr lang="el-GR" sz="1600" dirty="0"/>
              <a:t>.</a:t>
            </a:r>
            <a:endParaRPr lang="en-US" sz="1600" dirty="0"/>
          </a:p>
        </p:txBody>
      </p:sp>
      <p:pic>
        <p:nvPicPr>
          <p:cNvPr id="6" name="Θέση περιεχομένου 5" descr="Εικόνα που περιέχει φαγητό, λαχανικό, πιάτο, γεύμα&#10;&#10;Περιγραφή που δημιουργήθηκε αυτόματα">
            <a:extLst>
              <a:ext uri="{FF2B5EF4-FFF2-40B4-BE49-F238E27FC236}">
                <a16:creationId xmlns:a16="http://schemas.microsoft.com/office/drawing/2014/main" xmlns="" id="{2A70969A-7CED-4A05-BC11-52638FC77F98}"/>
              </a:ext>
            </a:extLst>
          </p:cNvPr>
          <p:cNvPicPr>
            <a:picLocks noGrp="1" noChangeAspect="1"/>
          </p:cNvPicPr>
          <p:nvPr>
            <p:ph sz="half" idx="1"/>
          </p:nvPr>
        </p:nvPicPr>
        <p:blipFill rotWithShape="1">
          <a:blip r:embed="rId5" cstate="print"/>
          <a:srcRect l="21402" r="5067"/>
          <a:stretch/>
        </p:blipFill>
        <p:spPr>
          <a:xfrm>
            <a:off x="3477007" y="10"/>
            <a:ext cx="5664611" cy="6856310"/>
          </a:xfrm>
          <a:prstGeom prst="rect">
            <a:avLst/>
          </a:prstGeom>
          <a:ln>
            <a:noFill/>
          </a:ln>
          <a:effectLst/>
        </p:spPr>
      </p:pic>
    </p:spTree>
    <p:extLst>
      <p:ext uri="{BB962C8B-B14F-4D97-AF65-F5344CB8AC3E}">
        <p14:creationId xmlns:p14="http://schemas.microsoft.com/office/powerpoint/2010/main" xmlns="" val="44293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0">
            <a:extLst>
              <a:ext uri="{FF2B5EF4-FFF2-40B4-BE49-F238E27FC236}">
                <a16:creationId xmlns:a16="http://schemas.microsoft.com/office/drawing/2014/main" xmlns="" id="{01CFC1BB-C5B3-4479-9752-C53221627F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alphaModFix amt="1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0" name="Picture 12">
            <a:extLst>
              <a:ext uri="{FF2B5EF4-FFF2-40B4-BE49-F238E27FC236}">
                <a16:creationId xmlns:a16="http://schemas.microsoft.com/office/drawing/2014/main" xmlns="" id="{C56FCE19-3103-4473-A92E-E38D00FCD00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31" name="Picture 14">
            <a:extLst>
              <a:ext uri="{FF2B5EF4-FFF2-40B4-BE49-F238E27FC236}">
                <a16:creationId xmlns:a16="http://schemas.microsoft.com/office/drawing/2014/main" xmlns="" id="{E909C556-FC01-4870-ABC0-8D5C17BD0F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32" name="Rectangle 16">
            <a:extLst>
              <a:ext uri="{FF2B5EF4-FFF2-40B4-BE49-F238E27FC236}">
                <a16:creationId xmlns:a16="http://schemas.microsoft.com/office/drawing/2014/main" xmlns="" id="{C6DB8A24-0DF2-4AB3-9191-C02AB6937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0DC2ECF9-2099-491E-AD40-28FFCA44CE52}"/>
              </a:ext>
            </a:extLst>
          </p:cNvPr>
          <p:cNvSpPr>
            <a:spLocks noGrp="1"/>
          </p:cNvSpPr>
          <p:nvPr>
            <p:ph type="title"/>
          </p:nvPr>
        </p:nvSpPr>
        <p:spPr>
          <a:xfrm>
            <a:off x="510241" y="753228"/>
            <a:ext cx="7210396" cy="1080938"/>
          </a:xfrm>
        </p:spPr>
        <p:txBody>
          <a:bodyPr vert="horz" lIns="91440" tIns="45720" rIns="91440" bIns="45720" rtlCol="0" anchor="ctr">
            <a:normAutofit fontScale="90000"/>
          </a:bodyPr>
          <a:lstStyle/>
          <a:p>
            <a:r>
              <a:rPr lang="en-US" sz="4000" dirty="0">
                <a:latin typeface="Times New Roman" panose="02020603050405020304" pitchFamily="18" charset="0"/>
                <a:cs typeface="Times New Roman" panose="02020603050405020304" pitchFamily="18" charset="0"/>
              </a:rPr>
              <a:t>ERBSENSUPPE (</a:t>
            </a:r>
            <a:r>
              <a:rPr lang="el-GR" sz="4000" dirty="0">
                <a:latin typeface="Times New Roman" panose="02020603050405020304" pitchFamily="18" charset="0"/>
                <a:cs typeface="Times New Roman" panose="02020603050405020304" pitchFamily="18" charset="0"/>
              </a:rPr>
              <a:t>ΜΠΙΖΕΛΟΣΟΥΠΑ)</a:t>
            </a:r>
            <a:endParaRPr lang="en-US" sz="4000" dirty="0">
              <a:latin typeface="Times New Roman" panose="02020603050405020304" pitchFamily="18" charset="0"/>
              <a:cs typeface="Times New Roman" panose="02020603050405020304" pitchFamily="18" charset="0"/>
            </a:endParaRPr>
          </a:p>
        </p:txBody>
      </p:sp>
      <p:sp>
        <p:nvSpPr>
          <p:cNvPr id="4" name="Θέση περιεχομένου 3">
            <a:extLst>
              <a:ext uri="{FF2B5EF4-FFF2-40B4-BE49-F238E27FC236}">
                <a16:creationId xmlns:a16="http://schemas.microsoft.com/office/drawing/2014/main" xmlns="" id="{D48A4966-D5A8-4138-8DE4-7080DA67E385}"/>
              </a:ext>
            </a:extLst>
          </p:cNvPr>
          <p:cNvSpPr>
            <a:spLocks noGrp="1"/>
          </p:cNvSpPr>
          <p:nvPr>
            <p:ph sz="half" idx="2"/>
          </p:nvPr>
        </p:nvSpPr>
        <p:spPr>
          <a:xfrm>
            <a:off x="2833254" y="2113873"/>
            <a:ext cx="6082146" cy="4439327"/>
          </a:xfrm>
        </p:spPr>
        <p:txBody>
          <a:bodyPr vert="horz" lIns="91440" tIns="45720" rIns="91440" bIns="45720" rtlCol="0">
            <a:normAutofit fontScale="85000" lnSpcReduction="20000"/>
          </a:bodyPr>
          <a:lstStyle/>
          <a:p>
            <a:pPr>
              <a:buFont typeface="Wingdings" panose="05000000000000000000" pitchFamily="2" charset="2"/>
              <a:buChar char="q"/>
            </a:pPr>
            <a:r>
              <a:rPr lang="el-GR" dirty="0">
                <a:latin typeface="Times New Roman" panose="02020603050405020304" pitchFamily="18" charset="0"/>
                <a:cs typeface="Times New Roman" panose="02020603050405020304" pitchFamily="18" charset="0"/>
              </a:rPr>
              <a:t>Το Erbsensuppe ή μπιζελόσουπα είναι μια χυλωμένη, πλούσια σούπα που γίνεται από μπιζέλια, πατάτες, ζαμπόν και λουκάνικα Φρανκφούρτης. Συνήθως τρώγεται αχνιστό με μια χοντρή φέτα ψωμί και βούτυρο.</a:t>
            </a:r>
          </a:p>
          <a:p>
            <a:pPr>
              <a:buFont typeface="Wingdings" panose="05000000000000000000" pitchFamily="2" charset="2"/>
              <a:buChar char="q"/>
            </a:pPr>
            <a:endParaRPr lang="el-GR"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l-GR" dirty="0">
                <a:latin typeface="Times New Roman" panose="02020603050405020304" pitchFamily="18" charset="0"/>
                <a:cs typeface="Times New Roman" panose="02020603050405020304" pitchFamily="18" charset="0"/>
              </a:rPr>
              <a:t>Ένα ιδιαίτερα δημοφιλές πιάτο στη Γερμανία κατά τους χειμερινούς μήνες, θα το βρείτε συχνά σε πωλητές στο δρόμο, ιδιαίτερα σε γιορτές</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Απολαμβάνοντάς τη ζεστή σούπα σε θερμοκρασίες κάτω του μηδενός, θα νομίζετε ότι είναι το πιο νόστιμο φαγητό που έχετε δοκιμάσει ποτέ.</a:t>
            </a:r>
            <a:endParaRPr lang="en-US" dirty="0">
              <a:latin typeface="Times New Roman" panose="02020603050405020304" pitchFamily="18" charset="0"/>
              <a:cs typeface="Times New Roman" panose="02020603050405020304" pitchFamily="18" charset="0"/>
            </a:endParaRPr>
          </a:p>
        </p:txBody>
      </p:sp>
      <p:pic>
        <p:nvPicPr>
          <p:cNvPr id="6" name="Θέση περιεχομένου 5" descr="Εικόνα που περιέχει φαγητό, πιάτο, πίνακας, σούπα&#10;&#10;Περιγραφή που δημιουργήθηκε αυτόματα">
            <a:extLst>
              <a:ext uri="{FF2B5EF4-FFF2-40B4-BE49-F238E27FC236}">
                <a16:creationId xmlns:a16="http://schemas.microsoft.com/office/drawing/2014/main" xmlns="" id="{657795D2-8A72-415A-8455-3E354EC30DAA}"/>
              </a:ext>
            </a:extLst>
          </p:cNvPr>
          <p:cNvPicPr>
            <a:picLocks noGrp="1" noChangeAspect="1"/>
          </p:cNvPicPr>
          <p:nvPr>
            <p:ph sz="half" idx="1"/>
          </p:nvPr>
        </p:nvPicPr>
        <p:blipFill rotWithShape="1">
          <a:blip r:embed="rId5" cstate="print"/>
          <a:srcRect l="20304" r="19833" b="-2"/>
          <a:stretch/>
        </p:blipFill>
        <p:spPr>
          <a:xfrm>
            <a:off x="304800" y="2057399"/>
            <a:ext cx="2553080" cy="454923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xmlns="" val="298281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E765C2A-B1C6-4968-B00F-68F1D17768D6}"/>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LEBERKÄSE</a:t>
            </a:r>
            <a:endParaRPr lang="el-GR" sz="4000" dirty="0">
              <a:latin typeface="Times New Roman" panose="02020603050405020304" pitchFamily="18" charset="0"/>
              <a:cs typeface="Times New Roman" panose="02020603050405020304" pitchFamily="18" charset="0"/>
            </a:endParaRPr>
          </a:p>
        </p:txBody>
      </p:sp>
      <p:pic>
        <p:nvPicPr>
          <p:cNvPr id="6" name="Θέση περιεχομένου 5" descr="Εικόνα που περιέχει πιάτο, φαγητό, πίνακας, φλιτζάνι&#10;&#10;Περιγραφή που δημιουργήθηκε αυτόματα">
            <a:extLst>
              <a:ext uri="{FF2B5EF4-FFF2-40B4-BE49-F238E27FC236}">
                <a16:creationId xmlns:a16="http://schemas.microsoft.com/office/drawing/2014/main" xmlns="" id="{CF79C120-4931-4C6B-9FD2-B5C172E29ADE}"/>
              </a:ext>
            </a:extLst>
          </p:cNvPr>
          <p:cNvPicPr>
            <a:picLocks noGrp="1" noChangeAspect="1"/>
          </p:cNvPicPr>
          <p:nvPr>
            <p:ph sz="half" idx="1"/>
          </p:nvPr>
        </p:nvPicPr>
        <p:blipFill>
          <a:blip r:embed="rId2" cstate="print"/>
          <a:stretch>
            <a:fillRect/>
          </a:stretch>
        </p:blipFill>
        <p:spPr>
          <a:xfrm>
            <a:off x="510779" y="2374702"/>
            <a:ext cx="3523059" cy="3523059"/>
          </a:xfrm>
        </p:spPr>
      </p:pic>
      <p:sp>
        <p:nvSpPr>
          <p:cNvPr id="4" name="Θέση περιεχομένου 3">
            <a:extLst>
              <a:ext uri="{FF2B5EF4-FFF2-40B4-BE49-F238E27FC236}">
                <a16:creationId xmlns:a16="http://schemas.microsoft.com/office/drawing/2014/main" xmlns="" id="{8B9CCFCD-9DE7-41A8-831F-D06EA2E3A1EE}"/>
              </a:ext>
            </a:extLst>
          </p:cNvPr>
          <p:cNvSpPr>
            <a:spLocks noGrp="1"/>
          </p:cNvSpPr>
          <p:nvPr>
            <p:ph sz="half" idx="2"/>
          </p:nvPr>
        </p:nvSpPr>
        <p:spPr/>
        <p:txBody>
          <a:bodyPr>
            <a:normAutofit fontScale="85000" lnSpcReduction="10000"/>
          </a:bodyPr>
          <a:lstStyle/>
          <a:p>
            <a:pPr>
              <a:buFont typeface="Wingdings" panose="05000000000000000000" pitchFamily="2" charset="2"/>
              <a:buChar char="q"/>
            </a:pPr>
            <a:r>
              <a:rPr lang="el-GR" dirty="0">
                <a:latin typeface="Times New Roman" panose="02020603050405020304" pitchFamily="18" charset="0"/>
                <a:cs typeface="Times New Roman" panose="02020603050405020304" pitchFamily="18" charset="0"/>
              </a:rPr>
              <a:t>Παρόλο που μεταφράζεται ως „τυρί από συκώτι“, το Leberkäse είναι στην πραγματικότητα ένα μείγμα χοιρινού, βοδινού ή συκωτιού (και μερικές φορές και τα τρία). Συνήθως τοποθετείται σε ένα μικρό ταψάκι για κέικ και στη συνέχεια ψήνεται για να σχηματίσει μία τραγανή καφετιά κρούστα που θυμίζει ρολό κιμά. </a:t>
            </a:r>
          </a:p>
        </p:txBody>
      </p:sp>
    </p:spTree>
    <p:extLst>
      <p:ext uri="{BB962C8B-B14F-4D97-AF65-F5344CB8AC3E}">
        <p14:creationId xmlns:p14="http://schemas.microsoft.com/office/powerpoint/2010/main" xmlns="" val="180052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1CFC1BB-C5B3-4479-9752-C53221627F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alphaModFix amt="1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xmlns="" id="{C56FCE19-3103-4473-A92E-E38D00FCD00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15" name="Picture 14">
            <a:extLst>
              <a:ext uri="{FF2B5EF4-FFF2-40B4-BE49-F238E27FC236}">
                <a16:creationId xmlns:a16="http://schemas.microsoft.com/office/drawing/2014/main" xmlns="" id="{E909C556-FC01-4870-ABC0-8D5C17BD0F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7" name="Rectangle 16">
            <a:extLst>
              <a:ext uri="{FF2B5EF4-FFF2-40B4-BE49-F238E27FC236}">
                <a16:creationId xmlns:a16="http://schemas.microsoft.com/office/drawing/2014/main" xmlns="" id="{C6DB8A24-0DF2-4AB3-9191-C02AB6937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6924F406-F250-4FCF-A28E-52F364A5AA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 name="Group 20">
            <a:extLst>
              <a:ext uri="{FF2B5EF4-FFF2-40B4-BE49-F238E27FC236}">
                <a16:creationId xmlns:a16="http://schemas.microsoft.com/office/drawing/2014/main" xmlns="" id="{5B988D63-FA8B-436C-902E-E5005BC0492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82" y="1"/>
            <a:ext cx="9144000" cy="6858001"/>
            <a:chOff x="-3176" y="0"/>
            <a:chExt cx="12192000" cy="6858001"/>
          </a:xfrm>
        </p:grpSpPr>
        <p:sp useBgFill="1">
          <p:nvSpPr>
            <p:cNvPr id="22" name="Rectangle 21">
              <a:extLst>
                <a:ext uri="{FF2B5EF4-FFF2-40B4-BE49-F238E27FC236}">
                  <a16:creationId xmlns:a16="http://schemas.microsoft.com/office/drawing/2014/main" xmlns="" id="{2FD177FB-983E-4035-8B7A-655342A7E1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9596D9C3-C0FC-4500-A696-55B9F77BB7A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alphaModFix amt="10000"/>
              <a:extLst>
                <a:ext uri="{28A0092B-C50C-407E-A947-70E740481C1C}">
                  <a14:useLocalDpi xmlns:a14="http://schemas.microsoft.com/office/drawing/2010/main" xmlns="" val="0"/>
                </a:ext>
              </a:extLst>
            </a:blip>
            <a:stretch>
              <a:fillRect/>
            </a:stretch>
          </p:blipFill>
          <p:spPr>
            <a:xfrm>
              <a:off x="-3176" y="0"/>
              <a:ext cx="12192000" cy="6858000"/>
            </a:xfrm>
            <a:prstGeom prst="rect">
              <a:avLst/>
            </a:prstGeom>
          </p:spPr>
        </p:pic>
      </p:grpSp>
      <p:sp>
        <p:nvSpPr>
          <p:cNvPr id="25" name="Rectangle 24">
            <a:extLst>
              <a:ext uri="{FF2B5EF4-FFF2-40B4-BE49-F238E27FC236}">
                <a16:creationId xmlns:a16="http://schemas.microsoft.com/office/drawing/2014/main" xmlns="" id="{C493E730-2044-49B5-A022-B8D6F35934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7EA93D36-44CE-4CF0-BA47-CAA655EAB99E}"/>
              </a:ext>
            </a:extLst>
          </p:cNvPr>
          <p:cNvSpPr>
            <a:spLocks noGrp="1"/>
          </p:cNvSpPr>
          <p:nvPr>
            <p:ph type="title"/>
          </p:nvPr>
        </p:nvSpPr>
        <p:spPr>
          <a:xfrm>
            <a:off x="510241" y="753228"/>
            <a:ext cx="5315664" cy="1080938"/>
          </a:xfrm>
        </p:spPr>
        <p:txBody>
          <a:bodyPr vert="horz" lIns="91440" tIns="45720" rIns="91440" bIns="45720" rtlCol="0" anchor="ctr">
            <a:normAutofit/>
          </a:bodyPr>
          <a:lstStyle/>
          <a:p>
            <a:r>
              <a:rPr lang="en-US" sz="4000" dirty="0">
                <a:latin typeface="Times New Roman" panose="02020603050405020304" pitchFamily="18" charset="0"/>
                <a:cs typeface="Times New Roman" panose="02020603050405020304" pitchFamily="18" charset="0"/>
              </a:rPr>
              <a:t>FLAMMKUCHEN</a:t>
            </a:r>
          </a:p>
        </p:txBody>
      </p:sp>
      <p:pic>
        <p:nvPicPr>
          <p:cNvPr id="27" name="Picture 26">
            <a:extLst>
              <a:ext uri="{FF2B5EF4-FFF2-40B4-BE49-F238E27FC236}">
                <a16:creationId xmlns:a16="http://schemas.microsoft.com/office/drawing/2014/main" xmlns="" id="{78976801-4346-4636-BA62-265C81DFE7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 y="1970240"/>
            <a:ext cx="5975286" cy="321164"/>
          </a:xfrm>
          <a:prstGeom prst="rect">
            <a:avLst/>
          </a:prstGeom>
        </p:spPr>
      </p:pic>
      <p:sp>
        <p:nvSpPr>
          <p:cNvPr id="4" name="Θέση περιεχομένου 3">
            <a:extLst>
              <a:ext uri="{FF2B5EF4-FFF2-40B4-BE49-F238E27FC236}">
                <a16:creationId xmlns:a16="http://schemas.microsoft.com/office/drawing/2014/main" xmlns="" id="{AB8EF7F7-F69D-42EA-A649-AB50FC7707A8}"/>
              </a:ext>
            </a:extLst>
          </p:cNvPr>
          <p:cNvSpPr>
            <a:spLocks noGrp="1"/>
          </p:cNvSpPr>
          <p:nvPr>
            <p:ph sz="half" idx="2"/>
          </p:nvPr>
        </p:nvSpPr>
        <p:spPr>
          <a:xfrm>
            <a:off x="510241" y="2336873"/>
            <a:ext cx="4817408" cy="3599316"/>
          </a:xfrm>
        </p:spPr>
        <p:txBody>
          <a:bodyPr vert="horz" lIns="91440" tIns="45720" rIns="91440" bIns="45720" rtlCol="0">
            <a:normAutofit fontScale="77500" lnSpcReduction="20000"/>
          </a:bodyPr>
          <a:lstStyle/>
          <a:p>
            <a:pPr>
              <a:buFont typeface="Wingdings" panose="05000000000000000000" pitchFamily="2" charset="2"/>
              <a:buChar char="q"/>
            </a:pPr>
            <a:r>
              <a:rPr lang="el-GR" dirty="0">
                <a:latin typeface="Times New Roman" panose="02020603050405020304" pitchFamily="18" charset="0"/>
                <a:cs typeface="Times New Roman" panose="02020603050405020304" pitchFamily="18" charset="0"/>
              </a:rPr>
              <a:t>Η απάντηση της Γερμανίας στο γαλλικό Tartiflette, το Flammkuchen („κέικ φλόγας“) είναι μία διασταύρωση πίτσας και πίτας (σαν τις δικές μας για σουβλάκια) : μια λεπτή, τραγανή βάση γεμάτη με κρεμ φρες, μπέικον και κρεμμύδια. Ένα από τα αγαπημένα πιάτα της Γερμανίας, είναι τόσο γευστικό που οι περιφέρειες Αλσατία και Σάαρλαντ διεκδικούν την έμπνευση της συνταγής. </a:t>
            </a:r>
            <a:endParaRPr lang="en-US" dirty="0">
              <a:latin typeface="Times New Roman" panose="02020603050405020304" pitchFamily="18" charset="0"/>
              <a:cs typeface="Times New Roman" panose="02020603050405020304" pitchFamily="18" charset="0"/>
            </a:endParaRPr>
          </a:p>
        </p:txBody>
      </p:sp>
      <p:pic>
        <p:nvPicPr>
          <p:cNvPr id="6" name="Θέση περιεχομένου 5" descr="Εικόνα που περιέχει φαγητό, πιάτο, εσωτερικό, φέτα&#10;&#10;Περιγραφή που δημιουργήθηκε αυτόματα">
            <a:extLst>
              <a:ext uri="{FF2B5EF4-FFF2-40B4-BE49-F238E27FC236}">
                <a16:creationId xmlns:a16="http://schemas.microsoft.com/office/drawing/2014/main" xmlns="" id="{F04724DD-D9FD-49F8-A8B3-B789E2341F02}"/>
              </a:ext>
            </a:extLst>
          </p:cNvPr>
          <p:cNvPicPr>
            <a:picLocks noGrp="1" noChangeAspect="1"/>
          </p:cNvPicPr>
          <p:nvPr>
            <p:ph sz="half" idx="1"/>
          </p:nvPr>
        </p:nvPicPr>
        <p:blipFill rotWithShape="1">
          <a:blip r:embed="rId5" cstate="print"/>
          <a:srcRect l="19621" r="35196"/>
          <a:stretch/>
        </p:blipFill>
        <p:spPr>
          <a:xfrm>
            <a:off x="5660858" y="10"/>
            <a:ext cx="3480760" cy="6856310"/>
          </a:xfrm>
          <a:prstGeom prst="rect">
            <a:avLst/>
          </a:prstGeom>
          <a:ln>
            <a:noFill/>
          </a:ln>
          <a:effectLst/>
        </p:spPr>
      </p:pic>
    </p:spTree>
    <p:extLst>
      <p:ext uri="{BB962C8B-B14F-4D97-AF65-F5344CB8AC3E}">
        <p14:creationId xmlns:p14="http://schemas.microsoft.com/office/powerpoint/2010/main" xmlns="" val="878247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321D838-2C7E-4177-9DD3-DAC78324A2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alphaModFix amt="1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xmlns="" id="{224C28B3-E902-49D1-98A0-582D277A0E0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15" name="Picture 14">
            <a:extLst>
              <a:ext uri="{FF2B5EF4-FFF2-40B4-BE49-F238E27FC236}">
                <a16:creationId xmlns:a16="http://schemas.microsoft.com/office/drawing/2014/main" xmlns="" id="{F3A6C14C-E755-4A02-821B-6EA2D4C9F20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7" name="Rectangle 16">
            <a:extLst>
              <a:ext uri="{FF2B5EF4-FFF2-40B4-BE49-F238E27FC236}">
                <a16:creationId xmlns:a16="http://schemas.microsoft.com/office/drawing/2014/main" xmlns="" id="{6478287C-E119-4E9C-95B0-518478BD9D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EA4A294F-6D36-425B-8632-27FD6A284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xmlns="" id="{C610D2AE-07EF-436A-9755-AA8DF4B933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6CACDD17-9043-46DF-882D-420365B79C1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alphaModFix amt="1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5" name="Rectangle 24">
            <a:extLst>
              <a:ext uri="{FF2B5EF4-FFF2-40B4-BE49-F238E27FC236}">
                <a16:creationId xmlns:a16="http://schemas.microsoft.com/office/drawing/2014/main" xmlns="" id="{CF2D8AD5-434A-4C0E-9F5B-C1AFD645F3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4B4E3D73-28FA-408A-A017-83F36A31824F}"/>
              </a:ext>
            </a:extLst>
          </p:cNvPr>
          <p:cNvSpPr>
            <a:spLocks noGrp="1"/>
          </p:cNvSpPr>
          <p:nvPr>
            <p:ph type="title"/>
          </p:nvPr>
        </p:nvSpPr>
        <p:spPr>
          <a:xfrm>
            <a:off x="457200" y="609600"/>
            <a:ext cx="3102092" cy="1080938"/>
          </a:xfrm>
        </p:spPr>
        <p:txBody>
          <a:bodyPr vert="horz" lIns="91440" tIns="45720" rIns="91440" bIns="45720" rtlCol="0" anchor="ctr">
            <a:normAutofit/>
          </a:bodyPr>
          <a:lstStyle/>
          <a:p>
            <a:r>
              <a:rPr lang="en-US" sz="4000" dirty="0">
                <a:latin typeface="Times New Roman" panose="02020603050405020304" pitchFamily="18" charset="0"/>
                <a:cs typeface="Times New Roman" panose="02020603050405020304" pitchFamily="18" charset="0"/>
              </a:rPr>
              <a:t>BREZELN </a:t>
            </a:r>
          </a:p>
        </p:txBody>
      </p:sp>
      <p:pic>
        <p:nvPicPr>
          <p:cNvPr id="27" name="Picture 26">
            <a:extLst>
              <a:ext uri="{FF2B5EF4-FFF2-40B4-BE49-F238E27FC236}">
                <a16:creationId xmlns:a16="http://schemas.microsoft.com/office/drawing/2014/main" xmlns="" id="{E92B246D-47CC-40F8-8DE7-B65D409E945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 y="1970242"/>
            <a:ext cx="3717036" cy="199787"/>
          </a:xfrm>
          <a:prstGeom prst="rect">
            <a:avLst/>
          </a:prstGeom>
        </p:spPr>
      </p:pic>
      <p:sp>
        <p:nvSpPr>
          <p:cNvPr id="4" name="Θέση περιεχομένου 3">
            <a:extLst>
              <a:ext uri="{FF2B5EF4-FFF2-40B4-BE49-F238E27FC236}">
                <a16:creationId xmlns:a16="http://schemas.microsoft.com/office/drawing/2014/main" xmlns="" id="{1892A819-9602-46B1-A82D-AFAB2A83FD86}"/>
              </a:ext>
            </a:extLst>
          </p:cNvPr>
          <p:cNvSpPr>
            <a:spLocks noGrp="1"/>
          </p:cNvSpPr>
          <p:nvPr>
            <p:ph sz="half" idx="2"/>
          </p:nvPr>
        </p:nvSpPr>
        <p:spPr>
          <a:xfrm>
            <a:off x="304800" y="2133600"/>
            <a:ext cx="3330692" cy="4267200"/>
          </a:xfrm>
        </p:spPr>
        <p:txBody>
          <a:bodyPr vert="horz" lIns="91440" tIns="45720" rIns="91440" bIns="45720" rtlCol="0">
            <a:noAutofit/>
          </a:bodyPr>
          <a:lstStyle/>
          <a:p>
            <a:pPr>
              <a:buFont typeface="Wingdings" panose="05000000000000000000" pitchFamily="2" charset="2"/>
              <a:buChar char="q"/>
            </a:pPr>
            <a:r>
              <a:rPr lang="el-GR" sz="1800" dirty="0">
                <a:latin typeface="Times New Roman" panose="02020603050405020304" pitchFamily="18" charset="0"/>
                <a:cs typeface="Times New Roman" panose="02020603050405020304" pitchFamily="18" charset="0"/>
              </a:rPr>
              <a:t>Άραγε υπάρχει κάποιος που δε γνωρίζει τα Brezeln; Σκληρά απ’ έξω, μαλακά από μέσα, σε σχήμα κόμπου και πασπαλισμένα με χοντρό αλάτι. Το Brezeln είναι μέρος της παράδοσης της γερμανικής αρτοποιίας εδώ και αιώνες, στο βαθμό που χρησιμοποιείται ως έμβλημα για τους αρτοποιούς στη νότια Γερμανία. Το σχήμα και η ακριβής συνταγή του ποικίλλουν σημαντικά στη Γερμανία. Τρώγονται συνήθως ως σνακ. </a:t>
            </a:r>
            <a:endParaRPr lang="en-US" sz="1800" dirty="0">
              <a:latin typeface="Times New Roman" panose="02020603050405020304" pitchFamily="18" charset="0"/>
              <a:cs typeface="Times New Roman" panose="02020603050405020304" pitchFamily="18" charset="0"/>
            </a:endParaRPr>
          </a:p>
        </p:txBody>
      </p:sp>
      <p:pic>
        <p:nvPicPr>
          <p:cNvPr id="6" name="Θέση περιεχομένου 5" descr="Εικόνα που περιέχει φαγητό, ψωμί&#10;&#10;Περιγραφή που δημιουργήθηκε αυτόματα">
            <a:extLst>
              <a:ext uri="{FF2B5EF4-FFF2-40B4-BE49-F238E27FC236}">
                <a16:creationId xmlns:a16="http://schemas.microsoft.com/office/drawing/2014/main" xmlns="" id="{D3196FC1-5238-4FBE-B7EC-C4972A146013}"/>
              </a:ext>
            </a:extLst>
          </p:cNvPr>
          <p:cNvPicPr>
            <a:picLocks noGrp="1" noChangeAspect="1"/>
          </p:cNvPicPr>
          <p:nvPr>
            <p:ph sz="half" idx="1"/>
          </p:nvPr>
        </p:nvPicPr>
        <p:blipFill>
          <a:blip r:embed="rId5" cstate="print"/>
          <a:stretch>
            <a:fillRect/>
          </a:stretch>
        </p:blipFill>
        <p:spPr>
          <a:xfrm>
            <a:off x="3957067" y="1310090"/>
            <a:ext cx="4727351" cy="420734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xmlns="" val="20848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1CFC1BB-C5B3-4479-9752-C53221627F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alphaModFix amt="1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xmlns="" id="{C56FCE19-3103-4473-A92E-E38D00FCD00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15" name="Picture 14">
            <a:extLst>
              <a:ext uri="{FF2B5EF4-FFF2-40B4-BE49-F238E27FC236}">
                <a16:creationId xmlns:a16="http://schemas.microsoft.com/office/drawing/2014/main" xmlns="" id="{E909C556-FC01-4870-ABC0-8D5C17BD0F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7" name="Rectangle 16">
            <a:extLst>
              <a:ext uri="{FF2B5EF4-FFF2-40B4-BE49-F238E27FC236}">
                <a16:creationId xmlns:a16="http://schemas.microsoft.com/office/drawing/2014/main" xmlns="" id="{C6DB8A24-0DF2-4AB3-9191-C02AB6937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95084DD5-C52F-42ED-BAEE-D6806EB5664A}"/>
              </a:ext>
            </a:extLst>
          </p:cNvPr>
          <p:cNvSpPr>
            <a:spLocks noGrp="1"/>
          </p:cNvSpPr>
          <p:nvPr>
            <p:ph type="title"/>
          </p:nvPr>
        </p:nvSpPr>
        <p:spPr>
          <a:xfrm>
            <a:off x="510241" y="753228"/>
            <a:ext cx="7210396" cy="1080938"/>
          </a:xfrm>
        </p:spPr>
        <p:txBody>
          <a:bodyPr vert="horz" lIns="91440" tIns="45720" rIns="91440" bIns="45720" rtlCol="0" anchor="ctr">
            <a:normAutofit/>
          </a:bodyPr>
          <a:lstStyle/>
          <a:p>
            <a:r>
              <a:rPr lang="en-US" sz="4000" dirty="0">
                <a:latin typeface="Times New Roman" panose="02020603050405020304" pitchFamily="18" charset="0"/>
                <a:cs typeface="Times New Roman" panose="02020603050405020304" pitchFamily="18" charset="0"/>
              </a:rPr>
              <a:t>ROULADEN</a:t>
            </a:r>
          </a:p>
        </p:txBody>
      </p:sp>
      <p:sp>
        <p:nvSpPr>
          <p:cNvPr id="4" name="Θέση περιεχομένου 3">
            <a:extLst>
              <a:ext uri="{FF2B5EF4-FFF2-40B4-BE49-F238E27FC236}">
                <a16:creationId xmlns:a16="http://schemas.microsoft.com/office/drawing/2014/main" xmlns="" id="{A4A78306-ACEE-4DA8-856C-AB76298BB625}"/>
              </a:ext>
            </a:extLst>
          </p:cNvPr>
          <p:cNvSpPr>
            <a:spLocks noGrp="1"/>
          </p:cNvSpPr>
          <p:nvPr>
            <p:ph sz="half" idx="2"/>
          </p:nvPr>
        </p:nvSpPr>
        <p:spPr>
          <a:xfrm>
            <a:off x="2833254" y="2336873"/>
            <a:ext cx="4887382" cy="3599316"/>
          </a:xfrm>
        </p:spPr>
        <p:txBody>
          <a:bodyPr vert="horz" lIns="91440" tIns="45720" rIns="91440" bIns="45720" rtlCol="0">
            <a:normAutofit fontScale="92500" lnSpcReduction="20000"/>
          </a:bodyPr>
          <a:lstStyle/>
          <a:p>
            <a:pPr>
              <a:buFont typeface="Wingdings" panose="05000000000000000000" pitchFamily="2" charset="2"/>
              <a:buChar char="q"/>
            </a:pPr>
            <a:r>
              <a:rPr lang="el-GR" dirty="0">
                <a:latin typeface="Times New Roman" panose="02020603050405020304" pitchFamily="18" charset="0"/>
                <a:cs typeface="Times New Roman" panose="02020603050405020304" pitchFamily="18" charset="0"/>
              </a:rPr>
              <a:t>Μπορεί να ακούγεται γαλλικό, όμως το Rouladen,  τα ρολάκια από λεπτοκομμένο μοσχάρι γεμισμένο με χοιρινό, κρεμμύδια και πίκλες, είναι ένα κλασικό γερμανικό πιάτο. Αφού γεμιστούν, τα ρολά τσιγαρίζονται σε μια κατσαρόλα και μετά περιχύνονται με κόκκινο κρασί και ζωμό.</a:t>
            </a:r>
            <a:endParaRPr lang="en-US" dirty="0">
              <a:latin typeface="Times New Roman" panose="02020603050405020304" pitchFamily="18" charset="0"/>
              <a:cs typeface="Times New Roman" panose="02020603050405020304" pitchFamily="18" charset="0"/>
            </a:endParaRPr>
          </a:p>
        </p:txBody>
      </p:sp>
      <p:pic>
        <p:nvPicPr>
          <p:cNvPr id="6" name="Θέση περιεχομένου 5" descr="Εικόνα που περιέχει φαγητό, μπολ, πιάτο, γεύμα&#10;&#10;Περιγραφή που δημιουργήθηκε αυτόματα">
            <a:extLst>
              <a:ext uri="{FF2B5EF4-FFF2-40B4-BE49-F238E27FC236}">
                <a16:creationId xmlns:a16="http://schemas.microsoft.com/office/drawing/2014/main" xmlns="" id="{99447520-9F23-461F-8D8A-6C0C2292FBF7}"/>
              </a:ext>
            </a:extLst>
          </p:cNvPr>
          <p:cNvPicPr>
            <a:picLocks noGrp="1" noChangeAspect="1"/>
          </p:cNvPicPr>
          <p:nvPr>
            <p:ph sz="half" idx="1"/>
          </p:nvPr>
        </p:nvPicPr>
        <p:blipFill rotWithShape="1">
          <a:blip r:embed="rId5" cstate="print"/>
          <a:srcRect l="19752" r="35351"/>
          <a:stretch/>
        </p:blipFill>
        <p:spPr>
          <a:xfrm>
            <a:off x="595744" y="2336873"/>
            <a:ext cx="2019680"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xmlns="" val="483437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4">
            <a:extLst>
              <a:ext uri="{FF2B5EF4-FFF2-40B4-BE49-F238E27FC236}">
                <a16:creationId xmlns:a16="http://schemas.microsoft.com/office/drawing/2014/main" xmlns="" id="{01CFC1BB-C5B3-4479-9752-C53221627F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alphaModFix amt="1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0" name="Picture 16">
            <a:extLst>
              <a:ext uri="{FF2B5EF4-FFF2-40B4-BE49-F238E27FC236}">
                <a16:creationId xmlns:a16="http://schemas.microsoft.com/office/drawing/2014/main" xmlns="" id="{C56FCE19-3103-4473-A92E-E38D00FCD00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51" name="Picture 18">
            <a:extLst>
              <a:ext uri="{FF2B5EF4-FFF2-40B4-BE49-F238E27FC236}">
                <a16:creationId xmlns:a16="http://schemas.microsoft.com/office/drawing/2014/main" xmlns="" id="{E909C556-FC01-4870-ABC0-8D5C17BD0F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52" name="Rectangle 20">
            <a:extLst>
              <a:ext uri="{FF2B5EF4-FFF2-40B4-BE49-F238E27FC236}">
                <a16:creationId xmlns:a16="http://schemas.microsoft.com/office/drawing/2014/main" xmlns="" id="{C6DB8A24-0DF2-4AB3-9191-C02AB6937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741C9954-E9C2-474C-8F1E-A9EA7D627A4E}"/>
              </a:ext>
            </a:extLst>
          </p:cNvPr>
          <p:cNvSpPr>
            <a:spLocks noGrp="1"/>
          </p:cNvSpPr>
          <p:nvPr>
            <p:ph type="title"/>
          </p:nvPr>
        </p:nvSpPr>
        <p:spPr>
          <a:xfrm>
            <a:off x="510241" y="753228"/>
            <a:ext cx="7210396" cy="1080938"/>
          </a:xfrm>
        </p:spPr>
        <p:txBody>
          <a:bodyPr vert="horz" lIns="91440" tIns="45720" rIns="91440" bIns="45720" rtlCol="0" anchor="ctr">
            <a:normAutofit/>
          </a:bodyPr>
          <a:lstStyle/>
          <a:p>
            <a:r>
              <a:rPr lang="en-US" sz="4000" dirty="0">
                <a:latin typeface="Times New Roman" panose="02020603050405020304" pitchFamily="18" charset="0"/>
                <a:cs typeface="Times New Roman" panose="02020603050405020304" pitchFamily="18" charset="0"/>
              </a:rPr>
              <a:t>Radler</a:t>
            </a:r>
          </a:p>
        </p:txBody>
      </p:sp>
      <p:sp>
        <p:nvSpPr>
          <p:cNvPr id="4" name="Θέση κειμένου 3">
            <a:extLst>
              <a:ext uri="{FF2B5EF4-FFF2-40B4-BE49-F238E27FC236}">
                <a16:creationId xmlns:a16="http://schemas.microsoft.com/office/drawing/2014/main" xmlns="" id="{BEC4F87E-A3B9-4E27-A2F5-817CB1E539C9}"/>
              </a:ext>
            </a:extLst>
          </p:cNvPr>
          <p:cNvSpPr>
            <a:spLocks noGrp="1"/>
          </p:cNvSpPr>
          <p:nvPr>
            <p:ph type="body" sz="half" idx="2"/>
          </p:nvPr>
        </p:nvSpPr>
        <p:spPr>
          <a:xfrm>
            <a:off x="2833254" y="2336873"/>
            <a:ext cx="4887382" cy="3599316"/>
          </a:xfrm>
        </p:spPr>
        <p:txBody>
          <a:bodyPr vert="horz" lIns="91440" tIns="45720" rIns="91440" bIns="45720" rtlCol="0">
            <a:normAutofit/>
          </a:bodyPr>
          <a:lstStyle/>
          <a:p>
            <a:pPr marL="114300" indent="-342900">
              <a:buFont typeface="Wingdings" panose="05000000000000000000" pitchFamily="2" charset="2"/>
              <a:buChar char="q"/>
            </a:pPr>
            <a:r>
              <a:rPr lang="el-GR" sz="2400" dirty="0">
                <a:latin typeface="Times New Roman" panose="02020603050405020304" pitchFamily="18" charset="0"/>
                <a:cs typeface="Times New Roman" panose="02020603050405020304" pitchFamily="18" charset="0"/>
              </a:rPr>
              <a:t>Η μπύρα αναμεμειγμένη με σόδα και λάιμ είναι πολύ δημοφιλής στη Γερμανία.</a:t>
            </a:r>
            <a:endParaRPr lang="en-US" sz="2400" dirty="0">
              <a:latin typeface="Times New Roman" panose="02020603050405020304" pitchFamily="18" charset="0"/>
              <a:cs typeface="Times New Roman" panose="02020603050405020304" pitchFamily="18" charset="0"/>
            </a:endParaRPr>
          </a:p>
        </p:txBody>
      </p:sp>
      <p:pic>
        <p:nvPicPr>
          <p:cNvPr id="10" name="Θέση εικόνας 9" descr="Εικόνα που περιέχει πίνακας, φλιτζάνι, γυαλί, αλκοόλ&#10;&#10;Περιγραφή που δημιουργήθηκε αυτόματα">
            <a:extLst>
              <a:ext uri="{FF2B5EF4-FFF2-40B4-BE49-F238E27FC236}">
                <a16:creationId xmlns:a16="http://schemas.microsoft.com/office/drawing/2014/main" xmlns="" id="{EFED12DA-E85E-40DE-A4A2-DE7C33E2FDF9}"/>
              </a:ext>
            </a:extLst>
          </p:cNvPr>
          <p:cNvPicPr>
            <a:picLocks noGrp="1" noChangeAspect="1"/>
          </p:cNvPicPr>
          <p:nvPr>
            <p:ph type="pic" idx="1"/>
          </p:nvPr>
        </p:nvPicPr>
        <p:blipFill rotWithShape="1">
          <a:blip r:embed="rId5" cstate="print"/>
          <a:srcRect l="25025" r="25028" b="3"/>
          <a:stretch/>
        </p:blipFill>
        <p:spPr>
          <a:xfrm>
            <a:off x="748145" y="2130822"/>
            <a:ext cx="1853424" cy="411934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xmlns="" val="216882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990600" y="1066800"/>
            <a:ext cx="7162800" cy="3505200"/>
          </a:xfrm>
        </p:spPr>
        <p:txBody>
          <a:bodyPr/>
          <a:lstStyle/>
          <a:p>
            <a:r>
              <a:rPr lang="el-GR" dirty="0" smtClean="0">
                <a:solidFill>
                  <a:schemeClr val="tx1"/>
                </a:solidFill>
              </a:rPr>
              <a:t>Το ταξίδι θα ξεκινήσει από την Αθήνα στο αεροδρόμιο Ελευθέριος Βενιζέλος στο αεροδρόμιο </a:t>
            </a:r>
            <a:r>
              <a:rPr lang="en-US" dirty="0" err="1" smtClean="0">
                <a:solidFill>
                  <a:schemeClr val="tx1"/>
                </a:solidFill>
              </a:rPr>
              <a:t>Flughafen</a:t>
            </a:r>
            <a:r>
              <a:rPr lang="en-US" dirty="0" smtClean="0">
                <a:solidFill>
                  <a:schemeClr val="tx1"/>
                </a:solidFill>
              </a:rPr>
              <a:t> Berlin-Brandenburg International </a:t>
            </a:r>
            <a:r>
              <a:rPr lang="el-GR" dirty="0" smtClean="0">
                <a:solidFill>
                  <a:schemeClr val="tx1"/>
                </a:solidFill>
              </a:rPr>
              <a:t>στο Βερολίνο όπου η πτήση θα διαρκέσει περίπου 2,5 ώρες </a:t>
            </a:r>
          </a:p>
          <a:p>
            <a:endParaRPr lang="el-GR"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828800"/>
            <a:ext cx="8382000" cy="1676400"/>
          </a:xfrm>
        </p:spPr>
        <p:txBody>
          <a:bodyPr>
            <a:noAutofit/>
          </a:bodyPr>
          <a:lstStyle/>
          <a:p>
            <a:r>
              <a:rPr lang="el-GR" sz="5400" dirty="0" smtClean="0"/>
              <a:t>Μερικά σημεία που πρέπει να επισκεφτείς άμα πας στην Γερμανία</a:t>
            </a:r>
            <a:endParaRPr lang="el-GR" sz="5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0" y="0"/>
            <a:ext cx="7010400" cy="781050"/>
          </a:xfrm>
        </p:spPr>
        <p:txBody>
          <a:bodyPr>
            <a:normAutofit/>
          </a:bodyPr>
          <a:lstStyle/>
          <a:p>
            <a:pPr algn="ctr"/>
            <a:r>
              <a:rPr lang="el-GR" sz="4000" dirty="0" smtClean="0"/>
              <a:t>Καθεδρικός ναός της Κολωνίας</a:t>
            </a:r>
            <a:endParaRPr lang="el-GR" sz="4000" dirty="0"/>
          </a:p>
        </p:txBody>
      </p:sp>
      <p:sp>
        <p:nvSpPr>
          <p:cNvPr id="4" name="3 - Θέση κειμένου"/>
          <p:cNvSpPr>
            <a:spLocks noGrp="1"/>
          </p:cNvSpPr>
          <p:nvPr>
            <p:ph type="body" sz="half" idx="2"/>
          </p:nvPr>
        </p:nvSpPr>
        <p:spPr>
          <a:xfrm>
            <a:off x="304800" y="3962400"/>
            <a:ext cx="8458200" cy="2667000"/>
          </a:xfrm>
        </p:spPr>
        <p:txBody>
          <a:bodyPr>
            <a:normAutofit/>
          </a:bodyPr>
          <a:lstStyle/>
          <a:p>
            <a:r>
              <a:rPr lang="el-GR" sz="1800" dirty="0" smtClean="0"/>
              <a:t>Ο πανύψηλος καθεδρικός ναός του Αγίου Πέτρου και της Αγίας Μαρίας, στις όχθες του Ρήνου είναι το πιο εντυπωσιακό ορόσημο της Κολωνίας. Το αριστούργημα της υψηλής γοτθικής αρχιτεκτονικής, ένας από τους μεγαλύτερους καθεδρικούς ναούς στην Ευρώπη, ξεκίνησε το 1248 και ήταν το πιο φιλόδοξο κτίριο του Μεσαίωνα. Η επιβλητική πρόσοψή της, το θαυμάσιο εσωτερικό της, καλύπτει έκταση 6.166 τετραγωνικών μέτρων και διαθέτει 56 τεράστιους πυλώνες. Πάνω από το ψηλό βωμό βρίσκεται το </a:t>
            </a:r>
            <a:r>
              <a:rPr lang="el-GR" sz="1800" dirty="0" err="1" smtClean="0"/>
              <a:t>Reliquary</a:t>
            </a:r>
            <a:r>
              <a:rPr lang="el-GR" sz="1800" dirty="0" smtClean="0"/>
              <a:t> των Τριών Βασιλέων, ένα έργο χρυσού του 12ου αιώνα που σχεδίασε ο </a:t>
            </a:r>
            <a:r>
              <a:rPr lang="el-GR" sz="1800" dirty="0" err="1" smtClean="0"/>
              <a:t>Νίκολας</a:t>
            </a:r>
            <a:r>
              <a:rPr lang="el-GR" sz="1800" dirty="0" smtClean="0"/>
              <a:t> του </a:t>
            </a:r>
            <a:r>
              <a:rPr lang="el-GR" sz="1800" dirty="0" err="1" smtClean="0"/>
              <a:t>Βερντούν</a:t>
            </a:r>
            <a:r>
              <a:rPr lang="el-GR" sz="1800" dirty="0" smtClean="0"/>
              <a:t> για να φιλοξενήσει τα λείψανα των Τριών Βασιλέων που έφεραν εδώ από το Μιλάνο.</a:t>
            </a:r>
            <a:endParaRPr lang="el-GR" sz="1800" dirty="0"/>
          </a:p>
        </p:txBody>
      </p:sp>
      <p:pic>
        <p:nvPicPr>
          <p:cNvPr id="5" name="Picture 10" descr="Κολωνία Βόρεια Ρηνανία Βεστφαλία | Cosmorama"/>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762000"/>
            <a:ext cx="4074583" cy="305593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81000"/>
            <a:ext cx="7924800" cy="184150"/>
          </a:xfrm>
        </p:spPr>
        <p:txBody>
          <a:bodyPr>
            <a:noAutofit/>
          </a:bodyPr>
          <a:lstStyle/>
          <a:p>
            <a:pPr algn="ctr"/>
            <a:r>
              <a:rPr lang="el-GR" sz="4000" dirty="0" smtClean="0"/>
              <a:t>Πάρκο </a:t>
            </a:r>
            <a:r>
              <a:rPr lang="en-US" sz="4000" dirty="0" err="1" smtClean="0"/>
              <a:t>Sianssouc</a:t>
            </a:r>
            <a:endParaRPr lang="el-GR" sz="4000" dirty="0"/>
          </a:p>
        </p:txBody>
      </p:sp>
      <p:sp>
        <p:nvSpPr>
          <p:cNvPr id="4" name="3 - Θέση κειμένου"/>
          <p:cNvSpPr>
            <a:spLocks noGrp="1"/>
          </p:cNvSpPr>
          <p:nvPr>
            <p:ph type="body" sz="half" idx="2"/>
          </p:nvPr>
        </p:nvSpPr>
        <p:spPr>
          <a:xfrm>
            <a:off x="457200" y="3810000"/>
            <a:ext cx="8458200" cy="2862263"/>
          </a:xfrm>
        </p:spPr>
        <p:txBody>
          <a:bodyPr>
            <a:normAutofit/>
          </a:bodyPr>
          <a:lstStyle/>
          <a:p>
            <a:r>
              <a:rPr lang="el-GR" sz="2000" dirty="0" smtClean="0"/>
              <a:t>Το πάρκο </a:t>
            </a:r>
            <a:r>
              <a:rPr lang="el-GR" sz="2000" dirty="0" err="1" smtClean="0"/>
              <a:t>Sanssouci</a:t>
            </a:r>
            <a:r>
              <a:rPr lang="el-GR" sz="2000" dirty="0" smtClean="0"/>
              <a:t> περιλαμβάνει έναν υπέροχο κήπο με λουλούδια, περισσότερα από 3.000 οπωροφόρα δέντρα και πολλά θερμοκήπια και μια  λεωφόρο ευθεία-ως-βέλος, μήκους δυόμισι χιλιομέτρων, προστατευμένη από κάθε πλευρά με καλυμμένους φράχτες, τέλειους χλοοτάπητες και πανέμορφους κήπους. </a:t>
            </a:r>
            <a:r>
              <a:rPr lang="el-GR" sz="2000" dirty="0" err="1" smtClean="0"/>
              <a:t>Επισης</a:t>
            </a:r>
            <a:r>
              <a:rPr lang="el-GR" sz="2000" dirty="0" smtClean="0"/>
              <a:t> </a:t>
            </a:r>
            <a:r>
              <a:rPr lang="el-GR" sz="2000" dirty="0" err="1" smtClean="0"/>
              <a:t>εχει</a:t>
            </a:r>
            <a:r>
              <a:rPr lang="el-GR" sz="2000" dirty="0" smtClean="0"/>
              <a:t> Πινακοθήκη με  πολλά έργα τέχνης και το εξαίσιο Κινέζικο Σπίτι, ένα εξαιρετικά περίτεχνο περίπτερο κήπου. και το υπέροχο Ρωμαϊκά Λουτρά συγκρότημα</a:t>
            </a:r>
            <a:endParaRPr lang="el-GR" sz="2000" dirty="0"/>
          </a:p>
        </p:txBody>
      </p:sp>
      <p:pic>
        <p:nvPicPr>
          <p:cNvPr id="5" name="Εικόνα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52600" y="609600"/>
            <a:ext cx="5257165" cy="29565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001000" cy="609600"/>
          </a:xfrm>
        </p:spPr>
        <p:txBody>
          <a:bodyPr>
            <a:normAutofit/>
          </a:bodyPr>
          <a:lstStyle/>
          <a:p>
            <a:pPr algn="ctr"/>
            <a:r>
              <a:rPr lang="el-GR" sz="3200" dirty="0" smtClean="0"/>
              <a:t>Το Τείχος του Βερολίνου</a:t>
            </a:r>
            <a:endParaRPr lang="el-GR" sz="3200" dirty="0"/>
          </a:p>
        </p:txBody>
      </p:sp>
      <p:pic>
        <p:nvPicPr>
          <p:cNvPr id="8" name="7 - Θέση περιεχομένου" descr="Berlinermauer.jpg"/>
          <p:cNvPicPr>
            <a:picLocks noGrp="1" noChangeAspect="1"/>
          </p:cNvPicPr>
          <p:nvPr>
            <p:ph idx="1"/>
          </p:nvPr>
        </p:nvPicPr>
        <p:blipFill>
          <a:blip r:embed="rId2" cstate="print"/>
          <a:stretch>
            <a:fillRect/>
          </a:stretch>
        </p:blipFill>
        <p:spPr>
          <a:xfrm>
            <a:off x="2286000" y="4095750"/>
            <a:ext cx="3683000" cy="2762250"/>
          </a:xfrm>
        </p:spPr>
      </p:pic>
      <p:sp>
        <p:nvSpPr>
          <p:cNvPr id="4" name="3 - Θέση κειμένου"/>
          <p:cNvSpPr>
            <a:spLocks noGrp="1"/>
          </p:cNvSpPr>
          <p:nvPr>
            <p:ph type="body" sz="half" idx="2"/>
          </p:nvPr>
        </p:nvSpPr>
        <p:spPr>
          <a:xfrm>
            <a:off x="152400" y="685800"/>
            <a:ext cx="8686800" cy="3505200"/>
          </a:xfrm>
        </p:spPr>
        <p:txBody>
          <a:bodyPr>
            <a:normAutofit/>
          </a:bodyPr>
          <a:lstStyle/>
          <a:p>
            <a:r>
              <a:rPr lang="el-GR" sz="1600" dirty="0" smtClean="0"/>
              <a:t>Το Τείχος του Βερολίνου (στα γερμανικά </a:t>
            </a:r>
            <a:r>
              <a:rPr lang="el-GR" sz="1600" dirty="0" err="1" smtClean="0"/>
              <a:t>Berliner</a:t>
            </a:r>
            <a:r>
              <a:rPr lang="el-GR" sz="1600" dirty="0" smtClean="0"/>
              <a:t> </a:t>
            </a:r>
            <a:r>
              <a:rPr lang="el-GR" sz="1600" dirty="0" err="1" smtClean="0"/>
              <a:t>Mauer</a:t>
            </a:r>
            <a:r>
              <a:rPr lang="el-GR" sz="1600" dirty="0" smtClean="0"/>
              <a:t>), «τείχος της ντροπής» για τους Γερμανούς της δύσης και επισήμως αποκαλούμενο από την ανατολικογερμανική κυβέρνηση ως «αντιφασιστικό τείχος προστασίας», ανεγέρθηκε στην καρδιά του Βερολίνου με αφετηρία το βράδυ της 12ης Αυγούστου του 1961 από τη Λαοκρατική Δημοκρατία της Γερμανίας, η οποία επιχείρησε με αυτό τον τρόπο να θέσει ένα τέλος στην ολοένα και αυξανόμενη φυγή των κατοίκων της προς την Ομοσπονδιακή Δημοκρατία της Γερμανίας. Το τείχος, συνιστώσα της εσωτερικής γερμανικής </a:t>
            </a:r>
            <a:r>
              <a:rPr lang="el-GR" sz="1600" dirty="0" err="1" smtClean="0"/>
              <a:t>συνοριογραμμής</a:t>
            </a:r>
            <a:r>
              <a:rPr lang="el-GR" sz="1600" dirty="0" smtClean="0"/>
              <a:t>, αποτελούσε ένα φυσικό σύνορο μεταξύ του Ανατολικού Βερολίνου και του </a:t>
            </a:r>
            <a:r>
              <a:rPr lang="el-GR" sz="1600" dirty="0" err="1" smtClean="0"/>
              <a:t>Δυτικο</a:t>
            </a:r>
            <a:r>
              <a:rPr lang="el-GR" sz="1600" dirty="0" smtClean="0"/>
              <a:t> Βερολίνου για διάστημα των 28 ετών, ενώ αποτελούσε το σημαντικότερο σύμβολο μιας Ευρώπης διχοτομημένης από το σιδηρούν παραπέτασμα. Κάτι παραπάνω από ένα απλό τείχος, επρόκειτο για μια σύνθετη στρατιωτική κατασκευή η οποία περιείχε δύο τείχη ύψους 3,6 μέτρων με διάδρομο περιπολίας, 302 παρατηρητήρια και συστήματα συναγερμού, 14.000 φύλακες, 600 σκυλιά και </a:t>
            </a:r>
            <a:r>
              <a:rPr lang="el-GR" sz="1600" dirty="0" err="1" smtClean="0"/>
              <a:t>καλωδιωτά</a:t>
            </a:r>
            <a:r>
              <a:rPr lang="el-GR" sz="1600" dirty="0" smtClean="0"/>
              <a:t> πλέγματα. Ένας αδιευκρίνιστος αριθμός ατόμων υπήρξαν θύματα προσπαθειών διάβασης του τείχους. Ωστόσο, φαίνεται ότι οι Ανατολικογερμανοί </a:t>
            </a:r>
            <a:r>
              <a:rPr lang="el-GR" sz="1600" dirty="0" err="1" smtClean="0"/>
              <a:t>συνοριοφύλακες</a:t>
            </a:r>
            <a:r>
              <a:rPr lang="el-GR" sz="1600" dirty="0" smtClean="0"/>
              <a:t> και οι Σοβιετικοί στρατιώτες δεν δίσταζαν να πυροβολήσουν τους φυγάδες.</a:t>
            </a:r>
          </a:p>
          <a:p>
            <a:endParaRPr lang="el-G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295400"/>
            <a:ext cx="8686800" cy="304800"/>
          </a:xfrm>
        </p:spPr>
        <p:txBody>
          <a:bodyPr>
            <a:noAutofit/>
          </a:bodyPr>
          <a:lstStyle/>
          <a:p>
            <a:r>
              <a:rPr lang="el-GR" sz="2000" dirty="0" smtClean="0"/>
              <a:t>Η </a:t>
            </a:r>
            <a:r>
              <a:rPr lang="el-GR" sz="2000" b="1" dirty="0" smtClean="0"/>
              <a:t>Πύλη του Βρανδεμβούργου</a:t>
            </a:r>
            <a:r>
              <a:rPr lang="el-GR" sz="2000" dirty="0" smtClean="0"/>
              <a:t> (γερμανικά: </a:t>
            </a:r>
            <a:r>
              <a:rPr lang="el-GR" sz="2000" i="1" dirty="0" err="1" smtClean="0"/>
              <a:t>Brandenburger</a:t>
            </a:r>
            <a:r>
              <a:rPr lang="el-GR" sz="2000" i="1" dirty="0" smtClean="0"/>
              <a:t> </a:t>
            </a:r>
            <a:r>
              <a:rPr lang="el-GR" sz="2000" i="1" dirty="0" err="1" smtClean="0"/>
              <a:t>Tor</a:t>
            </a:r>
            <a:r>
              <a:rPr lang="el-GR" sz="2000" dirty="0" smtClean="0"/>
              <a:t>), στο κέντρο του Βερολίνου, αποτελούσε παλιότερα την πύλη της πόλης, ενώ σήμερα είναι το πιο αναγνωρίσιμο σύμβολο της γερμανικής πρωτεύουσας. Το οικοδόμημα βρίσκεται στην πλατεία </a:t>
            </a:r>
            <a:r>
              <a:rPr lang="el-GR" sz="2000" dirty="0" err="1" smtClean="0"/>
              <a:t>Παρίζερ</a:t>
            </a:r>
            <a:r>
              <a:rPr lang="el-GR" sz="2000" dirty="0" smtClean="0"/>
              <a:t> (γερμ. </a:t>
            </a:r>
            <a:r>
              <a:rPr lang="el-GR" sz="2000" i="1" dirty="0" err="1" smtClean="0"/>
              <a:t>Pariser</a:t>
            </a:r>
            <a:r>
              <a:rPr lang="el-GR" sz="2000" i="1" dirty="0" smtClean="0"/>
              <a:t> </a:t>
            </a:r>
            <a:r>
              <a:rPr lang="el-GR" sz="2000" i="1" dirty="0" err="1" smtClean="0"/>
              <a:t>Platz</a:t>
            </a:r>
            <a:r>
              <a:rPr lang="el-GR" sz="2000" dirty="0" smtClean="0"/>
              <a:t>), την οποία συνδέει με την λεωφόρο </a:t>
            </a:r>
            <a:r>
              <a:rPr lang="el-GR" sz="2000" dirty="0" err="1" smtClean="0"/>
              <a:t>Ούντερ</a:t>
            </a:r>
            <a:r>
              <a:rPr lang="el-GR" sz="2000" dirty="0" smtClean="0"/>
              <a:t> </a:t>
            </a:r>
            <a:r>
              <a:rPr lang="el-GR" sz="2000" dirty="0" err="1" smtClean="0"/>
              <a:t>ντεν</a:t>
            </a:r>
            <a:r>
              <a:rPr lang="el-GR" sz="2000" dirty="0" smtClean="0"/>
              <a:t> </a:t>
            </a:r>
            <a:r>
              <a:rPr lang="el-GR" sz="2000" dirty="0" err="1" smtClean="0"/>
              <a:t>Λίντεν</a:t>
            </a:r>
            <a:r>
              <a:rPr lang="el-GR" sz="2000" dirty="0" smtClean="0"/>
              <a:t> (γερμ. </a:t>
            </a:r>
            <a:r>
              <a:rPr lang="el-GR" sz="2000" i="1" dirty="0" err="1" smtClean="0"/>
              <a:t>Unter</a:t>
            </a:r>
            <a:r>
              <a:rPr lang="el-GR" sz="2000" i="1" dirty="0" smtClean="0"/>
              <a:t> </a:t>
            </a:r>
            <a:r>
              <a:rPr lang="el-GR" sz="2000" i="1" dirty="0" err="1" smtClean="0"/>
              <a:t>den</a:t>
            </a:r>
            <a:r>
              <a:rPr lang="el-GR" sz="2000" i="1" dirty="0" smtClean="0"/>
              <a:t> </a:t>
            </a:r>
            <a:r>
              <a:rPr lang="el-GR" sz="2000" i="1" dirty="0" err="1" smtClean="0"/>
              <a:t>Linden</a:t>
            </a:r>
            <a:r>
              <a:rPr lang="el-GR" sz="2000" dirty="0" smtClean="0"/>
              <a:t>). Η πύλη είναι άρρηκτα συνδεδεμένη με πολλά σημαντικά γεγονότα της ιστορίας της Γερμανίας, αλλά και της παγκόσμιας ιστορίας, ιδιαίτερα του 20</a:t>
            </a:r>
            <a:r>
              <a:rPr lang="el-GR" sz="2000" baseline="30000" dirty="0" smtClean="0"/>
              <a:t>ού</a:t>
            </a:r>
            <a:r>
              <a:rPr lang="el-GR" sz="2000" dirty="0" smtClean="0"/>
              <a:t> αιώνα.</a:t>
            </a:r>
            <a:endParaRPr lang="el-GR" sz="2000" dirty="0"/>
          </a:p>
        </p:txBody>
      </p:sp>
      <p:pic>
        <p:nvPicPr>
          <p:cNvPr id="4" name="3 - Θέση περιεχομένου" descr="BrandenburgTor_in_early_morning_light.jpg"/>
          <p:cNvPicPr>
            <a:picLocks noGrp="1" noChangeAspect="1"/>
          </p:cNvPicPr>
          <p:nvPr>
            <p:ph idx="1"/>
          </p:nvPr>
        </p:nvPicPr>
        <p:blipFill>
          <a:blip r:embed="rId2" cstate="print"/>
          <a:stretch>
            <a:fillRect/>
          </a:stretch>
        </p:blipFill>
        <p:spPr>
          <a:xfrm>
            <a:off x="609600" y="2743200"/>
            <a:ext cx="7958667" cy="35814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4EF2B093-EE03-4513-9CC1-3FED134DB8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570CB42E-9381-4467-808D-9C9C9B347B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alphaModFix amt="1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6" name="Picture 15">
            <a:extLst>
              <a:ext uri="{FF2B5EF4-FFF2-40B4-BE49-F238E27FC236}">
                <a16:creationId xmlns:a16="http://schemas.microsoft.com/office/drawing/2014/main" xmlns="" id="{797E5EB0-850D-4E1E-B5E1-15BDE5953C3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1" y="5006046"/>
            <a:ext cx="3723894" cy="144049"/>
          </a:xfrm>
          <a:prstGeom prst="rect">
            <a:avLst/>
          </a:prstGeom>
        </p:spPr>
      </p:pic>
      <p:sp>
        <p:nvSpPr>
          <p:cNvPr id="18" name="Rectangle 17">
            <a:extLst>
              <a:ext uri="{FF2B5EF4-FFF2-40B4-BE49-F238E27FC236}">
                <a16:creationId xmlns:a16="http://schemas.microsoft.com/office/drawing/2014/main" xmlns="" id="{ACA8B7CD-4C32-4DF2-B96E-2B432707C7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838765"/>
            <a:ext cx="3723425"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6FCAC6A4-5FC1-4072-9739-0641684D644C}"/>
              </a:ext>
            </a:extLst>
          </p:cNvPr>
          <p:cNvSpPr>
            <a:spLocks noGrp="1"/>
          </p:cNvSpPr>
          <p:nvPr>
            <p:ph type="ctrTitle"/>
          </p:nvPr>
        </p:nvSpPr>
        <p:spPr>
          <a:xfrm>
            <a:off x="510241" y="2063262"/>
            <a:ext cx="2968250" cy="2661138"/>
          </a:xfrm>
        </p:spPr>
        <p:txBody>
          <a:bodyPr>
            <a:normAutofit fontScale="90000"/>
          </a:bodyPr>
          <a:lstStyle/>
          <a:p>
            <a:r>
              <a:rPr lang="el-GR" sz="4000" dirty="0">
                <a:latin typeface="Times New Roman" panose="02020603050405020304" pitchFamily="18" charset="0"/>
                <a:cs typeface="Times New Roman" panose="02020603050405020304" pitchFamily="18" charset="0"/>
              </a:rPr>
              <a:t>ΠΑΡΑΔΟΣΙΑΚΑ ΠΙΑΤΑ ΤΗΣ ΓΕΡΜΑΝΙΚΗΣ ΚΟΥΖΙΝΑΣ</a:t>
            </a:r>
          </a:p>
        </p:txBody>
      </p:sp>
      <p:sp>
        <p:nvSpPr>
          <p:cNvPr id="3" name="Υπότιτλος 2">
            <a:extLst>
              <a:ext uri="{FF2B5EF4-FFF2-40B4-BE49-F238E27FC236}">
                <a16:creationId xmlns:a16="http://schemas.microsoft.com/office/drawing/2014/main" xmlns="" id="{6DE51BB2-1639-408F-A23A-B8599DFF3B15}"/>
              </a:ext>
            </a:extLst>
          </p:cNvPr>
          <p:cNvSpPr>
            <a:spLocks noGrp="1"/>
          </p:cNvSpPr>
          <p:nvPr>
            <p:ph type="subTitle" idx="1"/>
          </p:nvPr>
        </p:nvSpPr>
        <p:spPr>
          <a:xfrm>
            <a:off x="510243" y="5019237"/>
            <a:ext cx="2968249" cy="1838763"/>
          </a:xfrm>
        </p:spPr>
        <p:txBody>
          <a:bodyPr>
            <a:normAutofit/>
          </a:bodyPr>
          <a:lstStyle/>
          <a:p>
            <a:pPr lvl="1" algn="l"/>
            <a:endParaRPr lang="en-US" sz="1900" b="1" i="0" cap="all" dirty="0">
              <a:solidFill>
                <a:srgbClr val="111111"/>
              </a:solidFill>
              <a:effectLst/>
              <a:latin typeface="Times New Roman" panose="02020603050405020304" pitchFamily="18" charset="0"/>
              <a:cs typeface="Times New Roman" panose="02020603050405020304" pitchFamily="18" charset="0"/>
            </a:endParaRPr>
          </a:p>
          <a:p>
            <a:pPr algn="l"/>
            <a:endParaRPr lang="en-US" b="1" i="0" cap="all" dirty="0">
              <a:solidFill>
                <a:srgbClr val="111111"/>
              </a:solidFill>
              <a:effectLst/>
              <a:latin typeface="Fira Sans Condensed" panose="020B0503050000020004" pitchFamily="34" charset="0"/>
            </a:endParaRPr>
          </a:p>
          <a:p>
            <a:endParaRPr lang="el-GR" dirty="0"/>
          </a:p>
        </p:txBody>
      </p:sp>
      <p:sp>
        <p:nvSpPr>
          <p:cNvPr id="20" name="Rectangle 19">
            <a:extLst>
              <a:ext uri="{FF2B5EF4-FFF2-40B4-BE49-F238E27FC236}">
                <a16:creationId xmlns:a16="http://schemas.microsoft.com/office/drawing/2014/main" xmlns="" id="{0E5F4282-D045-4B94-88BF-ABB9DC2249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86898" y="488844"/>
            <a:ext cx="2533558" cy="352604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εσωτερικό, κίτρινο&#10;&#10;Περιγραφή που δημιουργήθηκε αυτόματα">
            <a:extLst>
              <a:ext uri="{FF2B5EF4-FFF2-40B4-BE49-F238E27FC236}">
                <a16:creationId xmlns:a16="http://schemas.microsoft.com/office/drawing/2014/main" xmlns="" id="{5BB48DCE-EFA6-4269-A986-CB71A0B40910}"/>
              </a:ext>
            </a:extLst>
          </p:cNvPr>
          <p:cNvPicPr>
            <a:picLocks noChangeAspect="1"/>
          </p:cNvPicPr>
          <p:nvPr/>
        </p:nvPicPr>
        <p:blipFill>
          <a:blip r:embed="rId4" cstate="print"/>
          <a:stretch>
            <a:fillRect/>
          </a:stretch>
        </p:blipFill>
        <p:spPr>
          <a:xfrm>
            <a:off x="4086428" y="420708"/>
            <a:ext cx="2533558" cy="3594177"/>
          </a:xfrm>
          <a:prstGeom prst="rect">
            <a:avLst/>
          </a:prstGeom>
        </p:spPr>
      </p:pic>
      <p:sp>
        <p:nvSpPr>
          <p:cNvPr id="22" name="Rectangle 21">
            <a:extLst>
              <a:ext uri="{FF2B5EF4-FFF2-40B4-BE49-F238E27FC236}">
                <a16:creationId xmlns:a16="http://schemas.microsoft.com/office/drawing/2014/main" xmlns="" id="{589B80DF-5D27-45E5-B4BC-AF179FC03C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5759" y="488844"/>
            <a:ext cx="2054768" cy="248087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6428145A-0D28-4D99-ADCE-27370688DE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86899" y="4169239"/>
            <a:ext cx="2533558" cy="220937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E01DAC29-F89D-4AA8-87C4-DBC8B397BD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5760" y="3130583"/>
            <a:ext cx="2054768" cy="3248034"/>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descr="Εικόνα που περιέχει χάρτης&#10;&#10;Περιγραφή που δημιουργήθηκε αυτόματα">
            <a:extLst>
              <a:ext uri="{FF2B5EF4-FFF2-40B4-BE49-F238E27FC236}">
                <a16:creationId xmlns:a16="http://schemas.microsoft.com/office/drawing/2014/main" xmlns="" id="{EE3552A5-2E28-4872-A6DD-00D4B762B25C}"/>
              </a:ext>
            </a:extLst>
          </p:cNvPr>
          <p:cNvPicPr>
            <a:picLocks noChangeAspect="1"/>
          </p:cNvPicPr>
          <p:nvPr/>
        </p:nvPicPr>
        <p:blipFill>
          <a:blip r:embed="rId5" cstate="print"/>
          <a:stretch>
            <a:fillRect/>
          </a:stretch>
        </p:blipFill>
        <p:spPr>
          <a:xfrm>
            <a:off x="6725760" y="3130583"/>
            <a:ext cx="2241821" cy="3598208"/>
          </a:xfrm>
          <a:prstGeom prst="rect">
            <a:avLst/>
          </a:prstGeom>
        </p:spPr>
      </p:pic>
      <p:pic>
        <p:nvPicPr>
          <p:cNvPr id="9" name="Εικόνα 8" descr="Εικόνα που περιέχει φαγητό, ψωμί&#10;&#10;Περιγραφή που δημιουργήθηκε αυτόματα">
            <a:extLst>
              <a:ext uri="{FF2B5EF4-FFF2-40B4-BE49-F238E27FC236}">
                <a16:creationId xmlns:a16="http://schemas.microsoft.com/office/drawing/2014/main" xmlns="" id="{0CB85557-BCE5-407B-B5AB-A32D759EA2DF}"/>
              </a:ext>
            </a:extLst>
          </p:cNvPr>
          <p:cNvPicPr>
            <a:picLocks noChangeAspect="1"/>
          </p:cNvPicPr>
          <p:nvPr/>
        </p:nvPicPr>
        <p:blipFill>
          <a:blip r:embed="rId6" cstate="print"/>
          <a:stretch>
            <a:fillRect/>
          </a:stretch>
        </p:blipFill>
        <p:spPr>
          <a:xfrm>
            <a:off x="4086428" y="4169239"/>
            <a:ext cx="2533558" cy="2253811"/>
          </a:xfrm>
          <a:prstGeom prst="rect">
            <a:avLst/>
          </a:prstGeom>
        </p:spPr>
      </p:pic>
      <p:pic>
        <p:nvPicPr>
          <p:cNvPr id="19" name="Εικόνα 18" descr="Εικόνα που περιέχει φαγητό, πιάτο, πίνακας, σούπα&#10;&#10;Περιγραφή που δημιουργήθηκε αυτόματα">
            <a:extLst>
              <a:ext uri="{FF2B5EF4-FFF2-40B4-BE49-F238E27FC236}">
                <a16:creationId xmlns:a16="http://schemas.microsoft.com/office/drawing/2014/main" xmlns="" id="{7D484B78-29AE-460D-903C-AFE2B9229D08}"/>
              </a:ext>
            </a:extLst>
          </p:cNvPr>
          <p:cNvPicPr>
            <a:picLocks noChangeAspect="1"/>
          </p:cNvPicPr>
          <p:nvPr/>
        </p:nvPicPr>
        <p:blipFill>
          <a:blip r:embed="rId7" cstate="print"/>
          <a:stretch>
            <a:fillRect/>
          </a:stretch>
        </p:blipFill>
        <p:spPr>
          <a:xfrm>
            <a:off x="6725760" y="488844"/>
            <a:ext cx="2147800" cy="2480872"/>
          </a:xfrm>
          <a:prstGeom prst="rect">
            <a:avLst/>
          </a:prstGeom>
        </p:spPr>
      </p:pic>
    </p:spTree>
    <p:extLst>
      <p:ext uri="{BB962C8B-B14F-4D97-AF65-F5344CB8AC3E}">
        <p14:creationId xmlns:p14="http://schemas.microsoft.com/office/powerpoint/2010/main" xmlns="" val="71425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B10242-3548-4C89-82DF-1DD646B8394B}"/>
              </a:ext>
            </a:extLst>
          </p:cNvPr>
          <p:cNvSpPr>
            <a:spLocks noGrp="1"/>
          </p:cNvSpPr>
          <p:nvPr>
            <p:ph type="title"/>
          </p:nvPr>
        </p:nvSpPr>
        <p:spPr>
          <a:xfrm>
            <a:off x="515472" y="762464"/>
            <a:ext cx="7210396" cy="1080938"/>
          </a:xfrm>
        </p:spPr>
        <p:txBody>
          <a:bodyPr>
            <a:normAutofit/>
          </a:bodyPr>
          <a:lstStyle/>
          <a:p>
            <a:r>
              <a:rPr lang="en-US" sz="4000" dirty="0">
                <a:latin typeface="Times New Roman" panose="02020603050405020304" pitchFamily="18" charset="0"/>
                <a:cs typeface="Times New Roman" panose="02020603050405020304" pitchFamily="18" charset="0"/>
              </a:rPr>
              <a:t>BRATWURST</a:t>
            </a:r>
            <a:endParaRPr lang="el-GR" sz="4000" dirty="0">
              <a:latin typeface="Times New Roman" panose="02020603050405020304" pitchFamily="18" charset="0"/>
              <a:cs typeface="Times New Roman" panose="02020603050405020304" pitchFamily="18" charset="0"/>
            </a:endParaRPr>
          </a:p>
        </p:txBody>
      </p:sp>
      <p:pic>
        <p:nvPicPr>
          <p:cNvPr id="6" name="Θέση περιεχομένου 5">
            <a:extLst>
              <a:ext uri="{FF2B5EF4-FFF2-40B4-BE49-F238E27FC236}">
                <a16:creationId xmlns:a16="http://schemas.microsoft.com/office/drawing/2014/main" xmlns="" id="{821D2185-EC1F-4AEC-B127-6FB670F53FF5}"/>
              </a:ext>
            </a:extLst>
          </p:cNvPr>
          <p:cNvPicPr>
            <a:picLocks noGrp="1" noChangeAspect="1"/>
          </p:cNvPicPr>
          <p:nvPr>
            <p:ph sz="half" idx="1"/>
          </p:nvPr>
        </p:nvPicPr>
        <p:blipFill>
          <a:blip r:embed="rId2" cstate="print"/>
          <a:stretch>
            <a:fillRect/>
          </a:stretch>
        </p:blipFill>
        <p:spPr>
          <a:xfrm>
            <a:off x="510779" y="2571246"/>
            <a:ext cx="3523059" cy="3129970"/>
          </a:xfrm>
        </p:spPr>
      </p:pic>
      <p:sp>
        <p:nvSpPr>
          <p:cNvPr id="4" name="Θέση περιεχομένου 3">
            <a:extLst>
              <a:ext uri="{FF2B5EF4-FFF2-40B4-BE49-F238E27FC236}">
                <a16:creationId xmlns:a16="http://schemas.microsoft.com/office/drawing/2014/main" xmlns="" id="{4E79D555-B1A5-4603-A914-8A672E9E9A4C}"/>
              </a:ext>
            </a:extLst>
          </p:cNvPr>
          <p:cNvSpPr>
            <a:spLocks noGrp="1"/>
          </p:cNvSpPr>
          <p:nvPr>
            <p:ph sz="half" idx="2"/>
          </p:nvPr>
        </p:nvSpPr>
        <p:spPr>
          <a:xfrm>
            <a:off x="4191000" y="1600200"/>
            <a:ext cx="4724400" cy="4648200"/>
          </a:xfrm>
        </p:spPr>
        <p:txBody>
          <a:bodyPr>
            <a:noAutofit/>
          </a:bodyPr>
          <a:lstStyle/>
          <a:p>
            <a:pPr>
              <a:buFont typeface="Wingdings" panose="05000000000000000000" pitchFamily="2" charset="2"/>
              <a:buChar char="q"/>
            </a:pPr>
            <a:r>
              <a:rPr lang="el-GR" sz="2000" dirty="0">
                <a:latin typeface="Times New Roman" panose="02020603050405020304" pitchFamily="18" charset="0"/>
                <a:cs typeface="Times New Roman" panose="02020603050405020304" pitchFamily="18" charset="0"/>
              </a:rPr>
              <a:t>Η ιστορία του Bratwurst στη Γερμανία φτάνει πίσω στο 1313, όταν η διοικούσα αρχή της Νυρεμβέργη προέβλεπε ότι μόνο το κρέας από χοιρινό φιλέτο θα έπρεπε να χρησιμοποιείται στο λουκάνικο. Αν και σήμερα υπάρχουν 40 διαφορετικές ποικιλίες του γερμανικού Bratwurst, η συνταγή δεν έχει αλλάξει σχεδόν καθόλου μέσα στα 700 χρόνια. Το Bratwurst θα το συναντήσετε συνήθως σε πωλητές στο δρόμο μέσα σε λευκό ψωμάκι με κέτσαπ ή μουστάρδα. Σερβίρεται επίσης σε εστιατόρια, συχνά με πατατοσαλάτα και Sauerkraut.</a:t>
            </a:r>
          </a:p>
        </p:txBody>
      </p:sp>
    </p:spTree>
    <p:extLst>
      <p:ext uri="{BB962C8B-B14F-4D97-AF65-F5344CB8AC3E}">
        <p14:creationId xmlns:p14="http://schemas.microsoft.com/office/powerpoint/2010/main" xmlns="" val="133286723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672</Words>
  <Application>Microsoft Office PowerPoint</Application>
  <PresentationFormat>Προβολή στην οθόνη (4:3)</PresentationFormat>
  <Paragraphs>30</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Γερμανία</vt:lpstr>
      <vt:lpstr>Διαφάνεια 2</vt:lpstr>
      <vt:lpstr>Μερικά σημεία που πρέπει να επισκεφτείς άμα πας στην Γερμανία</vt:lpstr>
      <vt:lpstr>Καθεδρικός ναός της Κολωνίας</vt:lpstr>
      <vt:lpstr>Πάρκο Sianssouc</vt:lpstr>
      <vt:lpstr>Το Τείχος του Βερολίνου</vt:lpstr>
      <vt:lpstr>Η Πύλη του Βρανδεμβούργου (γερμανικά: Brandenburger Tor), στο κέντρο του Βερολίνου, αποτελούσε παλιότερα την πύλη της πόλης, ενώ σήμερα είναι το πιο αναγνωρίσιμο σύμβολο της γερμανικής πρωτεύουσας. Το οικοδόμημα βρίσκεται στην πλατεία Παρίζερ (γερμ. Pariser Platz), την οποία συνδέει με την λεωφόρο Ούντερ ντεν Λίντεν (γερμ. Unter den Linden). Η πύλη είναι άρρηκτα συνδεδεμένη με πολλά σημαντικά γεγονότα της ιστορίας της Γερμανίας, αλλά και της παγκόσμιας ιστορίας, ιδιαίτερα του 20ού αιώνα.</vt:lpstr>
      <vt:lpstr>ΠΑΡΑΔΟΣΙΑΚΑ ΠΙΑΤΑ ΤΗΣ ΓΕΡΜΑΝΙΚΗΣ ΚΟΥΖΙΝΑΣ</vt:lpstr>
      <vt:lpstr>BRATWURST</vt:lpstr>
      <vt:lpstr>EINTOPF</vt:lpstr>
      <vt:lpstr>ERBSENSUPPE (ΜΠΙΖΕΛΟΣΟΥΠΑ)</vt:lpstr>
      <vt:lpstr>LEBERKÄSE</vt:lpstr>
      <vt:lpstr>FLAMMKUCHEN</vt:lpstr>
      <vt:lpstr>BREZELN </vt:lpstr>
      <vt:lpstr>ROULADEN</vt:lpstr>
      <vt:lpstr>Radler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39</cp:revision>
  <dcterms:created xsi:type="dcterms:W3CDTF">2022-01-27T14:43:03Z</dcterms:created>
  <dcterms:modified xsi:type="dcterms:W3CDTF">2022-04-14T06:46:27Z</dcterms:modified>
</cp:coreProperties>
</file>