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A4E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3493" autoAdjust="0"/>
    <p:restoredTop sz="94660"/>
  </p:normalViewPr>
  <p:slideViewPr>
    <p:cSldViewPr snapToGrid="0">
      <p:cViewPr varScale="1">
        <p:scale>
          <a:sx n="72" d="100"/>
          <a:sy n="72" d="100"/>
        </p:scale>
        <p:origin x="-114" y="-88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F53B052-A59B-4AE3-A89A-E7748630C15B}"/>
              </a:ext>
            </a:extLst>
          </p:cNvPr>
          <p:cNvSpPr>
            <a:spLocks noGrp="1"/>
          </p:cNvSpPr>
          <p:nvPr>
            <p:ph type="ctrTitle"/>
          </p:nvPr>
        </p:nvSpPr>
        <p:spPr>
          <a:xfrm>
            <a:off x="1524000" y="1122363"/>
            <a:ext cx="9144000" cy="2387600"/>
          </a:xfrm>
        </p:spPr>
        <p:txBody>
          <a:bodyPr anchor="b"/>
          <a:lstStyle>
            <a:lvl1pPr algn="ctr">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xmlns="" id="{FBDA9EC4-FEA9-41D2-BE8D-F709F01D37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6E155CF-52F5-4879-B7F3-D05812AC4A6D}"/>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5" name="Footer Placeholder 4">
            <a:extLst>
              <a:ext uri="{FF2B5EF4-FFF2-40B4-BE49-F238E27FC236}">
                <a16:creationId xmlns:a16="http://schemas.microsoft.com/office/drawing/2014/main" xmlns="" id="{80D053AC-61ED-4C2F-90BF-D4A9165451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38B2ED7-A198-4613-B8C9-EE02BAE24FA4}"/>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2705674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7B47DD-81F8-4128-9E50-04A9F2D3DC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656564D1-2B83-4C0F-ACBA-E91472C50A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6FA1D7D-D2EC-4ADB-9C65-191DEC82DDF4}"/>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5" name="Footer Placeholder 4">
            <a:extLst>
              <a:ext uri="{FF2B5EF4-FFF2-40B4-BE49-F238E27FC236}">
                <a16:creationId xmlns:a16="http://schemas.microsoft.com/office/drawing/2014/main" xmlns="" id="{534CB571-86F9-474A-826A-75CC21C883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1384F5F-50E6-4BB9-B848-EE2302C02ABE}"/>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13455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E3F08DF-1C0D-4F53-A3AB-95D7B55FA063}"/>
              </a:ext>
            </a:extLst>
          </p:cNvPr>
          <p:cNvSpPr>
            <a:spLocks noGrp="1"/>
          </p:cNvSpPr>
          <p:nvPr>
            <p:ph type="title" orient="vert"/>
          </p:nvPr>
        </p:nvSpPr>
        <p:spPr>
          <a:xfrm>
            <a:off x="8724900" y="761999"/>
            <a:ext cx="2628900" cy="54149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C0D3BBD-C494-4E94-B189-319802A93E38}"/>
              </a:ext>
            </a:extLst>
          </p:cNvPr>
          <p:cNvSpPr>
            <a:spLocks noGrp="1"/>
          </p:cNvSpPr>
          <p:nvPr>
            <p:ph type="body" orient="vert" idx="1"/>
          </p:nvPr>
        </p:nvSpPr>
        <p:spPr>
          <a:xfrm>
            <a:off x="838200" y="761999"/>
            <a:ext cx="7734300" cy="5414963"/>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D63C0BD9-4BED-43D3-852F-B74B949A2287}"/>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5" name="Footer Placeholder 4">
            <a:extLst>
              <a:ext uri="{FF2B5EF4-FFF2-40B4-BE49-F238E27FC236}">
                <a16:creationId xmlns:a16="http://schemas.microsoft.com/office/drawing/2014/main" xmlns="" id="{BB7811DC-C725-4462-B622-DB96A8987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7C42D06-438F-4150-9238-E2FAEE5E28D9}"/>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520117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A1F71817-A045-48C0-975B-CBEF88E9561E}"/>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5" name="Footer Placeholder 4">
            <a:extLst>
              <a:ext uri="{FF2B5EF4-FFF2-40B4-BE49-F238E27FC236}">
                <a16:creationId xmlns:a16="http://schemas.microsoft.com/office/drawing/2014/main" xmlns=""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9CF4459-37B2-4F87-B508-DB04D4332067}"/>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25388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CBBD03-9D57-48E9-8B43-688B72997276}"/>
              </a:ext>
            </a:extLst>
          </p:cNvPr>
          <p:cNvSpPr>
            <a:spLocks noGrp="1"/>
          </p:cNvSpPr>
          <p:nvPr>
            <p:ph type="title"/>
          </p:nvPr>
        </p:nvSpPr>
        <p:spPr>
          <a:xfrm>
            <a:off x="831850" y="1709738"/>
            <a:ext cx="10515600" cy="2852737"/>
          </a:xfrm>
        </p:spPr>
        <p:txBody>
          <a:bodyPr anchor="b"/>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783F376C-8A2F-4BE5-9669-4A6DA21B77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2654893-212E-4450-8F7A-27256B31F9FB}"/>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5" name="Footer Placeholder 4">
            <a:extLst>
              <a:ext uri="{FF2B5EF4-FFF2-40B4-BE49-F238E27FC236}">
                <a16:creationId xmlns:a16="http://schemas.microsoft.com/office/drawing/2014/main" xmlns="" id="{600E881A-3958-44A9-9EDB-D86F4E4144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EDBC4F-D9B8-4BFA-BE4F-D4B9B739D1BA}"/>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542169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DC8777-C460-4649-8822-CA943386D06D}"/>
              </a:ext>
            </a:extLst>
          </p:cNvPr>
          <p:cNvSpPr>
            <a:spLocks noGrp="1"/>
          </p:cNvSpPr>
          <p:nvPr>
            <p:ph type="title"/>
          </p:nvPr>
        </p:nvSpPr>
        <p:spPr/>
        <p:txBody>
          <a:bodyPr/>
          <a:lstStyle>
            <a:lvl1pPr>
              <a:defRPr sz="4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xmlns="" id="{AFDF69E6-1094-437B-AA7E-0E21B7136CCA}"/>
              </a:ext>
            </a:extLst>
          </p:cNvPr>
          <p:cNvSpPr>
            <a:spLocks noGrp="1"/>
          </p:cNvSpPr>
          <p:nvPr>
            <p:ph sz="half" idx="1"/>
          </p:nvPr>
        </p:nvSpPr>
        <p:spPr>
          <a:xfrm>
            <a:off x="838200" y="2057399"/>
            <a:ext cx="5181600" cy="41195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C20BC963-4591-4BE3-AE63-4999A13C5054}"/>
              </a:ext>
            </a:extLst>
          </p:cNvPr>
          <p:cNvSpPr>
            <a:spLocks noGrp="1"/>
          </p:cNvSpPr>
          <p:nvPr>
            <p:ph sz="half" idx="2"/>
          </p:nvPr>
        </p:nvSpPr>
        <p:spPr>
          <a:xfrm>
            <a:off x="6172200" y="2057399"/>
            <a:ext cx="5181600"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C504D5BB-DB84-4266-9B4F-E65CCFE5B310}"/>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6" name="Footer Placeholder 5">
            <a:extLst>
              <a:ext uri="{FF2B5EF4-FFF2-40B4-BE49-F238E27FC236}">
                <a16:creationId xmlns:a16="http://schemas.microsoft.com/office/drawing/2014/main" xmlns="" id="{891A99B5-D493-4AB1-AF24-6660540D56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FE178D0-5F1E-43FA-B447-53501EDD17C0}"/>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014240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DC85CC-8D2B-4219-A2A4-1625A02DFECD}"/>
              </a:ext>
            </a:extLst>
          </p:cNvPr>
          <p:cNvSpPr>
            <a:spLocks noGrp="1"/>
          </p:cNvSpPr>
          <p:nvPr>
            <p:ph type="title"/>
          </p:nvPr>
        </p:nvSpPr>
        <p:spPr>
          <a:xfrm>
            <a:off x="839788" y="668338"/>
            <a:ext cx="10515600" cy="108426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DD6143C8-1CF7-440E-99A3-0527314598C6}"/>
              </a:ext>
            </a:extLst>
          </p:cNvPr>
          <p:cNvSpPr>
            <a:spLocks noGrp="1"/>
          </p:cNvSpPr>
          <p:nvPr>
            <p:ph type="body" idx="1"/>
          </p:nvPr>
        </p:nvSpPr>
        <p:spPr>
          <a:xfrm>
            <a:off x="839788" y="1828800"/>
            <a:ext cx="5157787"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AEEFF5CA-4662-4430-80C7-99CD7D66C9CF}"/>
              </a:ext>
            </a:extLst>
          </p:cNvPr>
          <p:cNvSpPr>
            <a:spLocks noGrp="1"/>
          </p:cNvSpPr>
          <p:nvPr>
            <p:ph sz="half" idx="2"/>
          </p:nvPr>
        </p:nvSpPr>
        <p:spPr>
          <a:xfrm>
            <a:off x="839788" y="2743199"/>
            <a:ext cx="5157787" cy="34464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76CB5B7-DC23-41CE-872B-E25BD64F84A5}"/>
              </a:ext>
            </a:extLst>
          </p:cNvPr>
          <p:cNvSpPr>
            <a:spLocks noGrp="1"/>
          </p:cNvSpPr>
          <p:nvPr>
            <p:ph type="body" sz="quarter" idx="3"/>
          </p:nvPr>
        </p:nvSpPr>
        <p:spPr>
          <a:xfrm>
            <a:off x="6172200" y="1828800"/>
            <a:ext cx="5183188" cy="82391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4DF7633C-C24D-4947-979C-132B3AC405A8}"/>
              </a:ext>
            </a:extLst>
          </p:cNvPr>
          <p:cNvSpPr>
            <a:spLocks noGrp="1"/>
          </p:cNvSpPr>
          <p:nvPr>
            <p:ph sz="quarter" idx="4"/>
          </p:nvPr>
        </p:nvSpPr>
        <p:spPr>
          <a:xfrm>
            <a:off x="6172200" y="2743199"/>
            <a:ext cx="5183188" cy="34464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E8A46E1-3934-4807-900F-CA7A4D8D66B3}"/>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8" name="Footer Placeholder 7">
            <a:extLst>
              <a:ext uri="{FF2B5EF4-FFF2-40B4-BE49-F238E27FC236}">
                <a16:creationId xmlns:a16="http://schemas.microsoft.com/office/drawing/2014/main" xmlns="" id="{4BC9C6EA-1549-4601-8226-E5C43469CA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3658246-003D-4024-9F4B-BA3BD3FBFFBC}"/>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388534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B2DD4C-BFBC-4087-B94C-4DD0690E83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BEB9D434-8228-4C7F-B520-14121EBC903B}"/>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4" name="Footer Placeholder 3">
            <a:extLst>
              <a:ext uri="{FF2B5EF4-FFF2-40B4-BE49-F238E27FC236}">
                <a16:creationId xmlns:a16="http://schemas.microsoft.com/office/drawing/2014/main" xmlns="" id="{997B89BD-A70A-48D2-A3D9-DB2C0DB12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4ACF4EF-5A2A-4A47-81DF-80CB513060F6}"/>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2520857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18B9F00-8450-475B-B155-993BAF212AF6}"/>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3" name="Footer Placeholder 2">
            <a:extLst>
              <a:ext uri="{FF2B5EF4-FFF2-40B4-BE49-F238E27FC236}">
                <a16:creationId xmlns:a16="http://schemas.microsoft.com/office/drawing/2014/main" xmlns="" id="{5C0FDDA3-8E6F-42F7-BFBE-7FA9C647CA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6C8E678-81B8-4356-9624-A0B999536312}"/>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524155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10DAA-DDE3-4C9C-8171-385A3DAC81CF}"/>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xmlns="" id="{AAF73DB2-BD72-4F5E-9CA2-197343A0908A}"/>
              </a:ext>
            </a:extLst>
          </p:cNvPr>
          <p:cNvSpPr>
            <a:spLocks noGrp="1"/>
          </p:cNvSpPr>
          <p:nvPr>
            <p:ph idx="1"/>
          </p:nvPr>
        </p:nvSpPr>
        <p:spPr>
          <a:xfrm>
            <a:off x="5183188" y="685801"/>
            <a:ext cx="6172200" cy="51752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71F01536-2B0A-42A2-827E-2EB2C324A5FE}"/>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722CD09-61EF-4733-831C-5B133DAE1F4C}"/>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6" name="Footer Placeholder 5">
            <a:extLst>
              <a:ext uri="{FF2B5EF4-FFF2-40B4-BE49-F238E27FC236}">
                <a16:creationId xmlns:a16="http://schemas.microsoft.com/office/drawing/2014/main" xmlns="" id="{5B109FCF-96E4-4EBF-AAFB-5E9AD22A68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9E381A6-E580-49A4-989C-EF4A54F83B45}"/>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2713005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BCCFA6E-F719-4613-8815-591471E722E5}"/>
              </a:ext>
            </a:extLst>
          </p:cNvPr>
          <p:cNvSpPr>
            <a:spLocks noGrp="1"/>
          </p:cNvSpPr>
          <p:nvPr>
            <p:ph type="title"/>
          </p:nvPr>
        </p:nvSpPr>
        <p:spPr>
          <a:xfrm>
            <a:off x="839788" y="685800"/>
            <a:ext cx="3932237" cy="13716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xmlns="" id="{654384F3-CDE0-4329-B76D-45AAC94B04A8}"/>
              </a:ext>
            </a:extLst>
          </p:cNvPr>
          <p:cNvSpPr>
            <a:spLocks noGrp="1"/>
          </p:cNvSpPr>
          <p:nvPr>
            <p:ph type="pic" idx="1"/>
          </p:nvPr>
        </p:nvSpPr>
        <p:spPr>
          <a:xfrm>
            <a:off x="5183188" y="685801"/>
            <a:ext cx="6172200" cy="5175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79A9D7EB-40DA-460F-A48A-3E6D5E5612E7}"/>
              </a:ext>
            </a:extLst>
          </p:cNvPr>
          <p:cNvSpPr>
            <a:spLocks noGrp="1"/>
          </p:cNvSpPr>
          <p:nvPr>
            <p:ph type="body" sz="half" idx="2"/>
          </p:nvPr>
        </p:nvSpPr>
        <p:spPr>
          <a:xfrm>
            <a:off x="839788" y="2209800"/>
            <a:ext cx="3932237" cy="36591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xmlns="" id="{1E56944C-E229-457E-868E-C48FF47DA37A}"/>
              </a:ext>
            </a:extLst>
          </p:cNvPr>
          <p:cNvSpPr>
            <a:spLocks noGrp="1"/>
          </p:cNvSpPr>
          <p:nvPr>
            <p:ph type="dt" sz="half" idx="10"/>
          </p:nvPr>
        </p:nvSpPr>
        <p:spPr/>
        <p:txBody>
          <a:bodyPr/>
          <a:lstStyle/>
          <a:p>
            <a:fld id="{AA70F276-1833-4A75-9C1D-A56E2295A68D}" type="datetimeFigureOut">
              <a:rPr lang="en-US" smtClean="0"/>
              <a:pPr/>
              <a:t>2/21/2021</a:t>
            </a:fld>
            <a:endParaRPr lang="en-US"/>
          </a:p>
        </p:txBody>
      </p:sp>
      <p:sp>
        <p:nvSpPr>
          <p:cNvPr id="6" name="Footer Placeholder 5">
            <a:extLst>
              <a:ext uri="{FF2B5EF4-FFF2-40B4-BE49-F238E27FC236}">
                <a16:creationId xmlns:a16="http://schemas.microsoft.com/office/drawing/2014/main" xmlns="" id="{CC7115FE-359F-46EA-A3C8-0D18544E3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5165D17-3010-4FF5-9071-5CCD3E6995D6}"/>
              </a:ext>
            </a:extLst>
          </p:cNvPr>
          <p:cNvSpPr>
            <a:spLocks noGrp="1"/>
          </p:cNvSpPr>
          <p:nvPr>
            <p:ph type="sldNum" sz="quarter" idx="12"/>
          </p:nvPr>
        </p:nvSpPr>
        <p:spPr/>
        <p:txBody>
          <a:body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3426853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xmlns=""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xmlns=""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2/21/2021</a:t>
            </a:fld>
            <a:endParaRPr lang="en-US" dirty="0"/>
          </a:p>
        </p:txBody>
      </p:sp>
      <p:sp>
        <p:nvSpPr>
          <p:cNvPr id="5" name="Footer Placeholder 4">
            <a:extLst>
              <a:ext uri="{FF2B5EF4-FFF2-40B4-BE49-F238E27FC236}">
                <a16:creationId xmlns:a16="http://schemas.microsoft.com/office/drawing/2014/main" xmlns=""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xmlns=""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a:t>
            </a:fld>
            <a:endParaRPr lang="en-US"/>
          </a:p>
        </p:txBody>
      </p:sp>
    </p:spTree>
    <p:extLst>
      <p:ext uri="{BB962C8B-B14F-4D97-AF65-F5344CB8AC3E}">
        <p14:creationId xmlns:p14="http://schemas.microsoft.com/office/powerpoint/2010/main" xmlns="" val="180464745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63" r:id="rId5"/>
    <p:sldLayoutId id="2147483668" r:id="rId6"/>
    <p:sldLayoutId id="2147483664" r:id="rId7"/>
    <p:sldLayoutId id="2147483665" r:id="rId8"/>
    <p:sldLayoutId id="2147483666" r:id="rId9"/>
    <p:sldLayoutId id="2147483667" r:id="rId10"/>
    <p:sldLayoutId id="2147483669" r:id="rId1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el.topworldtraveling.com/articles/travel-guides/traditional-food-of-albania.html" TargetMode="External"/><Relationship Id="rId2" Type="http://schemas.openxmlformats.org/officeDocument/2006/relationships/hyperlink" Target="https://el.topworldtraveling.com/articles/travel-guides/15-best-places-to-visit-in-albania.html"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F58BB31-8DD1-4B41-BDA4-9C8AAC141EB3}"/>
              </a:ext>
            </a:extLst>
          </p:cNvPr>
          <p:cNvSpPr>
            <a:spLocks noGrp="1"/>
          </p:cNvSpPr>
          <p:nvPr>
            <p:ph type="ctrTitle"/>
          </p:nvPr>
        </p:nvSpPr>
        <p:spPr>
          <a:xfrm>
            <a:off x="2560320" y="121922"/>
            <a:ext cx="11071218" cy="1036318"/>
          </a:xfrm>
        </p:spPr>
        <p:txBody>
          <a:bodyPr>
            <a:normAutofit/>
          </a:bodyPr>
          <a:lstStyle/>
          <a:p>
            <a:pPr algn="l"/>
            <a:r>
              <a:rPr lang="el-GR" sz="4000" dirty="0">
                <a:gradFill flip="none" rotWithShape="1">
                  <a:gsLst>
                    <a:gs pos="0">
                      <a:schemeClr val="accent5">
                        <a:alpha val="70000"/>
                      </a:schemeClr>
                    </a:gs>
                    <a:gs pos="100000">
                      <a:schemeClr val="accent1">
                        <a:alpha val="70000"/>
                      </a:schemeClr>
                    </a:gs>
                  </a:gsLst>
                  <a:lin ang="0" scaled="1"/>
                  <a:tileRect/>
                </a:gradFill>
              </a:rPr>
              <a:t>Μια ξενάγηση στην Αλβανία ❤</a:t>
            </a:r>
          </a:p>
        </p:txBody>
      </p:sp>
      <p:pic>
        <p:nvPicPr>
          <p:cNvPr id="8" name="Εικόνα 7">
            <a:extLst>
              <a:ext uri="{FF2B5EF4-FFF2-40B4-BE49-F238E27FC236}">
                <a16:creationId xmlns:a16="http://schemas.microsoft.com/office/drawing/2014/main" xmlns="" id="{D96AA238-384C-4BC3-BACD-83737E35111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005002" y="1641566"/>
            <a:ext cx="5875019" cy="4196441"/>
          </a:xfrm>
          <a:prstGeom prst="rect">
            <a:avLst/>
          </a:prstGeom>
        </p:spPr>
      </p:pic>
    </p:spTree>
    <p:extLst>
      <p:ext uri="{BB962C8B-B14F-4D97-AF65-F5344CB8AC3E}">
        <p14:creationId xmlns:p14="http://schemas.microsoft.com/office/powerpoint/2010/main" xmlns="" val="1994057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D8F5E13-0B4B-4CB4-87EF-0CF6C5178D01}"/>
              </a:ext>
            </a:extLst>
          </p:cNvPr>
          <p:cNvSpPr>
            <a:spLocks noGrp="1"/>
          </p:cNvSpPr>
          <p:nvPr>
            <p:ph type="title"/>
          </p:nvPr>
        </p:nvSpPr>
        <p:spPr>
          <a:xfrm>
            <a:off x="514906" y="399495"/>
            <a:ext cx="3586578" cy="1607105"/>
          </a:xfrm>
        </p:spPr>
        <p:txBody>
          <a:bodyPr>
            <a:noAutofit/>
          </a:bodyPr>
          <a:lstStyle/>
          <a:p>
            <a:r>
              <a:rPr lang="el-GR" sz="1300" b="1" i="0" dirty="0">
                <a:solidFill>
                  <a:schemeClr val="accent1"/>
                </a:solidFill>
                <a:effectLst/>
                <a:latin typeface="MontserratRegular"/>
              </a:rPr>
              <a:t>Βυζαντινή εκκλησία στην Απολλωνία</a:t>
            </a:r>
            <a:r>
              <a:rPr lang="el-GR" sz="1300" dirty="0"/>
              <a:t/>
            </a:r>
            <a:br>
              <a:rPr lang="el-GR" sz="1300" dirty="0"/>
            </a:br>
            <a:r>
              <a:rPr lang="el-GR" sz="1300" b="0" i="0" dirty="0">
                <a:solidFill>
                  <a:srgbClr val="333333"/>
                </a:solidFill>
                <a:effectLst/>
                <a:latin typeface="MontserratRegular"/>
              </a:rPr>
              <a:t>Η Απολλωνία ήταν κάποτε μία από τις σημαντικότερες πόλεις του κόσμου.</a:t>
            </a:r>
            <a:r>
              <a:rPr lang="el-GR" sz="1300" dirty="0"/>
              <a:t/>
            </a:r>
            <a:br>
              <a:rPr lang="el-GR" sz="1300" dirty="0"/>
            </a:br>
            <a:r>
              <a:rPr lang="el-GR" sz="1300" b="0" i="0" dirty="0">
                <a:solidFill>
                  <a:srgbClr val="333333"/>
                </a:solidFill>
                <a:effectLst/>
                <a:latin typeface="MontserratRegular"/>
              </a:rPr>
              <a:t>Βρίσκονται στην καρδιά της Αλβανίας, με εύκολη πρόσβαση από την πόλη του Fier, τα ερείπια της Απολλωνίας κόβουν την ανάσα και οι απόψεις από αυτό το τμήμα της χώρας είναι εξαιρετικές.</a:t>
            </a:r>
            <a:endParaRPr lang="el-GR" sz="1300" dirty="0"/>
          </a:p>
        </p:txBody>
      </p:sp>
      <p:pic>
        <p:nvPicPr>
          <p:cNvPr id="4" name="Εικόνα 3">
            <a:extLst>
              <a:ext uri="{FF2B5EF4-FFF2-40B4-BE49-F238E27FC236}">
                <a16:creationId xmlns:a16="http://schemas.microsoft.com/office/drawing/2014/main" xmlns="" id="{C4A6034A-DFF5-4D7E-8E57-B0BB1F32D4EB}"/>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06783" y="3939450"/>
            <a:ext cx="3270708" cy="2290950"/>
          </a:xfrm>
          <a:prstGeom prst="rect">
            <a:avLst/>
          </a:prstGeom>
        </p:spPr>
      </p:pic>
      <p:pic>
        <p:nvPicPr>
          <p:cNvPr id="6" name="Εικόνα 5">
            <a:extLst>
              <a:ext uri="{FF2B5EF4-FFF2-40B4-BE49-F238E27FC236}">
                <a16:creationId xmlns:a16="http://schemas.microsoft.com/office/drawing/2014/main" xmlns="" id="{B9AAE9BB-A116-42E5-BAE3-53E14F28237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25248" y="627600"/>
            <a:ext cx="4891596" cy="2937169"/>
          </a:xfrm>
          <a:prstGeom prst="rect">
            <a:avLst/>
          </a:prstGeom>
        </p:spPr>
      </p:pic>
      <p:pic>
        <p:nvPicPr>
          <p:cNvPr id="8" name="Εικόνα 7">
            <a:extLst>
              <a:ext uri="{FF2B5EF4-FFF2-40B4-BE49-F238E27FC236}">
                <a16:creationId xmlns:a16="http://schemas.microsoft.com/office/drawing/2014/main" xmlns="" id="{4687E0C2-07DC-4F85-AA21-6F6D637F7157}"/>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75156" y="2434127"/>
            <a:ext cx="5619112" cy="3646738"/>
          </a:xfrm>
          <a:prstGeom prst="rect">
            <a:avLst/>
          </a:prstGeom>
        </p:spPr>
      </p:pic>
    </p:spTree>
    <p:extLst>
      <p:ext uri="{BB962C8B-B14F-4D97-AF65-F5344CB8AC3E}">
        <p14:creationId xmlns:p14="http://schemas.microsoft.com/office/powerpoint/2010/main" xmlns="" val="2132264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0468221D-0012-45BF-A85D-E86446DDDB2A}"/>
              </a:ext>
            </a:extLst>
          </p:cNvPr>
          <p:cNvSpPr>
            <a:spLocks noGrp="1"/>
          </p:cNvSpPr>
          <p:nvPr>
            <p:ph type="title"/>
          </p:nvPr>
        </p:nvSpPr>
        <p:spPr>
          <a:xfrm>
            <a:off x="532660" y="1251752"/>
            <a:ext cx="4261282" cy="674950"/>
          </a:xfrm>
        </p:spPr>
        <p:txBody>
          <a:bodyPr>
            <a:noAutofit/>
          </a:bodyPr>
          <a:lstStyle/>
          <a:p>
            <a:r>
              <a:rPr lang="el-GR" sz="1600" b="1" i="0" dirty="0">
                <a:solidFill>
                  <a:schemeClr val="accent1"/>
                </a:solidFill>
                <a:effectLst/>
                <a:latin typeface="MontserratRegular"/>
              </a:rPr>
              <a:t>Λίμνη Κομάν</a:t>
            </a:r>
            <a:r>
              <a:rPr lang="el-GR" sz="1300" dirty="0"/>
              <a:t/>
            </a:r>
            <a:br>
              <a:rPr lang="el-GR" sz="1300" dirty="0"/>
            </a:br>
            <a:r>
              <a:rPr lang="el-GR" sz="1300" b="0" i="0" dirty="0">
                <a:solidFill>
                  <a:srgbClr val="333333"/>
                </a:solidFill>
                <a:effectLst/>
                <a:latin typeface="MontserratRegular"/>
              </a:rPr>
              <a:t>Συχνά περιγράφεται ως ένα από τα μεγαλύτερα ταξίδια πλοίων στον κόσμο, το ταξίδι μεταφέρει τους επισκέπτες από το υδροηλεκτρικό φράγμα στο </a:t>
            </a:r>
            <a:r>
              <a:rPr lang="el-GR" sz="1300" b="0" i="0" dirty="0" err="1">
                <a:solidFill>
                  <a:srgbClr val="333333"/>
                </a:solidFill>
                <a:effectLst/>
                <a:latin typeface="MontserratRegular"/>
              </a:rPr>
              <a:t>Koman</a:t>
            </a:r>
            <a:r>
              <a:rPr lang="el-GR" sz="1300" b="0" i="0" dirty="0">
                <a:solidFill>
                  <a:srgbClr val="333333"/>
                </a:solidFill>
                <a:effectLst/>
                <a:latin typeface="MontserratRegular"/>
              </a:rPr>
              <a:t> στο λιμάνι της </a:t>
            </a:r>
            <a:r>
              <a:rPr lang="el-GR" sz="1300" b="0" i="0" dirty="0" err="1">
                <a:solidFill>
                  <a:srgbClr val="333333"/>
                </a:solidFill>
                <a:effectLst/>
                <a:latin typeface="MontserratRegular"/>
              </a:rPr>
              <a:t>Fierza</a:t>
            </a:r>
            <a:r>
              <a:rPr lang="el-GR" sz="1300" b="0" i="0" dirty="0">
                <a:solidFill>
                  <a:srgbClr val="333333"/>
                </a:solidFill>
                <a:effectLst/>
                <a:latin typeface="MontserratRegular"/>
              </a:rPr>
              <a:t>.</a:t>
            </a:r>
            <a:r>
              <a:rPr lang="el-GR" sz="1300" dirty="0"/>
              <a:t/>
            </a:r>
            <a:br>
              <a:rPr lang="el-GR" sz="1300" dirty="0"/>
            </a:br>
            <a:r>
              <a:rPr lang="el-GR" sz="1300" b="0" i="0" dirty="0">
                <a:solidFill>
                  <a:srgbClr val="333333"/>
                </a:solidFill>
                <a:effectLst/>
                <a:latin typeface="MontserratRegular"/>
              </a:rPr>
              <a:t>Ενώ οι ντόπιοι που χρησιμοποιούν το σκάφος τακτικά μπορούν τώρα να θεωρήσουν την άγρια ​​ομορφιά των Αλβανικών βουνών δεδομένη, κάθε επισκέπτης για πρώτη φορά θα βρει τα αξιοθέατα από τη λίμνη </a:t>
            </a:r>
            <a:r>
              <a:rPr lang="el-GR" sz="1300" b="0" i="0" dirty="0" err="1">
                <a:solidFill>
                  <a:srgbClr val="333333"/>
                </a:solidFill>
                <a:effectLst/>
                <a:latin typeface="MontserratRegular"/>
              </a:rPr>
              <a:t>Koman</a:t>
            </a:r>
            <a:r>
              <a:rPr lang="el-GR" sz="1300" b="0" i="0" dirty="0">
                <a:solidFill>
                  <a:srgbClr val="333333"/>
                </a:solidFill>
                <a:effectLst/>
                <a:latin typeface="MontserratRegular"/>
              </a:rPr>
              <a:t> </a:t>
            </a:r>
            <a:r>
              <a:rPr lang="el-GR" sz="1300" b="0" i="0" dirty="0" err="1">
                <a:solidFill>
                  <a:srgbClr val="333333"/>
                </a:solidFill>
                <a:effectLst/>
                <a:latin typeface="MontserratRegular"/>
              </a:rPr>
              <a:t>Ferry</a:t>
            </a:r>
            <a:r>
              <a:rPr lang="el-GR" sz="1300" b="0" i="0" dirty="0">
                <a:solidFill>
                  <a:srgbClr val="333333"/>
                </a:solidFill>
                <a:effectLst/>
                <a:latin typeface="MontserratRegular"/>
              </a:rPr>
              <a:t> να είναι πραγματικά σιαγόνες. Το ταξίδι στο πλοίο είναι επίσης μια μεγάλη ευκαιρία να δούμε ποια είναι η ζωή για πολλούς Αλβανούς σε απομακρυσμένες περιοχές.</a:t>
            </a:r>
            <a:endParaRPr lang="el-GR" sz="1300" dirty="0"/>
          </a:p>
        </p:txBody>
      </p:sp>
      <p:pic>
        <p:nvPicPr>
          <p:cNvPr id="4" name="Εικόνα 3">
            <a:extLst>
              <a:ext uri="{FF2B5EF4-FFF2-40B4-BE49-F238E27FC236}">
                <a16:creationId xmlns:a16="http://schemas.microsoft.com/office/drawing/2014/main" xmlns="" id="{A1D71800-8C84-4846-BDD5-23E1235CC167}"/>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73676" y="682591"/>
            <a:ext cx="5599313" cy="3736269"/>
          </a:xfrm>
          <a:prstGeom prst="rect">
            <a:avLst/>
          </a:prstGeom>
        </p:spPr>
      </p:pic>
      <p:pic>
        <p:nvPicPr>
          <p:cNvPr id="6" name="Εικόνα 5">
            <a:extLst>
              <a:ext uri="{FF2B5EF4-FFF2-40B4-BE49-F238E27FC236}">
                <a16:creationId xmlns:a16="http://schemas.microsoft.com/office/drawing/2014/main" xmlns="" id="{43F145B2-DBC3-4A11-9509-6C25C9BC661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21357" y="2858611"/>
            <a:ext cx="5029466" cy="3346881"/>
          </a:xfrm>
          <a:prstGeom prst="rect">
            <a:avLst/>
          </a:prstGeom>
        </p:spPr>
      </p:pic>
    </p:spTree>
    <p:extLst>
      <p:ext uri="{BB962C8B-B14F-4D97-AF65-F5344CB8AC3E}">
        <p14:creationId xmlns:p14="http://schemas.microsoft.com/office/powerpoint/2010/main" xmlns="" val="1837403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xmlns="" id="{FBA04751-6D0D-4280-87A0-9F0441957303}"/>
              </a:ext>
            </a:extLst>
          </p:cNvPr>
          <p:cNvSpPr>
            <a:spLocks noGrp="1" noChangeArrowheads="1"/>
          </p:cNvSpPr>
          <p:nvPr>
            <p:ph type="title"/>
          </p:nvPr>
        </p:nvSpPr>
        <p:spPr bwMode="auto">
          <a:xfrm>
            <a:off x="541537" y="469200"/>
            <a:ext cx="4465469" cy="26161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l-GR" sz="1600" b="1" i="0" u="none" strike="noStrike" cap="none" normalizeH="0" baseline="0" dirty="0">
                <a:ln>
                  <a:noFill/>
                </a:ln>
                <a:solidFill>
                  <a:schemeClr val="accent1"/>
                </a:solidFill>
                <a:effectLst/>
                <a:latin typeface="MontserratRegular"/>
              </a:rPr>
              <a:t>Pogradec</a:t>
            </a:r>
            <a:r>
              <a:rPr kumimoji="0" lang="el-GR" altLang="el-GR" sz="800" b="0" i="0" u="none" strike="noStrike" cap="none" normalizeH="0" baseline="0" dirty="0">
                <a:ln>
                  <a:noFill/>
                </a:ln>
                <a:solidFill>
                  <a:schemeClr val="tx1"/>
                </a:solidFill>
                <a:effectLst/>
              </a:rPr>
              <a:t/>
            </a:r>
            <a:br>
              <a:rPr kumimoji="0" lang="el-GR" altLang="el-GR" sz="800" b="0" i="0" u="none" strike="noStrike" cap="none" normalizeH="0" baseline="0" dirty="0">
                <a:ln>
                  <a:noFill/>
                </a:ln>
                <a:solidFill>
                  <a:schemeClr val="tx1"/>
                </a:solidFill>
                <a:effectLst/>
              </a:rPr>
            </a:br>
            <a:r>
              <a:rPr lang="el-GR" altLang="el-GR" sz="1300" dirty="0">
                <a:solidFill>
                  <a:srgbClr val="333333"/>
                </a:solidFill>
                <a:latin typeface="MontserratRegular"/>
              </a:rPr>
              <a:t>Τ</a:t>
            </a:r>
            <a:r>
              <a:rPr kumimoji="0" lang="el-GR" altLang="el-GR" sz="1300" b="0" i="0" u="none" strike="noStrike" cap="none" normalizeH="0" baseline="0" dirty="0">
                <a:ln>
                  <a:noFill/>
                </a:ln>
                <a:solidFill>
                  <a:srgbClr val="333333"/>
                </a:solidFill>
                <a:effectLst/>
                <a:latin typeface="MontserratRegular"/>
              </a:rPr>
              <a:t>ο Pogradec, βρίσκεται στις όχθες της λίμνης της Οχρίδας στα ανατολικά του έθνους.</a:t>
            </a:r>
            <a:r>
              <a:rPr kumimoji="0" lang="el-GR" altLang="el-GR" sz="1300" b="0" i="0" u="none" strike="noStrike" cap="none" normalizeH="0" baseline="0" dirty="0">
                <a:ln>
                  <a:noFill/>
                </a:ln>
                <a:solidFill>
                  <a:schemeClr val="tx1"/>
                </a:solidFill>
                <a:effectLst/>
              </a:rPr>
              <a:t/>
            </a:r>
            <a:br>
              <a:rPr kumimoji="0" lang="el-GR" altLang="el-GR" sz="1300" b="0" i="0" u="none" strike="noStrike" cap="none" normalizeH="0" baseline="0" dirty="0">
                <a:ln>
                  <a:noFill/>
                </a:ln>
                <a:solidFill>
                  <a:schemeClr val="tx1"/>
                </a:solidFill>
                <a:effectLst/>
              </a:rPr>
            </a:br>
            <a:r>
              <a:rPr kumimoji="0" lang="el-GR" altLang="el-GR" sz="1300" b="0" i="0" u="none" strike="noStrike" cap="none" normalizeH="0" baseline="0" dirty="0">
                <a:ln>
                  <a:noFill/>
                </a:ln>
                <a:solidFill>
                  <a:srgbClr val="333333"/>
                </a:solidFill>
                <a:effectLst/>
                <a:latin typeface="MontserratRegular"/>
              </a:rPr>
              <a:t>Η λίμνη της Οχρίδας είναι η βαθύτερη λίμνη στην περιοχή των Βαλκανίων και ενώ η μακεδονική πλευρά της λίμνης είναι πιο δημοφιλής, η ακτή της Αλβανίας βρίσκεται σίγουρα στην κορυφή.</a:t>
            </a:r>
            <a:r>
              <a:rPr kumimoji="0" lang="el-GR" altLang="el-GR" sz="1300" b="0" i="0" u="none" strike="noStrike" cap="none" normalizeH="0" baseline="0" dirty="0">
                <a:ln>
                  <a:noFill/>
                </a:ln>
                <a:solidFill>
                  <a:schemeClr val="tx1"/>
                </a:solidFill>
                <a:effectLst/>
              </a:rPr>
              <a:t/>
            </a:r>
            <a:br>
              <a:rPr kumimoji="0" lang="el-GR" altLang="el-GR" sz="1300" b="0" i="0" u="none" strike="noStrike" cap="none" normalizeH="0" baseline="0" dirty="0">
                <a:ln>
                  <a:noFill/>
                </a:ln>
                <a:solidFill>
                  <a:schemeClr val="tx1"/>
                </a:solidFill>
                <a:effectLst/>
              </a:rPr>
            </a:br>
            <a:r>
              <a:rPr kumimoji="0" lang="el-GR" altLang="el-GR" sz="1300" b="0" i="0" u="none" strike="noStrike" cap="none" normalizeH="0" baseline="0" dirty="0">
                <a:ln>
                  <a:noFill/>
                </a:ln>
                <a:solidFill>
                  <a:srgbClr val="333333"/>
                </a:solidFill>
                <a:effectLst/>
                <a:latin typeface="MontserratRegular"/>
              </a:rPr>
              <a:t>Το Pogradec φημίζεται για την πλούσια λαογραφία του, ενώ το Φεστιβάλ Θεάτρου Κουκλοθεάτρου είναι μια από τις πιο ενδιαφέρουσες εκδηλώσεις για το τουριστικό ημερολόγιο της Αλβανίας.</a:t>
            </a:r>
            <a:r>
              <a:rPr kumimoji="0" lang="el-GR" altLang="el-GR" sz="1800" b="0" i="0" u="none" strike="noStrike" cap="none" normalizeH="0" baseline="0" dirty="0">
                <a:ln>
                  <a:noFill/>
                </a:ln>
                <a:solidFill>
                  <a:schemeClr val="tx1"/>
                </a:solidFill>
                <a:effectLst/>
                <a:latin typeface="Arial" panose="020B0604020202020204" pitchFamily="34" charset="0"/>
              </a:rPr>
              <a:t/>
            </a:r>
            <a:br>
              <a:rPr kumimoji="0" lang="el-GR" altLang="el-GR" sz="1800" b="0" i="0" u="none" strike="noStrike" cap="none" normalizeH="0" baseline="0" dirty="0">
                <a:ln>
                  <a:noFill/>
                </a:ln>
                <a:solidFill>
                  <a:schemeClr val="tx1"/>
                </a:solidFill>
                <a:effectLst/>
                <a:latin typeface="Arial" panose="020B0604020202020204" pitchFamily="34" charset="0"/>
              </a:rPr>
            </a:br>
            <a:endParaRPr kumimoji="0" lang="el-GR" altLang="el-GR" sz="1800" b="0" i="0" u="none" strike="noStrike" cap="none" normalizeH="0" baseline="0" dirty="0">
              <a:ln>
                <a:noFill/>
              </a:ln>
              <a:solidFill>
                <a:schemeClr val="tx1"/>
              </a:solidFill>
              <a:effectLst/>
              <a:latin typeface="Arial" panose="020B0604020202020204" pitchFamily="34" charset="0"/>
            </a:endParaRPr>
          </a:p>
        </p:txBody>
      </p:sp>
      <p:pic>
        <p:nvPicPr>
          <p:cNvPr id="5" name="Εικόνα 4">
            <a:extLst>
              <a:ext uri="{FF2B5EF4-FFF2-40B4-BE49-F238E27FC236}">
                <a16:creationId xmlns:a16="http://schemas.microsoft.com/office/drawing/2014/main" xmlns="" id="{77BEF39E-C78D-4935-9368-2EAB26B16EB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61183" y="2994034"/>
            <a:ext cx="5534817" cy="3241933"/>
          </a:xfrm>
          <a:prstGeom prst="rect">
            <a:avLst/>
          </a:prstGeom>
        </p:spPr>
      </p:pic>
      <p:pic>
        <p:nvPicPr>
          <p:cNvPr id="7" name="Εικόνα 6">
            <a:extLst>
              <a:ext uri="{FF2B5EF4-FFF2-40B4-BE49-F238E27FC236}">
                <a16:creationId xmlns:a16="http://schemas.microsoft.com/office/drawing/2014/main" xmlns="" id="{7E94CD0A-DA16-42B1-BF95-42D03412C38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96614" y="560468"/>
            <a:ext cx="5453849" cy="3194506"/>
          </a:xfrm>
          <a:prstGeom prst="rect">
            <a:avLst/>
          </a:prstGeom>
        </p:spPr>
      </p:pic>
      <p:pic>
        <p:nvPicPr>
          <p:cNvPr id="9" name="Εικόνα 8">
            <a:extLst>
              <a:ext uri="{FF2B5EF4-FFF2-40B4-BE49-F238E27FC236}">
                <a16:creationId xmlns:a16="http://schemas.microsoft.com/office/drawing/2014/main" xmlns="" id="{AF85468E-1362-49F2-842E-6DD55B427F6E}"/>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658253" y="3909886"/>
            <a:ext cx="4716406" cy="2387646"/>
          </a:xfrm>
          <a:prstGeom prst="rect">
            <a:avLst/>
          </a:prstGeom>
        </p:spPr>
      </p:pic>
    </p:spTree>
    <p:extLst>
      <p:ext uri="{BB962C8B-B14F-4D97-AF65-F5344CB8AC3E}">
        <p14:creationId xmlns:p14="http://schemas.microsoft.com/office/powerpoint/2010/main" xmlns="" val="3841164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CF51065-75F1-4362-AE18-4B953E1897A3}"/>
              </a:ext>
            </a:extLst>
          </p:cNvPr>
          <p:cNvSpPr>
            <a:spLocks noGrp="1"/>
          </p:cNvSpPr>
          <p:nvPr>
            <p:ph type="title"/>
          </p:nvPr>
        </p:nvSpPr>
        <p:spPr>
          <a:xfrm>
            <a:off x="577048" y="585925"/>
            <a:ext cx="3036164" cy="1553593"/>
          </a:xfrm>
        </p:spPr>
        <p:txBody>
          <a:bodyPr>
            <a:normAutofit/>
          </a:bodyPr>
          <a:lstStyle/>
          <a:p>
            <a:r>
              <a:rPr lang="el-GR" sz="1600" b="1" i="0" dirty="0">
                <a:solidFill>
                  <a:schemeClr val="accent1"/>
                </a:solidFill>
                <a:effectLst/>
                <a:latin typeface="MontserratRegular"/>
              </a:rPr>
              <a:t>Tarator</a:t>
            </a:r>
            <a:r>
              <a:rPr lang="el-GR" sz="1300" dirty="0"/>
              <a:t/>
            </a:r>
            <a:br>
              <a:rPr lang="el-GR" sz="1300" dirty="0"/>
            </a:br>
            <a:r>
              <a:rPr lang="el-GR" sz="1400" b="0" i="0" dirty="0">
                <a:solidFill>
                  <a:srgbClr val="333333"/>
                </a:solidFill>
                <a:effectLst/>
                <a:latin typeface="MontserratRegular"/>
              </a:rPr>
              <a:t>Κατά τη διάρκεια των καλοκαιριών σερβίρετέ μια κρύα σούπα που ονομάζεται ταρατόρ. Είναι φτιαγμένο με ξύδι, αγγούρι, σκόρδο, καρύδι, μάραθο και μπαχαρικά. </a:t>
            </a:r>
            <a:endParaRPr lang="el-GR" sz="1400" dirty="0"/>
          </a:p>
        </p:txBody>
      </p:sp>
      <p:pic>
        <p:nvPicPr>
          <p:cNvPr id="4" name="Εικόνα 3">
            <a:extLst>
              <a:ext uri="{FF2B5EF4-FFF2-40B4-BE49-F238E27FC236}">
                <a16:creationId xmlns:a16="http://schemas.microsoft.com/office/drawing/2014/main" xmlns="" id="{3EB94B89-4B12-4F35-8506-ED7C216A7155}"/>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90076" y="774131"/>
            <a:ext cx="4296402" cy="5511259"/>
          </a:xfrm>
          <a:prstGeom prst="rect">
            <a:avLst/>
          </a:prstGeom>
        </p:spPr>
      </p:pic>
      <p:pic>
        <p:nvPicPr>
          <p:cNvPr id="6" name="Εικόνα 5">
            <a:extLst>
              <a:ext uri="{FF2B5EF4-FFF2-40B4-BE49-F238E27FC236}">
                <a16:creationId xmlns:a16="http://schemas.microsoft.com/office/drawing/2014/main" xmlns="" id="{46F97F8F-3402-469A-B99F-BAC873633C6F}"/>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10213" y="2750260"/>
            <a:ext cx="5039650" cy="3359766"/>
          </a:xfrm>
          <a:prstGeom prst="rect">
            <a:avLst/>
          </a:prstGeom>
        </p:spPr>
      </p:pic>
    </p:spTree>
    <p:extLst>
      <p:ext uri="{BB962C8B-B14F-4D97-AF65-F5344CB8AC3E}">
        <p14:creationId xmlns:p14="http://schemas.microsoft.com/office/powerpoint/2010/main" xmlns="" val="335094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716B963-41A7-4A6E-9A6E-CBB11D63A290}"/>
              </a:ext>
            </a:extLst>
          </p:cNvPr>
          <p:cNvSpPr>
            <a:spLocks noGrp="1"/>
          </p:cNvSpPr>
          <p:nvPr>
            <p:ph type="title"/>
          </p:nvPr>
        </p:nvSpPr>
        <p:spPr>
          <a:xfrm>
            <a:off x="523783" y="976544"/>
            <a:ext cx="4314547" cy="1021179"/>
          </a:xfrm>
        </p:spPr>
        <p:txBody>
          <a:bodyPr>
            <a:normAutofit fontScale="90000"/>
          </a:bodyPr>
          <a:lstStyle/>
          <a:p>
            <a:r>
              <a:rPr lang="el-GR" sz="1600" b="1" i="0" dirty="0">
                <a:solidFill>
                  <a:schemeClr val="accent1"/>
                </a:solidFill>
                <a:effectLst/>
                <a:latin typeface="MontserratRegular"/>
              </a:rPr>
              <a:t>Byrek</a:t>
            </a:r>
            <a:r>
              <a:rPr lang="el-GR" sz="1400" dirty="0"/>
              <a:t/>
            </a:r>
            <a:br>
              <a:rPr lang="el-GR" sz="1400" dirty="0"/>
            </a:br>
            <a:r>
              <a:rPr lang="el-GR" sz="1400" b="0" i="0" dirty="0">
                <a:solidFill>
                  <a:srgbClr val="333333"/>
                </a:solidFill>
                <a:effectLst/>
                <a:latin typeface="MontserratRegular"/>
              </a:rPr>
              <a:t>Οι μαγειρευτές πίτες είναι ένα από τα αγαπημένα στην Αλβανία. Δοκιμάστε το χυλό, φτιαγμένο με λάχανο φέτα, σπανάκι, ντομάτες και κρέας, όλα στρυμωγμένα σε ένα νόστιμο μπισκότο. Kungullur είναι filo ζύμη και κολοκύθα, βούτυρο, αλάτι ή ζάχαρη. Και τελικά το Kakllaasarem - ένα παραδοσιακό φαγητό από το Κοσσυφοπέδιο, είναι μια στρωμένη πίτα χωρίς τίποτα μέσα και καλυμμένη με σκόρδο και γιαούρτι, σερβίρετε ζεστή. Είναι ένα τυπικό γεύμα για τους Αλβανούς.</a:t>
            </a:r>
            <a:endParaRPr lang="el-GR" sz="1400" dirty="0"/>
          </a:p>
        </p:txBody>
      </p:sp>
      <p:pic>
        <p:nvPicPr>
          <p:cNvPr id="4" name="Εικόνα 3">
            <a:extLst>
              <a:ext uri="{FF2B5EF4-FFF2-40B4-BE49-F238E27FC236}">
                <a16:creationId xmlns:a16="http://schemas.microsoft.com/office/drawing/2014/main" xmlns="" id="{EAEB5500-4EB4-49CD-9E60-931692C6275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813798" y="566584"/>
            <a:ext cx="5759897" cy="3934395"/>
          </a:xfrm>
          <a:prstGeom prst="rect">
            <a:avLst/>
          </a:prstGeom>
        </p:spPr>
      </p:pic>
      <p:pic>
        <p:nvPicPr>
          <p:cNvPr id="6" name="Εικόνα 5">
            <a:extLst>
              <a:ext uri="{FF2B5EF4-FFF2-40B4-BE49-F238E27FC236}">
                <a16:creationId xmlns:a16="http://schemas.microsoft.com/office/drawing/2014/main" xmlns="" id="{95AF65B0-F25F-4CCE-9271-49480F13651A}"/>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8305" y="2635930"/>
            <a:ext cx="5001260" cy="3585098"/>
          </a:xfrm>
          <a:prstGeom prst="rect">
            <a:avLst/>
          </a:prstGeom>
        </p:spPr>
      </p:pic>
    </p:spTree>
    <p:extLst>
      <p:ext uri="{BB962C8B-B14F-4D97-AF65-F5344CB8AC3E}">
        <p14:creationId xmlns:p14="http://schemas.microsoft.com/office/powerpoint/2010/main" xmlns="" val="3646949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AB86401-5B31-42BD-94C3-CFBAD5246577}"/>
              </a:ext>
            </a:extLst>
          </p:cNvPr>
          <p:cNvSpPr>
            <a:spLocks noGrp="1"/>
          </p:cNvSpPr>
          <p:nvPr>
            <p:ph type="title"/>
          </p:nvPr>
        </p:nvSpPr>
        <p:spPr>
          <a:xfrm>
            <a:off x="745725" y="1012055"/>
            <a:ext cx="3071673" cy="994546"/>
          </a:xfrm>
        </p:spPr>
        <p:txBody>
          <a:bodyPr>
            <a:noAutofit/>
          </a:bodyPr>
          <a:lstStyle/>
          <a:p>
            <a:r>
              <a:rPr lang="el-GR" sz="1600" b="1" i="0" dirty="0">
                <a:solidFill>
                  <a:schemeClr val="accent1"/>
                </a:solidFill>
                <a:effectLst/>
                <a:latin typeface="MontserratRegular"/>
              </a:rPr>
              <a:t>Τάε Κόσι</a:t>
            </a:r>
            <a:r>
              <a:rPr lang="el-GR" sz="1400" dirty="0"/>
              <a:t/>
            </a:r>
            <a:br>
              <a:rPr lang="el-GR" sz="1400" dirty="0"/>
            </a:br>
            <a:r>
              <a:rPr lang="el-GR" sz="1400" b="0" i="0" dirty="0">
                <a:solidFill>
                  <a:srgbClr val="333333"/>
                </a:solidFill>
                <a:effectLst/>
                <a:latin typeface="MontserratRegular"/>
              </a:rPr>
              <a:t>Το εθνικό πιάτο είναι ψημένο αρνί, ρύζι και σάλτσα γιαουρτιού που ονομάζεται tavë kosi. Μπορείτε επίσης να δοκιμάσετε το harapash, ένα πιάτο βασισμένο σε πέννες μαγειρεμένο με έντερα αρνιού, βούτυρο, τυρί και αλεύρι καλαμποκιού.</a:t>
            </a:r>
            <a:r>
              <a:rPr lang="el-GR" sz="1400" dirty="0"/>
              <a:t/>
            </a:r>
            <a:br>
              <a:rPr lang="el-GR" sz="1400" dirty="0"/>
            </a:br>
            <a:endParaRPr lang="el-GR" sz="1400" dirty="0"/>
          </a:p>
        </p:txBody>
      </p:sp>
      <p:pic>
        <p:nvPicPr>
          <p:cNvPr id="4" name="Εικόνα 3">
            <a:extLst>
              <a:ext uri="{FF2B5EF4-FFF2-40B4-BE49-F238E27FC236}">
                <a16:creationId xmlns:a16="http://schemas.microsoft.com/office/drawing/2014/main" xmlns="" id="{2CB54997-5E6B-4D61-AA89-EF00517BE0F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51215" y="1012055"/>
            <a:ext cx="4421079" cy="4980372"/>
          </a:xfrm>
          <a:prstGeom prst="rect">
            <a:avLst/>
          </a:prstGeom>
        </p:spPr>
      </p:pic>
      <p:pic>
        <p:nvPicPr>
          <p:cNvPr id="6" name="Εικόνα 5">
            <a:extLst>
              <a:ext uri="{FF2B5EF4-FFF2-40B4-BE49-F238E27FC236}">
                <a16:creationId xmlns:a16="http://schemas.microsoft.com/office/drawing/2014/main" xmlns="" id="{6DF9CCB9-D23C-49C6-A61E-6C1FFB916C67}"/>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9706" y="2389354"/>
            <a:ext cx="5421297" cy="3605025"/>
          </a:xfrm>
          <a:prstGeom prst="rect">
            <a:avLst/>
          </a:prstGeom>
        </p:spPr>
      </p:pic>
    </p:spTree>
    <p:extLst>
      <p:ext uri="{BB962C8B-B14F-4D97-AF65-F5344CB8AC3E}">
        <p14:creationId xmlns:p14="http://schemas.microsoft.com/office/powerpoint/2010/main" xmlns="" val="1023384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xmlns="" id="{A185A6B6-6954-479E-8F01-06EEEEDF2C75}"/>
              </a:ext>
            </a:extLst>
          </p:cNvPr>
          <p:cNvSpPr/>
          <p:nvPr/>
        </p:nvSpPr>
        <p:spPr>
          <a:xfrm>
            <a:off x="1" y="0"/>
            <a:ext cx="12191999" cy="6858000"/>
          </a:xfrm>
          <a:prstGeom prst="rect">
            <a:avLst/>
          </a:prstGeom>
          <a:solidFill>
            <a:srgbClr val="F0A4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l-GR" sz="2200" b="0" i="0" u="none" strike="noStrike" kern="1200" cap="none" spc="0" normalizeH="0" baseline="0" noProof="0" dirty="0">
                <a:ln>
                  <a:noFill/>
                </a:ln>
                <a:solidFill>
                  <a:srgbClr val="E7297D"/>
                </a:solidFill>
                <a:effectLst/>
                <a:uLnTx/>
                <a:uFillTx/>
                <a:latin typeface="Sabon Next LT"/>
                <a:ea typeface="+mn-ea"/>
                <a:cs typeface="Angsana New" panose="02020603050405020304" pitchFamily="18" charset="-34"/>
                <a:hlinkClick r:id="rId2">
                  <a:extLst>
                    <a:ext uri="{A12FA001-AC4F-418D-AE19-62706E023703}">
                      <ahyp:hlinkClr xmlns:ahyp="http://schemas.microsoft.com/office/drawing/2018/hyperlinkcolor" xmlns="" val="tx"/>
                    </a:ext>
                  </a:extLst>
                </a:hlinkClick>
              </a:rPr>
              <a:t>ΠΗΓΕΣ</a:t>
            </a: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hlinkClick r:id="rId2">
                  <a:extLst>
                    <a:ext uri="{A12FA001-AC4F-418D-AE19-62706E023703}">
                      <ahyp:hlinkClr xmlns:ahyp="http://schemas.microsoft.com/office/drawing/2018/hyperlinkcolor" xmlns="" val="tx"/>
                    </a:ext>
                  </a:extLst>
                </a:hlinkClick>
              </a:rPr>
              <a:t/>
            </a:r>
            <a:b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hlinkClick r:id="rId2">
                  <a:extLst>
                    <a:ext uri="{A12FA001-AC4F-418D-AE19-62706E023703}">
                      <ahyp:hlinkClr xmlns:ahyp="http://schemas.microsoft.com/office/drawing/2018/hyperlinkcolor" xmlns="" val="tx"/>
                    </a:ext>
                  </a:extLst>
                </a:hlinkClick>
              </a:rPr>
            </a:b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hlinkClick r:id="rId2">
                  <a:extLst>
                    <a:ext uri="{A12FA001-AC4F-418D-AE19-62706E023703}">
                      <ahyp:hlinkClr xmlns:ahyp="http://schemas.microsoft.com/office/drawing/2018/hyperlinkcolor" xmlns="" val="tx"/>
                    </a:ext>
                  </a:extLst>
                </a:hlinkClick>
              </a:rPr>
              <a:t>1)</a:t>
            </a: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t> </a:t>
            </a:r>
            <a:r>
              <a:rPr kumimoji="0" lang="en-US"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hlinkClick r:id="rId2"/>
              </a:rPr>
              <a:t>https://el.topworldtraveling.com/articles/travel-guides/15-best-places-to-visit-in-albania.html</a:t>
            </a: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t> </a:t>
            </a:r>
            <a:b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b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t>2) </a:t>
            </a:r>
            <a:r>
              <a:rPr kumimoji="0" lang="en-US"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hlinkClick r:id="rId3"/>
              </a:rPr>
              <a:t>https://el.topworldtraveling.com/articles/travel-guides/traditional-food-of-albania.html</a:t>
            </a:r>
            <a:endPar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endParaRPr>
          </a:p>
          <a:p>
            <a:pPr algn="ctr"/>
            <a:endParaRPr lang="el-GR" dirty="0">
              <a:solidFill>
                <a:srgbClr val="000000"/>
              </a:solidFill>
              <a:latin typeface="Sabon Next LT"/>
              <a:cs typeface="Angsana New" panose="02020603050405020304" pitchFamily="18" charset="-34"/>
            </a:endParaRPr>
          </a:p>
          <a:p>
            <a:pPr algn="ct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t>Την εργασία παρουσιάζουν οι μαθήτριες του 1</a:t>
            </a:r>
            <a:r>
              <a:rPr kumimoji="0" lang="el-GR" sz="1800" b="0" i="0" u="none" strike="noStrike" kern="1200" cap="none" spc="0" normalizeH="0" baseline="30000" noProof="0" dirty="0">
                <a:ln>
                  <a:noFill/>
                </a:ln>
                <a:solidFill>
                  <a:srgbClr val="000000"/>
                </a:solidFill>
                <a:effectLst/>
                <a:uLnTx/>
                <a:uFillTx/>
                <a:latin typeface="Sabon Next LT"/>
                <a:ea typeface="+mn-ea"/>
                <a:cs typeface="Angsana New" panose="02020603050405020304" pitchFamily="18" charset="-34"/>
              </a:rPr>
              <a:t>ου</a:t>
            </a: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t> γυμνάσιου Άργους Β1 </a:t>
            </a:r>
          </a:p>
          <a:p>
            <a:pPr algn="ctr"/>
            <a:r>
              <a:rPr lang="el-GR" dirty="0">
                <a:solidFill>
                  <a:srgbClr val="000000"/>
                </a:solidFill>
                <a:latin typeface="Sabon Next LT"/>
                <a:cs typeface="Angsana New" panose="02020603050405020304" pitchFamily="18" charset="-34"/>
              </a:rPr>
              <a:t>17/2/2021</a:t>
            </a:r>
            <a:endPar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endParaRPr>
          </a:p>
          <a:p>
            <a:pPr algn="ct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t>Γκουβίση Δέσποινα </a:t>
            </a:r>
          </a:p>
          <a:p>
            <a:pPr algn="ctr"/>
            <a:r>
              <a:rPr lang="el-GR" dirty="0">
                <a:solidFill>
                  <a:srgbClr val="000000"/>
                </a:solidFill>
                <a:latin typeface="Sabon Next LT"/>
                <a:cs typeface="Angsana New" panose="02020603050405020304" pitchFamily="18" charset="-34"/>
              </a:rPr>
              <a:t>Αγγαλίου Ολκέντα</a:t>
            </a:r>
          </a:p>
          <a:p>
            <a:pPr algn="ctr"/>
            <a:r>
              <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rPr>
              <a:t>  Αγγελοπούλου Αθανασία</a:t>
            </a:r>
          </a:p>
          <a:p>
            <a:pPr algn="ctr"/>
            <a:r>
              <a:rPr lang="el-GR" dirty="0">
                <a:solidFill>
                  <a:srgbClr val="000000"/>
                </a:solidFill>
                <a:latin typeface="Sabon Next LT"/>
                <a:cs typeface="Angsana New" panose="02020603050405020304" pitchFamily="18" charset="-34"/>
              </a:rPr>
              <a:t>Διονυσοπούλου Νεφέλη  </a:t>
            </a:r>
            <a:endParaRPr kumimoji="0" lang="el-GR" sz="1800" b="0" i="0" u="none" strike="noStrike" kern="1200" cap="none" spc="0" normalizeH="0" baseline="0" noProof="0" dirty="0">
              <a:ln>
                <a:noFill/>
              </a:ln>
              <a:solidFill>
                <a:srgbClr val="000000"/>
              </a:solidFill>
              <a:effectLst/>
              <a:uLnTx/>
              <a:uFillTx/>
              <a:latin typeface="Sabon Next LT"/>
              <a:ea typeface="+mn-ea"/>
              <a:cs typeface="Angsana New" panose="02020603050405020304" pitchFamily="18" charset="-34"/>
            </a:endParaRPr>
          </a:p>
          <a:p>
            <a:pPr algn="ctr"/>
            <a:endParaRPr lang="el-GR" dirty="0"/>
          </a:p>
        </p:txBody>
      </p:sp>
    </p:spTree>
    <p:extLst>
      <p:ext uri="{BB962C8B-B14F-4D97-AF65-F5344CB8AC3E}">
        <p14:creationId xmlns:p14="http://schemas.microsoft.com/office/powerpoint/2010/main" xmlns="" val="1939778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6C4CE57-4471-4C31-BF8D-9BA6E0ED9AAB}"/>
              </a:ext>
            </a:extLst>
          </p:cNvPr>
          <p:cNvSpPr>
            <a:spLocks noGrp="1"/>
          </p:cNvSpPr>
          <p:nvPr>
            <p:ph type="ctrTitle"/>
          </p:nvPr>
        </p:nvSpPr>
        <p:spPr>
          <a:xfrm>
            <a:off x="557350" y="661850"/>
            <a:ext cx="3413760" cy="2272939"/>
          </a:xfrm>
        </p:spPr>
        <p:txBody>
          <a:bodyPr>
            <a:normAutofit/>
          </a:bodyPr>
          <a:lstStyle/>
          <a:p>
            <a:pPr algn="l"/>
            <a:r>
              <a:rPr kumimoji="0" lang="el-GR" sz="1800" b="1" i="1" strike="noStrike" kern="1200" cap="none" spc="0" normalizeH="0" baseline="0" noProof="0" dirty="0">
                <a:ln>
                  <a:noFill/>
                </a:ln>
                <a:solidFill>
                  <a:schemeClr val="accent1"/>
                </a:solidFill>
                <a:effectLst/>
                <a:uLnTx/>
                <a:uFillTx/>
                <a:latin typeface="MontserratRegular"/>
                <a:ea typeface="+mn-ea"/>
                <a:cs typeface="Angsana New" panose="02020603050405020304" pitchFamily="18" charset="-34"/>
              </a:rPr>
              <a:t>Αλβανική Ριβιέρα </a:t>
            </a:r>
            <a:r>
              <a:rPr kumimoji="0" lang="el-GR" sz="1400" b="0" i="0" u="none" strike="noStrike" kern="1200" cap="none" spc="0" normalizeH="0" baseline="0" noProof="0" dirty="0">
                <a:ln>
                  <a:noFill/>
                </a:ln>
                <a:solidFill>
                  <a:srgbClr val="333333"/>
                </a:solidFill>
                <a:effectLst/>
                <a:uLnTx/>
                <a:uFillTx/>
                <a:latin typeface="MontserratRegular"/>
                <a:ea typeface="+mn-ea"/>
                <a:cs typeface="Angsana New" panose="02020603050405020304" pitchFamily="18" charset="-34"/>
              </a:rPr>
              <a:t/>
            </a:r>
            <a:br>
              <a:rPr kumimoji="0" lang="el-GR" sz="1400" b="0" i="0" u="none" strike="noStrike" kern="1200" cap="none" spc="0" normalizeH="0" baseline="0" noProof="0" dirty="0">
                <a:ln>
                  <a:noFill/>
                </a:ln>
                <a:solidFill>
                  <a:srgbClr val="333333"/>
                </a:solidFill>
                <a:effectLst/>
                <a:uLnTx/>
                <a:uFillTx/>
                <a:latin typeface="MontserratRegular"/>
                <a:ea typeface="+mn-ea"/>
                <a:cs typeface="Angsana New" panose="02020603050405020304" pitchFamily="18" charset="-34"/>
              </a:rPr>
            </a:br>
            <a:r>
              <a:rPr lang="el-GR" sz="1400" b="0" i="0" dirty="0">
                <a:solidFill>
                  <a:srgbClr val="333333"/>
                </a:solidFill>
                <a:effectLst/>
                <a:latin typeface="MontserratRegular"/>
              </a:rPr>
              <a:t>Η Αλβανική Ριβιέρα είναι το πιο δημοφιλές μέρος της χώρας που </a:t>
            </a:r>
            <a:r>
              <a:rPr lang="el-GR" sz="1400" dirty="0">
                <a:solidFill>
                  <a:srgbClr val="333333"/>
                </a:solidFill>
                <a:latin typeface="MontserratRegular"/>
              </a:rPr>
              <a:t>επισκέπτονται </a:t>
            </a:r>
            <a:r>
              <a:rPr lang="el-GR" sz="1400" b="0" i="0" dirty="0">
                <a:solidFill>
                  <a:srgbClr val="333333"/>
                </a:solidFill>
                <a:effectLst/>
                <a:latin typeface="MontserratRegular"/>
              </a:rPr>
              <a:t>οι τουρίστες. Η riviera έχει μια αυξανόμενη φήμη ως σημαντική μουσική θέση, με πολλά διεθνή μουσικά φεστιβάλ.</a:t>
            </a:r>
            <a:r>
              <a:rPr lang="el-GR" sz="1400" dirty="0"/>
              <a:t/>
            </a:r>
            <a:br>
              <a:rPr lang="el-GR" sz="1400" dirty="0"/>
            </a:br>
            <a:r>
              <a:rPr lang="el-GR" sz="1400" b="0" i="0" dirty="0">
                <a:solidFill>
                  <a:srgbClr val="333333"/>
                </a:solidFill>
                <a:effectLst/>
                <a:latin typeface="MontserratRegular"/>
              </a:rPr>
              <a:t>Νυχτερινά κέντρα όπως το Folie Marine στην παραλία Jale και το Club Havana Beach κοντά στο Dhermi, προσελκύουν νέους από όλη την Ευρώπη στην Αλβανική Ριβιέρα.</a:t>
            </a:r>
            <a:r>
              <a:rPr lang="el-GR" sz="1400" dirty="0"/>
              <a:t/>
            </a:r>
            <a:br>
              <a:rPr lang="el-GR" sz="1400" dirty="0"/>
            </a:br>
            <a:endParaRPr lang="el-GR" sz="1400" dirty="0"/>
          </a:p>
        </p:txBody>
      </p:sp>
      <p:pic>
        <p:nvPicPr>
          <p:cNvPr id="5" name="Εικόνα 4">
            <a:extLst>
              <a:ext uri="{FF2B5EF4-FFF2-40B4-BE49-F238E27FC236}">
                <a16:creationId xmlns:a16="http://schemas.microsoft.com/office/drawing/2014/main" xmlns="" id="{6EF3AABA-5F5D-459B-93AB-70354BCD31DC}"/>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228829" y="603069"/>
            <a:ext cx="5238204" cy="2619102"/>
          </a:xfrm>
          <a:prstGeom prst="rect">
            <a:avLst/>
          </a:prstGeom>
        </p:spPr>
      </p:pic>
      <p:pic>
        <p:nvPicPr>
          <p:cNvPr id="7" name="Εικόνα 6">
            <a:extLst>
              <a:ext uri="{FF2B5EF4-FFF2-40B4-BE49-F238E27FC236}">
                <a16:creationId xmlns:a16="http://schemas.microsoft.com/office/drawing/2014/main" xmlns="" id="{13A51960-089D-4C6A-928A-7DCFF3076A9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4435" y="3338650"/>
            <a:ext cx="4571999" cy="2857499"/>
          </a:xfrm>
          <a:prstGeom prst="rect">
            <a:avLst/>
          </a:prstGeom>
        </p:spPr>
      </p:pic>
      <p:pic>
        <p:nvPicPr>
          <p:cNvPr id="9" name="Εικόνα 8">
            <a:extLst>
              <a:ext uri="{FF2B5EF4-FFF2-40B4-BE49-F238E27FC236}">
                <a16:creationId xmlns:a16="http://schemas.microsoft.com/office/drawing/2014/main" xmlns="" id="{0B7C5ABA-34B9-474B-BB08-2BEBD33FFF65}"/>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402500" y="3454564"/>
            <a:ext cx="5145065" cy="2741585"/>
          </a:xfrm>
          <a:prstGeom prst="rect">
            <a:avLst/>
          </a:prstGeom>
        </p:spPr>
      </p:pic>
    </p:spTree>
    <p:extLst>
      <p:ext uri="{BB962C8B-B14F-4D97-AF65-F5344CB8AC3E}">
        <p14:creationId xmlns:p14="http://schemas.microsoft.com/office/powerpoint/2010/main" xmlns="" val="4131116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CD68DD3-049E-4C37-904E-E3E395FBC68A}"/>
              </a:ext>
            </a:extLst>
          </p:cNvPr>
          <p:cNvSpPr>
            <a:spLocks noGrp="1"/>
          </p:cNvSpPr>
          <p:nvPr>
            <p:ph type="title"/>
          </p:nvPr>
        </p:nvSpPr>
        <p:spPr>
          <a:xfrm>
            <a:off x="523784" y="488273"/>
            <a:ext cx="3817398" cy="2811494"/>
          </a:xfrm>
        </p:spPr>
        <p:txBody>
          <a:bodyPr>
            <a:noAutofit/>
          </a:bodyPr>
          <a:lstStyle/>
          <a:p>
            <a:r>
              <a:rPr kumimoji="0" lang="el-GR" sz="1600" b="1" i="0" u="none" strike="noStrike" kern="1200" cap="none" spc="0" normalizeH="0" baseline="0" noProof="0" dirty="0">
                <a:ln>
                  <a:noFill/>
                </a:ln>
                <a:solidFill>
                  <a:schemeClr val="accent1"/>
                </a:solidFill>
                <a:effectLst/>
                <a:uLnTx/>
                <a:uFillTx/>
                <a:latin typeface="MontserratRegular"/>
                <a:ea typeface="+mn-ea"/>
                <a:cs typeface="Angsana New" panose="02020603050405020304" pitchFamily="18" charset="-34"/>
              </a:rPr>
              <a:t>πλατεία των Τιράνων </a:t>
            </a:r>
            <a:r>
              <a:rPr lang="el-GR" sz="1400" dirty="0"/>
              <a:t/>
            </a:r>
            <a:br>
              <a:rPr lang="el-GR" sz="1400" dirty="0"/>
            </a:br>
            <a:r>
              <a:rPr lang="el-GR" sz="1300" b="0" i="0" dirty="0">
                <a:solidFill>
                  <a:srgbClr val="333333"/>
                </a:solidFill>
                <a:effectLst/>
                <a:latin typeface="MontserratRegular"/>
              </a:rPr>
              <a:t>Η πρωτεύουσα της Αλβανίας, τα Τίρανα, θα είναι το σημείο εκκίνησης για πολλούς που θα εξερευνήσουν τα καλύτερα μέρη στην Αλβανία.</a:t>
            </a:r>
            <a:r>
              <a:rPr lang="el-GR" sz="1300" dirty="0"/>
              <a:t/>
            </a:r>
            <a:br>
              <a:rPr lang="el-GR" sz="1300" dirty="0"/>
            </a:br>
            <a:r>
              <a:rPr lang="el-GR" sz="1300" b="0" i="0" dirty="0">
                <a:solidFill>
                  <a:srgbClr val="333333"/>
                </a:solidFill>
                <a:effectLst/>
                <a:latin typeface="MontserratRegular"/>
              </a:rPr>
              <a:t>Η πόλη φιλοξενεί λίγες τουριστικές τοποθεσίες, αλλά το τζαμί Et'hem </a:t>
            </a:r>
            <a:r>
              <a:rPr lang="el-GR" sz="1300" b="0" i="0" dirty="0" err="1">
                <a:solidFill>
                  <a:srgbClr val="333333"/>
                </a:solidFill>
                <a:effectLst/>
                <a:latin typeface="MontserratRegular"/>
              </a:rPr>
              <a:t>Bey</a:t>
            </a:r>
            <a:r>
              <a:rPr lang="el-GR" sz="1300" b="0" i="0" dirty="0">
                <a:solidFill>
                  <a:srgbClr val="333333"/>
                </a:solidFill>
                <a:effectLst/>
                <a:latin typeface="MontserratRegular"/>
              </a:rPr>
              <a:t> του 18ου αιώνα αξίζει μια επίσκεψη.</a:t>
            </a:r>
            <a:r>
              <a:rPr lang="el-GR" sz="1300" dirty="0"/>
              <a:t/>
            </a:r>
            <a:br>
              <a:rPr lang="el-GR" sz="1300" dirty="0"/>
            </a:br>
            <a:r>
              <a:rPr lang="el-GR" sz="1300" b="0" i="0" dirty="0">
                <a:solidFill>
                  <a:srgbClr val="333333"/>
                </a:solidFill>
                <a:effectLst/>
                <a:latin typeface="MontserratRegular"/>
              </a:rPr>
              <a:t>Η πλατεία Skanderbeg είναι ένα από τα σημαντικότερα μέρη των Τιράνων και εδώ βρίσκεται το Εθνικό Ιστορικό Μουσείο.</a:t>
            </a:r>
            <a:r>
              <a:rPr lang="el-GR" sz="1300" dirty="0"/>
              <a:t/>
            </a:r>
            <a:br>
              <a:rPr lang="el-GR" sz="1300" dirty="0"/>
            </a:br>
            <a:r>
              <a:rPr lang="el-GR" sz="1300" b="0" i="0" dirty="0">
                <a:solidFill>
                  <a:srgbClr val="333333"/>
                </a:solidFill>
                <a:effectLst/>
                <a:latin typeface="MontserratRegular"/>
              </a:rPr>
              <a:t>Στην καρδιά της πλατείας Skanderbeg - και ως εκ τούτου της καρδιάς των Τιράνων - είναι ένα άγαλμα του ιστορικού Αλβανικού εθνικού ήρωα Skanderbeg. </a:t>
            </a:r>
            <a:endParaRPr lang="el-GR" sz="1300" dirty="0"/>
          </a:p>
        </p:txBody>
      </p:sp>
      <p:pic>
        <p:nvPicPr>
          <p:cNvPr id="4" name="Εικόνα 3">
            <a:extLst>
              <a:ext uri="{FF2B5EF4-FFF2-40B4-BE49-F238E27FC236}">
                <a16:creationId xmlns:a16="http://schemas.microsoft.com/office/drawing/2014/main" xmlns="" id="{C6E1849D-7AFE-4E88-AC2A-531840BC0EC1}"/>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82440" y="597845"/>
            <a:ext cx="5236566" cy="3488862"/>
          </a:xfrm>
          <a:prstGeom prst="rect">
            <a:avLst/>
          </a:prstGeom>
        </p:spPr>
      </p:pic>
      <p:pic>
        <p:nvPicPr>
          <p:cNvPr id="6" name="Εικόνα 5">
            <a:extLst>
              <a:ext uri="{FF2B5EF4-FFF2-40B4-BE49-F238E27FC236}">
                <a16:creationId xmlns:a16="http://schemas.microsoft.com/office/drawing/2014/main" xmlns="" id="{7F165009-9A7A-4CD2-9B06-30E24372429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72830" y="3183158"/>
            <a:ext cx="4923169" cy="3079218"/>
          </a:xfrm>
          <a:prstGeom prst="rect">
            <a:avLst/>
          </a:prstGeom>
        </p:spPr>
      </p:pic>
    </p:spTree>
    <p:extLst>
      <p:ext uri="{BB962C8B-B14F-4D97-AF65-F5344CB8AC3E}">
        <p14:creationId xmlns:p14="http://schemas.microsoft.com/office/powerpoint/2010/main" xmlns="" val="545498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285E993-6D2B-42CB-B47F-01F26F158893}"/>
              </a:ext>
            </a:extLst>
          </p:cNvPr>
          <p:cNvSpPr>
            <a:spLocks noGrp="1"/>
          </p:cNvSpPr>
          <p:nvPr>
            <p:ph type="title"/>
          </p:nvPr>
        </p:nvSpPr>
        <p:spPr>
          <a:xfrm>
            <a:off x="523783" y="-514905"/>
            <a:ext cx="4083728" cy="4465468"/>
          </a:xfrm>
        </p:spPr>
        <p:txBody>
          <a:bodyPr>
            <a:noAutofit/>
          </a:bodyPr>
          <a:lstStyle/>
          <a:p>
            <a:pPr algn="l"/>
            <a:r>
              <a:rPr lang="en-US" sz="800" b="1" i="0" dirty="0">
                <a:solidFill>
                  <a:srgbClr val="333333"/>
                </a:solidFill>
                <a:effectLst/>
                <a:latin typeface="MontserratRegular"/>
              </a:rPr>
              <a:t> </a:t>
            </a:r>
            <a:r>
              <a:rPr lang="en-US" sz="1600" b="1" i="0" dirty="0">
                <a:solidFill>
                  <a:schemeClr val="accent1"/>
                </a:solidFill>
                <a:effectLst/>
                <a:latin typeface="MontserratRegular"/>
              </a:rPr>
              <a:t>Pass Llogara</a:t>
            </a:r>
            <a:r>
              <a:rPr lang="en-US" sz="800" b="1" i="0" dirty="0">
                <a:solidFill>
                  <a:srgbClr val="333333"/>
                </a:solidFill>
                <a:effectLst/>
                <a:latin typeface="MontserratRegular"/>
              </a:rPr>
              <a:t/>
            </a:r>
            <a:br>
              <a:rPr lang="en-US" sz="800" b="1" i="0" dirty="0">
                <a:solidFill>
                  <a:srgbClr val="333333"/>
                </a:solidFill>
                <a:effectLst/>
                <a:latin typeface="MontserratRegular"/>
              </a:rPr>
            </a:br>
            <a:r>
              <a:rPr lang="el-GR" sz="1300" b="0" i="0" dirty="0">
                <a:solidFill>
                  <a:srgbClr val="333333"/>
                </a:solidFill>
                <a:effectLst/>
                <a:latin typeface="MontserratRegular"/>
              </a:rPr>
              <a:t>Το Pass Llogara, με το δρόμο προσφέρει έναν από τους πιο εντυπωσιακούς δίσκους σε όλο τον κόσμο. Βρίσκεται στη μέση του Εθνικού Πάρκου Llogara, ο δρόμος ταξιδεύει σε πάνω από 1.000 μέτρα πάνω από την επιφάνεια της θάλασσας και το τοπίο θα σας κόψει την ανάσα. </a:t>
            </a:r>
            <a:br>
              <a:rPr lang="el-GR" sz="1300" b="0" i="0" dirty="0">
                <a:solidFill>
                  <a:srgbClr val="333333"/>
                </a:solidFill>
                <a:effectLst/>
                <a:latin typeface="MontserratRegular"/>
              </a:rPr>
            </a:br>
            <a:r>
              <a:rPr lang="el-GR" sz="1300" b="0" i="0" dirty="0">
                <a:solidFill>
                  <a:srgbClr val="333333"/>
                </a:solidFill>
                <a:effectLst/>
                <a:latin typeface="MontserratRegular"/>
              </a:rPr>
              <a:t>Στην κορυφή του περάσματος υπάρχει μια μεγάλη ποικιλία από εστιατόρια, τα οποία είναι ιδανικά μέρη για να απολαύσετε μερικά από τα πιο εκπληκτικά αξιοθέατα της Αλβανίας.</a:t>
            </a:r>
            <a:r>
              <a:rPr lang="el-GR" sz="1300" dirty="0"/>
              <a:t/>
            </a:r>
            <a:br>
              <a:rPr lang="el-GR" sz="1300" dirty="0"/>
            </a:br>
            <a:r>
              <a:rPr lang="el-GR" sz="1300" b="0" i="0" dirty="0">
                <a:solidFill>
                  <a:srgbClr val="333333"/>
                </a:solidFill>
                <a:effectLst/>
                <a:latin typeface="MontserratRegular"/>
              </a:rPr>
              <a:t>Το ίδιο το Εθνικό Πάρκο Llogara φιλοξενεί ζώα όπως ο χρυσός αετός, η ευρωπαϊκή αγριόγατα και τα ελάφια.</a:t>
            </a:r>
            <a:endParaRPr lang="el-GR" sz="1300" dirty="0"/>
          </a:p>
        </p:txBody>
      </p:sp>
      <p:pic>
        <p:nvPicPr>
          <p:cNvPr id="4" name="Εικόνα 3">
            <a:extLst>
              <a:ext uri="{FF2B5EF4-FFF2-40B4-BE49-F238E27FC236}">
                <a16:creationId xmlns:a16="http://schemas.microsoft.com/office/drawing/2014/main" xmlns="" id="{BCB07F74-38E6-4DF9-9817-A54C75C81AEF}"/>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607511" y="896707"/>
            <a:ext cx="3269327" cy="2178190"/>
          </a:xfrm>
          <a:prstGeom prst="rect">
            <a:avLst/>
          </a:prstGeom>
        </p:spPr>
      </p:pic>
      <p:pic>
        <p:nvPicPr>
          <p:cNvPr id="6" name="Εικόνα 5">
            <a:extLst>
              <a:ext uri="{FF2B5EF4-FFF2-40B4-BE49-F238E27FC236}">
                <a16:creationId xmlns:a16="http://schemas.microsoft.com/office/drawing/2014/main" xmlns="" id="{7333EF76-56C8-4D4B-80D0-9393ABCBAB7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990663" y="1438183"/>
            <a:ext cx="3615410" cy="4820545"/>
          </a:xfrm>
          <a:prstGeom prst="rect">
            <a:avLst/>
          </a:prstGeom>
        </p:spPr>
      </p:pic>
      <p:pic>
        <p:nvPicPr>
          <p:cNvPr id="8" name="Εικόνα 7">
            <a:extLst>
              <a:ext uri="{FF2B5EF4-FFF2-40B4-BE49-F238E27FC236}">
                <a16:creationId xmlns:a16="http://schemas.microsoft.com/office/drawing/2014/main" xmlns="" id="{32D97C38-1FAB-4C23-BF8A-900BBBE7C5DD}"/>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2472" y="3231495"/>
            <a:ext cx="4554186" cy="3027233"/>
          </a:xfrm>
          <a:prstGeom prst="rect">
            <a:avLst/>
          </a:prstGeom>
        </p:spPr>
      </p:pic>
    </p:spTree>
    <p:extLst>
      <p:ext uri="{BB962C8B-B14F-4D97-AF65-F5344CB8AC3E}">
        <p14:creationId xmlns:p14="http://schemas.microsoft.com/office/powerpoint/2010/main" xmlns="" val="2220222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9D93817-8928-4D79-96D5-B4334BEB9D53}"/>
              </a:ext>
            </a:extLst>
          </p:cNvPr>
          <p:cNvSpPr>
            <a:spLocks noGrp="1"/>
          </p:cNvSpPr>
          <p:nvPr>
            <p:ph type="title"/>
          </p:nvPr>
        </p:nvSpPr>
        <p:spPr>
          <a:xfrm>
            <a:off x="585926" y="310718"/>
            <a:ext cx="4412201" cy="2450237"/>
          </a:xfrm>
        </p:spPr>
        <p:txBody>
          <a:bodyPr>
            <a:noAutofit/>
          </a:bodyPr>
          <a:lstStyle/>
          <a:p>
            <a:r>
              <a:rPr kumimoji="0" lang="el-GR" sz="1400" b="0" i="0" u="none" strike="noStrike" kern="1200" cap="none" spc="0" normalizeH="0" baseline="0" noProof="0" dirty="0">
                <a:ln>
                  <a:noFill/>
                </a:ln>
                <a:solidFill>
                  <a:srgbClr val="333333"/>
                </a:solidFill>
                <a:effectLst/>
                <a:uLnTx/>
                <a:uFillTx/>
                <a:latin typeface="MontserratRegular"/>
                <a:ea typeface="+mn-ea"/>
                <a:cs typeface="Angsana New" panose="02020603050405020304" pitchFamily="18" charset="-34"/>
              </a:rPr>
              <a:t> </a:t>
            </a:r>
            <a:r>
              <a:rPr kumimoji="0" lang="el-GR" sz="1600" b="1" i="0" u="none" strike="noStrike" kern="1200" cap="none" spc="0" normalizeH="0" baseline="0" noProof="0" dirty="0">
                <a:ln>
                  <a:noFill/>
                </a:ln>
                <a:solidFill>
                  <a:schemeClr val="accent1"/>
                </a:solidFill>
                <a:effectLst/>
                <a:uLnTx/>
                <a:uFillTx/>
                <a:latin typeface="MontserratRegular"/>
                <a:ea typeface="+mn-ea"/>
                <a:cs typeface="Angsana New" panose="02020603050405020304" pitchFamily="18" charset="-34"/>
              </a:rPr>
              <a:t>Berat </a:t>
            </a:r>
            <a:r>
              <a:rPr kumimoji="0" lang="el-GR" sz="1400" b="0" i="0" u="none" strike="noStrike" kern="1200" cap="none" spc="0" normalizeH="0" baseline="0" noProof="0" dirty="0">
                <a:ln>
                  <a:noFill/>
                </a:ln>
                <a:solidFill>
                  <a:srgbClr val="333333"/>
                </a:solidFill>
                <a:effectLst/>
                <a:uLnTx/>
                <a:uFillTx/>
                <a:latin typeface="MontserratRegular"/>
                <a:ea typeface="+mn-ea"/>
                <a:cs typeface="Angsana New" panose="02020603050405020304" pitchFamily="18" charset="-34"/>
              </a:rPr>
              <a:t/>
            </a:r>
            <a:br>
              <a:rPr kumimoji="0" lang="el-GR" sz="1400" b="0" i="0" u="none" strike="noStrike" kern="1200" cap="none" spc="0" normalizeH="0" baseline="0" noProof="0" dirty="0">
                <a:ln>
                  <a:noFill/>
                </a:ln>
                <a:solidFill>
                  <a:srgbClr val="333333"/>
                </a:solidFill>
                <a:effectLst/>
                <a:uLnTx/>
                <a:uFillTx/>
                <a:latin typeface="MontserratRegular"/>
                <a:ea typeface="+mn-ea"/>
                <a:cs typeface="Angsana New" panose="02020603050405020304" pitchFamily="18" charset="-34"/>
              </a:rPr>
            </a:br>
            <a:r>
              <a:rPr lang="el-GR" sz="1300" b="0" i="0" dirty="0">
                <a:solidFill>
                  <a:srgbClr val="333333"/>
                </a:solidFill>
                <a:effectLst/>
                <a:latin typeface="MontserratRegular"/>
              </a:rPr>
              <a:t>Ο Μπεράτ είναι μια από τις παλαιότερες πόλεις της χώρας. </a:t>
            </a:r>
            <a:br>
              <a:rPr lang="el-GR" sz="1300" b="0" i="0" dirty="0">
                <a:solidFill>
                  <a:srgbClr val="333333"/>
                </a:solidFill>
                <a:effectLst/>
                <a:latin typeface="MontserratRegular"/>
              </a:rPr>
            </a:br>
            <a:r>
              <a:rPr lang="el-GR" sz="1300" b="0" i="0" dirty="0">
                <a:solidFill>
                  <a:srgbClr val="333333"/>
                </a:solidFill>
                <a:effectLst/>
                <a:latin typeface="MontserratRegular"/>
              </a:rPr>
              <a:t>Ο κύριος τουριστικός προορισμός του Berat είναι το κάστρο του 140ου αιώνα Kalaja, το οποίο φιλοξενεί ακόμα εκατοντάδες ανθρώπους. Πρώην μεταξύ των σημαντικότερων Αλβανικών πόλεων της Οθωμανικής Αυτοκρατορίας, ο Berat προστέθηκε στον κατάλογο των χώρων παγκόσμιας πολιτιστικής κληρονομιάς της Unesco το 2008.</a:t>
            </a:r>
            <a:r>
              <a:rPr lang="el-GR" sz="1300" dirty="0"/>
              <a:t/>
            </a:r>
            <a:br>
              <a:rPr lang="el-GR" sz="1300" dirty="0"/>
            </a:br>
            <a:r>
              <a:rPr lang="el-GR" sz="1300" b="0" i="0" dirty="0">
                <a:solidFill>
                  <a:srgbClr val="333333"/>
                </a:solidFill>
                <a:effectLst/>
                <a:latin typeface="MontserratRegular"/>
              </a:rPr>
              <a:t>Η εκκλησία της Αγίας Μαρίας των Βλαχερνών είναι ένα θέαμα που πρέπει να δούμε για όσους επισκέπτονται το Berat, όπως και η συνοικία </a:t>
            </a:r>
            <a:r>
              <a:rPr lang="el-GR" sz="1300" b="0" i="0" dirty="0" err="1">
                <a:solidFill>
                  <a:srgbClr val="333333"/>
                </a:solidFill>
                <a:effectLst/>
                <a:latin typeface="MontserratRegular"/>
              </a:rPr>
              <a:t>Mangalem</a:t>
            </a:r>
            <a:r>
              <a:rPr lang="el-GR" sz="1300" b="0" i="0" dirty="0">
                <a:solidFill>
                  <a:srgbClr val="333333"/>
                </a:solidFill>
                <a:effectLst/>
                <a:latin typeface="MontserratRegular"/>
              </a:rPr>
              <a:t>.</a:t>
            </a:r>
            <a:endParaRPr lang="el-GR" sz="1300" dirty="0"/>
          </a:p>
        </p:txBody>
      </p:sp>
      <p:pic>
        <p:nvPicPr>
          <p:cNvPr id="4" name="Εικόνα 3">
            <a:extLst>
              <a:ext uri="{FF2B5EF4-FFF2-40B4-BE49-F238E27FC236}">
                <a16:creationId xmlns:a16="http://schemas.microsoft.com/office/drawing/2014/main" xmlns="" id="{3248BCBB-4D9E-4399-998F-A0D40983A8A6}"/>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986727" y="645188"/>
            <a:ext cx="4545364" cy="2727218"/>
          </a:xfrm>
          <a:prstGeom prst="rect">
            <a:avLst/>
          </a:prstGeom>
        </p:spPr>
      </p:pic>
      <p:pic>
        <p:nvPicPr>
          <p:cNvPr id="6" name="Εικόνα 5">
            <a:extLst>
              <a:ext uri="{FF2B5EF4-FFF2-40B4-BE49-F238E27FC236}">
                <a16:creationId xmlns:a16="http://schemas.microsoft.com/office/drawing/2014/main" xmlns="" id="{9BA5F44E-9CC5-403F-89A3-D69836A117A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59910" y="2760955"/>
            <a:ext cx="5331409" cy="3378781"/>
          </a:xfrm>
          <a:prstGeom prst="rect">
            <a:avLst/>
          </a:prstGeom>
        </p:spPr>
      </p:pic>
      <p:pic>
        <p:nvPicPr>
          <p:cNvPr id="8" name="Εικόνα 7">
            <a:extLst>
              <a:ext uri="{FF2B5EF4-FFF2-40B4-BE49-F238E27FC236}">
                <a16:creationId xmlns:a16="http://schemas.microsoft.com/office/drawing/2014/main" xmlns="" id="{A13E6527-780F-4337-801C-89E9B044E5E7}"/>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440747" y="3662330"/>
            <a:ext cx="4372255" cy="2550481"/>
          </a:xfrm>
          <a:prstGeom prst="rect">
            <a:avLst/>
          </a:prstGeom>
        </p:spPr>
      </p:pic>
    </p:spTree>
    <p:extLst>
      <p:ext uri="{BB962C8B-B14F-4D97-AF65-F5344CB8AC3E}">
        <p14:creationId xmlns:p14="http://schemas.microsoft.com/office/powerpoint/2010/main" xmlns="" val="1787546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4AAABE3-477C-463D-897F-0BFAE9EEE7E8}"/>
              </a:ext>
            </a:extLst>
          </p:cNvPr>
          <p:cNvSpPr>
            <a:spLocks noGrp="1"/>
          </p:cNvSpPr>
          <p:nvPr>
            <p:ph type="title"/>
          </p:nvPr>
        </p:nvSpPr>
        <p:spPr>
          <a:xfrm>
            <a:off x="497149" y="-133165"/>
            <a:ext cx="5060272" cy="3391270"/>
          </a:xfrm>
        </p:spPr>
        <p:txBody>
          <a:bodyPr>
            <a:normAutofit/>
          </a:bodyPr>
          <a:lstStyle/>
          <a:p>
            <a:r>
              <a:rPr kumimoji="0" lang="el-GR" sz="1600" b="1" i="0" u="none" strike="noStrike" kern="1200" cap="none" spc="0" normalizeH="0" baseline="0" noProof="0" dirty="0">
                <a:ln>
                  <a:noFill/>
                </a:ln>
                <a:solidFill>
                  <a:schemeClr val="accent1"/>
                </a:solidFill>
                <a:effectLst/>
                <a:uLnTx/>
                <a:uFillTx/>
                <a:latin typeface="MontserratRegular"/>
                <a:ea typeface="+mn-ea"/>
                <a:cs typeface="Angsana New" panose="02020603050405020304" pitchFamily="18" charset="-34"/>
              </a:rPr>
              <a:t>Σαράντα </a:t>
            </a:r>
            <a:r>
              <a:rPr kumimoji="0" lang="el-GR" sz="1400" b="0" i="0" u="none" strike="noStrike" kern="1200" cap="none" spc="0" normalizeH="0" baseline="0" noProof="0" dirty="0">
                <a:ln>
                  <a:noFill/>
                </a:ln>
                <a:solidFill>
                  <a:srgbClr val="333333"/>
                </a:solidFill>
                <a:effectLst/>
                <a:uLnTx/>
                <a:uFillTx/>
                <a:latin typeface="MontserratRegular"/>
                <a:ea typeface="+mn-ea"/>
                <a:cs typeface="Angsana New" panose="02020603050405020304" pitchFamily="18" charset="-34"/>
              </a:rPr>
              <a:t/>
            </a:r>
            <a:br>
              <a:rPr kumimoji="0" lang="el-GR" sz="1400" b="0" i="0" u="none" strike="noStrike" kern="1200" cap="none" spc="0" normalizeH="0" baseline="0" noProof="0" dirty="0">
                <a:ln>
                  <a:noFill/>
                </a:ln>
                <a:solidFill>
                  <a:srgbClr val="333333"/>
                </a:solidFill>
                <a:effectLst/>
                <a:uLnTx/>
                <a:uFillTx/>
                <a:latin typeface="MontserratRegular"/>
                <a:ea typeface="+mn-ea"/>
                <a:cs typeface="Angsana New" panose="02020603050405020304" pitchFamily="18" charset="-34"/>
              </a:rPr>
            </a:br>
            <a:r>
              <a:rPr lang="el-GR" sz="1300" b="0" i="0" dirty="0">
                <a:solidFill>
                  <a:srgbClr val="333333"/>
                </a:solidFill>
                <a:effectLst/>
                <a:latin typeface="MontserratRegular"/>
              </a:rPr>
              <a:t>Η Σαράντα είναι μια από τις πιο καυτές περιοχές τουρισμού στην Αλβανία. Η </a:t>
            </a:r>
            <a:r>
              <a:rPr lang="el-GR" sz="1300" b="0" i="0" dirty="0" err="1">
                <a:solidFill>
                  <a:srgbClr val="333333"/>
                </a:solidFill>
                <a:effectLst/>
                <a:latin typeface="MontserratRegular"/>
              </a:rPr>
              <a:t>Saranda</a:t>
            </a:r>
            <a:r>
              <a:rPr lang="el-GR" sz="1300" b="0" i="0" dirty="0">
                <a:solidFill>
                  <a:srgbClr val="333333"/>
                </a:solidFill>
                <a:effectLst/>
                <a:latin typeface="MontserratRegular"/>
              </a:rPr>
              <a:t> φιλοξενεί μερικές από τις πιο αξέχαστες παραλίες στην Αλβανία.</a:t>
            </a:r>
            <a:r>
              <a:rPr lang="el-GR" sz="1300" dirty="0"/>
              <a:t/>
            </a:r>
            <a:br>
              <a:rPr lang="el-GR" sz="1300" dirty="0"/>
            </a:br>
            <a:r>
              <a:rPr lang="el-GR" sz="1300" b="0" i="0" dirty="0">
                <a:solidFill>
                  <a:srgbClr val="333333"/>
                </a:solidFill>
                <a:effectLst/>
                <a:latin typeface="MontserratRegular"/>
              </a:rPr>
              <a:t>Το κάστρο Lekursi είναι ένα από τα καλύτερα μέρη για να πάτε στη </a:t>
            </a:r>
            <a:r>
              <a:rPr lang="el-GR" sz="1300" b="0" i="0" dirty="0" err="1">
                <a:solidFill>
                  <a:srgbClr val="333333"/>
                </a:solidFill>
                <a:effectLst/>
                <a:latin typeface="MontserratRegular"/>
              </a:rPr>
              <a:t>Saranda</a:t>
            </a:r>
            <a:r>
              <a:rPr lang="el-GR" sz="1300" b="0" i="0" dirty="0">
                <a:solidFill>
                  <a:srgbClr val="333333"/>
                </a:solidFill>
                <a:effectLst/>
                <a:latin typeface="MontserratRegular"/>
              </a:rPr>
              <a:t>, με τους ανθρώπους να συρρέουν εδώ για να απολαύσουν εκπληκτικά ηλιοβασιλέματα. Το </a:t>
            </a:r>
            <a:r>
              <a:rPr lang="el-GR" sz="1300" b="0" i="0" dirty="0" err="1">
                <a:solidFill>
                  <a:srgbClr val="333333"/>
                </a:solidFill>
                <a:effectLst/>
                <a:latin typeface="MontserratRegular"/>
              </a:rPr>
              <a:t>Saranda</a:t>
            </a:r>
            <a:r>
              <a:rPr lang="el-GR" sz="1300" b="0" i="0" dirty="0">
                <a:solidFill>
                  <a:srgbClr val="333333"/>
                </a:solidFill>
                <a:effectLst/>
                <a:latin typeface="MontserratRegular"/>
              </a:rPr>
              <a:t> βρίσκεται σε μικρή απόσταση από το Ιόνιο Πέλαγος από το δημοφιλές ελληνικό νησί της Κέρκυρας.</a:t>
            </a:r>
            <a:endParaRPr lang="el-GR" sz="1300" dirty="0"/>
          </a:p>
        </p:txBody>
      </p:sp>
      <p:pic>
        <p:nvPicPr>
          <p:cNvPr id="4" name="Εικόνα 3">
            <a:extLst>
              <a:ext uri="{FF2B5EF4-FFF2-40B4-BE49-F238E27FC236}">
                <a16:creationId xmlns:a16="http://schemas.microsoft.com/office/drawing/2014/main" xmlns="" id="{969F760B-EBE7-42FB-A5FE-92670F9514BE}"/>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91060" y="2982897"/>
            <a:ext cx="6067192" cy="3142647"/>
          </a:xfrm>
          <a:prstGeom prst="rect">
            <a:avLst/>
          </a:prstGeom>
        </p:spPr>
      </p:pic>
      <p:pic>
        <p:nvPicPr>
          <p:cNvPr id="8" name="Εικόνα 7">
            <a:extLst>
              <a:ext uri="{FF2B5EF4-FFF2-40B4-BE49-F238E27FC236}">
                <a16:creationId xmlns:a16="http://schemas.microsoft.com/office/drawing/2014/main" xmlns="" id="{DA667463-B515-48F7-92B7-C24547499952}"/>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752163" y="630314"/>
            <a:ext cx="4848777" cy="3781887"/>
          </a:xfrm>
          <a:prstGeom prst="rect">
            <a:avLst/>
          </a:prstGeom>
        </p:spPr>
      </p:pic>
    </p:spTree>
    <p:extLst>
      <p:ext uri="{BB962C8B-B14F-4D97-AF65-F5344CB8AC3E}">
        <p14:creationId xmlns:p14="http://schemas.microsoft.com/office/powerpoint/2010/main" xmlns="" val="1718327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AF3B824-6A83-482A-9CD7-D4FF1143C1E2}"/>
              </a:ext>
            </a:extLst>
          </p:cNvPr>
          <p:cNvSpPr>
            <a:spLocks noGrp="1"/>
          </p:cNvSpPr>
          <p:nvPr>
            <p:ph type="title"/>
          </p:nvPr>
        </p:nvSpPr>
        <p:spPr>
          <a:xfrm>
            <a:off x="550417" y="1083075"/>
            <a:ext cx="4350058" cy="1260629"/>
          </a:xfrm>
        </p:spPr>
        <p:txBody>
          <a:bodyPr>
            <a:noAutofit/>
          </a:bodyPr>
          <a:lstStyle/>
          <a:p>
            <a:r>
              <a:rPr lang="el-GR" sz="1600" b="1" i="0" dirty="0">
                <a:solidFill>
                  <a:schemeClr val="accent1"/>
                </a:solidFill>
                <a:effectLst/>
                <a:latin typeface="MontserratRegular"/>
              </a:rPr>
              <a:t>Kruja</a:t>
            </a:r>
            <a:r>
              <a:rPr lang="el-GR" sz="1400" dirty="0"/>
              <a:t/>
            </a:r>
            <a:br>
              <a:rPr lang="el-GR" sz="1400" dirty="0"/>
            </a:br>
            <a:r>
              <a:rPr lang="el-GR" sz="1400" b="0" i="0" dirty="0">
                <a:solidFill>
                  <a:srgbClr val="333333"/>
                </a:solidFill>
                <a:effectLst/>
                <a:latin typeface="MontserratRegular"/>
              </a:rPr>
              <a:t>Το Kruja φιλοξενεί το εθνικό εθνογραφικό μουσείο, αλλά είναι γνωστό για την ύπαρξη του μουσείου Skanderbeg. Βρίσκεται στο κάστρο Kruja, το μουσείο είναι ένα από τα πιο σημαντικά και δημοφιλή τουριστικά αξιοθέατα της Αλβανίας.</a:t>
            </a:r>
            <a:r>
              <a:rPr lang="el-GR" sz="1400" dirty="0"/>
              <a:t/>
            </a:r>
            <a:br>
              <a:rPr lang="el-GR" sz="1400" dirty="0"/>
            </a:br>
            <a:r>
              <a:rPr lang="el-GR" sz="1400" b="0" i="0" dirty="0">
                <a:solidFill>
                  <a:srgbClr val="333333"/>
                </a:solidFill>
                <a:effectLst/>
                <a:latin typeface="MontserratRegular"/>
              </a:rPr>
              <a:t>Από το φρούριο αυτό ο ήρωας της Αλβανίας - Γιώργος Καστριώτη </a:t>
            </a:r>
            <a:r>
              <a:rPr lang="el-GR" sz="1400" b="0" i="0" dirty="0" err="1">
                <a:solidFill>
                  <a:srgbClr val="333333"/>
                </a:solidFill>
                <a:effectLst/>
                <a:latin typeface="MontserratRegular"/>
              </a:rPr>
              <a:t>Σκάντερμπεγκ</a:t>
            </a:r>
            <a:r>
              <a:rPr lang="el-GR" sz="1400" b="0" i="0" dirty="0">
                <a:solidFill>
                  <a:srgbClr val="333333"/>
                </a:solidFill>
                <a:effectLst/>
                <a:latin typeface="MontserratRegular"/>
              </a:rPr>
              <a:t> - υπερασπίστηκε τη χώρα από την οθωμανική εισβολή για μια περίοδο τριετίας.</a:t>
            </a:r>
            <a:r>
              <a:rPr lang="el-GR" sz="1400" dirty="0"/>
              <a:t/>
            </a:r>
            <a:br>
              <a:rPr lang="el-GR" sz="1400" dirty="0"/>
            </a:br>
            <a:r>
              <a:rPr lang="el-GR" sz="1400" b="0" i="0" dirty="0">
                <a:solidFill>
                  <a:srgbClr val="333333"/>
                </a:solidFill>
                <a:effectLst/>
                <a:latin typeface="MontserratRegular"/>
              </a:rPr>
              <a:t>Το κάστρο προσφέρει επίσης εκπληκτική θέα στην Αδριατική Θάλασσα. Το εθνικό πάρκο </a:t>
            </a:r>
            <a:r>
              <a:rPr lang="el-GR" sz="1400" b="0" i="0" dirty="0" err="1">
                <a:solidFill>
                  <a:srgbClr val="333333"/>
                </a:solidFill>
                <a:effectLst/>
                <a:latin typeface="MontserratRegular"/>
              </a:rPr>
              <a:t>Qafe</a:t>
            </a:r>
            <a:r>
              <a:rPr lang="el-GR" sz="1400" b="0" i="0" dirty="0">
                <a:solidFill>
                  <a:srgbClr val="333333"/>
                </a:solidFill>
                <a:effectLst/>
                <a:latin typeface="MontserratRegular"/>
              </a:rPr>
              <a:t> </a:t>
            </a:r>
            <a:r>
              <a:rPr lang="el-GR" sz="1400" b="0" i="0" dirty="0" err="1">
                <a:solidFill>
                  <a:srgbClr val="333333"/>
                </a:solidFill>
                <a:effectLst/>
                <a:latin typeface="MontserratRegular"/>
              </a:rPr>
              <a:t>Shtama</a:t>
            </a:r>
            <a:r>
              <a:rPr lang="el-GR" sz="1400" b="0" i="0" dirty="0">
                <a:solidFill>
                  <a:srgbClr val="333333"/>
                </a:solidFill>
                <a:effectLst/>
                <a:latin typeface="MontserratRegular"/>
              </a:rPr>
              <a:t> και ο τάφος του </a:t>
            </a:r>
            <a:r>
              <a:rPr lang="el-GR" sz="1400" b="0" i="0" dirty="0" err="1">
                <a:solidFill>
                  <a:srgbClr val="333333"/>
                </a:solidFill>
                <a:effectLst/>
                <a:latin typeface="MontserratRegular"/>
              </a:rPr>
              <a:t>Sari</a:t>
            </a:r>
            <a:r>
              <a:rPr lang="el-GR" sz="1400" b="0" i="0" dirty="0">
                <a:solidFill>
                  <a:srgbClr val="333333"/>
                </a:solidFill>
                <a:effectLst/>
                <a:latin typeface="MontserratRegular"/>
              </a:rPr>
              <a:t> </a:t>
            </a:r>
            <a:r>
              <a:rPr lang="el-GR" sz="1400" b="0" i="0" dirty="0" err="1">
                <a:solidFill>
                  <a:srgbClr val="333333"/>
                </a:solidFill>
                <a:effectLst/>
                <a:latin typeface="MontserratRegular"/>
              </a:rPr>
              <a:t>Saltik</a:t>
            </a:r>
            <a:r>
              <a:rPr lang="el-GR" sz="1400" b="0" i="0" dirty="0">
                <a:solidFill>
                  <a:srgbClr val="333333"/>
                </a:solidFill>
                <a:effectLst/>
                <a:latin typeface="MontserratRegular"/>
              </a:rPr>
              <a:t> βρίσκονται επίσης κοντά στο Kruja.</a:t>
            </a:r>
            <a:endParaRPr lang="el-GR" sz="1400" dirty="0"/>
          </a:p>
        </p:txBody>
      </p:sp>
      <p:pic>
        <p:nvPicPr>
          <p:cNvPr id="4" name="Εικόνα 3">
            <a:extLst>
              <a:ext uri="{FF2B5EF4-FFF2-40B4-BE49-F238E27FC236}">
                <a16:creationId xmlns:a16="http://schemas.microsoft.com/office/drawing/2014/main" xmlns="" id="{AB4EC6E3-EF0F-417A-8D0F-14CA54694313}"/>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96613" y="675720"/>
            <a:ext cx="5366457" cy="3797021"/>
          </a:xfrm>
          <a:prstGeom prst="rect">
            <a:avLst/>
          </a:prstGeom>
        </p:spPr>
      </p:pic>
      <p:pic>
        <p:nvPicPr>
          <p:cNvPr id="6" name="Εικόνα 5">
            <a:extLst>
              <a:ext uri="{FF2B5EF4-FFF2-40B4-BE49-F238E27FC236}">
                <a16:creationId xmlns:a16="http://schemas.microsoft.com/office/drawing/2014/main" xmlns="" id="{F20392CB-FAE6-41D7-93D5-83C9E49C66F5}"/>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50416" y="2965635"/>
            <a:ext cx="5545584" cy="3326166"/>
          </a:xfrm>
          <a:prstGeom prst="rect">
            <a:avLst/>
          </a:prstGeom>
        </p:spPr>
      </p:pic>
    </p:spTree>
    <p:extLst>
      <p:ext uri="{BB962C8B-B14F-4D97-AF65-F5344CB8AC3E}">
        <p14:creationId xmlns:p14="http://schemas.microsoft.com/office/powerpoint/2010/main" xmlns="" val="2637980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AA22DD8-3FDF-480C-AA0B-7CF72566779D}"/>
              </a:ext>
            </a:extLst>
          </p:cNvPr>
          <p:cNvSpPr>
            <a:spLocks noGrp="1"/>
          </p:cNvSpPr>
          <p:nvPr>
            <p:ph type="title"/>
          </p:nvPr>
        </p:nvSpPr>
        <p:spPr>
          <a:xfrm>
            <a:off x="527482" y="583382"/>
            <a:ext cx="3556247" cy="2355126"/>
          </a:xfrm>
        </p:spPr>
        <p:txBody>
          <a:bodyPr>
            <a:noAutofit/>
          </a:bodyPr>
          <a:lstStyle/>
          <a:p>
            <a:r>
              <a:rPr lang="el-GR" sz="1600" b="1" i="0" dirty="0">
                <a:solidFill>
                  <a:schemeClr val="accent1"/>
                </a:solidFill>
                <a:effectLst/>
                <a:latin typeface="MontserratRegular"/>
              </a:rPr>
              <a:t>Theth Εθνικό Πάρκο</a:t>
            </a:r>
            <a:r>
              <a:rPr lang="el-GR" sz="1400" b="0" i="0" dirty="0">
                <a:solidFill>
                  <a:srgbClr val="333333"/>
                </a:solidFill>
                <a:effectLst/>
                <a:latin typeface="MontserratRegular"/>
              </a:rPr>
              <a:t/>
            </a:r>
            <a:br>
              <a:rPr lang="el-GR" sz="1400" b="0" i="0" dirty="0">
                <a:solidFill>
                  <a:srgbClr val="333333"/>
                </a:solidFill>
                <a:effectLst/>
                <a:latin typeface="MontserratRegular"/>
              </a:rPr>
            </a:br>
            <a:r>
              <a:rPr lang="el-GR" sz="1300" b="0" i="0" dirty="0">
                <a:solidFill>
                  <a:srgbClr val="333333"/>
                </a:solidFill>
                <a:effectLst/>
                <a:latin typeface="MontserratRegular"/>
              </a:rPr>
              <a:t> Βρίσκεται ψηλά στις Αλβανικές Άλπεις, το Theth είναι μια καθορισμένη περιοχή εξαιρετικής φυσικής ομορφιάς.</a:t>
            </a:r>
            <a:r>
              <a:rPr lang="el-GR" sz="1300" dirty="0"/>
              <a:t/>
            </a:r>
            <a:br>
              <a:rPr lang="el-GR" sz="1300" dirty="0"/>
            </a:br>
            <a:r>
              <a:rPr lang="el-GR" sz="1300" b="0" i="0" dirty="0">
                <a:solidFill>
                  <a:srgbClr val="333333"/>
                </a:solidFill>
                <a:effectLst/>
                <a:latin typeface="MontserratRegular"/>
              </a:rPr>
              <a:t>Το Theth </a:t>
            </a:r>
            <a:r>
              <a:rPr lang="el-GR" sz="1300" b="0" i="0" dirty="0" err="1">
                <a:solidFill>
                  <a:srgbClr val="333333"/>
                </a:solidFill>
                <a:effectLst/>
                <a:latin typeface="MontserratRegular"/>
              </a:rPr>
              <a:t>National</a:t>
            </a:r>
            <a:r>
              <a:rPr lang="el-GR" sz="1300" b="0" i="0" dirty="0">
                <a:solidFill>
                  <a:srgbClr val="333333"/>
                </a:solidFill>
                <a:effectLst/>
                <a:latin typeface="MontserratRegular"/>
              </a:rPr>
              <a:t> </a:t>
            </a:r>
            <a:r>
              <a:rPr lang="el-GR" sz="1300" b="0" i="0" dirty="0" err="1">
                <a:solidFill>
                  <a:srgbClr val="333333"/>
                </a:solidFill>
                <a:effectLst/>
                <a:latin typeface="MontserratRegular"/>
              </a:rPr>
              <a:t>Park</a:t>
            </a:r>
            <a:r>
              <a:rPr lang="el-GR" sz="1300" b="0" i="0" dirty="0">
                <a:solidFill>
                  <a:srgbClr val="333333"/>
                </a:solidFill>
                <a:effectLst/>
                <a:latin typeface="MontserratRegular"/>
              </a:rPr>
              <a:t> είναι ίσως το πιο όμορφο μέρος σε όλη την Αλβανία, με τον Καταρράκτη </a:t>
            </a:r>
            <a:r>
              <a:rPr lang="el-GR" sz="1300" b="0" i="0" dirty="0" err="1">
                <a:solidFill>
                  <a:srgbClr val="333333"/>
                </a:solidFill>
                <a:effectLst/>
                <a:latin typeface="MontserratRegular"/>
              </a:rPr>
              <a:t>Grunas</a:t>
            </a:r>
            <a:r>
              <a:rPr lang="el-GR" sz="1300" b="0" i="0" dirty="0">
                <a:solidFill>
                  <a:srgbClr val="333333"/>
                </a:solidFill>
                <a:effectLst/>
                <a:latin typeface="MontserratRegular"/>
              </a:rPr>
              <a:t> και τον Πύργο </a:t>
            </a:r>
            <a:r>
              <a:rPr lang="el-GR" sz="1300" b="0" i="0" dirty="0" err="1">
                <a:solidFill>
                  <a:srgbClr val="333333"/>
                </a:solidFill>
                <a:effectLst/>
                <a:latin typeface="MontserratRegular"/>
              </a:rPr>
              <a:t>Lock</a:t>
            </a:r>
            <a:r>
              <a:rPr lang="el-GR" sz="1300" b="0" i="0" dirty="0">
                <a:solidFill>
                  <a:srgbClr val="333333"/>
                </a:solidFill>
                <a:effectLst/>
                <a:latin typeface="MontserratRegular"/>
              </a:rPr>
              <a:t>-in τόσο εξαιρετικά δημοφιλείς με τους επισκέπτες.</a:t>
            </a:r>
            <a:r>
              <a:rPr lang="el-GR" sz="1300" dirty="0"/>
              <a:t/>
            </a:r>
            <a:br>
              <a:rPr lang="el-GR" sz="1300" dirty="0"/>
            </a:br>
            <a:r>
              <a:rPr lang="el-GR" sz="1300" b="0" i="0" dirty="0">
                <a:solidFill>
                  <a:srgbClr val="333333"/>
                </a:solidFill>
                <a:effectLst/>
                <a:latin typeface="MontserratRegular"/>
              </a:rPr>
              <a:t>Οι πεζοπόροι και οι λάτρεις της φύσης θα βρουν το Theth να είναι ένα από τα καλύτερα μέρη για επίσκεψη κατά τη διάρκεια ενός ταξιδιού στην Αλβανία.</a:t>
            </a:r>
            <a:endParaRPr lang="el-GR" sz="1300" dirty="0"/>
          </a:p>
        </p:txBody>
      </p:sp>
      <p:pic>
        <p:nvPicPr>
          <p:cNvPr id="4" name="Εικόνα 3">
            <a:extLst>
              <a:ext uri="{FF2B5EF4-FFF2-40B4-BE49-F238E27FC236}">
                <a16:creationId xmlns:a16="http://schemas.microsoft.com/office/drawing/2014/main" xmlns="" id="{AE342F4A-722F-464B-BF21-19F340F6373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97866" y="3217555"/>
            <a:ext cx="4790880" cy="3006399"/>
          </a:xfrm>
          <a:prstGeom prst="rect">
            <a:avLst/>
          </a:prstGeom>
        </p:spPr>
      </p:pic>
      <p:pic>
        <p:nvPicPr>
          <p:cNvPr id="6" name="Εικόνα 5">
            <a:extLst>
              <a:ext uri="{FF2B5EF4-FFF2-40B4-BE49-F238E27FC236}">
                <a16:creationId xmlns:a16="http://schemas.microsoft.com/office/drawing/2014/main" xmlns="" id="{7DEF2E2C-4344-404C-8C73-8F220BA822A5}"/>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602028" y="3735628"/>
            <a:ext cx="4370773" cy="2488326"/>
          </a:xfrm>
          <a:prstGeom prst="rect">
            <a:avLst/>
          </a:prstGeom>
        </p:spPr>
      </p:pic>
      <p:pic>
        <p:nvPicPr>
          <p:cNvPr id="8" name="Εικόνα 7">
            <a:extLst>
              <a:ext uri="{FF2B5EF4-FFF2-40B4-BE49-F238E27FC236}">
                <a16:creationId xmlns:a16="http://schemas.microsoft.com/office/drawing/2014/main" xmlns="" id="{FA0691F2-0566-464E-86D3-E5C9AA11458A}"/>
              </a:ext>
            </a:extLst>
          </p:cNvPr>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546066" y="570390"/>
            <a:ext cx="5977048" cy="2858610"/>
          </a:xfrm>
          <a:prstGeom prst="rect">
            <a:avLst/>
          </a:prstGeom>
        </p:spPr>
      </p:pic>
    </p:spTree>
    <p:extLst>
      <p:ext uri="{BB962C8B-B14F-4D97-AF65-F5344CB8AC3E}">
        <p14:creationId xmlns:p14="http://schemas.microsoft.com/office/powerpoint/2010/main" xmlns="" val="127631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59D4924-A081-449B-B19B-477EFE1E4C44}"/>
              </a:ext>
            </a:extLst>
          </p:cNvPr>
          <p:cNvSpPr>
            <a:spLocks noGrp="1"/>
          </p:cNvSpPr>
          <p:nvPr>
            <p:ph type="title"/>
          </p:nvPr>
        </p:nvSpPr>
        <p:spPr>
          <a:xfrm>
            <a:off x="559294" y="1100831"/>
            <a:ext cx="3870664" cy="905769"/>
          </a:xfrm>
        </p:spPr>
        <p:txBody>
          <a:bodyPr>
            <a:noAutofit/>
          </a:bodyPr>
          <a:lstStyle/>
          <a:p>
            <a:r>
              <a:rPr lang="el-GR" sz="1600" b="0" i="0" dirty="0" err="1">
                <a:solidFill>
                  <a:schemeClr val="accent1"/>
                </a:solidFill>
                <a:effectLst/>
                <a:latin typeface="MontserratRegular"/>
              </a:rPr>
              <a:t>Βλόρ</a:t>
            </a:r>
            <a:r>
              <a:rPr lang="el-GR" sz="1300" dirty="0"/>
              <a:t/>
            </a:r>
            <a:br>
              <a:rPr lang="el-GR" sz="1300" dirty="0"/>
            </a:br>
            <a:r>
              <a:rPr lang="el-GR" sz="1300" b="0" i="0" dirty="0">
                <a:solidFill>
                  <a:srgbClr val="333333"/>
                </a:solidFill>
                <a:effectLst/>
                <a:latin typeface="MontserratRegular"/>
              </a:rPr>
              <a:t>Το </a:t>
            </a:r>
            <a:r>
              <a:rPr lang="el-GR" sz="1300" b="0" i="0" dirty="0" err="1">
                <a:solidFill>
                  <a:srgbClr val="333333"/>
                </a:solidFill>
                <a:effectLst/>
                <a:latin typeface="MontserratRegular"/>
              </a:rPr>
              <a:t>Vlore</a:t>
            </a:r>
            <a:r>
              <a:rPr lang="el-GR" sz="1300" b="0" i="0" dirty="0">
                <a:solidFill>
                  <a:srgbClr val="333333"/>
                </a:solidFill>
                <a:effectLst/>
                <a:latin typeface="MontserratRegular"/>
              </a:rPr>
              <a:t> έχει πολλά σημαντικά ιστορικά αξιοθέατα, αλλά ίσως το πιο διάσημο από αυτά είναι το Κτήριο διακήρυξης της Ανεξαρτησίας της Αλβανίας, όπου η Αλβανία κήρυξε την ανεξαρτησία λίγο πριν από πάνω από 100 χρόνια.</a:t>
            </a:r>
            <a:r>
              <a:rPr lang="el-GR" sz="1300" dirty="0"/>
              <a:t/>
            </a:r>
            <a:br>
              <a:rPr lang="el-GR" sz="1300" dirty="0"/>
            </a:br>
            <a:r>
              <a:rPr lang="el-GR" sz="1300" b="0" i="0" dirty="0">
                <a:solidFill>
                  <a:srgbClr val="333333"/>
                </a:solidFill>
                <a:effectLst/>
                <a:latin typeface="MontserratRegular"/>
              </a:rPr>
              <a:t>Σήμερα υπάρχει ένα μνημείο αφιερωμένο σε αυτήν την καθοριστική στιγμή στην ιστορία της Αλβανίας. Η περιοχή του κρύου νερού στη </a:t>
            </a:r>
            <a:r>
              <a:rPr lang="el-GR" sz="1300" b="0" i="0" dirty="0" err="1">
                <a:solidFill>
                  <a:srgbClr val="333333"/>
                </a:solidFill>
                <a:effectLst/>
                <a:latin typeface="MontserratRegular"/>
              </a:rPr>
              <a:t>Vlore</a:t>
            </a:r>
            <a:r>
              <a:rPr lang="el-GR" sz="1300" b="0" i="0" dirty="0">
                <a:solidFill>
                  <a:srgbClr val="333333"/>
                </a:solidFill>
                <a:effectLst/>
                <a:latin typeface="MontserratRegular"/>
              </a:rPr>
              <a:t> είναι δημοφιλής στους νεότερους τουρίστες λόγω της επιλογής των μπαρ και των εστιατορίων.</a:t>
            </a:r>
            <a:endParaRPr lang="el-GR" sz="1300" dirty="0"/>
          </a:p>
        </p:txBody>
      </p:sp>
      <p:pic>
        <p:nvPicPr>
          <p:cNvPr id="4" name="Εικόνα 3">
            <a:extLst>
              <a:ext uri="{FF2B5EF4-FFF2-40B4-BE49-F238E27FC236}">
                <a16:creationId xmlns:a16="http://schemas.microsoft.com/office/drawing/2014/main" xmlns="" id="{1AD89285-4AB8-4ED6-B0D6-E8BCA2DE9164}"/>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439486" y="843379"/>
            <a:ext cx="4039449" cy="5335478"/>
          </a:xfrm>
          <a:prstGeom prst="rect">
            <a:avLst/>
          </a:prstGeom>
        </p:spPr>
      </p:pic>
      <p:pic>
        <p:nvPicPr>
          <p:cNvPr id="6" name="Εικόνα 5">
            <a:extLst>
              <a:ext uri="{FF2B5EF4-FFF2-40B4-BE49-F238E27FC236}">
                <a16:creationId xmlns:a16="http://schemas.microsoft.com/office/drawing/2014/main" xmlns="" id="{0F227AF5-DCDB-40C9-9557-BB277F07497E}"/>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42096" y="2743200"/>
            <a:ext cx="6564848" cy="3515557"/>
          </a:xfrm>
          <a:prstGeom prst="rect">
            <a:avLst/>
          </a:prstGeom>
        </p:spPr>
      </p:pic>
    </p:spTree>
    <p:extLst>
      <p:ext uri="{BB962C8B-B14F-4D97-AF65-F5344CB8AC3E}">
        <p14:creationId xmlns:p14="http://schemas.microsoft.com/office/powerpoint/2010/main" xmlns="" val="1135576117"/>
      </p:ext>
    </p:extLst>
  </p:cSld>
  <p:clrMapOvr>
    <a:masterClrMapping/>
  </p:clrMapOvr>
</p:sld>
</file>

<file path=ppt/theme/theme1.xml><?xml version="1.0" encoding="utf-8"?>
<a:theme xmlns:a="http://schemas.openxmlformats.org/drawingml/2006/main" name="LuminousVTI">
  <a:themeElements>
    <a:clrScheme name="AnalogousFromDarkSeedLeftStep">
      <a:dk1>
        <a:srgbClr val="000000"/>
      </a:dk1>
      <a:lt1>
        <a:srgbClr val="FFFFFF"/>
      </a:lt1>
      <a:dk2>
        <a:srgbClr val="2B1C31"/>
      </a:dk2>
      <a:lt2>
        <a:srgbClr val="F0F3F2"/>
      </a:lt2>
      <a:accent1>
        <a:srgbClr val="E7297D"/>
      </a:accent1>
      <a:accent2>
        <a:srgbClr val="D517BA"/>
      </a:accent2>
      <a:accent3>
        <a:srgbClr val="B229E7"/>
      </a:accent3>
      <a:accent4>
        <a:srgbClr val="5B24D7"/>
      </a:accent4>
      <a:accent5>
        <a:srgbClr val="293EE7"/>
      </a:accent5>
      <a:accent6>
        <a:srgbClr val="177BD5"/>
      </a:accent6>
      <a:hlink>
        <a:srgbClr val="473FBF"/>
      </a:hlink>
      <a:folHlink>
        <a:srgbClr val="7F7F7F"/>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LuminousVTI" id="{3EBF12FF-FD44-415B-AB75-5B4F7E5C3AC4}" vid="{521B7FAE-6A8D-4468-B79A-0706294A0D4A}"/>
    </a:ext>
  </a:extLst>
</a:theme>
</file>

<file path=docProps/app.xml><?xml version="1.0" encoding="utf-8"?>
<Properties xmlns="http://schemas.openxmlformats.org/officeDocument/2006/extended-properties" xmlns:vt="http://schemas.openxmlformats.org/officeDocument/2006/docPropsVTypes">
  <Template/>
  <TotalTime>108</TotalTime>
  <Words>30</Words>
  <Application>Microsoft Office PowerPoint</Application>
  <PresentationFormat>Προσαρμογή</PresentationFormat>
  <Paragraphs>23</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LuminousVTI</vt:lpstr>
      <vt:lpstr>Μια ξενάγηση στην Αλβανία ❤</vt:lpstr>
      <vt:lpstr>Αλβανική Ριβιέρα  Η Αλβανική Ριβιέρα είναι το πιο δημοφιλές μέρος της χώρας που επισκέπτονται οι τουρίστες. Η riviera έχει μια αυξανόμενη φήμη ως σημαντική μουσική θέση, με πολλά διεθνή μουσικά φεστιβάλ. Νυχτερινά κέντρα όπως το Folie Marine στην παραλία Jale και το Club Havana Beach κοντά στο Dhermi, προσελκύουν νέους από όλη την Ευρώπη στην Αλβανική Ριβιέρα. </vt:lpstr>
      <vt:lpstr>πλατεία των Τιράνων  Η πρωτεύουσα της Αλβανίας, τα Τίρανα, θα είναι το σημείο εκκίνησης για πολλούς που θα εξερευνήσουν τα καλύτερα μέρη στην Αλβανία. Η πόλη φιλοξενεί λίγες τουριστικές τοποθεσίες, αλλά το τζαμί Et'hem Bey του 18ου αιώνα αξίζει μια επίσκεψη. Η πλατεία Skanderbeg είναι ένα από τα σημαντικότερα μέρη των Τιράνων και εδώ βρίσκεται το Εθνικό Ιστορικό Μουσείο. Στην καρδιά της πλατείας Skanderbeg - και ως εκ τούτου της καρδιάς των Τιράνων - είναι ένα άγαλμα του ιστορικού Αλβανικού εθνικού ήρωα Skanderbeg. </vt:lpstr>
      <vt:lpstr> Pass Llogara Το Pass Llogara, με το δρόμο προσφέρει έναν από τους πιο εντυπωσιακούς δίσκους σε όλο τον κόσμο. Βρίσκεται στη μέση του Εθνικού Πάρκου Llogara, ο δρόμος ταξιδεύει σε πάνω από 1.000 μέτρα πάνω από την επιφάνεια της θάλασσας και το τοπίο θα σας κόψει την ανάσα.  Στην κορυφή του περάσματος υπάρχει μια μεγάλη ποικιλία από εστιατόρια, τα οποία είναι ιδανικά μέρη για να απολαύσετε μερικά από τα πιο εκπληκτικά αξιοθέατα της Αλβανίας. Το ίδιο το Εθνικό Πάρκο Llogara φιλοξενεί ζώα όπως ο χρυσός αετός, η ευρωπαϊκή αγριόγατα και τα ελάφια.</vt:lpstr>
      <vt:lpstr> Berat  Ο Μπεράτ είναι μια από τις παλαιότερες πόλεις της χώρας.  Ο κύριος τουριστικός προορισμός του Berat είναι το κάστρο του 140ου αιώνα Kalaja, το οποίο φιλοξενεί ακόμα εκατοντάδες ανθρώπους. Πρώην μεταξύ των σημαντικότερων Αλβανικών πόλεων της Οθωμανικής Αυτοκρατορίας, ο Berat προστέθηκε στον κατάλογο των χώρων παγκόσμιας πολιτιστικής κληρονομιάς της Unesco το 2008. Η εκκλησία της Αγίας Μαρίας των Βλαχερνών είναι ένα θέαμα που πρέπει να δούμε για όσους επισκέπτονται το Berat, όπως και η συνοικία Mangalem.</vt:lpstr>
      <vt:lpstr>Σαράντα  Η Σαράντα είναι μια από τις πιο καυτές περιοχές τουρισμού στην Αλβανία. Η Saranda φιλοξενεί μερικές από τις πιο αξέχαστες παραλίες στην Αλβανία. Το κάστρο Lekursi είναι ένα από τα καλύτερα μέρη για να πάτε στη Saranda, με τους ανθρώπους να συρρέουν εδώ για να απολαύσουν εκπληκτικά ηλιοβασιλέματα. Το Saranda βρίσκεται σε μικρή απόσταση από το Ιόνιο Πέλαγος από το δημοφιλές ελληνικό νησί της Κέρκυρας.</vt:lpstr>
      <vt:lpstr>Kruja Το Kruja φιλοξενεί το εθνικό εθνογραφικό μουσείο, αλλά είναι γνωστό για την ύπαρξη του μουσείου Skanderbeg. Βρίσκεται στο κάστρο Kruja, το μουσείο είναι ένα από τα πιο σημαντικά και δημοφιλή τουριστικά αξιοθέατα της Αλβανίας. Από το φρούριο αυτό ο ήρωας της Αλβανίας - Γιώργος Καστριώτη Σκάντερμπεγκ - υπερασπίστηκε τη χώρα από την οθωμανική εισβολή για μια περίοδο τριετίας. Το κάστρο προσφέρει επίσης εκπληκτική θέα στην Αδριατική Θάλασσα. Το εθνικό πάρκο Qafe Shtama και ο τάφος του Sari Saltik βρίσκονται επίσης κοντά στο Kruja.</vt:lpstr>
      <vt:lpstr>Theth Εθνικό Πάρκο  Βρίσκεται ψηλά στις Αλβανικές Άλπεις, το Theth είναι μια καθορισμένη περιοχή εξαιρετικής φυσικής ομορφιάς. Το Theth National Park είναι ίσως το πιο όμορφο μέρος σε όλη την Αλβανία, με τον Καταρράκτη Grunas και τον Πύργο Lock-in τόσο εξαιρετικά δημοφιλείς με τους επισκέπτες. Οι πεζοπόροι και οι λάτρεις της φύσης θα βρουν το Theth να είναι ένα από τα καλύτερα μέρη για επίσκεψη κατά τη διάρκεια ενός ταξιδιού στην Αλβανία.</vt:lpstr>
      <vt:lpstr>Βλόρ Το Vlore έχει πολλά σημαντικά ιστορικά αξιοθέατα, αλλά ίσως το πιο διάσημο από αυτά είναι το Κτήριο διακήρυξης της Ανεξαρτησίας της Αλβανίας, όπου η Αλβανία κήρυξε την ανεξαρτησία λίγο πριν από πάνω από 100 χρόνια. Σήμερα υπάρχει ένα μνημείο αφιερωμένο σε αυτήν την καθοριστική στιγμή στην ιστορία της Αλβανίας. Η περιοχή του κρύου νερού στη Vlore είναι δημοφιλής στους νεότερους τουρίστες λόγω της επιλογής των μπαρ και των εστιατορίων.</vt:lpstr>
      <vt:lpstr>Βυζαντινή εκκλησία στην Απολλωνία Η Απολλωνία ήταν κάποτε μία από τις σημαντικότερες πόλεις του κόσμου. Βρίσκονται στην καρδιά της Αλβανίας, με εύκολη πρόσβαση από την πόλη του Fier, τα ερείπια της Απολλωνίας κόβουν την ανάσα και οι απόψεις από αυτό το τμήμα της χώρας είναι εξαιρετικές.</vt:lpstr>
      <vt:lpstr>Λίμνη Κομάν Συχνά περιγράφεται ως ένα από τα μεγαλύτερα ταξίδια πλοίων στον κόσμο, το ταξίδι μεταφέρει τους επισκέπτες από το υδροηλεκτρικό φράγμα στο Koman στο λιμάνι της Fierza. Ενώ οι ντόπιοι που χρησιμοποιούν το σκάφος τακτικά μπορούν τώρα να θεωρήσουν την άγρια ​​ομορφιά των Αλβανικών βουνών δεδομένη, κάθε επισκέπτης για πρώτη φορά θα βρει τα αξιοθέατα από τη λίμνη Koman Ferry να είναι πραγματικά σιαγόνες. Το ταξίδι στο πλοίο είναι επίσης μια μεγάλη ευκαιρία να δούμε ποια είναι η ζωή για πολλούς Αλβανούς σε απομακρυσμένες περιοχές.</vt:lpstr>
      <vt:lpstr>Pogradec Το Pogradec, βρίσκεται στις όχθες της λίμνης της Οχρίδας στα ανατολικά του έθνους. Η λίμνη της Οχρίδας είναι η βαθύτερη λίμνη στην περιοχή των Βαλκανίων και ενώ η μακεδονική πλευρά της λίμνης είναι πιο δημοφιλής, η ακτή της Αλβανίας βρίσκεται σίγουρα στην κορυφή. Το Pogradec φημίζεται για την πλούσια λαογραφία του, ενώ το Φεστιβάλ Θεάτρου Κουκλοθεάτρου είναι μια από τις πιο ενδιαφέρουσες εκδηλώσεις για το τουριστικό ημερολόγιο της Αλβανίας. </vt:lpstr>
      <vt:lpstr>Tarator Κατά τη διάρκεια των καλοκαιριών σερβίρετέ μια κρύα σούπα που ονομάζεται ταρατόρ. Είναι φτιαγμένο με ξύδι, αγγούρι, σκόρδο, καρύδι, μάραθο και μπαχαρικά. </vt:lpstr>
      <vt:lpstr>Byrek Οι μαγειρευτές πίτες είναι ένα από τα αγαπημένα στην Αλβανία. Δοκιμάστε το χυλό, φτιαγμένο με λάχανο φέτα, σπανάκι, ντομάτες και κρέας, όλα στρυμωγμένα σε ένα νόστιμο μπισκότο. Kungullur είναι filo ζύμη και κολοκύθα, βούτυρο, αλάτι ή ζάχαρη. Και τελικά το Kakllaasarem - ένα παραδοσιακό φαγητό από το Κοσσυφοπέδιο, είναι μια στρωμένη πίτα χωρίς τίποτα μέσα και καλυμμένη με σκόρδο και γιαούρτι, σερβίρετε ζεστή. Είναι ένα τυπικό γεύμα για τους Αλβανούς.</vt:lpstr>
      <vt:lpstr>Τάε Κόσι Το εθνικό πιάτο είναι ψημένο αρνί, ρύζι και σάλτσα γιαουρτιού που ονομάζεται tavë kosi. Μπορείτε επίσης να δοκιμάσετε το harapash, ένα πιάτο βασισμένο σε πέννες μαγειρεμένο με έντερα αρνιού, βούτυρο, τυρί και αλεύρι καλαμποκιού. </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Μια ξενάγηση στην Αλβανία ❤</dc:title>
  <dc:creator>Gkouvisakia Family</dc:creator>
  <cp:lastModifiedBy>user</cp:lastModifiedBy>
  <cp:revision>14</cp:revision>
  <dcterms:created xsi:type="dcterms:W3CDTF">2021-02-17T15:42:50Z</dcterms:created>
  <dcterms:modified xsi:type="dcterms:W3CDTF">2021-02-21T15:42:58Z</dcterms:modified>
</cp:coreProperties>
</file>