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omic Sans MS" pitchFamily="66" charset="0"/>
      <p:regular r:id="rId14"/>
      <p:bold r:id="rId15"/>
      <p:italic r:id="rId16"/>
      <p:boldItalic r:id="rId17"/>
    </p:embeddedFont>
    <p:embeddedFont>
      <p:font typeface="Lato" charset="0"/>
      <p:regular r:id="rId18"/>
      <p:bold r:id="rId19"/>
      <p:italic r:id="rId20"/>
      <p:boldItalic r:id="rId21"/>
    </p:embeddedFont>
    <p:embeddedFont>
      <p:font typeface="Ubuntu Condensed" charset="0"/>
      <p:regular r:id="rId22"/>
    </p:embeddedFont>
    <p:embeddedFont>
      <p:font typeface="Roboto Slab" charset="0"/>
      <p:regular r:id="rId23"/>
      <p:bold r:id="rId24"/>
    </p:embeddedFont>
    <p:embeddedFont>
      <p:font typeface="Impact" pitchFamily="3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77" d="100"/>
          <a:sy n="77" d="100"/>
        </p:scale>
        <p:origin x="-102" y="-24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e33d52b9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e33d52b9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e33d52b9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e33d52b9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4806a7055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4806a7055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4806a7055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4806a7055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4806a7055_0_5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4806a7055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4806a7055_0_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4806a7055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4806a7055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4806a7055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4806a7055_0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4806a7055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4806a7055_0_5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b4806a7055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4806a7055_0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4806a7055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CE%93%CE%B5%CF%81%CE%BC%CE%B1%CE%BD%CE%AF%CE%B1" TargetMode="External"/><Relationship Id="rId13" Type="http://schemas.openxmlformats.org/officeDocument/2006/relationships/hyperlink" Target="https://el.wikipedia.org/wiki/%CE%A4%CE%B5%CF%84%CF%81%CE%B1%CE%B3%CF%89%CE%BD%CE%B9%CE%BA%CF%8C_%CF%87%CE%B9%CE%BB%CE%B9%CF%8C%CE%BC%CE%B5%CF%84%CF%81%CE%BF" TargetMode="External"/><Relationship Id="rId18" Type="http://schemas.openxmlformats.org/officeDocument/2006/relationships/hyperlink" Target="https://el.wikipedia.org/wiki/2018" TargetMode="External"/><Relationship Id="rId26" Type="http://schemas.openxmlformats.org/officeDocument/2006/relationships/hyperlink" Target="https://el.wikipedia.org/wiki/%CE%92%CE%B9%CE%BF%CE%BC%CE%B7%CF%87%CE%B1%CE%BD%CE%AF%CE%B1" TargetMode="External"/><Relationship Id="rId3" Type="http://schemas.openxmlformats.org/officeDocument/2006/relationships/hyperlink" Target="https://el.wikipedia.org/wiki/%CE%9A%CF%81%CE%AC%CF%84%CE%BF%CF%82" TargetMode="External"/><Relationship Id="rId21" Type="http://schemas.openxmlformats.org/officeDocument/2006/relationships/hyperlink" Target="https://el.wikipedia.org/wiki/%CE%93%CE%B5%CE%BD%CE%B5%CF%8D%CE%B7" TargetMode="External"/><Relationship Id="rId7" Type="http://schemas.openxmlformats.org/officeDocument/2006/relationships/hyperlink" Target="https://el.wikipedia.org/wiki/%CE%99%CF%84%CE%B1%CE%BB%CE%AF%CE%B1" TargetMode="External"/><Relationship Id="rId12" Type="http://schemas.openxmlformats.org/officeDocument/2006/relationships/hyperlink" Target="https://el.wikipedia.org/wiki/%CE%98%CE%AC%CE%BB%CE%B1%CF%83%CF%83%CE%B1" TargetMode="External"/><Relationship Id="rId17" Type="http://schemas.openxmlformats.org/officeDocument/2006/relationships/hyperlink" Target="https://el.wikipedia.org/wiki/%CE%92%CE%AD%CF%81%CE%BD%CE%B7" TargetMode="External"/><Relationship Id="rId25" Type="http://schemas.openxmlformats.org/officeDocument/2006/relationships/hyperlink" Target="https://el.wikipedia.org/wiki/%CE%95%CE%BC%CF%80%CF%8C%CF%81%CE%B9%CE%BF" TargetMode="External"/><Relationship Id="rId2" Type="http://schemas.openxmlformats.org/officeDocument/2006/relationships/notesSlide" Target="../notesSlides/notesSlide2.xml"/><Relationship Id="rId16" Type="http://schemas.openxmlformats.org/officeDocument/2006/relationships/hyperlink" Target="https://el.wikipedia.org/wiki/%CE%A0%CF%81%CF%89%CF%84%CE%B5%CF%8D%CE%BF%CF%85%CF%83%CE%B1" TargetMode="External"/><Relationship Id="rId20" Type="http://schemas.openxmlformats.org/officeDocument/2006/relationships/hyperlink" Target="https://el.wikipedia.org/wiki/%CE%92%CE%B1%CF%83%CE%B9%CE%BB%CE%B5%CE%AF%CE%B1_(%CE%95%CE%BB%CE%B2%CE%B5%CF%84%CE%AF%CE%B1)" TargetMode="External"/><Relationship Id="rId1" Type="http://schemas.openxmlformats.org/officeDocument/2006/relationships/slideLayout" Target="../slideLayouts/slideLayout11.xml"/><Relationship Id="rId6" Type="http://schemas.openxmlformats.org/officeDocument/2006/relationships/hyperlink" Target="https://el.wikipedia.org/wiki/%CE%93%CE%B1%CE%BB%CE%BB%CE%AF%CE%B1" TargetMode="External"/><Relationship Id="rId11" Type="http://schemas.openxmlformats.org/officeDocument/2006/relationships/hyperlink" Target="https://el.wikipedia.org/wiki/%CE%9C%CE%B5%CF%83%CF%8C%CE%B3%CE%B5%CE%B9%CE%BF_%CE%BA%CF%81%CE%AC%CF%84%CE%BF%CF%82" TargetMode="External"/><Relationship Id="rId24" Type="http://schemas.openxmlformats.org/officeDocument/2006/relationships/hyperlink" Target="https://el.wikipedia.org/wiki/%CE%95%CE%BB%CE%B2%CE%B5%CF%84%CE%B9%CE%BA%CF%8C_%CE%A6%CF%81%CE%AC%CE%B3%CE%BA%CE%BF" TargetMode="External"/><Relationship Id="rId5" Type="http://schemas.openxmlformats.org/officeDocument/2006/relationships/hyperlink" Target="https://el.wikipedia.org/wiki/%CE%95%CF%85%CF%81%CF%8E%CF%80%CE%B7" TargetMode="External"/><Relationship Id="rId15" Type="http://schemas.openxmlformats.org/officeDocument/2006/relationships/hyperlink" Target="https://el.wikipedia.org/wiki/%CE%9A%CE%B1%CE%BD%CF%84%CF%8C%CE%BD%CE%B9%CE%B1_%CF%84%CE%B7%CF%82_%CE%95%CE%BB%CE%B2%CE%B5%CF%84%CE%AF%CE%B1%CF%82" TargetMode="External"/><Relationship Id="rId23" Type="http://schemas.openxmlformats.org/officeDocument/2006/relationships/hyperlink" Target="https://el.wikipedia.org/wiki/%CE%92%CE%AF%CE%BD%CF%84%CE%B5%CF%81%CF%84%CE%BF%CF%85%CF%81" TargetMode="External"/><Relationship Id="rId28" Type="http://schemas.openxmlformats.org/officeDocument/2006/relationships/image" Target="../media/image2.jpeg"/><Relationship Id="rId10" Type="http://schemas.openxmlformats.org/officeDocument/2006/relationships/hyperlink" Target="https://el.wikipedia.org/wiki/%CE%9B%CE%AF%CF%87%CF%84%CE%B5%CE%BD%CF%83%CF%84%CE%B1%CF%8A%CE%BD" TargetMode="External"/><Relationship Id="rId19" Type="http://schemas.openxmlformats.org/officeDocument/2006/relationships/hyperlink" Target="https://el.wikipedia.org/wiki/%CE%96%CF%85%CF%81%CE%AF%CF%87%CE%B7" TargetMode="External"/><Relationship Id="rId4" Type="http://schemas.openxmlformats.org/officeDocument/2006/relationships/hyperlink" Target="https://el.wikipedia.org/wiki/%CE%9A%CE%B5%CE%BD%CF%84%CF%81%CE%B9%CE%BA%CE%AE_%CE%95%CF%85%CF%81%CF%8E%CF%80%CE%B7" TargetMode="External"/><Relationship Id="rId9" Type="http://schemas.openxmlformats.org/officeDocument/2006/relationships/hyperlink" Target="https://el.wikipedia.org/wiki/%CE%91%CF%85%CF%83%CF%84%CF%81%CE%AF%CE%B1" TargetMode="External"/><Relationship Id="rId14" Type="http://schemas.openxmlformats.org/officeDocument/2006/relationships/hyperlink" Target="https://el.wikipedia.org/wiki/%CE%95%CE%BB%CE%B2%CE%B5%CF%84%CE%AF%CE%B1" TargetMode="External"/><Relationship Id="rId22" Type="http://schemas.openxmlformats.org/officeDocument/2006/relationships/hyperlink" Target="https://el.wikipedia.org/wiki/%CE%9B%CF%89%CE%B6%CE%AC%CE%BD%CE%B7" TargetMode="External"/><Relationship Id="rId27" Type="http://schemas.openxmlformats.org/officeDocument/2006/relationships/hyperlink" Target="https://el.wikipedia.org/wiki/%CE%A4%CE%BF%CF%85%CF%81%CE%B9%CF%83%CE%BC%CF%8C%CF%8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joytours.gr/website/index.php/europe/group-travels-europe/group-travels-xmas/500-group-switzerland.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37513" y="114925"/>
            <a:ext cx="4213800" cy="10059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l">
                <a:solidFill>
                  <a:srgbClr val="FFFFFF"/>
                </a:solidFill>
                <a:highlight>
                  <a:srgbClr val="000000"/>
                </a:highlight>
              </a:rPr>
              <a:t>ΕΛΒΕΤΙΑ</a:t>
            </a:r>
            <a:endParaRPr>
              <a:solidFill>
                <a:srgbClr val="FFFFFF"/>
              </a:solidFill>
              <a:highlight>
                <a:srgbClr val="000000"/>
              </a:highlight>
            </a:endParaRPr>
          </a:p>
        </p:txBody>
      </p:sp>
      <p:pic>
        <p:nvPicPr>
          <p:cNvPr id="55" name="Google Shape;55;p13"/>
          <p:cNvPicPr preferRelativeResize="0"/>
          <p:nvPr/>
        </p:nvPicPr>
        <p:blipFill rotWithShape="1">
          <a:blip r:embed="rId3">
            <a:alphaModFix/>
          </a:blip>
          <a:srcRect l="22370" t="27918" r="21323" b="26359"/>
          <a:stretch/>
        </p:blipFill>
        <p:spPr>
          <a:xfrm>
            <a:off x="2201400" y="1422350"/>
            <a:ext cx="5086025" cy="306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217400"/>
            <a:ext cx="8599500" cy="6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3300">
                <a:latin typeface="Comic Sans MS"/>
                <a:ea typeface="Comic Sans MS"/>
                <a:cs typeface="Comic Sans MS"/>
                <a:sym typeface="Comic Sans MS"/>
              </a:rPr>
              <a:t>ΕΛΒΕΤΙΑ, Η ΜΗΤΕΡΑ ΤΗΣ ΣΟΚΟΛΑΤΑΣ</a:t>
            </a:r>
            <a:endParaRPr sz="2100">
              <a:latin typeface="Comic Sans MS"/>
              <a:ea typeface="Comic Sans MS"/>
              <a:cs typeface="Comic Sans MS"/>
              <a:sym typeface="Comic Sans MS"/>
            </a:endParaRPr>
          </a:p>
        </p:txBody>
      </p:sp>
      <p:sp>
        <p:nvSpPr>
          <p:cNvPr id="115" name="Google Shape;115;p22"/>
          <p:cNvSpPr txBox="1"/>
          <p:nvPr/>
        </p:nvSpPr>
        <p:spPr>
          <a:xfrm>
            <a:off x="173525" y="917300"/>
            <a:ext cx="3222600" cy="34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350" b="1">
                <a:solidFill>
                  <a:schemeClr val="dk1"/>
                </a:solidFill>
                <a:latin typeface="Comic Sans MS"/>
                <a:ea typeface="Comic Sans MS"/>
                <a:cs typeface="Comic Sans MS"/>
                <a:sym typeface="Comic Sans MS"/>
              </a:rPr>
              <a:t>Η Ελβετία καταναλώνει την περισσότερη σοκολάτα από κάθε άλλη χώρα</a:t>
            </a:r>
            <a:r>
              <a:rPr lang="el" sz="1350">
                <a:solidFill>
                  <a:schemeClr val="dk1"/>
                </a:solidFill>
                <a:latin typeface="Comic Sans MS"/>
                <a:ea typeface="Comic Sans MS"/>
                <a:cs typeface="Comic Sans MS"/>
                <a:sym typeface="Comic Sans MS"/>
              </a:rPr>
              <a:t> εξάλλου εκεί βρίσκονται και οι πιο γνωστές σοκολατοβιομηχανίες. </a:t>
            </a:r>
            <a:r>
              <a:rPr lang="el" sz="1350" b="1">
                <a:solidFill>
                  <a:schemeClr val="dk1"/>
                </a:solidFill>
                <a:latin typeface="Comic Sans MS"/>
                <a:ea typeface="Comic Sans MS"/>
                <a:cs typeface="Comic Sans MS"/>
                <a:sym typeface="Comic Sans MS"/>
              </a:rPr>
              <a:t>Cailler -Nestle, Lindt, Toblerone, Treuscher και Sprungli</a:t>
            </a:r>
            <a:r>
              <a:rPr lang="el" sz="1350">
                <a:solidFill>
                  <a:schemeClr val="dk1"/>
                </a:solidFill>
                <a:latin typeface="Comic Sans MS"/>
                <a:ea typeface="Comic Sans MS"/>
                <a:cs typeface="Comic Sans MS"/>
                <a:sym typeface="Comic Sans MS"/>
              </a:rPr>
              <a:t> είναι μόνο μερικές από τις οποίες έχουν εργοστάσια και καταστήματα στην πόλη. Αν τύχει και βρεθείτε στην Ελβετία, να πάρετε το τρένο </a:t>
            </a:r>
            <a:r>
              <a:rPr lang="el" sz="1350" b="1">
                <a:solidFill>
                  <a:schemeClr val="dk1"/>
                </a:solidFill>
                <a:latin typeface="Comic Sans MS"/>
                <a:ea typeface="Comic Sans MS"/>
                <a:cs typeface="Comic Sans MS"/>
                <a:sym typeface="Comic Sans MS"/>
              </a:rPr>
              <a:t>«The Swiss Chocolate Train»</a:t>
            </a:r>
            <a:r>
              <a:rPr lang="el" sz="1350">
                <a:solidFill>
                  <a:schemeClr val="dk1"/>
                </a:solidFill>
                <a:latin typeface="Comic Sans MS"/>
                <a:ea typeface="Comic Sans MS"/>
                <a:cs typeface="Comic Sans MS"/>
                <a:sym typeface="Comic Sans MS"/>
              </a:rPr>
              <a:t>, το όποιο θα σας ξεναγήσει στα εργοστάσια Σοκολάτας της Nestle. H διαδρομή είναι φανταστική και κατά τη διάρκεια θα έχετε την ευκαιρία να απολαύσετε ζεστή ή κρύα σοκολάτα. Ωστόσο, για τους λάτρεις της πολυτέλειας η σοκολατερί </a:t>
            </a:r>
            <a:r>
              <a:rPr lang="el" sz="1350" b="1">
                <a:solidFill>
                  <a:schemeClr val="dk1"/>
                </a:solidFill>
                <a:latin typeface="Comic Sans MS"/>
                <a:ea typeface="Comic Sans MS"/>
                <a:cs typeface="Comic Sans MS"/>
                <a:sym typeface="Comic Sans MS"/>
              </a:rPr>
              <a:t>DeLafée</a:t>
            </a:r>
            <a:r>
              <a:rPr lang="el" sz="1350">
                <a:solidFill>
                  <a:schemeClr val="dk1"/>
                </a:solidFill>
                <a:latin typeface="Comic Sans MS"/>
                <a:ea typeface="Comic Sans MS"/>
                <a:cs typeface="Comic Sans MS"/>
                <a:sym typeface="Comic Sans MS"/>
              </a:rPr>
              <a:t> θα σας ικανοποιήσει τα γούστα.</a:t>
            </a:r>
            <a:endParaRPr>
              <a:latin typeface="Comic Sans MS"/>
              <a:ea typeface="Comic Sans MS"/>
              <a:cs typeface="Comic Sans MS"/>
              <a:sym typeface="Comic Sans MS"/>
            </a:endParaRPr>
          </a:p>
        </p:txBody>
      </p:sp>
      <p:pic>
        <p:nvPicPr>
          <p:cNvPr id="116" name="Google Shape;116;p22"/>
          <p:cNvPicPr preferRelativeResize="0"/>
          <p:nvPr/>
        </p:nvPicPr>
        <p:blipFill>
          <a:blip r:embed="rId3">
            <a:alphaModFix/>
          </a:blip>
          <a:stretch>
            <a:fillRect/>
          </a:stretch>
        </p:blipFill>
        <p:spPr>
          <a:xfrm>
            <a:off x="3548525" y="1069700"/>
            <a:ext cx="5066400" cy="3671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69175" y="311850"/>
            <a:ext cx="8520600" cy="12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4700">
                <a:solidFill>
                  <a:srgbClr val="990000"/>
                </a:solidFill>
                <a:latin typeface="Lato"/>
                <a:ea typeface="Lato"/>
                <a:cs typeface="Lato"/>
                <a:sym typeface="Lato"/>
              </a:rPr>
              <a:t>                                      ΤΕΛΟΣ !!!!!</a:t>
            </a:r>
            <a:endParaRPr sz="4600">
              <a:solidFill>
                <a:srgbClr val="990000"/>
              </a:solidFill>
              <a:latin typeface="Lato"/>
              <a:ea typeface="Lato"/>
              <a:cs typeface="Lato"/>
              <a:sym typeface="Lato"/>
            </a:endParaRPr>
          </a:p>
        </p:txBody>
      </p:sp>
      <p:sp>
        <p:nvSpPr>
          <p:cNvPr id="122" name="Google Shape;122;p23"/>
          <p:cNvSpPr txBox="1"/>
          <p:nvPr/>
        </p:nvSpPr>
        <p:spPr>
          <a:xfrm>
            <a:off x="1795925" y="2057200"/>
            <a:ext cx="6859200" cy="2016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l" sz="2100">
                <a:latin typeface="Impact"/>
                <a:ea typeface="Impact"/>
                <a:cs typeface="Impact"/>
                <a:sym typeface="Impact"/>
              </a:rPr>
              <a:t>                                       </a:t>
            </a:r>
            <a:r>
              <a:rPr lang="el" sz="2300">
                <a:solidFill>
                  <a:srgbClr val="073763"/>
                </a:solidFill>
                <a:latin typeface="Impact"/>
                <a:ea typeface="Impact"/>
                <a:cs typeface="Impact"/>
                <a:sym typeface="Impact"/>
              </a:rPr>
              <a:t> </a:t>
            </a:r>
            <a:r>
              <a:rPr lang="el" sz="2700">
                <a:solidFill>
                  <a:srgbClr val="073763"/>
                </a:solidFill>
                <a:latin typeface="Impact"/>
                <a:ea typeface="Impact"/>
                <a:cs typeface="Impact"/>
                <a:sym typeface="Impact"/>
              </a:rPr>
              <a:t> Η ΕΡΓΑΣΙΑ ΦΤΙΑΧΤΗΚΕ ΑΠΟ</a:t>
            </a:r>
            <a:endParaRPr sz="2300">
              <a:solidFill>
                <a:srgbClr val="073763"/>
              </a:solidFill>
              <a:latin typeface="Impact"/>
              <a:ea typeface="Impact"/>
              <a:cs typeface="Impact"/>
              <a:sym typeface="Impact"/>
            </a:endParaRPr>
          </a:p>
          <a:p>
            <a:pPr marL="0" lvl="0" indent="0" algn="r" rtl="0">
              <a:spcBef>
                <a:spcPts val="0"/>
              </a:spcBef>
              <a:spcAft>
                <a:spcPts val="0"/>
              </a:spcAft>
              <a:buNone/>
            </a:pPr>
            <a:r>
              <a:rPr lang="el" sz="2300">
                <a:latin typeface="Impact"/>
                <a:ea typeface="Impact"/>
                <a:cs typeface="Impact"/>
                <a:sym typeface="Impact"/>
              </a:rPr>
              <a:t>                                                   ΣΙΛΑΜΠΡΟΥ ΜΕΛΙΝΑ</a:t>
            </a:r>
            <a:endParaRPr sz="2300">
              <a:latin typeface="Impact"/>
              <a:ea typeface="Impact"/>
              <a:cs typeface="Impact"/>
              <a:sym typeface="Impact"/>
            </a:endParaRPr>
          </a:p>
          <a:p>
            <a:pPr marL="0" lvl="0" indent="0" algn="r" rtl="0">
              <a:spcBef>
                <a:spcPts val="0"/>
              </a:spcBef>
              <a:spcAft>
                <a:spcPts val="0"/>
              </a:spcAft>
              <a:buNone/>
            </a:pPr>
            <a:r>
              <a:rPr lang="el" sz="2300">
                <a:latin typeface="Impact"/>
                <a:ea typeface="Impact"/>
                <a:cs typeface="Impact"/>
                <a:sym typeface="Impact"/>
              </a:rPr>
              <a:t>                                                            ΣΚΟΥΡΑ ΖΩΗ</a:t>
            </a:r>
            <a:endParaRPr sz="2300">
              <a:latin typeface="Impact"/>
              <a:ea typeface="Impact"/>
              <a:cs typeface="Impact"/>
              <a:sym typeface="Impact"/>
            </a:endParaRPr>
          </a:p>
          <a:p>
            <a:pPr marL="0" lvl="0" indent="0" algn="r" rtl="0">
              <a:spcBef>
                <a:spcPts val="0"/>
              </a:spcBef>
              <a:spcAft>
                <a:spcPts val="0"/>
              </a:spcAft>
              <a:buNone/>
            </a:pPr>
            <a:r>
              <a:rPr lang="el" sz="2300">
                <a:latin typeface="Impact"/>
                <a:ea typeface="Impact"/>
                <a:cs typeface="Impact"/>
                <a:sym typeface="Impact"/>
              </a:rPr>
              <a:t>                                                  ΣΠΗΛΙΟΠΟΥΛΟΥ ΜΑΡΙΑ </a:t>
            </a:r>
            <a:endParaRPr sz="2300">
              <a:latin typeface="Impact"/>
              <a:ea typeface="Impact"/>
              <a:cs typeface="Impact"/>
              <a:sym typeface="Impact"/>
            </a:endParaRPr>
          </a:p>
          <a:p>
            <a:pPr marL="0" lvl="0" indent="0" algn="r" rtl="0">
              <a:spcBef>
                <a:spcPts val="0"/>
              </a:spcBef>
              <a:spcAft>
                <a:spcPts val="0"/>
              </a:spcAft>
              <a:buNone/>
            </a:pPr>
            <a:r>
              <a:rPr lang="el" sz="2300">
                <a:latin typeface="Impact"/>
                <a:ea typeface="Impact"/>
                <a:cs typeface="Impact"/>
                <a:sym typeface="Impact"/>
              </a:rPr>
              <a:t>                                                          ΤΟΥΝΤΑ ΜΑΡΙΑ</a:t>
            </a:r>
            <a:endParaRPr sz="2400">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0" y="0"/>
            <a:ext cx="4928100" cy="494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el" sz="1500">
                <a:solidFill>
                  <a:srgbClr val="202122"/>
                </a:solidFill>
                <a:highlight>
                  <a:srgbClr val="FFFFFF"/>
                </a:highlight>
                <a:latin typeface="Comic Sans MS"/>
                <a:ea typeface="Comic Sans MS"/>
                <a:cs typeface="Comic Sans MS"/>
                <a:sym typeface="Comic Sans MS"/>
              </a:rPr>
              <a:t>Η </a:t>
            </a:r>
            <a:r>
              <a:rPr lang="el" sz="1500" b="1">
                <a:solidFill>
                  <a:srgbClr val="202122"/>
                </a:solidFill>
                <a:highlight>
                  <a:srgbClr val="FFFFFF"/>
                </a:highlight>
                <a:latin typeface="Comic Sans MS"/>
                <a:ea typeface="Comic Sans MS"/>
                <a:cs typeface="Comic Sans MS"/>
                <a:sym typeface="Comic Sans MS"/>
              </a:rPr>
              <a:t>Ελβετία</a:t>
            </a:r>
            <a:r>
              <a:rPr lang="el" sz="1500">
                <a:solidFill>
                  <a:srgbClr val="202122"/>
                </a:solidFill>
                <a:highlight>
                  <a:srgbClr val="FFFFFF"/>
                </a:highlight>
                <a:latin typeface="Comic Sans MS"/>
                <a:ea typeface="Comic Sans MS"/>
                <a:cs typeface="Comic Sans MS"/>
                <a:sym typeface="Comic Sans MS"/>
              </a:rPr>
              <a:t> (επίσημη ονομασία: </a:t>
            </a:r>
            <a:r>
              <a:rPr lang="el" sz="1500" b="1">
                <a:solidFill>
                  <a:srgbClr val="202122"/>
                </a:solidFill>
                <a:highlight>
                  <a:srgbClr val="FFFFFF"/>
                </a:highlight>
                <a:latin typeface="Comic Sans MS"/>
                <a:ea typeface="Comic Sans MS"/>
                <a:cs typeface="Comic Sans MS"/>
                <a:sym typeface="Comic Sans MS"/>
              </a:rPr>
              <a:t>Ελβετική Συνομοσπονδία</a:t>
            </a:r>
            <a:r>
              <a:rPr lang="el" sz="1500">
                <a:solidFill>
                  <a:srgbClr val="202122"/>
                </a:solidFill>
                <a:highlight>
                  <a:srgbClr val="FFFFFF"/>
                </a:highlight>
                <a:latin typeface="Comic Sans MS"/>
                <a:ea typeface="Comic Sans MS"/>
                <a:cs typeface="Comic Sans MS"/>
                <a:sym typeface="Comic Sans MS"/>
              </a:rPr>
              <a:t>) είναι </a:t>
            </a:r>
            <a:r>
              <a:rPr lang="el" sz="1500">
                <a:solidFill>
                  <a:srgbClr val="0B0080"/>
                </a:solidFill>
                <a:highlight>
                  <a:srgbClr val="FFFFFF"/>
                </a:highlight>
                <a:uFill>
                  <a:noFill/>
                </a:uFill>
                <a:latin typeface="Comic Sans MS"/>
                <a:ea typeface="Comic Sans MS"/>
                <a:cs typeface="Comic Sans MS"/>
                <a:sym typeface="Comic Sans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χώρα</a:t>
            </a:r>
            <a:r>
              <a:rPr lang="el" sz="1500">
                <a:solidFill>
                  <a:srgbClr val="202122"/>
                </a:solidFill>
                <a:highlight>
                  <a:srgbClr val="FFFFFF"/>
                </a:highlight>
                <a:latin typeface="Comic Sans MS"/>
                <a:ea typeface="Comic Sans MS"/>
                <a:cs typeface="Comic Sans MS"/>
                <a:sym typeface="Comic Sans MS"/>
              </a:rPr>
              <a:t> της </a:t>
            </a:r>
            <a:r>
              <a:rPr lang="el" sz="1500">
                <a:solidFill>
                  <a:srgbClr val="0B0080"/>
                </a:solidFill>
                <a:highlight>
                  <a:srgbClr val="FFFFFF"/>
                </a:highlight>
                <a:uFill>
                  <a:noFill/>
                </a:uFill>
                <a:latin typeface="Comic Sans MS"/>
                <a:ea typeface="Comic Sans MS"/>
                <a:cs typeface="Comic Sans MS"/>
                <a:sym typeface="Comic Sans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δυτικοκεντρικής</a:t>
            </a:r>
            <a:r>
              <a:rPr lang="el" sz="1500">
                <a:solidFill>
                  <a:srgbClr val="202122"/>
                </a:solidFill>
                <a:highlight>
                  <a:srgbClr val="FFFFFF"/>
                </a:highlight>
                <a:latin typeface="Comic Sans MS"/>
                <a:ea typeface="Comic Sans MS"/>
                <a:cs typeface="Comic Sans MS"/>
                <a:sym typeface="Comic Sans MS"/>
              </a:rPr>
              <a:t> </a:t>
            </a:r>
            <a:r>
              <a:rPr lang="el" sz="1500">
                <a:solidFill>
                  <a:srgbClr val="0B0080"/>
                </a:solidFill>
                <a:highlight>
                  <a:srgbClr val="FFFFFF"/>
                </a:highlight>
                <a:uFill>
                  <a:noFill/>
                </a:uFill>
                <a:latin typeface="Comic Sans MS"/>
                <a:ea typeface="Comic Sans MS"/>
                <a:cs typeface="Comic Sans MS"/>
                <a:sym typeface="Comic Sans M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Ευρώπης</a:t>
            </a:r>
            <a:r>
              <a:rPr lang="el" sz="1500">
                <a:solidFill>
                  <a:srgbClr val="202122"/>
                </a:solidFill>
                <a:highlight>
                  <a:srgbClr val="FFFFFF"/>
                </a:highlight>
                <a:latin typeface="Comic Sans MS"/>
                <a:ea typeface="Comic Sans MS"/>
                <a:cs typeface="Comic Sans MS"/>
                <a:sym typeface="Comic Sans MS"/>
              </a:rPr>
              <a:t>. Συνορεύει δυτικά με την </a:t>
            </a:r>
            <a:r>
              <a:rPr lang="el" sz="1500">
                <a:solidFill>
                  <a:srgbClr val="0B0080"/>
                </a:solidFill>
                <a:highlight>
                  <a:srgbClr val="FFFFFF"/>
                </a:highlight>
                <a:uFill>
                  <a:noFill/>
                </a:uFill>
                <a:latin typeface="Comic Sans MS"/>
                <a:ea typeface="Comic Sans MS"/>
                <a:cs typeface="Comic Sans MS"/>
                <a:sym typeface="Comic Sans M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Γαλλία</a:t>
            </a:r>
            <a:r>
              <a:rPr lang="el" sz="1500">
                <a:solidFill>
                  <a:srgbClr val="202122"/>
                </a:solidFill>
                <a:highlight>
                  <a:srgbClr val="FFFFFF"/>
                </a:highlight>
                <a:latin typeface="Comic Sans MS"/>
                <a:ea typeface="Comic Sans MS"/>
                <a:cs typeface="Comic Sans MS"/>
                <a:sym typeface="Comic Sans MS"/>
              </a:rPr>
              <a:t>, νότια με την </a:t>
            </a:r>
            <a:r>
              <a:rPr lang="el" sz="1500">
                <a:solidFill>
                  <a:srgbClr val="0B0080"/>
                </a:solidFill>
                <a:highlight>
                  <a:srgbClr val="FFFFFF"/>
                </a:highlight>
                <a:uFill>
                  <a:noFill/>
                </a:uFill>
                <a:latin typeface="Comic Sans MS"/>
                <a:ea typeface="Comic Sans MS"/>
                <a:cs typeface="Comic Sans MS"/>
                <a:sym typeface="Comic Sans M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Ιταλία</a:t>
            </a:r>
            <a:r>
              <a:rPr lang="el" sz="1500">
                <a:solidFill>
                  <a:srgbClr val="202122"/>
                </a:solidFill>
                <a:highlight>
                  <a:srgbClr val="FFFFFF"/>
                </a:highlight>
                <a:latin typeface="Comic Sans MS"/>
                <a:ea typeface="Comic Sans MS"/>
                <a:cs typeface="Comic Sans MS"/>
                <a:sym typeface="Comic Sans MS"/>
              </a:rPr>
              <a:t>, βόρεια και βορειοανατολικά με την </a:t>
            </a:r>
            <a:r>
              <a:rPr lang="el" sz="1500">
                <a:solidFill>
                  <a:srgbClr val="0B0080"/>
                </a:solidFill>
                <a:highlight>
                  <a:srgbClr val="FFFFFF"/>
                </a:highlight>
                <a:uFill>
                  <a:noFill/>
                </a:uFill>
                <a:latin typeface="Comic Sans MS"/>
                <a:ea typeface="Comic Sans MS"/>
                <a:cs typeface="Comic Sans MS"/>
                <a:sym typeface="Comic Sans M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Γερμανία</a:t>
            </a:r>
            <a:r>
              <a:rPr lang="el" sz="1500">
                <a:solidFill>
                  <a:srgbClr val="202122"/>
                </a:solidFill>
                <a:highlight>
                  <a:srgbClr val="FFFFFF"/>
                </a:highlight>
                <a:latin typeface="Comic Sans MS"/>
                <a:ea typeface="Comic Sans MS"/>
                <a:cs typeface="Comic Sans MS"/>
                <a:sym typeface="Comic Sans MS"/>
              </a:rPr>
              <a:t> και ανατολικά με την </a:t>
            </a:r>
            <a:r>
              <a:rPr lang="el" sz="1500">
                <a:solidFill>
                  <a:srgbClr val="0B0080"/>
                </a:solidFill>
                <a:highlight>
                  <a:srgbClr val="FFFFFF"/>
                </a:highlight>
                <a:uFill>
                  <a:noFill/>
                </a:uFill>
                <a:latin typeface="Comic Sans MS"/>
                <a:ea typeface="Comic Sans MS"/>
                <a:cs typeface="Comic Sans MS"/>
                <a:sym typeface="Comic Sans M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Αυστρία</a:t>
            </a:r>
            <a:r>
              <a:rPr lang="el" sz="1500">
                <a:solidFill>
                  <a:srgbClr val="202122"/>
                </a:solidFill>
                <a:highlight>
                  <a:srgbClr val="FFFFFF"/>
                </a:highlight>
                <a:latin typeface="Comic Sans MS"/>
                <a:ea typeface="Comic Sans MS"/>
                <a:cs typeface="Comic Sans MS"/>
                <a:sym typeface="Comic Sans MS"/>
              </a:rPr>
              <a:t> και το </a:t>
            </a:r>
            <a:r>
              <a:rPr lang="el" sz="1500">
                <a:solidFill>
                  <a:srgbClr val="0B0080"/>
                </a:solidFill>
                <a:highlight>
                  <a:srgbClr val="FFFFFF"/>
                </a:highlight>
                <a:uFill>
                  <a:noFill/>
                </a:uFill>
                <a:latin typeface="Comic Sans MS"/>
                <a:ea typeface="Comic Sans MS"/>
                <a:cs typeface="Comic Sans MS"/>
                <a:sym typeface="Comic Sans MS"/>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Λίχτενσταϊν</a:t>
            </a:r>
            <a:r>
              <a:rPr lang="el" sz="1500">
                <a:solidFill>
                  <a:srgbClr val="202122"/>
                </a:solidFill>
                <a:highlight>
                  <a:srgbClr val="FFFFFF"/>
                </a:highlight>
                <a:latin typeface="Comic Sans MS"/>
                <a:ea typeface="Comic Sans MS"/>
                <a:cs typeface="Comic Sans MS"/>
                <a:sym typeface="Comic Sans MS"/>
              </a:rPr>
              <a:t>. Αποτελεί </a:t>
            </a:r>
            <a:r>
              <a:rPr lang="el" sz="1500">
                <a:solidFill>
                  <a:srgbClr val="0B0080"/>
                </a:solidFill>
                <a:highlight>
                  <a:srgbClr val="FFFFFF"/>
                </a:highlight>
                <a:uFill>
                  <a:noFill/>
                </a:uFill>
                <a:latin typeface="Comic Sans MS"/>
                <a:ea typeface="Comic Sans MS"/>
                <a:cs typeface="Comic Sans MS"/>
                <a:sym typeface="Comic Sans MS"/>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περίκλειστο Κράτος</a:t>
            </a:r>
            <a:r>
              <a:rPr lang="el" sz="1500">
                <a:solidFill>
                  <a:srgbClr val="202122"/>
                </a:solidFill>
                <a:highlight>
                  <a:srgbClr val="FFFFFF"/>
                </a:highlight>
                <a:latin typeface="Comic Sans MS"/>
                <a:ea typeface="Comic Sans MS"/>
                <a:cs typeface="Comic Sans MS"/>
                <a:sym typeface="Comic Sans MS"/>
              </a:rPr>
              <a:t>, καθώς δεν βρέχεται σε κανένα σημείο της από </a:t>
            </a:r>
            <a:r>
              <a:rPr lang="el" sz="1500">
                <a:solidFill>
                  <a:srgbClr val="0B0080"/>
                </a:solidFill>
                <a:highlight>
                  <a:srgbClr val="FFFFFF"/>
                </a:highlight>
                <a:uFill>
                  <a:noFill/>
                </a:uFill>
                <a:latin typeface="Comic Sans MS"/>
                <a:ea typeface="Comic Sans MS"/>
                <a:cs typeface="Comic Sans MS"/>
                <a:sym typeface="Comic Sans MS"/>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Θάλασσα</a:t>
            </a:r>
            <a:r>
              <a:rPr lang="el" sz="1500">
                <a:solidFill>
                  <a:srgbClr val="202122"/>
                </a:solidFill>
                <a:highlight>
                  <a:srgbClr val="FFFFFF"/>
                </a:highlight>
                <a:latin typeface="Comic Sans MS"/>
                <a:ea typeface="Comic Sans MS"/>
                <a:cs typeface="Comic Sans MS"/>
                <a:sym typeface="Comic Sans MS"/>
              </a:rPr>
              <a:t>. Έχει έκταση 41.285 </a:t>
            </a:r>
            <a:r>
              <a:rPr lang="el" sz="1500">
                <a:solidFill>
                  <a:srgbClr val="0B0080"/>
                </a:solidFill>
                <a:highlight>
                  <a:srgbClr val="FFFFFF"/>
                </a:highlight>
                <a:uFill>
                  <a:noFill/>
                </a:uFill>
                <a:latin typeface="Comic Sans MS"/>
                <a:ea typeface="Comic Sans MS"/>
                <a:cs typeface="Comic Sans MS"/>
                <a:sym typeface="Comic Sans MS"/>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τ.χλμ.</a:t>
            </a:r>
            <a:r>
              <a:rPr lang="el" sz="1500">
                <a:solidFill>
                  <a:srgbClr val="202122"/>
                </a:solidFill>
                <a:highlight>
                  <a:srgbClr val="FFFFFF"/>
                </a:highlight>
                <a:latin typeface="Comic Sans MS"/>
                <a:ea typeface="Comic Sans MS"/>
                <a:cs typeface="Comic Sans MS"/>
                <a:sym typeface="Comic Sans MS"/>
              </a:rPr>
              <a:t> και πληθυσμό 8.632.703 κατοίκους σύμφωνα με επίσημη εκτίμηση για τον Ιούνιο του 2020.</a:t>
            </a:r>
            <a:r>
              <a:rPr lang="el" sz="1500" baseline="30000">
                <a:solidFill>
                  <a:srgbClr val="0B0080"/>
                </a:solidFill>
                <a:highlight>
                  <a:srgbClr val="FFFFFF"/>
                </a:highlight>
                <a:uFill>
                  <a:noFill/>
                </a:uFill>
                <a:latin typeface="Comic Sans MS"/>
                <a:ea typeface="Comic Sans MS"/>
                <a:cs typeface="Comic Sans MS"/>
                <a:sym typeface="Comic Sans MS"/>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a:t>
            </a:r>
            <a:endParaRPr sz="1500" baseline="30000">
              <a:solidFill>
                <a:srgbClr val="0B0080"/>
              </a:solidFill>
              <a:highlight>
                <a:srgbClr val="FFFFFF"/>
              </a:highlight>
              <a:latin typeface="Comic Sans MS"/>
              <a:ea typeface="Comic Sans MS"/>
              <a:cs typeface="Comic Sans MS"/>
              <a:sym typeface="Comic Sans MS"/>
            </a:endParaRPr>
          </a:p>
          <a:p>
            <a:pPr marL="0" lvl="0" indent="0" algn="l" rtl="0">
              <a:lnSpc>
                <a:spcPct val="115000"/>
              </a:lnSpc>
              <a:spcBef>
                <a:spcPts val="500"/>
              </a:spcBef>
              <a:spcAft>
                <a:spcPts val="500"/>
              </a:spcAft>
              <a:buNone/>
            </a:pPr>
            <a:r>
              <a:rPr lang="el" sz="1500">
                <a:solidFill>
                  <a:srgbClr val="202122"/>
                </a:solidFill>
                <a:highlight>
                  <a:srgbClr val="FFFFFF"/>
                </a:highlight>
                <a:latin typeface="Comic Sans MS"/>
                <a:ea typeface="Comic Sans MS"/>
                <a:cs typeface="Comic Sans MS"/>
                <a:sym typeface="Comic Sans MS"/>
              </a:rPr>
              <a:t>Αποτελείται από </a:t>
            </a:r>
            <a:r>
              <a:rPr lang="el" sz="1500">
                <a:solidFill>
                  <a:srgbClr val="0B0080"/>
                </a:solidFill>
                <a:highlight>
                  <a:srgbClr val="FFFFFF"/>
                </a:highlight>
                <a:uFill>
                  <a:noFill/>
                </a:uFill>
                <a:latin typeface="Comic Sans MS"/>
                <a:ea typeface="Comic Sans MS"/>
                <a:cs typeface="Comic Sans MS"/>
                <a:sym typeface="Comic Sans MS"/>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26 καντόνια και ημικαντόνια</a:t>
            </a:r>
            <a:r>
              <a:rPr lang="el" sz="1500">
                <a:solidFill>
                  <a:srgbClr val="202122"/>
                </a:solidFill>
                <a:highlight>
                  <a:srgbClr val="FFFFFF"/>
                </a:highlight>
                <a:latin typeface="Comic Sans MS"/>
                <a:ea typeface="Comic Sans MS"/>
                <a:cs typeface="Comic Sans MS"/>
                <a:sym typeface="Comic Sans MS"/>
              </a:rPr>
              <a:t>. </a:t>
            </a:r>
            <a:r>
              <a:rPr lang="el" sz="1500">
                <a:solidFill>
                  <a:srgbClr val="0B0080"/>
                </a:solidFill>
                <a:highlight>
                  <a:srgbClr val="FFFFFF"/>
                </a:highlight>
                <a:uFill>
                  <a:noFill/>
                </a:uFill>
                <a:latin typeface="Comic Sans MS"/>
                <a:ea typeface="Comic Sans MS"/>
                <a:cs typeface="Comic Sans MS"/>
                <a:sym typeface="Comic Sans MS"/>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Πρωτεύουσα</a:t>
            </a:r>
            <a:r>
              <a:rPr lang="el" sz="1500">
                <a:solidFill>
                  <a:srgbClr val="202122"/>
                </a:solidFill>
                <a:highlight>
                  <a:srgbClr val="FFFFFF"/>
                </a:highlight>
                <a:latin typeface="Comic Sans MS"/>
                <a:ea typeface="Comic Sans MS"/>
                <a:cs typeface="Comic Sans MS"/>
                <a:sym typeface="Comic Sans MS"/>
              </a:rPr>
              <a:t> της είναι η </a:t>
            </a:r>
            <a:r>
              <a:rPr lang="el" sz="1500">
                <a:solidFill>
                  <a:srgbClr val="0B0080"/>
                </a:solidFill>
                <a:highlight>
                  <a:srgbClr val="FFFFFF"/>
                </a:highlight>
                <a:uFill>
                  <a:noFill/>
                </a:uFill>
                <a:latin typeface="Comic Sans MS"/>
                <a:ea typeface="Comic Sans MS"/>
                <a:cs typeface="Comic Sans MS"/>
                <a:sym typeface="Comic Sans MS"/>
                <a:hlinkClick r:id="rId1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Βέρνη</a:t>
            </a:r>
            <a:r>
              <a:rPr lang="el" sz="1500">
                <a:solidFill>
                  <a:srgbClr val="202122"/>
                </a:solidFill>
                <a:highlight>
                  <a:srgbClr val="FFFFFF"/>
                </a:highlight>
                <a:latin typeface="Comic Sans MS"/>
                <a:ea typeface="Comic Sans MS"/>
                <a:cs typeface="Comic Sans MS"/>
                <a:sym typeface="Comic Sans MS"/>
              </a:rPr>
              <a:t> (133.791 κάτοικοι το </a:t>
            </a:r>
            <a:r>
              <a:rPr lang="el" sz="1500">
                <a:solidFill>
                  <a:srgbClr val="0B0080"/>
                </a:solidFill>
                <a:highlight>
                  <a:srgbClr val="FFFFFF"/>
                </a:highlight>
                <a:uFill>
                  <a:noFill/>
                </a:uFill>
                <a:latin typeface="Comic Sans MS"/>
                <a:ea typeface="Comic Sans MS"/>
                <a:cs typeface="Comic Sans MS"/>
                <a:sym typeface="Comic Sans MS"/>
                <a:hlinkClick r:id="rId1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2018</a:t>
            </a:r>
            <a:r>
              <a:rPr lang="el" sz="1500">
                <a:solidFill>
                  <a:srgbClr val="202122"/>
                </a:solidFill>
                <a:highlight>
                  <a:srgbClr val="FFFFFF"/>
                </a:highlight>
                <a:latin typeface="Comic Sans MS"/>
                <a:ea typeface="Comic Sans MS"/>
                <a:cs typeface="Comic Sans MS"/>
                <a:sym typeface="Comic Sans MS"/>
              </a:rPr>
              <a:t>) ενώ η μεγαλύτερη πόλη η </a:t>
            </a:r>
            <a:r>
              <a:rPr lang="el" sz="1500">
                <a:solidFill>
                  <a:srgbClr val="0B0080"/>
                </a:solidFill>
                <a:highlight>
                  <a:srgbClr val="FFFFFF"/>
                </a:highlight>
                <a:uFill>
                  <a:noFill/>
                </a:uFill>
                <a:latin typeface="Comic Sans MS"/>
                <a:ea typeface="Comic Sans MS"/>
                <a:cs typeface="Comic Sans MS"/>
                <a:sym typeface="Comic Sans MS"/>
                <a:hlinkClick r:id="rId1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Ζυρίχη</a:t>
            </a:r>
            <a:r>
              <a:rPr lang="el" sz="1500">
                <a:solidFill>
                  <a:srgbClr val="202122"/>
                </a:solidFill>
                <a:highlight>
                  <a:srgbClr val="FFFFFF"/>
                </a:highlight>
                <a:latin typeface="Comic Sans MS"/>
                <a:ea typeface="Comic Sans MS"/>
                <a:cs typeface="Comic Sans MS"/>
                <a:sym typeface="Comic Sans MS"/>
              </a:rPr>
              <a:t> (415.215 κάτοικοι το 2018). Άλλα σημαντικά αστικά κέντρα είναι η </a:t>
            </a:r>
            <a:r>
              <a:rPr lang="el" sz="1500">
                <a:solidFill>
                  <a:srgbClr val="0B0080"/>
                </a:solidFill>
                <a:highlight>
                  <a:srgbClr val="FFFFFF"/>
                </a:highlight>
                <a:uFill>
                  <a:noFill/>
                </a:uFill>
                <a:latin typeface="Comic Sans MS"/>
                <a:ea typeface="Comic Sans MS"/>
                <a:cs typeface="Comic Sans MS"/>
                <a:sym typeface="Comic Sans MS"/>
                <a:hlinkClick r:id="rId2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Βασιλεία</a:t>
            </a:r>
            <a:r>
              <a:rPr lang="el" sz="1500">
                <a:solidFill>
                  <a:srgbClr val="202122"/>
                </a:solidFill>
                <a:highlight>
                  <a:srgbClr val="FFFFFF"/>
                </a:highlight>
                <a:latin typeface="Comic Sans MS"/>
                <a:ea typeface="Comic Sans MS"/>
                <a:cs typeface="Comic Sans MS"/>
                <a:sym typeface="Comic Sans MS"/>
              </a:rPr>
              <a:t>, η </a:t>
            </a:r>
            <a:r>
              <a:rPr lang="el" sz="1500">
                <a:solidFill>
                  <a:srgbClr val="0B0080"/>
                </a:solidFill>
                <a:highlight>
                  <a:srgbClr val="FFFFFF"/>
                </a:highlight>
                <a:uFill>
                  <a:noFill/>
                </a:uFill>
                <a:latin typeface="Comic Sans MS"/>
                <a:ea typeface="Comic Sans MS"/>
                <a:cs typeface="Comic Sans MS"/>
                <a:sym typeface="Comic Sans MS"/>
                <a:hlinkClick r:id="rId2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Γενεύη</a:t>
            </a:r>
            <a:r>
              <a:rPr lang="el" sz="1500">
                <a:solidFill>
                  <a:srgbClr val="202122"/>
                </a:solidFill>
                <a:highlight>
                  <a:srgbClr val="FFFFFF"/>
                </a:highlight>
                <a:latin typeface="Comic Sans MS"/>
                <a:ea typeface="Comic Sans MS"/>
                <a:cs typeface="Comic Sans MS"/>
                <a:sym typeface="Comic Sans MS"/>
              </a:rPr>
              <a:t>, η </a:t>
            </a:r>
            <a:r>
              <a:rPr lang="el" sz="1500">
                <a:solidFill>
                  <a:srgbClr val="0B0080"/>
                </a:solidFill>
                <a:highlight>
                  <a:srgbClr val="FFFFFF"/>
                </a:highlight>
                <a:uFill>
                  <a:noFill/>
                </a:uFill>
                <a:latin typeface="Comic Sans MS"/>
                <a:ea typeface="Comic Sans MS"/>
                <a:cs typeface="Comic Sans MS"/>
                <a:sym typeface="Comic Sans MS"/>
                <a:hlinkClick r:id="rId2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Λωζάνη</a:t>
            </a:r>
            <a:r>
              <a:rPr lang="el" sz="1500">
                <a:solidFill>
                  <a:srgbClr val="202122"/>
                </a:solidFill>
                <a:highlight>
                  <a:srgbClr val="FFFFFF"/>
                </a:highlight>
                <a:latin typeface="Comic Sans MS"/>
                <a:ea typeface="Comic Sans MS"/>
                <a:cs typeface="Comic Sans MS"/>
                <a:sym typeface="Comic Sans MS"/>
              </a:rPr>
              <a:t> και το </a:t>
            </a:r>
            <a:r>
              <a:rPr lang="el" sz="1500">
                <a:solidFill>
                  <a:srgbClr val="0B0080"/>
                </a:solidFill>
                <a:highlight>
                  <a:srgbClr val="FFFFFF"/>
                </a:highlight>
                <a:uFill>
                  <a:noFill/>
                </a:uFill>
                <a:latin typeface="Comic Sans MS"/>
                <a:ea typeface="Comic Sans MS"/>
                <a:cs typeface="Comic Sans MS"/>
                <a:sym typeface="Comic Sans MS"/>
                <a:hlinkClick r:id="rId2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Βίντερτουρ</a:t>
            </a:r>
            <a:r>
              <a:rPr lang="el" sz="1500">
                <a:solidFill>
                  <a:srgbClr val="202122"/>
                </a:solidFill>
                <a:highlight>
                  <a:srgbClr val="FFFFFF"/>
                </a:highlight>
                <a:latin typeface="Comic Sans MS"/>
                <a:ea typeface="Comic Sans MS"/>
                <a:cs typeface="Comic Sans MS"/>
                <a:sym typeface="Comic Sans MS"/>
              </a:rPr>
              <a:t>. Νόμισμα της χώρας είναι το </a:t>
            </a:r>
            <a:r>
              <a:rPr lang="el" sz="1500">
                <a:solidFill>
                  <a:srgbClr val="0B0080"/>
                </a:solidFill>
                <a:highlight>
                  <a:srgbClr val="FFFFFF"/>
                </a:highlight>
                <a:uFill>
                  <a:noFill/>
                </a:uFill>
                <a:latin typeface="Comic Sans MS"/>
                <a:ea typeface="Comic Sans MS"/>
                <a:cs typeface="Comic Sans MS"/>
                <a:sym typeface="Comic Sans MS"/>
                <a:hlinkClick r:id="rId2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ελβετικό Φράγκο</a:t>
            </a:r>
            <a:r>
              <a:rPr lang="el" sz="1500">
                <a:solidFill>
                  <a:srgbClr val="202122"/>
                </a:solidFill>
                <a:highlight>
                  <a:srgbClr val="FFFFFF"/>
                </a:highlight>
                <a:latin typeface="Comic Sans MS"/>
                <a:ea typeface="Comic Sans MS"/>
                <a:cs typeface="Comic Sans MS"/>
                <a:sym typeface="Comic Sans MS"/>
              </a:rPr>
              <a:t>. Έχει υψηλό βιοτικό επίπεδο και ανεπτυγμένο </a:t>
            </a:r>
            <a:r>
              <a:rPr lang="el" sz="1500">
                <a:solidFill>
                  <a:srgbClr val="0B0080"/>
                </a:solidFill>
                <a:highlight>
                  <a:srgbClr val="FFFFFF"/>
                </a:highlight>
                <a:uFill>
                  <a:noFill/>
                </a:uFill>
                <a:latin typeface="Comic Sans MS"/>
                <a:ea typeface="Comic Sans MS"/>
                <a:cs typeface="Comic Sans MS"/>
                <a:sym typeface="Comic Sans MS"/>
                <a:hlinkClick r:id="rId2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εμπόριο</a:t>
            </a:r>
            <a:r>
              <a:rPr lang="el" sz="1500">
                <a:solidFill>
                  <a:srgbClr val="202122"/>
                </a:solidFill>
                <a:highlight>
                  <a:srgbClr val="FFFFFF"/>
                </a:highlight>
                <a:latin typeface="Comic Sans MS"/>
                <a:ea typeface="Comic Sans MS"/>
                <a:cs typeface="Comic Sans MS"/>
                <a:sym typeface="Comic Sans MS"/>
              </a:rPr>
              <a:t>, </a:t>
            </a:r>
            <a:r>
              <a:rPr lang="el" sz="1500">
                <a:solidFill>
                  <a:srgbClr val="0B0080"/>
                </a:solidFill>
                <a:highlight>
                  <a:srgbClr val="FFFFFF"/>
                </a:highlight>
                <a:uFill>
                  <a:noFill/>
                </a:uFill>
                <a:latin typeface="Comic Sans MS"/>
                <a:ea typeface="Comic Sans MS"/>
                <a:cs typeface="Comic Sans MS"/>
                <a:sym typeface="Comic Sans MS"/>
                <a:hlinkClick r:id="rId2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βιομηχανία</a:t>
            </a:r>
            <a:r>
              <a:rPr lang="el" sz="1500">
                <a:solidFill>
                  <a:srgbClr val="202122"/>
                </a:solidFill>
                <a:highlight>
                  <a:srgbClr val="FFFFFF"/>
                </a:highlight>
                <a:latin typeface="Comic Sans MS"/>
                <a:ea typeface="Comic Sans MS"/>
                <a:cs typeface="Comic Sans MS"/>
                <a:sym typeface="Comic Sans MS"/>
              </a:rPr>
              <a:t> και </a:t>
            </a:r>
            <a:r>
              <a:rPr lang="el" sz="1500">
                <a:solidFill>
                  <a:srgbClr val="0B0080"/>
                </a:solidFill>
                <a:highlight>
                  <a:srgbClr val="FFFFFF"/>
                </a:highlight>
                <a:uFill>
                  <a:noFill/>
                </a:uFill>
                <a:latin typeface="Comic Sans MS"/>
                <a:ea typeface="Comic Sans MS"/>
                <a:cs typeface="Comic Sans MS"/>
                <a:sym typeface="Comic Sans MS"/>
                <a:hlinkClick r:id="rId2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τουρισμό</a:t>
            </a:r>
            <a:r>
              <a:rPr lang="el" sz="1500">
                <a:solidFill>
                  <a:srgbClr val="202122"/>
                </a:solidFill>
                <a:highlight>
                  <a:srgbClr val="FFFFFF"/>
                </a:highlight>
                <a:latin typeface="Comic Sans MS"/>
                <a:ea typeface="Comic Sans MS"/>
                <a:cs typeface="Comic Sans MS"/>
                <a:sym typeface="Comic Sans MS"/>
              </a:rPr>
              <a:t>.</a:t>
            </a:r>
            <a:endParaRPr sz="1500">
              <a:solidFill>
                <a:srgbClr val="202122"/>
              </a:solidFill>
              <a:highlight>
                <a:srgbClr val="FFFFFF"/>
              </a:highlight>
              <a:latin typeface="Comic Sans MS"/>
              <a:ea typeface="Comic Sans MS"/>
              <a:cs typeface="Comic Sans MS"/>
              <a:sym typeface="Comic Sans MS"/>
            </a:endParaRPr>
          </a:p>
        </p:txBody>
      </p:sp>
      <p:pic>
        <p:nvPicPr>
          <p:cNvPr id="61" name="Google Shape;61;p14"/>
          <p:cNvPicPr preferRelativeResize="0"/>
          <p:nvPr/>
        </p:nvPicPr>
        <p:blipFill>
          <a:blip r:embed="rId28">
            <a:alphaModFix/>
          </a:blip>
          <a:stretch>
            <a:fillRect/>
          </a:stretch>
        </p:blipFill>
        <p:spPr>
          <a:xfrm>
            <a:off x="4928100" y="603425"/>
            <a:ext cx="4080199" cy="3850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83525" y="1681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a:latin typeface="Comic Sans MS"/>
                <a:ea typeface="Comic Sans MS"/>
                <a:cs typeface="Comic Sans MS"/>
                <a:sym typeface="Comic Sans MS"/>
              </a:rPr>
              <a:t>Η ΙΣΤΟΡΙΑ ΤΗΣ ΕΛΒΕΤΙΑΣ </a:t>
            </a:r>
            <a:endParaRPr>
              <a:latin typeface="Comic Sans MS"/>
              <a:ea typeface="Comic Sans MS"/>
              <a:cs typeface="Comic Sans MS"/>
              <a:sym typeface="Comic Sans MS"/>
            </a:endParaRPr>
          </a:p>
        </p:txBody>
      </p:sp>
      <p:sp>
        <p:nvSpPr>
          <p:cNvPr id="67" name="Google Shape;67;p15"/>
          <p:cNvSpPr txBox="1"/>
          <p:nvPr/>
        </p:nvSpPr>
        <p:spPr>
          <a:xfrm>
            <a:off x="383525" y="1192475"/>
            <a:ext cx="8520600" cy="27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2000">
                <a:latin typeface="Lato"/>
                <a:ea typeface="Lato"/>
                <a:cs typeface="Lato"/>
                <a:sym typeface="Lato"/>
              </a:rPr>
              <a:t>Οι Ελβετοί ήταν μία από τις κελτικές φυλές και η σημερινή γεωγραφική θέση της Ελβετίας αποτελούσε και κατά την Αρχαιότητα έναν από τους σημαντικότερους τομείς της επικράτειας των Κελτών. Ήδη ο Ηρόδοτος (5ος αι. π.Χ.) γράφει για τους Κέλτες, όπως και ο Ποσειδώνιος (2ος /1ος αι. π.Χ.) και άλλοι Έλληνες ιστορικοί. Έμφαση δίνεται στις πολεμικές ικανότητες των κελτικών φύλων και στην τάση των Κελτών να χρησιμοποιούν στα ενδύματά Ο τους χρυσά στολίδια. Ο Στράβων (1ος αι. π.Χ.) γράφει ειδικά για τους Ελβετούς ότι είναι πλούσιοι σε χρυσό.</a:t>
            </a:r>
            <a:endParaRPr sz="2000">
              <a:latin typeface="Lato"/>
              <a:ea typeface="Lato"/>
              <a:cs typeface="Lato"/>
              <a:sym typeface="Lato"/>
            </a:endParaRPr>
          </a:p>
        </p:txBody>
      </p:sp>
      <p:sp>
        <p:nvSpPr>
          <p:cNvPr id="68" name="Google Shape;68;p15"/>
          <p:cNvSpPr txBox="1"/>
          <p:nvPr/>
        </p:nvSpPr>
        <p:spPr>
          <a:xfrm>
            <a:off x="4942350" y="1402175"/>
            <a:ext cx="3000000" cy="79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182525"/>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a:latin typeface="Comic Sans MS"/>
                <a:ea typeface="Comic Sans MS"/>
                <a:cs typeface="Comic Sans MS"/>
                <a:sym typeface="Comic Sans MS"/>
              </a:rPr>
              <a:t>                   ΑΞΙΟΘΕΑΤΑ</a:t>
            </a:r>
            <a:endParaRPr>
              <a:latin typeface="Comic Sans MS"/>
              <a:ea typeface="Comic Sans MS"/>
              <a:cs typeface="Comic Sans MS"/>
              <a:sym typeface="Comic Sans MS"/>
            </a:endParaRPr>
          </a:p>
        </p:txBody>
      </p:sp>
      <p:pic>
        <p:nvPicPr>
          <p:cNvPr id="74" name="Google Shape;74;p16"/>
          <p:cNvPicPr preferRelativeResize="0"/>
          <p:nvPr/>
        </p:nvPicPr>
        <p:blipFill>
          <a:blip r:embed="rId3">
            <a:alphaModFix/>
          </a:blip>
          <a:stretch>
            <a:fillRect/>
          </a:stretch>
        </p:blipFill>
        <p:spPr>
          <a:xfrm>
            <a:off x="311700" y="1148300"/>
            <a:ext cx="4055975" cy="3023849"/>
          </a:xfrm>
          <a:prstGeom prst="rect">
            <a:avLst/>
          </a:prstGeom>
          <a:noFill/>
          <a:ln>
            <a:noFill/>
          </a:ln>
        </p:spPr>
      </p:pic>
      <p:pic>
        <p:nvPicPr>
          <p:cNvPr id="75" name="Google Shape;75;p16"/>
          <p:cNvPicPr preferRelativeResize="0"/>
          <p:nvPr/>
        </p:nvPicPr>
        <p:blipFill>
          <a:blip r:embed="rId4">
            <a:alphaModFix/>
          </a:blip>
          <a:stretch>
            <a:fillRect/>
          </a:stretch>
        </p:blipFill>
        <p:spPr>
          <a:xfrm>
            <a:off x="4520075" y="1176725"/>
            <a:ext cx="4055975" cy="2973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1250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3300">
                <a:latin typeface="Comic Sans MS"/>
                <a:ea typeface="Comic Sans MS"/>
                <a:cs typeface="Comic Sans MS"/>
                <a:sym typeface="Comic Sans MS"/>
              </a:rPr>
              <a:t>ΤΟ ΒΟΥΝΟ PILATUS ΣΤΗ ΛΟΥΚΕΡΝΗ </a:t>
            </a:r>
            <a:endParaRPr sz="3300">
              <a:latin typeface="Comic Sans MS"/>
              <a:ea typeface="Comic Sans MS"/>
              <a:cs typeface="Comic Sans MS"/>
              <a:sym typeface="Comic Sans MS"/>
            </a:endParaRPr>
          </a:p>
        </p:txBody>
      </p:sp>
      <p:sp>
        <p:nvSpPr>
          <p:cNvPr id="81" name="Google Shape;81;p17"/>
          <p:cNvSpPr txBox="1"/>
          <p:nvPr/>
        </p:nvSpPr>
        <p:spPr>
          <a:xfrm>
            <a:off x="100550" y="833325"/>
            <a:ext cx="3692400" cy="39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550">
                <a:solidFill>
                  <a:srgbClr val="252525"/>
                </a:solidFill>
                <a:highlight>
                  <a:srgbClr val="FFFFFF"/>
                </a:highlight>
                <a:latin typeface="Ubuntu Condensed"/>
                <a:ea typeface="Ubuntu Condensed"/>
                <a:cs typeface="Ubuntu Condensed"/>
                <a:sym typeface="Ubuntu Condensed"/>
              </a:rPr>
              <a:t>Το όρος Pilatus στην περιοχή της λίμνης της Λουκέρνης είναι πραγματικά γεμάτο θρύλους. Το βουνό φημολογείται ότι πήρε το όνομά του γιατί ο Πόντιος Πιλάτος είχε θαφτεί εκεί. Οι κάτοικοι του μεσαίωνα της συγκεκριμένης περιοχής, πίστευαν ότι το βουνό λειτουργούσε ως βράχος δράκων που είχε πέσει από τον ουρανό. Η κορυφή των 2.100 μέτρων (7000 ποδιών) προσφέρει θέα στις ελβετικές και γαλλικές Άλπεις, καθώς και στη λίμνη Λουκέρνη λίγο πιο κάτω. Τον χειμώνα λειτουργεί εκεί μια χριστουγεννιάτικη αγορά η οποία είναι σε αρκετά υψηλό υψόμετρο ενώ το καλοκαίρι η συγκεκριμένη περιοχή προσφέρει ευκαιρίας για πεζοπορία. Η περιοχή αυτή μπορεί να προσεγγιστεί με τον πιο απότομο σιδηρόδρομο στον κόσμο με κλίση μεγαλύτερη του 48%.</a:t>
            </a:r>
            <a:endParaRPr sz="1900"/>
          </a:p>
        </p:txBody>
      </p:sp>
      <p:pic>
        <p:nvPicPr>
          <p:cNvPr id="82" name="Google Shape;82;p17"/>
          <p:cNvPicPr preferRelativeResize="0"/>
          <p:nvPr/>
        </p:nvPicPr>
        <p:blipFill>
          <a:blip r:embed="rId3">
            <a:alphaModFix/>
          </a:blip>
          <a:stretch>
            <a:fillRect/>
          </a:stretch>
        </p:blipFill>
        <p:spPr>
          <a:xfrm>
            <a:off x="3945350" y="1119250"/>
            <a:ext cx="4703774" cy="378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112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a:t>ΤΟ ΣΙΝΤΡΙΒΑΝΙ ΤΗΣ ΓΕΝΕΥΗΣ</a:t>
            </a:r>
            <a:endParaRPr/>
          </a:p>
        </p:txBody>
      </p:sp>
      <p:sp>
        <p:nvSpPr>
          <p:cNvPr id="88" name="Google Shape;88;p18"/>
          <p:cNvSpPr txBox="1"/>
          <p:nvPr/>
        </p:nvSpPr>
        <p:spPr>
          <a:xfrm>
            <a:off x="384200" y="1071750"/>
            <a:ext cx="3000000" cy="38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450">
                <a:solidFill>
                  <a:srgbClr val="252525"/>
                </a:solidFill>
                <a:highlight>
                  <a:srgbClr val="FFFFFF"/>
                </a:highlight>
                <a:latin typeface="Ubuntu Condensed"/>
                <a:ea typeface="Ubuntu Condensed"/>
                <a:cs typeface="Ubuntu Condensed"/>
                <a:sym typeface="Ubuntu Condensed"/>
              </a:rPr>
              <a:t>Αυτό το τεράστιο, ας το πούμε σιντριβάνι, είναι ένα από τα διασημότερα ορόσημα της Γενεύης. Το Jet d’Eau βρίσκεται στις εκβολές του ποταμού Ροδανού και μπορεί να πετάξει νερό στα 140 μέτρα (460 πόδια) ψηλά στον αέρα, τόσο δηλαδή ψηλά που μπορεί να το δει κανείς από μίλια μακριά. Λέγεται ότι το νερό που βρίσκεται στον αέρα ανά πάσα στιγμή, είναι γύρω στους 7 τόνους σε μόνιμη βάση. Μάλιστα δεν είναι λίγες οι φορές που φτάνει έως τις προβλήτες και βρέχει τους περαστικούς. Η τοπική περιοχή κολύμβησης, γνωστή ως Bains de Paquis, είναι μια από τις καλύτερες περιοχές για να δείτε το σιντριβάνι.</a:t>
            </a:r>
            <a:endParaRPr sz="1800"/>
          </a:p>
        </p:txBody>
      </p:sp>
      <p:pic>
        <p:nvPicPr>
          <p:cNvPr id="89" name="Google Shape;89;p18"/>
          <p:cNvPicPr preferRelativeResize="0"/>
          <p:nvPr/>
        </p:nvPicPr>
        <p:blipFill>
          <a:blip r:embed="rId3">
            <a:alphaModFix/>
          </a:blip>
          <a:stretch>
            <a:fillRect/>
          </a:stretch>
        </p:blipFill>
        <p:spPr>
          <a:xfrm>
            <a:off x="3536600" y="1205475"/>
            <a:ext cx="5126799" cy="306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810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3100">
                <a:latin typeface="Comic Sans MS"/>
                <a:ea typeface="Comic Sans MS"/>
                <a:cs typeface="Comic Sans MS"/>
                <a:sym typeface="Comic Sans MS"/>
              </a:rPr>
              <a:t>ΟΙ ΚΑΤΤΑΡΑΚΤΕΣ ΤΟΥ ΡΗΝΟΥ </a:t>
            </a:r>
            <a:endParaRPr sz="3100">
              <a:latin typeface="Comic Sans MS"/>
              <a:ea typeface="Comic Sans MS"/>
              <a:cs typeface="Comic Sans MS"/>
              <a:sym typeface="Comic Sans MS"/>
            </a:endParaRPr>
          </a:p>
        </p:txBody>
      </p:sp>
      <p:sp>
        <p:nvSpPr>
          <p:cNvPr id="95" name="Google Shape;95;p19"/>
          <p:cNvSpPr txBox="1"/>
          <p:nvPr/>
        </p:nvSpPr>
        <p:spPr>
          <a:xfrm>
            <a:off x="311700" y="922850"/>
            <a:ext cx="33375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350">
                <a:solidFill>
                  <a:srgbClr val="252525"/>
                </a:solidFill>
                <a:highlight>
                  <a:srgbClr val="FFFFFF"/>
                </a:highlight>
                <a:latin typeface="Ubuntu Condensed"/>
                <a:ea typeface="Ubuntu Condensed"/>
                <a:cs typeface="Ubuntu Condensed"/>
                <a:sym typeface="Ubuntu Condensed"/>
              </a:rPr>
              <a:t>Ο Ρήνος είναι ένας από τους μεγαλύτερους καταρράκτες της Ευρώπης, ο οποίος εκβάλει κοντά στο κοντά στο Schaffausen. Μπορείτε να δείτε αυτό το μοναδικό θέαμα είτε μέσω βάρκας είτε μέσω της ειδικής πλατφόρμας που υπάρχει ένα βήμα πάνω από τους καταρράκτες. Με την βάρκα θα έχετε την ευκαιρία να προσεγγίσετε τον χώρο που πέφτουν οι καταρράκτες ενώ παράλληλα να θαυμάζετε τα κάστρα που βρίσκονται εκεί και φυσικά τον βράχο που χωρίζει το νερό στα δύο. Από την άλλη μεριά αν επιλέξετε την πλατφόρμα η αίσθηση που θα σας δημιουργήσει δεν την έχετε ξανανιώσει. Τα μουσεία και οι διαδρομές που διαθέτει η περιοχή είναι το καλύτερο σημείο για να κλείσετε το ταξίδι σας και έτσι φυσικά κάνουμε και εμείς με την</a:t>
            </a:r>
            <a:r>
              <a:rPr lang="el" sz="1350" b="1">
                <a:solidFill>
                  <a:srgbClr val="252525"/>
                </a:solidFill>
                <a:highlight>
                  <a:srgbClr val="FFFFFF"/>
                </a:highlight>
                <a:uFill>
                  <a:noFill/>
                </a:uFill>
                <a:latin typeface="Ubuntu Condensed"/>
                <a:ea typeface="Ubuntu Condensed"/>
                <a:cs typeface="Ubuntu Condensed"/>
                <a:sym typeface="Ubuntu Condense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εκδρομή μας για Ελβετία</a:t>
            </a:r>
            <a:r>
              <a:rPr lang="el" sz="1350">
                <a:solidFill>
                  <a:srgbClr val="252525"/>
                </a:solidFill>
                <a:highlight>
                  <a:srgbClr val="FFFFFF"/>
                </a:highlight>
                <a:latin typeface="Ubuntu Condensed"/>
                <a:ea typeface="Ubuntu Condensed"/>
                <a:cs typeface="Ubuntu Condensed"/>
                <a:sym typeface="Ubuntu Condensed"/>
              </a:rPr>
              <a:t>.</a:t>
            </a:r>
            <a:endParaRPr sz="1700"/>
          </a:p>
        </p:txBody>
      </p:sp>
      <p:pic>
        <p:nvPicPr>
          <p:cNvPr id="96" name="Google Shape;96;p19"/>
          <p:cNvPicPr preferRelativeResize="0"/>
          <p:nvPr/>
        </p:nvPicPr>
        <p:blipFill>
          <a:blip r:embed="rId4">
            <a:alphaModFix/>
          </a:blip>
          <a:stretch>
            <a:fillRect/>
          </a:stretch>
        </p:blipFill>
        <p:spPr>
          <a:xfrm>
            <a:off x="3801600" y="1048825"/>
            <a:ext cx="4675126" cy="3534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963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3300">
                <a:latin typeface="Comic Sans MS"/>
                <a:ea typeface="Comic Sans MS"/>
                <a:cs typeface="Comic Sans MS"/>
                <a:sym typeface="Comic Sans MS"/>
              </a:rPr>
              <a:t>O ΠΥΡΓΟΣ ZYTGLOGGE ΣΤΗ ΒΕΡΝΗ</a:t>
            </a:r>
            <a:endParaRPr sz="3300">
              <a:latin typeface="Comic Sans MS"/>
              <a:ea typeface="Comic Sans MS"/>
              <a:cs typeface="Comic Sans MS"/>
              <a:sym typeface="Comic Sans MS"/>
            </a:endParaRPr>
          </a:p>
        </p:txBody>
      </p:sp>
      <p:sp>
        <p:nvSpPr>
          <p:cNvPr id="102" name="Google Shape;102;p20"/>
          <p:cNvSpPr txBox="1"/>
          <p:nvPr/>
        </p:nvSpPr>
        <p:spPr>
          <a:xfrm>
            <a:off x="211150" y="1196750"/>
            <a:ext cx="3390600" cy="3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750">
                <a:solidFill>
                  <a:srgbClr val="252525"/>
                </a:solidFill>
                <a:highlight>
                  <a:srgbClr val="FFFFFF"/>
                </a:highlight>
                <a:latin typeface="Ubuntu Condensed"/>
                <a:ea typeface="Ubuntu Condensed"/>
                <a:cs typeface="Ubuntu Condensed"/>
                <a:sym typeface="Ubuntu Condensed"/>
              </a:rPr>
              <a:t>Ο πύργος του ρολογιού στη Βέρνη είναι η παλαιότερη πύλη της περιοχής με μεγάλη ιστορική σημασία. Η πύλη χτίστηκε γύρω στο 1100 και το ρολόι που κοσμεί τον πύργο είναι ένα από τα πιο εντυπωσιακά και παλαιότερα ρολόγια του κόσμου. Χτισμένο το 1530, αυτό το ρολόι ήταν το κύριο ρολόι της πόλης για αιώνες. Το μπαρόκ στυλ του με τις χρυσές λεπτομέρειες είναι ένα εντυπωσιακό θέαμα τόσο για τους φωτογράφους όσο και για τους απλούς τουρίστες.</a:t>
            </a:r>
            <a:endParaRPr sz="2100"/>
          </a:p>
        </p:txBody>
      </p:sp>
      <p:pic>
        <p:nvPicPr>
          <p:cNvPr id="103" name="Google Shape;103;p20"/>
          <p:cNvPicPr preferRelativeResize="0"/>
          <p:nvPr/>
        </p:nvPicPr>
        <p:blipFill>
          <a:blip r:embed="rId3">
            <a:alphaModFix/>
          </a:blip>
          <a:stretch>
            <a:fillRect/>
          </a:stretch>
        </p:blipFill>
        <p:spPr>
          <a:xfrm>
            <a:off x="3836075" y="1278700"/>
            <a:ext cx="4996224" cy="3399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1554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3400">
                <a:latin typeface="Comic Sans MS"/>
                <a:ea typeface="Comic Sans MS"/>
                <a:cs typeface="Comic Sans MS"/>
                <a:sym typeface="Comic Sans MS"/>
              </a:rPr>
              <a:t>Berner platte: ΕΝΑ ΧΑΡΑΚΤΗΡΙΣΤΙΚΟ ΦΑΓΗΤΟ ΣΤΗΝ ΕΛΒΕΤΙΑ</a:t>
            </a:r>
            <a:endParaRPr sz="3400">
              <a:latin typeface="Comic Sans MS"/>
              <a:ea typeface="Comic Sans MS"/>
              <a:cs typeface="Comic Sans MS"/>
              <a:sym typeface="Comic Sans MS"/>
            </a:endParaRPr>
          </a:p>
        </p:txBody>
      </p:sp>
      <p:sp>
        <p:nvSpPr>
          <p:cNvPr id="109" name="Google Shape;109;p21"/>
          <p:cNvSpPr txBox="1"/>
          <p:nvPr/>
        </p:nvSpPr>
        <p:spPr>
          <a:xfrm>
            <a:off x="173500" y="1326150"/>
            <a:ext cx="8465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700">
                <a:solidFill>
                  <a:srgbClr val="27242F"/>
                </a:solidFill>
                <a:highlight>
                  <a:srgbClr val="FFFFFF"/>
                </a:highlight>
                <a:latin typeface="Roboto Slab"/>
                <a:ea typeface="Roboto Slab"/>
                <a:cs typeface="Roboto Slab"/>
                <a:sym typeface="Roboto Slab"/>
              </a:rPr>
              <a:t>Αν σας αρέσει το κρέας, τότε σίγουρα θα λατρέψετε αυτή τη σπεσιαλιτέ της Βέρνης. Περιλαμβάνει μια σειρά κρεάτων και λουκάνικων: ζαμπόν, καπνιστό μπέικον, καπνιστή γλώσσα βοδινού και χοιρινού, παϊδάκια, χοιρινό κότσι, χοιρινό φιλέτο και ώμο, μεδούλι, συνδυασμένα με ξινολάχανο, πατάτες και φασόλια. Το πιάτο φτιάχτηκε για πρώτη φορά στις 5 Μαρτίου 1798, μετά τη νίκη του στρατού της Βέρνης επί των Γάλλων, στο Neuenegg, όπου σ’ ένα μεγάλο εορταστικό πανηγύρι, οι κάτοικοι έφερναν ό, τι είχαν στα σπίτια τους για να φτιαχτεί ένα τεράστιο πιάτο –εξού και η μεγάλη ποικιλία των συστατικών του.</a:t>
            </a:r>
            <a:endParaRPr sz="19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973</Words>
  <PresentationFormat>Προβολή στην οθόνη (16:9)</PresentationFormat>
  <Paragraphs>24</Paragraphs>
  <Slides>11</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11</vt:i4>
      </vt:variant>
    </vt:vector>
  </HeadingPairs>
  <TitlesOfParts>
    <vt:vector size="18" baseType="lpstr">
      <vt:lpstr>Arial</vt:lpstr>
      <vt:lpstr>Comic Sans MS</vt:lpstr>
      <vt:lpstr>Lato</vt:lpstr>
      <vt:lpstr>Ubuntu Condensed</vt:lpstr>
      <vt:lpstr>Roboto Slab</vt:lpstr>
      <vt:lpstr>Impact</vt:lpstr>
      <vt:lpstr>Simple Light</vt:lpstr>
      <vt:lpstr>ΕΛΒΕΤΙΑ</vt:lpstr>
      <vt:lpstr>Διαφάνεια 2</vt:lpstr>
      <vt:lpstr>Η ΙΣΤΟΡΙΑ ΤΗΣ ΕΛΒΕΤΙΑΣ </vt:lpstr>
      <vt:lpstr>                   ΑΞΙΟΘΕΑΤΑ</vt:lpstr>
      <vt:lpstr>ΤΟ ΒΟΥΝΟ PILATUS ΣΤΗ ΛΟΥΚΕΡΝΗ </vt:lpstr>
      <vt:lpstr>ΤΟ ΣΙΝΤΡΙΒΑΝΙ ΤΗΣ ΓΕΝΕΥΗΣ</vt:lpstr>
      <vt:lpstr>ΟΙ ΚΑΤΤΑΡΑΚΤΕΣ ΤΟΥ ΡΗΝΟΥ </vt:lpstr>
      <vt:lpstr>O ΠΥΡΓΟΣ ZYTGLOGGE ΣΤΗ ΒΕΡΝΗ</vt:lpstr>
      <vt:lpstr>Berner platte: ΕΝΑ ΧΑΡΑΚΤΗΡΙΣΤΙΚΟ ΦΑΓΗΤΟ ΣΤΗΝ ΕΛΒΕΤΙΑ</vt:lpstr>
      <vt:lpstr>ΕΛΒΕΤΙΑ, Η ΜΗΤΕΡΑ ΤΗΣ ΣΟΚΟΛΑΤΑΣ</vt:lpstr>
      <vt:lpstr>                                      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ΕΛΒΕΤΙΑ</dc:title>
  <dc:creator>user</dc:creator>
  <cp:lastModifiedBy>user</cp:lastModifiedBy>
  <cp:revision>1</cp:revision>
  <dcterms:modified xsi:type="dcterms:W3CDTF">2021-03-13T19:51:45Z</dcterms:modified>
</cp:coreProperties>
</file>