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6" r:id="rId9"/>
    <p:sldId id="273" r:id="rId10"/>
    <p:sldId id="274" r:id="rId11"/>
    <p:sldId id="275" r:id="rId12"/>
    <p:sldId id="277" r:id="rId13"/>
    <p:sldId id="278" r:id="rId14"/>
    <p:sldId id="276" r:id="rId15"/>
    <p:sldId id="260" r:id="rId16"/>
    <p:sldId id="280" r:id="rId17"/>
    <p:sldId id="261" r:id="rId18"/>
    <p:sldId id="262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8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C388-7EAA-4582-8B41-92C2AB366D84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5E69-EF14-4D70-8BE4-A4C2DDAF61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5A31-A2DE-4E13-96A5-F425CE1709B1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2C13-33F4-4ED6-AEFD-08D3BFD9F6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EE50-39E4-45A0-9DEE-60784FC72526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29FC-027E-43F2-A6B4-882F0ED8DB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A0B9-D448-418B-90C3-E7E91FA502E4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3A4E-B185-477B-8CE1-53DABD5F28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4BEB-318C-43ED-955E-C921048B1C25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1322-B752-495C-A8A3-6725BE458D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725D-23A1-4844-A1E2-B8DC119ECC6C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3A93-3821-48B7-9210-A1F41508F5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3B0B-2B1F-4953-BCF0-D857CE3CBF92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E307-5D0C-4BCF-A216-0B31EE9785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1A9D-891B-4774-AB5F-9C3366DD4D96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B053-AA18-4F65-981A-FB9D402F48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C148-659A-4389-AAD3-E490B2011C23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8A6-4F07-405E-9E84-FA690B5D78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17DEA0-23B5-4998-AB3A-7A2214F52E07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C5E5BB-3B51-4F93-9914-9F00E88134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0B35-5B6A-4828-800C-E9D5BEA82691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2278-68D8-4E38-9C08-75E734085A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κειμένου υποδείγματος</a:t>
            </a:r>
          </a:p>
          <a:p>
            <a:pPr lvl="1"/>
            <a:r>
              <a:rPr lang="el-GR" smtClean="0"/>
              <a:t>Δεύτερο επίπεδο</a:t>
            </a:r>
          </a:p>
          <a:p>
            <a:pPr lvl="2"/>
            <a:r>
              <a:rPr lang="el-GR" smtClean="0"/>
              <a:t>Τρίτο επίπεδο</a:t>
            </a:r>
          </a:p>
          <a:p>
            <a:pPr lvl="3"/>
            <a:r>
              <a:rPr lang="el-GR" smtClean="0"/>
              <a:t>Τέταρτο επίπεδο</a:t>
            </a:r>
          </a:p>
          <a:p>
            <a:pPr lvl="4"/>
            <a:r>
              <a:rPr lang="el-GR" smtClean="0"/>
              <a:t>Πέμπτο επίπεδο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361EBD-065D-497B-9E04-9E9FDC448F09}" type="datetimeFigureOut">
              <a:rPr lang="el-GR"/>
              <a:pPr>
                <a:defRPr/>
              </a:pPr>
              <a:t>16/1/2021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66A4C-CC14-4BF0-8E13-3E3A70EECB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3" r:id="rId3"/>
    <p:sldLayoutId id="2147483920" r:id="rId4"/>
    <p:sldLayoutId id="2147483919" r:id="rId5"/>
    <p:sldLayoutId id="2147483918" r:id="rId6"/>
    <p:sldLayoutId id="2147483924" r:id="rId7"/>
    <p:sldLayoutId id="2147483925" r:id="rId8"/>
    <p:sldLayoutId id="2147483926" r:id="rId9"/>
    <p:sldLayoutId id="2147483917" r:id="rId10"/>
    <p:sldLayoutId id="2147483927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gr/url?sa=i&amp;url=https://swissmade.direct/el/blog/swiss-christmas-guide-how-to-celebrate-christmas-the-swiss-way/&amp;psig=AOvVaw0l-WcoBxz_A1gc4lWZ_0rO&amp;ust=1609955391820000&amp;source=images&amp;cd=vfe&amp;ved=0CAIQjRxqFwoTCKjg2qythe4CFQAAAAAdAAAAABA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gr/url?sa=i&amp;url=https://www.kathimerini.gr/economy/business/561133222/thyma-toy-koronoioy-kai-oi-elvetikes-sokolates/&amp;psig=AOvVaw3yWmIsBT0z88xlLzhLZF24&amp;ust=1609956198187000&amp;source=images&amp;cd=vfe&amp;ved=0CAIQjRxqFwoTCJCd2Kywhe4CFQAAAAAdAAAAAB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joytours.gr/ta-top-10-aksiotheata-tis-elvetia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1%CE%BF%CE%B4%CE%B1%CE%BD%CF%8C%CF%82" TargetMode="External"/><Relationship Id="rId2" Type="http://schemas.openxmlformats.org/officeDocument/2006/relationships/hyperlink" Target="https://el.wikipedia.org/wiki/%CE%A1%CE%AE%CE%BD%CE%BF%CF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484313" y="1816100"/>
            <a:ext cx="3455987" cy="1006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z="7200" b="1" u="sng" smtClean="0">
                <a:solidFill>
                  <a:schemeClr val="accent2"/>
                </a:solidFill>
              </a:rPr>
              <a:t>Ελβετία</a:t>
            </a:r>
          </a:p>
        </p:txBody>
      </p:sp>
      <p:sp>
        <p:nvSpPr>
          <p:cNvPr id="3" name="Υπότιτλο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066800" y="4367213"/>
            <a:ext cx="10409238" cy="1835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u="sng" cap="none" smtClean="0">
                <a:solidFill>
                  <a:schemeClr val="tx1"/>
                </a:solidFill>
              </a:rPr>
              <a:t>Η ΠΑΡΟΥΣΙΑΣΗ ΠΡΑΓΜΑΤΟΠΟΙΕΙΤΑΙ ΑΠΟ ΤΙΣ ΜΑΘΗΤΡΙΕΣ ΤΗΣ Β’ ΓΥΜΝΑΣΙΟΥ</a:t>
            </a:r>
            <a:r>
              <a:rPr lang="el-GR" cap="none" smtClean="0">
                <a:solidFill>
                  <a:schemeClr val="tx1"/>
                </a:solidFill>
              </a:rPr>
              <a:t>  </a:t>
            </a:r>
            <a:r>
              <a:rPr lang="el-GR" b="1" cap="none" smtClean="0">
                <a:solidFill>
                  <a:schemeClr val="tx1"/>
                </a:solidFill>
              </a:rPr>
              <a:t>:  </a:t>
            </a:r>
            <a:endParaRPr lang="en-US" b="1" cap="none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cap="none" smtClean="0">
                <a:solidFill>
                  <a:schemeClr val="tx1"/>
                </a:solidFill>
              </a:rPr>
              <a:t>                       </a:t>
            </a:r>
            <a:r>
              <a:rPr lang="el-GR" b="1" cap="none" smtClean="0">
                <a:solidFill>
                  <a:schemeClr val="tx1"/>
                </a:solidFill>
              </a:rPr>
              <a:t>ΚΑΤΣΑ ΧΡΥΣΑ</a:t>
            </a:r>
          </a:p>
          <a:p>
            <a:pPr>
              <a:lnSpc>
                <a:spcPct val="80000"/>
              </a:lnSpc>
            </a:pPr>
            <a:r>
              <a:rPr lang="el-GR" b="1" cap="none" smtClean="0">
                <a:solidFill>
                  <a:schemeClr val="tx1"/>
                </a:solidFill>
              </a:rPr>
              <a:t>                       ΚΑΡΑΧΑΛΙΟΥ ΒΙΒΙΑΝΝΑ</a:t>
            </a:r>
          </a:p>
          <a:p>
            <a:pPr>
              <a:lnSpc>
                <a:spcPct val="80000"/>
              </a:lnSpc>
            </a:pPr>
            <a:r>
              <a:rPr lang="el-GR" b="1" cap="none" smtClean="0">
                <a:solidFill>
                  <a:schemeClr val="tx1"/>
                </a:solidFill>
              </a:rPr>
              <a:t>                       ΚΑΛΑΪΤΖΗ ΕΛΕΝΑ</a:t>
            </a:r>
          </a:p>
        </p:txBody>
      </p:sp>
      <p:pic>
        <p:nvPicPr>
          <p:cNvPr id="5" name="Εικόνα 4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579994"/>
            <a:ext cx="3478695" cy="347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511925" y="2033588"/>
            <a:ext cx="4610100" cy="1665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 βουνό φημολογείται ότι πήρε το όνομά του γιατί ο Πόντιος Πιλάτος είχε θαφτεί εκεί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60550"/>
            <a:ext cx="6005513" cy="4503738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03888" y="1143000"/>
            <a:ext cx="6005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 u="sng">
                <a:latin typeface="Calibri" pitchFamily="34" charset="0"/>
              </a:rPr>
              <a:t>Το βουνό Pilatus στη Λουκέρνη</a:t>
            </a:r>
            <a:endParaRPr lang="el-GR" sz="3200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135063" y="960438"/>
            <a:ext cx="10031412" cy="8048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 πύργος </a:t>
            </a:r>
            <a:r>
              <a:rPr lang="el-GR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Zytglogge</a:t>
            </a: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στη Βέρνη</a:t>
            </a:r>
            <a:endParaRPr lang="el-GR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Θέση περιεχομένου 8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620" y="2077230"/>
            <a:ext cx="6029380" cy="3231748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4478338"/>
            <a:ext cx="5222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Χτισμένο το 1530, αυτό το ρολόι ήταν το κύριο ρολόι της πόλης για αιώνες.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66800" y="312738"/>
            <a:ext cx="10058400" cy="1449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Γέφυρα </a:t>
            </a:r>
            <a:r>
              <a:rPr lang="el-GR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Chapel</a:t>
            </a: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στη </a:t>
            </a:r>
            <a:r>
              <a:rPr lang="el-GR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Λουκέρνη</a:t>
            </a:r>
            <a:endParaRPr lang="el-GR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6480175" y="2306638"/>
            <a:ext cx="4675188" cy="1735137"/>
          </a:xfrm>
        </p:spPr>
        <p:txBody>
          <a:bodyPr/>
          <a:lstStyle/>
          <a:p>
            <a:r>
              <a:rPr lang="el-GR" sz="2800" smtClean="0"/>
              <a:t>Είναι η παλαιότερη ξύλινη – καλυμμένη γέφυρα στην Ευρώπη και ένα από τα κύρια τουριστικά αξιοθέατα της Ελβετίας.</a:t>
            </a:r>
          </a:p>
        </p:txBody>
      </p:sp>
      <p:pic>
        <p:nvPicPr>
          <p:cNvPr id="9" name="Εικόνα 8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868" y="1949933"/>
            <a:ext cx="5578612" cy="4183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ΖΥΡΙΧΗ</a:t>
            </a:r>
          </a:p>
        </p:txBody>
      </p:sp>
      <p:pic>
        <p:nvPicPr>
          <p:cNvPr id="5" name="Θέση περιεχομένου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32060" y="2058327"/>
            <a:ext cx="5660646" cy="377376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3088" y="2033588"/>
            <a:ext cx="4967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Η Ζυρίχη είναι η μεγαλύτερη πόλη της Ελβετίας και είναι το οικονομικό και πολιτιστικό κέντρο της.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46438" y="993775"/>
            <a:ext cx="9234487" cy="757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ΚΑΤΑΡΡΑΚΤΕΣ ΤΟΥ ΡΗΝΟΥ</a:t>
            </a:r>
          </a:p>
        </p:txBody>
      </p:sp>
      <p:pic>
        <p:nvPicPr>
          <p:cNvPr id="7" name="Θέση περιεχομένου 6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45704" y="1869883"/>
            <a:ext cx="6291614" cy="4198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36638" y="636588"/>
            <a:ext cx="10058400" cy="9985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ΕΘΝΙΚΟΣ ΥΜΝΟΣ</a:t>
            </a: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26163" y="2522538"/>
            <a:ext cx="4114800" cy="2963862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927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5250" y="1841500"/>
            <a:ext cx="267493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4964113"/>
            <a:ext cx="3638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alibri" pitchFamily="34" charset="0"/>
              </a:rPr>
              <a:t>ΕΘΝΟΣΗΜΟ ΕΛΒΕΤΙΑΣ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5838" y="2111375"/>
            <a:ext cx="4886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alibri" pitchFamily="34" charset="0"/>
              </a:rPr>
              <a:t>ΝΟΜΙΣΜΑ</a:t>
            </a:r>
            <a:r>
              <a:rPr lang="el-GR">
                <a:latin typeface="Calibri" pitchFamily="34" charset="0"/>
              </a:rPr>
              <a:t> </a:t>
            </a:r>
            <a:r>
              <a:rPr lang="el-GR" sz="2800">
                <a:latin typeface="Calibri" pitchFamily="34" charset="0"/>
              </a:rPr>
              <a:t>ΕΛΒΕΤΙΑΣ : ΦΡΑΓΚΟ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324350" y="998538"/>
            <a:ext cx="7339013" cy="728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schemeClr val="accent2"/>
                </a:solidFill>
              </a:rPr>
              <a:t>ΟΙΚΟΝΟΜΙΑ ΚΑΙ ΘΡΗΣΚΕΙΑ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6963" y="2216150"/>
            <a:ext cx="10058400" cy="911225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el-GR" sz="2400" smtClean="0"/>
              <a:t>Η Ελβετία έχει σταθερά, ακμάζουσα και υψηλής τεχνολογίας οικονομία. Το 2011, κατατάχθηκε ως η πλουσιότερη κατά κεφαλή χώρα. Η οικονομία της χώρας αναπτύσσεται γύρω από τρεις πόλους: τη βιομηχανία, τον τουρισμό και το εμπόριο.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96963" y="1727200"/>
            <a:ext cx="368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u="sng">
                <a:latin typeface="Calibri" pitchFamily="34" charset="0"/>
              </a:rPr>
              <a:t>ΟΙΚΟΝΟΜΙΑ ΕΛΒΕΤΙΑΣ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6963" y="3730625"/>
            <a:ext cx="3906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u="sng">
                <a:latin typeface="Calibri" pitchFamily="34" charset="0"/>
              </a:rPr>
              <a:t>ΘΡΗΣΚΕΙΑ ΕΛΒΕΤΙΑΣ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6963" y="4144963"/>
            <a:ext cx="10326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Η θρησκείες της Ελβετίας έχουν ως εξής:</a:t>
            </a:r>
          </a:p>
          <a:p>
            <a:r>
              <a:rPr lang="el-GR" sz="2400">
                <a:latin typeface="Calibri" pitchFamily="34" charset="0"/>
              </a:rPr>
              <a:t>        Ρωμαιοκαθολικοί: 38,6 %</a:t>
            </a:r>
          </a:p>
          <a:p>
            <a:r>
              <a:rPr lang="el-GR" sz="2400">
                <a:latin typeface="Calibri" pitchFamily="34" charset="0"/>
              </a:rPr>
              <a:t>        Προτεστάντες: 28 %</a:t>
            </a:r>
          </a:p>
          <a:p>
            <a:r>
              <a:rPr lang="el-GR" sz="2400">
                <a:latin typeface="Calibri" pitchFamily="34" charset="0"/>
              </a:rPr>
              <a:t>        Μουσουλμάνοι: 4,5 %</a:t>
            </a:r>
          </a:p>
          <a:p>
            <a:r>
              <a:rPr lang="el-GR" sz="2400">
                <a:latin typeface="Calibri" pitchFamily="34" charset="0"/>
              </a:rPr>
              <a:t>        Άλλες: 6,8 %</a:t>
            </a:r>
          </a:p>
          <a:p>
            <a:r>
              <a:rPr lang="el-GR" sz="2400">
                <a:latin typeface="Calibri" pitchFamily="34" charset="0"/>
              </a:rPr>
              <a:t>        Καμία: 22 %</a:t>
            </a:r>
          </a:p>
          <a:p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217613" y="866775"/>
            <a:ext cx="10058400" cy="701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Έθιμα - Παραδόσεις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0225" y="1665288"/>
            <a:ext cx="10058400" cy="1122362"/>
          </a:xfrm>
        </p:spPr>
        <p:txBody>
          <a:bodyPr/>
          <a:lstStyle/>
          <a:p>
            <a:r>
              <a:rPr lang="el-GR" sz="2800" b="1" smtClean="0"/>
              <a:t>                                                                </a:t>
            </a:r>
            <a:r>
              <a:rPr lang="en-US" sz="2800" b="1" smtClean="0"/>
              <a:t>CHLAEYSE</a:t>
            </a:r>
          </a:p>
          <a:p>
            <a:r>
              <a:rPr lang="el-GR" sz="2800" b="1" smtClean="0"/>
              <a:t>Άνδρες μεταμφιεσμένοι σε πλάσματα που διώχνουν τα κακά πνεύματα (31 Δεκεμβρίου – 1 Ιανουαρίου)</a:t>
            </a:r>
          </a:p>
        </p:txBody>
      </p:sp>
      <p:pic>
        <p:nvPicPr>
          <p:cNvPr id="5" name="Εικόνα 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13" y="3235325"/>
            <a:ext cx="5029200" cy="305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73813" y="5538788"/>
            <a:ext cx="5722937" cy="84931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Έθιμα - παραδόσεις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92213" y="238125"/>
            <a:ext cx="10210800" cy="1363663"/>
          </a:xfrm>
        </p:spPr>
        <p:txBody>
          <a:bodyPr/>
          <a:lstStyle/>
          <a:p>
            <a:r>
              <a:rPr lang="en-US" sz="2400" b="1" smtClean="0"/>
              <a:t>SAMICHLAUS (</a:t>
            </a:r>
            <a:r>
              <a:rPr lang="el-GR" sz="2400" b="1" smtClean="0"/>
              <a:t>ΑΓΙΟΣ ΝΙΚΟΛΑΟΣ)</a:t>
            </a:r>
          </a:p>
          <a:p>
            <a:r>
              <a:rPr lang="el-GR" sz="2400" smtClean="0"/>
              <a:t>4 εβδομάδες πριν τα Χριστούγεννα οι άνθρωποι στην Ελβετία  φτιάχνουν γιορτινό στεφάνι  και χριστουγεννιάτικο ημερολόγιο.</a:t>
            </a:r>
            <a:endParaRPr lang="en-US" sz="2400" smtClean="0"/>
          </a:p>
        </p:txBody>
      </p:sp>
      <p:pic>
        <p:nvPicPr>
          <p:cNvPr id="1026" name="Picture 2" descr="Ελβετικός οδηγός Χριστουγέννων: Πώς να γιορτάσετε τα Χριστούγεννα τον  ελβετικό τρόπο">
            <a:hlinkClick r:id="rId2"/>
            <a:extLst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92696" y="1926793"/>
            <a:ext cx="5815067" cy="37696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42938" y="396875"/>
            <a:ext cx="6600825" cy="860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ΠΑΡΑΔΟΣΙΑΚΑ ΦΑΓΗΤΑ</a:t>
            </a:r>
          </a:p>
        </p:txBody>
      </p:sp>
      <p:pic>
        <p:nvPicPr>
          <p:cNvPr id="5" name="Θέση περιεχομένου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96722" y="1384560"/>
            <a:ext cx="3646097" cy="243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Εικόνα 6">
            <a:extLst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700" y="242616"/>
            <a:ext cx="40005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Εικόνα 8">
            <a:extLst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32107" y="1946608"/>
            <a:ext cx="2965621" cy="2552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Εικόνα 10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400" y="3503613"/>
            <a:ext cx="3314700" cy="20716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96838" y="3838575"/>
            <a:ext cx="2965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Calibri" pitchFamily="34" charset="0"/>
              </a:rPr>
              <a:t>Φοντί</a:t>
            </a:r>
            <a:r>
              <a:rPr lang="el-GR">
                <a:latin typeface="Calibri" pitchFamily="34" charset="0"/>
              </a:rPr>
              <a:t> </a:t>
            </a:r>
            <a:r>
              <a:rPr lang="el-GR" sz="2000" b="1">
                <a:latin typeface="Calibri" pitchFamily="34" charset="0"/>
              </a:rPr>
              <a:t>Τυριού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flipH="1">
            <a:off x="4522788" y="4754563"/>
            <a:ext cx="2965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Birehermuesli</a:t>
            </a:r>
            <a:endParaRPr lang="el-GR" sz="2000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388600" y="27082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Rosti</a:t>
            </a:r>
            <a:endParaRPr lang="el-GR" sz="2000" b="1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388600" y="562768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Raclette</a:t>
            </a:r>
            <a:endParaRPr lang="el-GR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680075" y="325438"/>
            <a:ext cx="5708650" cy="12715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accent2"/>
                </a:solidFill>
              </a:rPr>
              <a:t>Γενικές Πληροφορίες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03275" y="1749425"/>
            <a:ext cx="10585450" cy="466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800" smtClean="0"/>
              <a:t> </a:t>
            </a:r>
            <a:r>
              <a:rPr lang="el-GR" sz="2800" smtClean="0">
                <a:latin typeface="Calibri Light" pitchFamily="34" charset="0"/>
              </a:rPr>
              <a:t>Πρωτεύουσα: Βέρνη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800" smtClean="0">
                <a:latin typeface="Calibri Light" pitchFamily="34" charset="0"/>
              </a:rPr>
              <a:t>Πληθυσμός: (Μ.Ο) 8.700.000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800" smtClean="0">
                <a:latin typeface="Calibri Light" pitchFamily="34" charset="0"/>
              </a:rPr>
              <a:t>Έκταση: (Μ.Ο) 41,3</a:t>
            </a:r>
            <a:r>
              <a:rPr lang="en-US" sz="2800" smtClean="0">
                <a:latin typeface="Calibri Light" pitchFamily="34" charset="0"/>
              </a:rPr>
              <a:t>km²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800" smtClean="0">
                <a:latin typeface="Calibri Light" pitchFamily="34" charset="0"/>
              </a:rPr>
              <a:t>Σύνορα: 1852</a:t>
            </a:r>
            <a:r>
              <a:rPr lang="en-US" sz="2800" smtClean="0">
                <a:latin typeface="Calibri Light" pitchFamily="34" charset="0"/>
              </a:rPr>
              <a:t>km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800" smtClean="0">
                <a:latin typeface="Calibri Light" pitchFamily="34" charset="0"/>
              </a:rPr>
              <a:t>Πολίτευμα: Ομοσπονδιακή Κοινοβουλευτική Άμεση Δημοκρατία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800" smtClean="0">
                <a:latin typeface="Calibri Light" pitchFamily="34" charset="0"/>
              </a:rPr>
              <a:t>Επίσημες Γλώσσες: Γερμανικά</a:t>
            </a:r>
            <a:r>
              <a:rPr lang="el-GR" sz="2400" smtClean="0">
                <a:latin typeface="Calibri Light" pitchFamily="34" charset="0"/>
              </a:rPr>
              <a:t> (63,7%)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l-GR" sz="2400" smtClean="0">
                <a:latin typeface="Calibri Light" pitchFamily="34" charset="0"/>
              </a:rPr>
              <a:t>                                              Γαλλικά (20,4%)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l-GR" sz="2400" smtClean="0">
                <a:latin typeface="Calibri Light" pitchFamily="34" charset="0"/>
              </a:rPr>
              <a:t>                                              Ιταλικά ( 6,5 %)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l-GR" sz="2400" smtClean="0">
                <a:latin typeface="Calibri Light" pitchFamily="34" charset="0"/>
              </a:rPr>
              <a:t>                                              Ραιτορομανικά (0,5%)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ΕΛΒΕΤΙΚΗ ΣΟΚΟΛΑΤΑ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871663"/>
            <a:ext cx="10058400" cy="1557337"/>
          </a:xfrm>
        </p:spPr>
        <p:txBody>
          <a:bodyPr/>
          <a:lstStyle/>
          <a:p>
            <a:r>
              <a:rPr lang="el-GR" sz="2400" smtClean="0">
                <a:solidFill>
                  <a:srgbClr val="3C4043"/>
                </a:solidFill>
                <a:latin typeface="Arial" charset="0"/>
              </a:rPr>
              <a:t>Η ελβετική σοκολάτα είναι σοκολάτα που παράγεται στην Ελβετία. Ενώ τα φασόλια κακάου και άλλα συστατικά όπως η ζάχαρη μπορούν να προέρχονται από έξω από την Ελβετία, η πραγματική παραγωγή της σοκολάτας πρέπει να πραγματοποιηθεί στην Ελβετία.</a:t>
            </a:r>
            <a:endParaRPr lang="el-GR" sz="2400" smtClean="0"/>
          </a:p>
        </p:txBody>
      </p:sp>
      <p:pic>
        <p:nvPicPr>
          <p:cNvPr id="2050" name="Picture 2" descr="Θύμα» τoυ κορωνοϊού και οι ελβετικές σοκολάτες | Η ΚΑΘΗΜΕΡΙΝΗ">
            <a:hlinkClick r:id="rId2"/>
            <a:extLst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001916" y="3429000"/>
            <a:ext cx="4188168" cy="27839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65113" y="849313"/>
            <a:ext cx="3951287" cy="8715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ΡΟΛΟΓΙΑ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1135062"/>
          </a:xfrm>
        </p:spPr>
        <p:txBody>
          <a:bodyPr/>
          <a:lstStyle/>
          <a:p>
            <a:r>
              <a:rPr lang="el-GR" sz="2400" smtClean="0"/>
              <a:t>Το 17</a:t>
            </a:r>
            <a:r>
              <a:rPr lang="el-GR" sz="2400" baseline="30000" smtClean="0"/>
              <a:t>ο</a:t>
            </a:r>
            <a:r>
              <a:rPr lang="el-GR" sz="2400" smtClean="0"/>
              <a:t> αιώνα ξεκίνησε το ενδιαφέρον και η παραγωγή των ρολογιών, τα οποία είναι τα πιο ανθεκτικά παγκοσμίως. Παρόλου που οι ελβετικές εταιρίες ρολογιών εξαγοράστηκαν και άφησαν την Ελβετία και μείωσαν την παραγωγή της σε 3 %, οι εταιρίες αυτές κάνουν τζίρο στον υπόλοιπο κόσμο γύρω στο 50 %.</a:t>
            </a:r>
          </a:p>
        </p:txBody>
      </p:sp>
      <p:pic>
        <p:nvPicPr>
          <p:cNvPr id="3074" name="Picture 2" descr="5 οίκοι ωρολογοποιίας που νόμιζες ότι είναι ελβετικοί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17240" y="3313043"/>
            <a:ext cx="5738440" cy="29055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96963" y="742950"/>
            <a:ext cx="10058400" cy="9937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ΠΑΡΑΔΟΣΙΑΚΗ ΣΤΟΛΗ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29550" y="1857375"/>
            <a:ext cx="2838450" cy="4257675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2195513"/>
            <a:ext cx="5872162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ΠΗΓΕΣ ΠΑΡΟΥΣΙΑΣΗΣ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https://blog.joytours.gr/ta-top-10-aksiotheata-tis-elvetias/</a:t>
            </a:r>
            <a:endParaRPr lang="el-GR" smtClean="0"/>
          </a:p>
          <a:p>
            <a:r>
              <a:rPr lang="en-US" smtClean="0"/>
              <a:t>https://www.google.gr/search?q=%CE%95%CE%9B%CE%92%CE%95%CE%A4%CE%99%CE%91&amp;tbm=isch&amp;ved=2ahUKEwj-oaqLoIruAhUW_RoKHY-FB_EQ2-cCegQIABAA&amp;oq=%CE%95%CE%9B%CE%92%CE%95%CE%A4%CE%99%CE%91&amp;gs_lcp=CgNpbWcQAzIECCMQJzIECCMQJzICCAAyAggAMgIIADICCAAyAggAMgIIADICCAAyAggAOgcIIxDqAhAnOggIABCxAxCDAToFCAAQsQNQ-L0CWPDbAmCa3gJoAXAAeASAAacCiAH1G5IBBjAuMjEuM5gBAKABAaoBC2d3cy13aXotaW1nsAEKwAEB&amp;sclient=img&amp;ei=8jf3X_7gCJb6a4-LnogP&amp;bih=494&amp;biw=1093#imgrc=e4VtHcrFiUZUGM</a:t>
            </a:r>
            <a:endParaRPr lang="el-GR" smtClean="0"/>
          </a:p>
          <a:p>
            <a:r>
              <a:rPr lang="en-US" smtClean="0"/>
              <a:t>https://el.wikipedia.org/wiki/%CE%95%CE%BB%CE%B2%CE%B5%CF%84%CE%AF%CE%B1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879975" y="798513"/>
            <a:ext cx="6275388" cy="9382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ΤΕΛΟΣ ΠΑΡΟΥΣΙΑΣΗΣ!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8213" y="1860550"/>
            <a:ext cx="8156575" cy="1568450"/>
          </a:xfrm>
        </p:spPr>
        <p:txBody>
          <a:bodyPr/>
          <a:lstStyle/>
          <a:p>
            <a:r>
              <a:rPr lang="el-GR" sz="4800" smtClean="0"/>
              <a:t>ΣΑΣ ΕΥΧΑΡΙΣΤΟΥΜΕ ΓΙΑ ΤΗΝ ΠΡΟΣΟΧΗ ΣΑΣ!</a:t>
            </a:r>
          </a:p>
        </p:txBody>
      </p:sp>
      <p:pic>
        <p:nvPicPr>
          <p:cNvPr id="5" name="Εικόνα 4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7414" y="2538969"/>
            <a:ext cx="5525602" cy="3519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089275" y="858838"/>
            <a:ext cx="6319838" cy="8937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ΚΛΙΜΑ ΕΛΒΕΤΙΑΣ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81750" y="3973513"/>
            <a:ext cx="4965700" cy="2025650"/>
          </a:xfrm>
        </p:spPr>
        <p:txBody>
          <a:bodyPr/>
          <a:lstStyle/>
          <a:p>
            <a:r>
              <a:rPr lang="el-GR" sz="2800" u="sng" smtClean="0">
                <a:latin typeface="Calibri Light" pitchFamily="34" charset="0"/>
              </a:rPr>
              <a:t>Το κλίμα της Ελβετίας είναι ψυχρό και, κατά βάση ξηρό, αν και σε ορισμένες περιοχές βρέχει 160 με 180 μέρες το χρόνο.</a:t>
            </a:r>
          </a:p>
        </p:txBody>
      </p:sp>
      <p:pic>
        <p:nvPicPr>
          <p:cNvPr id="5" name="Εικόνα 4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846" y="2049197"/>
            <a:ext cx="5442856" cy="3407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232650" y="909638"/>
            <a:ext cx="2814638" cy="9461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ΒΕΡΝΗ</a:t>
            </a:r>
          </a:p>
        </p:txBody>
      </p:sp>
      <p:pic>
        <p:nvPicPr>
          <p:cNvPr id="5" name="Θέση περιεχομένου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4476" y="1119394"/>
            <a:ext cx="5839750" cy="3850585"/>
          </a:xfrm>
          <a:effectLst>
            <a:softEdge rad="112500"/>
          </a:effectLst>
        </p:spPr>
      </p:pic>
      <p:pic>
        <p:nvPicPr>
          <p:cNvPr id="7" name="Εικόνα 6">
            <a:extLst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6567" y="2756452"/>
            <a:ext cx="5253872" cy="353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441700" y="528638"/>
            <a:ext cx="5308600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τοποθεσία της</a:t>
            </a:r>
          </a:p>
        </p:txBody>
      </p:sp>
      <p:pic>
        <p:nvPicPr>
          <p:cNvPr id="5" name="Θέση περιεχομένου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4177" y="1975726"/>
            <a:ext cx="5721823" cy="3738258"/>
          </a:xfrm>
          <a:effectLst>
            <a:softEdge rad="112500"/>
          </a:effectLst>
        </p:spPr>
      </p:pic>
      <p:pic>
        <p:nvPicPr>
          <p:cNvPr id="7" name="Εικόνα 6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63" y="1976438"/>
            <a:ext cx="5138737" cy="37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Βέλος: Δεξιό 12">
            <a:extLst/>
          </p:cNvPr>
          <p:cNvSpPr/>
          <p:nvPr/>
        </p:nvSpPr>
        <p:spPr>
          <a:xfrm rot="2966710">
            <a:off x="6624638" y="3444875"/>
            <a:ext cx="1404938" cy="350837"/>
          </a:xfrm>
          <a:prstGeom prst="rightArrow">
            <a:avLst>
              <a:gd name="adj1" fmla="val 388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321050" y="671513"/>
            <a:ext cx="5199063" cy="9382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ΓΕΙΤΟΝΙΚΕΣ ΧΩΡΕΣ</a:t>
            </a:r>
          </a:p>
        </p:txBody>
      </p:sp>
      <p:pic>
        <p:nvPicPr>
          <p:cNvPr id="5" name="Θέση περιεχομένου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863" y="1968500"/>
            <a:ext cx="6675437" cy="42021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Βέλος: Δεξιό 5">
            <a:extLst/>
          </p:cNvPr>
          <p:cNvSpPr/>
          <p:nvPr/>
        </p:nvSpPr>
        <p:spPr>
          <a:xfrm>
            <a:off x="6978650" y="5557838"/>
            <a:ext cx="80645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Βέλος: Δεξιό 6">
            <a:extLst/>
          </p:cNvPr>
          <p:cNvSpPr/>
          <p:nvPr/>
        </p:nvSpPr>
        <p:spPr>
          <a:xfrm>
            <a:off x="7551738" y="3436938"/>
            <a:ext cx="806450" cy="25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Βέλος: Δεξιό 7">
            <a:extLst/>
          </p:cNvPr>
          <p:cNvSpPr/>
          <p:nvPr/>
        </p:nvSpPr>
        <p:spPr>
          <a:xfrm>
            <a:off x="4383088" y="2078038"/>
            <a:ext cx="806450" cy="25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Βέλος: Δεξιό 8">
            <a:extLst/>
          </p:cNvPr>
          <p:cNvSpPr/>
          <p:nvPr/>
        </p:nvSpPr>
        <p:spPr>
          <a:xfrm>
            <a:off x="1809750" y="3436938"/>
            <a:ext cx="804863" cy="25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495425" y="369888"/>
            <a:ext cx="5227638" cy="892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ΒΟΥΝΑ- ΟΡΟΣΕΙΡΑ</a:t>
            </a:r>
          </a:p>
        </p:txBody>
      </p:sp>
      <p:pic>
        <p:nvPicPr>
          <p:cNvPr id="5" name="Θέση περιεχομένου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1198"/>
            <a:ext cx="4352866" cy="2439988"/>
          </a:xfrm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988" y="3822700"/>
            <a:ext cx="280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Calibri" pitchFamily="34" charset="0"/>
              </a:rPr>
              <a:t>Μάττερχορν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l-GR" sz="2000" b="1">
                <a:latin typeface="Calibri" pitchFamily="34" charset="0"/>
              </a:rPr>
              <a:t>(4.500μ.)</a:t>
            </a:r>
          </a:p>
        </p:txBody>
      </p:sp>
      <p:pic>
        <p:nvPicPr>
          <p:cNvPr id="8" name="Εικόνα 7">
            <a:extLst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9076" y="3731102"/>
            <a:ext cx="4693847" cy="262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94225" y="34290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Calibri" pitchFamily="34" charset="0"/>
              </a:rPr>
              <a:t>Λευκό Όρος (4.810μ)</a:t>
            </a:r>
          </a:p>
        </p:txBody>
      </p:sp>
      <p:pic>
        <p:nvPicPr>
          <p:cNvPr id="14" name="Εικόνα 13">
            <a:extLst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285192" y="1228290"/>
            <a:ext cx="4849230" cy="262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462963" y="3838575"/>
            <a:ext cx="372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Calibri" pitchFamily="34" charset="0"/>
              </a:rPr>
              <a:t>Οροσειρά Ιούρας (1720μ.)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101013" y="825500"/>
            <a:ext cx="2705100" cy="84296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ΠΟΤΑΜΙΑ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13638" y="4200525"/>
            <a:ext cx="4318000" cy="21066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l-GR" sz="2400" smtClean="0">
                <a:solidFill>
                  <a:schemeClr val="tx1"/>
                </a:solidFill>
              </a:rPr>
              <a:t>Ο </a:t>
            </a:r>
            <a:r>
              <a:rPr lang="el-GR" sz="2400" b="1" smtClean="0">
                <a:solidFill>
                  <a:schemeClr val="tx1"/>
                </a:solidFill>
                <a:hlinkClick r:id="rId2"/>
              </a:rPr>
              <a:t>Ρήνος</a:t>
            </a:r>
            <a:r>
              <a:rPr lang="el-GR" sz="2400" smtClean="0">
                <a:solidFill>
                  <a:schemeClr val="tx1"/>
                </a:solidFill>
              </a:rPr>
              <a:t>, που τη διαρρέει σε μήκος 375 χλμ. </a:t>
            </a:r>
          </a:p>
          <a:p>
            <a:pPr>
              <a:buFont typeface="Arial" charset="0"/>
              <a:buChar char="•"/>
            </a:pPr>
            <a:r>
              <a:rPr lang="el-GR" sz="2400" smtClean="0">
                <a:solidFill>
                  <a:schemeClr val="tx1"/>
                </a:solidFill>
              </a:rPr>
              <a:t>Ο </a:t>
            </a:r>
            <a:r>
              <a:rPr lang="el-GR" sz="2400" b="1" smtClean="0">
                <a:solidFill>
                  <a:schemeClr val="tx1"/>
                </a:solidFill>
                <a:hlinkClick r:id="rId3" tooltip="Ροδανός"/>
              </a:rPr>
              <a:t>Ροδανός</a:t>
            </a:r>
            <a:r>
              <a:rPr lang="el-GR" sz="2400" smtClean="0">
                <a:solidFill>
                  <a:schemeClr val="tx1"/>
                </a:solidFill>
              </a:rPr>
              <a:t>, που τη διαρρέει σε μήκος 252 χλμ.</a:t>
            </a:r>
          </a:p>
        </p:txBody>
      </p:sp>
      <p:pic>
        <p:nvPicPr>
          <p:cNvPr id="5" name="Εικόνα 4">
            <a:extLst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053" y="988906"/>
            <a:ext cx="6966531" cy="2133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Εικόνα 11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38" y="3429000"/>
            <a:ext cx="4995862" cy="2497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44575" y="987425"/>
            <a:ext cx="622935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 τρένο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Bernina Express</a:t>
            </a:r>
            <a:endParaRPr lang="el-GR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Θέση περιεχομένου 12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163575" y="1751874"/>
            <a:ext cx="6518255" cy="4350935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9588" y="2044700"/>
            <a:ext cx="5472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alibri" pitchFamily="34" charset="0"/>
              </a:rPr>
              <a:t>Το Bernina Express είναι ένα πανέμορφο κόκκινο σιδηροδρομικό τρένο που διασχίζει τις Άλπεις.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heme/theme1.xml><?xml version="1.0" encoding="utf-8"?>
<a:theme xmlns:a="http://schemas.openxmlformats.org/drawingml/2006/main" name="Ανασκόπηση">
  <a:themeElements>
    <a:clrScheme name="Πορτοκαλί κόκκινο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2120</TotalTime>
  <Words>513</Words>
  <Application>Microsoft Office PowerPoint</Application>
  <PresentationFormat>Προσαρμογή</PresentationFormat>
  <Paragraphs>73</Paragraphs>
  <Slides>24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Ανασκόπηση</vt:lpstr>
      <vt:lpstr>Ελβετία</vt:lpstr>
      <vt:lpstr>Γενικές Πληροφορίες</vt:lpstr>
      <vt:lpstr>ΚΛΙΜΑ ΕΛΒΕΤΙΑΣ</vt:lpstr>
      <vt:lpstr>ΒΕΡΝΗ</vt:lpstr>
      <vt:lpstr>Η τοποθεσία της</vt:lpstr>
      <vt:lpstr>ΓΕΙΤΟΝΙΚΕΣ ΧΩΡΕΣ</vt:lpstr>
      <vt:lpstr>ΒΟΥΝΑ- ΟΡΟΣΕΙΡΑ</vt:lpstr>
      <vt:lpstr>ΠΟΤΑΜΙΑ</vt:lpstr>
      <vt:lpstr>Το τρένο Bernina Express</vt:lpstr>
      <vt:lpstr>Το βουνό φημολογείται ότι πήρε το όνομά του γιατί ο Πόντιος Πιλάτος είχε θαφτεί εκεί</vt:lpstr>
      <vt:lpstr>Ο πύργος Zytglogge στη Βέρνη</vt:lpstr>
      <vt:lpstr>Η Γέφυρα Chapel στη Λουκέρνη</vt:lpstr>
      <vt:lpstr>ΖΥΡΙΧΗ</vt:lpstr>
      <vt:lpstr>ΚΑΤΑΡΡΑΚΤΕΣ ΤΟΥ ΡΗΝΟΥ</vt:lpstr>
      <vt:lpstr>ΕΘΝΙΚΟΣ ΥΜΝΟΣ</vt:lpstr>
      <vt:lpstr>ΟΙΚΟΝΟΜΙΑ ΚΑΙ ΘΡΗΣΚΕΙΑ</vt:lpstr>
      <vt:lpstr>Έθιμα - Παραδόσεις</vt:lpstr>
      <vt:lpstr>Έθιμα - παραδόσεις</vt:lpstr>
      <vt:lpstr>ΠΑΡΑΔΟΣΙΑΚΑ ΦΑΓΗΤΑ</vt:lpstr>
      <vt:lpstr>ΕΛΒΕΤΙΚΗ ΣΟΚΟΛΑΤΑ</vt:lpstr>
      <vt:lpstr>ΡΟΛΟΓΙΑ</vt:lpstr>
      <vt:lpstr>ΠΑΡΑΔΟΣΙΑΚΗ ΣΤΟΛΗ</vt:lpstr>
      <vt:lpstr>ΠΗΓΕΣ ΠΑΡΟΥΣΙΑΣΗΣ</vt:lpstr>
      <vt:lpstr>ΤΕΛΟΣ ΠΑΡΟΥΣΙΑΣΗΣ!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ΚΑΤΣΑΣ ΚΑΤΣΑΣ</dc:creator>
  <cp:lastModifiedBy>user</cp:lastModifiedBy>
  <cp:revision>41</cp:revision>
  <dcterms:created xsi:type="dcterms:W3CDTF">2021-01-05T15:19:54Z</dcterms:created>
  <dcterms:modified xsi:type="dcterms:W3CDTF">2021-01-16T11:59:26Z</dcterms:modified>
</cp:coreProperties>
</file>