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3" r:id="rId1"/>
  </p:sldMasterIdLst>
  <p:notesMasterIdLst>
    <p:notesMasterId r:id="rId31"/>
  </p:notesMasterIdLst>
  <p:sldIdLst>
    <p:sldId id="256" r:id="rId2"/>
    <p:sldId id="258" r:id="rId3"/>
    <p:sldId id="259" r:id="rId4"/>
    <p:sldId id="260" r:id="rId5"/>
    <p:sldId id="261" r:id="rId6"/>
    <p:sldId id="262" r:id="rId7"/>
    <p:sldId id="263" r:id="rId8"/>
    <p:sldId id="264" r:id="rId9"/>
    <p:sldId id="265" r:id="rId10"/>
    <p:sldId id="267" r:id="rId11"/>
    <p:sldId id="266" r:id="rId12"/>
    <p:sldId id="268" r:id="rId13"/>
    <p:sldId id="270" r:id="rId14"/>
    <p:sldId id="269" r:id="rId15"/>
    <p:sldId id="271" r:id="rId16"/>
    <p:sldId id="272" r:id="rId17"/>
    <p:sldId id="273" r:id="rId18"/>
    <p:sldId id="274" r:id="rId19"/>
    <p:sldId id="275" r:id="rId20"/>
    <p:sldId id="276" r:id="rId21"/>
    <p:sldId id="277" r:id="rId22"/>
    <p:sldId id="278" r:id="rId23"/>
    <p:sldId id="279" r:id="rId24"/>
    <p:sldId id="281" r:id="rId25"/>
    <p:sldId id="280" r:id="rId26"/>
    <p:sldId id="282" r:id="rId27"/>
    <p:sldId id="283" r:id="rId28"/>
    <p:sldId id="284"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silis mouroutsos" initials="vm" lastIdx="1" clrIdx="0">
    <p:extLst>
      <p:ext uri="{19B8F6BF-5375-455C-9EA6-DF929625EA0E}">
        <p15:presenceInfo xmlns:p15="http://schemas.microsoft.com/office/powerpoint/2012/main" userId="ad94f77d4f5e78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E774D-06A8-4C7F-A3E5-AC966B77C64F}" type="datetimeFigureOut">
              <a:rPr lang="el-GR" smtClean="0"/>
              <a:t>17/3/2022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D42E1-5882-4059-A0D1-A05E58B02831}" type="slidenum">
              <a:rPr lang="el-GR" smtClean="0"/>
              <a:t>‹#›</a:t>
            </a:fld>
            <a:endParaRPr lang="el-GR"/>
          </a:p>
        </p:txBody>
      </p:sp>
    </p:spTree>
    <p:extLst>
      <p:ext uri="{BB962C8B-B14F-4D97-AF65-F5344CB8AC3E}">
        <p14:creationId xmlns:p14="http://schemas.microsoft.com/office/powerpoint/2010/main" val="169628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60997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07E5D0A-47AF-407F-AADC-25F3B37BB7E2}" type="datetimeFigureOut">
              <a:rPr lang="el-GR" smtClean="0"/>
              <a:t>17/3/2022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357115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1346704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Στυλ κειμένου υποδείγματος</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86939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1698195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285413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64228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1287368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34106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3624109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1816154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307E5D0A-47AF-407F-AADC-25F3B37BB7E2}" type="datetimeFigureOut">
              <a:rPr lang="el-GR" smtClean="0"/>
              <a:t>17/3/2022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54159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307E5D0A-47AF-407F-AADC-25F3B37BB7E2}" type="datetimeFigureOut">
              <a:rPr lang="el-GR" smtClean="0"/>
              <a:t>17/3/2022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281343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214780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2919593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fld id="{307E5D0A-47AF-407F-AADC-25F3B37BB7E2}" type="datetimeFigureOut">
              <a:rPr lang="el-GR" smtClean="0"/>
              <a:t>17/3/2022</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165197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07E5D0A-47AF-407F-AADC-25F3B37BB7E2}" type="datetimeFigureOut">
              <a:rPr lang="el-GR" smtClean="0"/>
              <a:t>17/3/2022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082B31D-BBFC-469F-901F-5CF81FCE1DE3}" type="slidenum">
              <a:rPr lang="el-GR" smtClean="0"/>
              <a:t>‹#›</a:t>
            </a:fld>
            <a:endParaRPr lang="el-GR"/>
          </a:p>
        </p:txBody>
      </p:sp>
    </p:spTree>
    <p:extLst>
      <p:ext uri="{BB962C8B-B14F-4D97-AF65-F5344CB8AC3E}">
        <p14:creationId xmlns:p14="http://schemas.microsoft.com/office/powerpoint/2010/main" val="258882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07E5D0A-47AF-407F-AADC-25F3B37BB7E2}" type="datetimeFigureOut">
              <a:rPr lang="el-GR" smtClean="0"/>
              <a:t>17/3/2022</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082B31D-BBFC-469F-901F-5CF81FCE1DE3}" type="slidenum">
              <a:rPr lang="el-GR" smtClean="0"/>
              <a:t>‹#›</a:t>
            </a:fld>
            <a:endParaRPr lang="el-GR"/>
          </a:p>
        </p:txBody>
      </p:sp>
    </p:spTree>
    <p:extLst>
      <p:ext uri="{BB962C8B-B14F-4D97-AF65-F5344CB8AC3E}">
        <p14:creationId xmlns:p14="http://schemas.microsoft.com/office/powerpoint/2010/main" val="3116018363"/>
      </p:ext>
    </p:extLst>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nl/vlag-van-itali%C3%AB-itali%C3%AB-vlag-1332900/"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l.wikipedia.org/wiki/%CE%A4%CE%B9%CE%BD%CF%84%CE%BF%CF%81%CE%AD%CF%84%CF%84%CE%BF" TargetMode="External"/><Relationship Id="rId2" Type="http://schemas.openxmlformats.org/officeDocument/2006/relationships/hyperlink" Target="https://el.wikipedia.org/w/index.php?title=%CE%A0%CE%B1%CF%81%CE%AC%CE%B4%CE%B5%CE%B9%CF%83%CE%BF%CF%82_%CF%84%CE%BF%CF%85_%CE%A4%CE%B9%CE%BD%CF%84%CE%BF%CF%81%CE%AD%CF%84%CF%84%CE%BF&amp;action=edit&amp;redlink=1"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toptraveller.gr/go/europe/italy/milan/axiotheata/"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el.wikipedia.org/wiki/%CE%99%CF%84%CE%B1%CE%BB%CE%AF%CE%B1#cite_note-4"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l.wikipedia.org/wiki/%CE%95%CE%BB%CE%B2%CE%B5%CF%84%CE%AF%CE%B1" TargetMode="External"/><Relationship Id="rId2" Type="http://schemas.openxmlformats.org/officeDocument/2006/relationships/hyperlink" Target="https://el.wikipedia.org/wiki/%CE%99%CF%84%CE%B1%CE%BB%CE%AF%CE%B1"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turismoroma.it/cosa-fare/colosseo-2?lang=e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1A55DB0-ABD7-4B6F-BC55-392E20B69B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24000" y="381000"/>
            <a:ext cx="9144000" cy="6096000"/>
          </a:xfrm>
          <a:prstGeom prst="rect">
            <a:avLst/>
          </a:prstGeom>
        </p:spPr>
      </p:pic>
      <p:sp>
        <p:nvSpPr>
          <p:cNvPr id="7" name="Ορθογώνιο 6">
            <a:extLst>
              <a:ext uri="{FF2B5EF4-FFF2-40B4-BE49-F238E27FC236}">
                <a16:creationId xmlns:a16="http://schemas.microsoft.com/office/drawing/2014/main" id="{28FE2BD1-ACBB-49EE-91BC-17A67E4869EA}"/>
              </a:ext>
            </a:extLst>
          </p:cNvPr>
          <p:cNvSpPr/>
          <p:nvPr/>
        </p:nvSpPr>
        <p:spPr>
          <a:xfrm>
            <a:off x="4387040" y="2967335"/>
            <a:ext cx="3417923" cy="1323439"/>
          </a:xfrm>
          <a:prstGeom prst="rect">
            <a:avLst/>
          </a:prstGeom>
          <a:noFill/>
        </p:spPr>
        <p:txBody>
          <a:bodyPr wrap="none" lIns="91440" tIns="45720" rIns="91440" bIns="45720">
            <a:spAutoFit/>
          </a:bodyPr>
          <a:lstStyle/>
          <a:p>
            <a:pPr algn="ctr"/>
            <a:r>
              <a:rPr lang="el-GR" sz="80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ΙΤΑΛΙΑ</a:t>
            </a:r>
          </a:p>
        </p:txBody>
      </p:sp>
    </p:spTree>
    <p:extLst>
      <p:ext uri="{BB962C8B-B14F-4D97-AF65-F5344CB8AC3E}">
        <p14:creationId xmlns:p14="http://schemas.microsoft.com/office/powerpoint/2010/main" val="2521002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E8A64A-5AD2-48DF-910F-FE9B44AEB1E4}"/>
              </a:ext>
            </a:extLst>
          </p:cNvPr>
          <p:cNvSpPr>
            <a:spLocks noGrp="1"/>
          </p:cNvSpPr>
          <p:nvPr>
            <p:ph type="title"/>
          </p:nvPr>
        </p:nvSpPr>
        <p:spPr>
          <a:xfrm>
            <a:off x="878116" y="849562"/>
            <a:ext cx="3401064" cy="1447800"/>
          </a:xfrm>
        </p:spPr>
        <p:txBody>
          <a:bodyPr/>
          <a:lstStyle/>
          <a:p>
            <a:r>
              <a:rPr lang="el-GR" b="0" i="0" dirty="0">
                <a:solidFill>
                  <a:schemeClr val="accent3"/>
                </a:solidFill>
                <a:effectLst/>
                <a:latin typeface="Skyscanner Relative"/>
              </a:rPr>
              <a:t>5 Βασιλική του Αγίου Πέτρου</a:t>
            </a:r>
            <a:br>
              <a:rPr lang="el-GR" b="0" i="0" dirty="0">
                <a:solidFill>
                  <a:srgbClr val="111236"/>
                </a:solidFill>
                <a:effectLst/>
                <a:latin typeface="Skyscanner Relative"/>
              </a:rPr>
            </a:br>
            <a:endParaRPr lang="el-GR" dirty="0"/>
          </a:p>
        </p:txBody>
      </p:sp>
      <p:sp>
        <p:nvSpPr>
          <p:cNvPr id="4" name="Θέση κειμένου 3">
            <a:extLst>
              <a:ext uri="{FF2B5EF4-FFF2-40B4-BE49-F238E27FC236}">
                <a16:creationId xmlns:a16="http://schemas.microsoft.com/office/drawing/2014/main" id="{31731BD7-3D42-4BA1-8FF1-9A8A2728B053}"/>
              </a:ext>
            </a:extLst>
          </p:cNvPr>
          <p:cNvSpPr>
            <a:spLocks noGrp="1"/>
          </p:cNvSpPr>
          <p:nvPr>
            <p:ph type="body" sz="half" idx="2"/>
          </p:nvPr>
        </p:nvSpPr>
        <p:spPr>
          <a:xfrm>
            <a:off x="643224" y="2214880"/>
            <a:ext cx="3401063" cy="2895599"/>
          </a:xfrm>
        </p:spPr>
        <p:txBody>
          <a:bodyPr>
            <a:noAutofit/>
          </a:bodyPr>
          <a:lstStyle/>
          <a:p>
            <a:pPr algn="just"/>
            <a:r>
              <a:rPr lang="el-GR" sz="1800" b="0" i="0" dirty="0">
                <a:effectLst/>
                <a:latin typeface="Arial" panose="020B0604020202020204" pitchFamily="34" charset="0"/>
                <a:cs typeface="Arial" panose="020B0604020202020204" pitchFamily="34" charset="0"/>
              </a:rPr>
              <a:t>Ο τρούλος της </a:t>
            </a:r>
            <a:r>
              <a:rPr lang="el-GR" sz="1800" b="1" i="0" dirty="0">
                <a:effectLst/>
                <a:latin typeface="Arial" panose="020B0604020202020204" pitchFamily="34" charset="0"/>
                <a:cs typeface="Arial" panose="020B0604020202020204" pitchFamily="34" charset="0"/>
              </a:rPr>
              <a:t>βασιλικής του Αγίου Πέτρου</a:t>
            </a:r>
            <a:r>
              <a:rPr lang="el-GR" sz="1800" b="0" i="0" dirty="0">
                <a:effectLst/>
                <a:latin typeface="Arial" panose="020B0604020202020204" pitchFamily="34" charset="0"/>
                <a:cs typeface="Arial" panose="020B0604020202020204" pitchFamily="34" charset="0"/>
              </a:rPr>
              <a:t> δεσπόζει στον ουρανό της Ρώμης. Η εκκλησία του Αγίου Πέτρου βρίσκεται στην </a:t>
            </a:r>
            <a:r>
              <a:rPr lang="el-GR" sz="1800" b="1" i="0" dirty="0">
                <a:effectLst/>
                <a:latin typeface="Arial" panose="020B0604020202020204" pitchFamily="34" charset="0"/>
                <a:cs typeface="Arial" panose="020B0604020202020204" pitchFamily="34" charset="0"/>
              </a:rPr>
              <a:t>Πόλη του Βατικανού</a:t>
            </a:r>
            <a:r>
              <a:rPr lang="el-GR" sz="1800" b="0" i="0" dirty="0">
                <a:effectLst/>
                <a:latin typeface="Arial" panose="020B0604020202020204" pitchFamily="34" charset="0"/>
                <a:cs typeface="Arial" panose="020B0604020202020204" pitchFamily="34" charset="0"/>
              </a:rPr>
              <a:t> και υποδέχεται χιλιάδες επισκέπτες κάθε μέρα. Θα σας εντυπωσιάσει το μέγεθος του ναού, ο πλούσιος διάκοσμός του και τα αριστουργήματα που φιλοξενεί, όπως η περίφημη </a:t>
            </a:r>
            <a:r>
              <a:rPr lang="el-GR" sz="1800" b="1" i="0" dirty="0">
                <a:effectLst/>
                <a:latin typeface="Arial" panose="020B0604020202020204" pitchFamily="34" charset="0"/>
                <a:cs typeface="Arial" panose="020B0604020202020204" pitchFamily="34" charset="0"/>
              </a:rPr>
              <a:t>Πιετά (</a:t>
            </a:r>
            <a:r>
              <a:rPr lang="el-GR" sz="1800" b="1" i="0" dirty="0" err="1">
                <a:effectLst/>
                <a:latin typeface="Arial" panose="020B0604020202020204" pitchFamily="34" charset="0"/>
                <a:cs typeface="Arial" panose="020B0604020202020204" pitchFamily="34" charset="0"/>
              </a:rPr>
              <a:t>Pietà</a:t>
            </a:r>
            <a:r>
              <a:rPr lang="el-GR" sz="1800" b="1" i="0" dirty="0">
                <a:effectLst/>
                <a:latin typeface="Arial" panose="020B0604020202020204" pitchFamily="34" charset="0"/>
                <a:cs typeface="Arial" panose="020B0604020202020204" pitchFamily="34" charset="0"/>
              </a:rPr>
              <a:t>)</a:t>
            </a:r>
            <a:r>
              <a:rPr lang="el-GR" sz="1800" b="0" i="0" dirty="0">
                <a:effectLst/>
                <a:latin typeface="Arial" panose="020B0604020202020204" pitchFamily="34" charset="0"/>
                <a:cs typeface="Arial" panose="020B0604020202020204" pitchFamily="34" charset="0"/>
              </a:rPr>
              <a:t>, ένα μαρμάρινο γλυπτό, έργο του Μιχαήλ Αγγέλου (</a:t>
            </a:r>
            <a:r>
              <a:rPr lang="el-GR" sz="1800" b="0" i="0" dirty="0" err="1">
                <a:effectLst/>
                <a:latin typeface="Arial" panose="020B0604020202020204" pitchFamily="34" charset="0"/>
                <a:cs typeface="Arial" panose="020B0604020202020204" pitchFamily="34" charset="0"/>
              </a:rPr>
              <a:t>Μικελάντζελο</a:t>
            </a:r>
            <a:r>
              <a:rPr lang="el-GR" sz="1800" b="0" i="0" dirty="0">
                <a:effectLst/>
                <a:latin typeface="Arial" panose="020B0604020202020204" pitchFamily="34" charset="0"/>
                <a:cs typeface="Arial" panose="020B0604020202020204" pitchFamily="34" charset="0"/>
              </a:rPr>
              <a:t>).</a:t>
            </a:r>
            <a:endParaRPr lang="el-GR" sz="1800" dirty="0">
              <a:latin typeface="Arial" panose="020B0604020202020204" pitchFamily="34" charset="0"/>
              <a:cs typeface="Arial" panose="020B0604020202020204" pitchFamily="34" charset="0"/>
            </a:endParaRPr>
          </a:p>
        </p:txBody>
      </p:sp>
      <p:pic>
        <p:nvPicPr>
          <p:cNvPr id="8194" name="Picture 2" descr="Ρώμη, βασιλική, Βατικάνο, ο άγιος πετρός στη Ρώμη | Pikist">
            <a:extLst>
              <a:ext uri="{FF2B5EF4-FFF2-40B4-BE49-F238E27FC236}">
                <a16:creationId xmlns:a16="http://schemas.microsoft.com/office/drawing/2014/main" id="{455C8C19-AA5E-459A-BEDA-EB8917519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4406" y="3662679"/>
            <a:ext cx="4326192" cy="28955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Βασιλική του Αγίου Πέτρου: Η μεγαλύτερη εκκλησία του κόσμου. -">
            <a:extLst>
              <a:ext uri="{FF2B5EF4-FFF2-40B4-BE49-F238E27FC236}">
                <a16:creationId xmlns:a16="http://schemas.microsoft.com/office/drawing/2014/main" id="{B3C609C7-36F2-4BAE-B92A-D202A74BDB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64406" y="184356"/>
            <a:ext cx="4326192" cy="324464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1353BDA8-2DF5-4765-BD79-E57CAE9BF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4928" y="1943947"/>
            <a:ext cx="2839993" cy="324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994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165061-AD21-4FD5-B199-36DDC212DA6A}"/>
              </a:ext>
            </a:extLst>
          </p:cNvPr>
          <p:cNvSpPr>
            <a:spLocks noGrp="1"/>
          </p:cNvSpPr>
          <p:nvPr>
            <p:ph type="title"/>
          </p:nvPr>
        </p:nvSpPr>
        <p:spPr>
          <a:xfrm>
            <a:off x="1037508" y="464752"/>
            <a:ext cx="3401064" cy="1447800"/>
          </a:xfrm>
        </p:spPr>
        <p:txBody>
          <a:bodyPr/>
          <a:lstStyle/>
          <a:p>
            <a:r>
              <a:rPr lang="el-GR" dirty="0">
                <a:solidFill>
                  <a:schemeClr val="accent3"/>
                </a:solidFill>
                <a:latin typeface="Skyscanner Relative"/>
              </a:rPr>
              <a:t>6</a:t>
            </a:r>
            <a:r>
              <a:rPr lang="el-GR" b="0" i="0" dirty="0">
                <a:solidFill>
                  <a:schemeClr val="accent3"/>
                </a:solidFill>
                <a:effectLst/>
                <a:latin typeface="Skyscanner Relative"/>
              </a:rPr>
              <a:t>. Στα μουσεία του Βατικανού</a:t>
            </a:r>
            <a:br>
              <a:rPr lang="el-GR" b="0" i="0" dirty="0">
                <a:solidFill>
                  <a:schemeClr val="accent3"/>
                </a:solidFill>
                <a:effectLst/>
                <a:latin typeface="Skyscanner Relative"/>
              </a:rPr>
            </a:br>
            <a:endParaRPr lang="el-GR" dirty="0">
              <a:solidFill>
                <a:schemeClr val="accent3"/>
              </a:solidFill>
            </a:endParaRPr>
          </a:p>
        </p:txBody>
      </p:sp>
      <p:pic>
        <p:nvPicPr>
          <p:cNvPr id="6146" name="Picture 2">
            <a:extLst>
              <a:ext uri="{FF2B5EF4-FFF2-40B4-BE49-F238E27FC236}">
                <a16:creationId xmlns:a16="http://schemas.microsoft.com/office/drawing/2014/main" id="{670591B6-7973-4D95-8BE6-E3F4F58A53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5066" y="278982"/>
            <a:ext cx="4257707" cy="2850298"/>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κειμένου 3">
            <a:extLst>
              <a:ext uri="{FF2B5EF4-FFF2-40B4-BE49-F238E27FC236}">
                <a16:creationId xmlns:a16="http://schemas.microsoft.com/office/drawing/2014/main" id="{4B574AA0-3D33-4A53-AB33-E4E6DB7F5823}"/>
              </a:ext>
            </a:extLst>
          </p:cNvPr>
          <p:cNvSpPr>
            <a:spLocks noGrp="1"/>
          </p:cNvSpPr>
          <p:nvPr>
            <p:ph type="body" sz="half" idx="2"/>
          </p:nvPr>
        </p:nvSpPr>
        <p:spPr/>
        <p:txBody>
          <a:bodyPr>
            <a:normAutofit/>
          </a:bodyPr>
          <a:lstStyle/>
          <a:p>
            <a:pPr algn="just"/>
            <a:r>
              <a:rPr lang="el-GR" sz="1800" b="0" i="0" dirty="0">
                <a:effectLst/>
                <a:latin typeface="Arial" panose="020B0604020202020204" pitchFamily="34" charset="0"/>
                <a:cs typeface="Arial" panose="020B0604020202020204" pitchFamily="34" charset="0"/>
              </a:rPr>
              <a:t>Εδώ θα βρείτε και την περίφημη </a:t>
            </a:r>
            <a:r>
              <a:rPr lang="el-GR" sz="1800" b="1" i="0" dirty="0">
                <a:effectLst/>
                <a:latin typeface="Arial" panose="020B0604020202020204" pitchFamily="34" charset="0"/>
                <a:cs typeface="Arial" panose="020B0604020202020204" pitchFamily="34" charset="0"/>
              </a:rPr>
              <a:t>Καπέλα </a:t>
            </a:r>
            <a:r>
              <a:rPr lang="el-GR" sz="1800" b="1" i="0" dirty="0" err="1">
                <a:effectLst/>
                <a:latin typeface="Arial" panose="020B0604020202020204" pitchFamily="34" charset="0"/>
                <a:cs typeface="Arial" panose="020B0604020202020204" pitchFamily="34" charset="0"/>
              </a:rPr>
              <a:t>Σιστίνα</a:t>
            </a:r>
            <a:r>
              <a:rPr lang="el-GR" sz="1800" b="1" i="0" dirty="0">
                <a:effectLst/>
                <a:latin typeface="Arial" panose="020B0604020202020204" pitchFamily="34" charset="0"/>
                <a:cs typeface="Arial" panose="020B0604020202020204" pitchFamily="34" charset="0"/>
              </a:rPr>
              <a:t> (</a:t>
            </a:r>
            <a:r>
              <a:rPr lang="el-GR" sz="1800" b="1" i="0" dirty="0" err="1">
                <a:effectLst/>
                <a:latin typeface="Arial" panose="020B0604020202020204" pitchFamily="34" charset="0"/>
                <a:cs typeface="Arial" panose="020B0604020202020204" pitchFamily="34" charset="0"/>
              </a:rPr>
              <a:t>Cappella</a:t>
            </a:r>
            <a:r>
              <a:rPr lang="el-GR" sz="1800" b="1" i="0" dirty="0">
                <a:effectLst/>
                <a:latin typeface="Arial" panose="020B0604020202020204" pitchFamily="34" charset="0"/>
                <a:cs typeface="Arial" panose="020B0604020202020204" pitchFamily="34" charset="0"/>
              </a:rPr>
              <a:t> </a:t>
            </a:r>
            <a:r>
              <a:rPr lang="el-GR" sz="1800" b="1" i="0" dirty="0" err="1">
                <a:effectLst/>
                <a:latin typeface="Arial" panose="020B0604020202020204" pitchFamily="34" charset="0"/>
                <a:cs typeface="Arial" panose="020B0604020202020204" pitchFamily="34" charset="0"/>
              </a:rPr>
              <a:t>Sistina</a:t>
            </a:r>
            <a:r>
              <a:rPr lang="el-GR" sz="1800" b="1" i="0" dirty="0">
                <a:effectLst/>
                <a:latin typeface="Arial" panose="020B0604020202020204" pitchFamily="34" charset="0"/>
                <a:cs typeface="Arial" panose="020B0604020202020204" pitchFamily="34" charset="0"/>
              </a:rPr>
              <a:t>)</a:t>
            </a:r>
            <a:r>
              <a:rPr lang="el-GR" sz="1800" b="0" i="0" dirty="0">
                <a:effectLst/>
                <a:latin typeface="Arial" panose="020B0604020202020204" pitchFamily="34" charset="0"/>
                <a:cs typeface="Arial" panose="020B0604020202020204" pitchFamily="34" charset="0"/>
              </a:rPr>
              <a:t>, το παρεκκλήσι του Αποστολικού Παλατιού (</a:t>
            </a:r>
            <a:r>
              <a:rPr lang="el-GR" sz="1800" b="0" i="0" dirty="0" err="1">
                <a:effectLst/>
                <a:latin typeface="Arial" panose="020B0604020202020204" pitchFamily="34" charset="0"/>
                <a:cs typeface="Arial" panose="020B0604020202020204" pitchFamily="34" charset="0"/>
              </a:rPr>
              <a:t>Palazzo</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Apostolico</a:t>
            </a:r>
            <a:r>
              <a:rPr lang="el-GR" sz="1800" b="0" i="0" dirty="0">
                <a:effectLst/>
                <a:latin typeface="Arial" panose="020B0604020202020204" pitchFamily="34" charset="0"/>
                <a:cs typeface="Arial" panose="020B0604020202020204" pitchFamily="34" charset="0"/>
              </a:rPr>
              <a:t>), η θρυλική οροφή του οποίου έχει φιλοτεχνηθεί από τον Μιχαήλ Άγγελο</a:t>
            </a:r>
            <a:r>
              <a:rPr lang="el-GR" b="0" i="0" dirty="0">
                <a:effectLst/>
                <a:latin typeface="Skyscanner Relative"/>
              </a:rPr>
              <a:t>.</a:t>
            </a:r>
            <a:endParaRPr lang="el-GR" dirty="0"/>
          </a:p>
        </p:txBody>
      </p:sp>
      <p:pic>
        <p:nvPicPr>
          <p:cNvPr id="6148" name="Picture 4">
            <a:extLst>
              <a:ext uri="{FF2B5EF4-FFF2-40B4-BE49-F238E27FC236}">
                <a16:creationId xmlns:a16="http://schemas.microsoft.com/office/drawing/2014/main" id="{4B776DCE-5601-4075-9284-F5DD0892C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977" y="3280026"/>
            <a:ext cx="4214070" cy="287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72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30E2D331-4885-4878-8B1D-0D8CAE9ADFBF}"/>
              </a:ext>
            </a:extLst>
          </p:cNvPr>
          <p:cNvSpPr>
            <a:spLocks noGrp="1"/>
          </p:cNvSpPr>
          <p:nvPr>
            <p:ph type="title"/>
          </p:nvPr>
        </p:nvSpPr>
        <p:spPr>
          <a:xfrm>
            <a:off x="637722" y="436442"/>
            <a:ext cx="9404723" cy="1400530"/>
          </a:xfrm>
        </p:spPr>
        <p:txBody>
          <a:bodyPr/>
          <a:lstStyle/>
          <a:p>
            <a:r>
              <a:rPr lang="el-GR" dirty="0"/>
              <a:t>        </a:t>
            </a:r>
            <a:r>
              <a:rPr lang="el-GR" sz="5400" dirty="0">
                <a:solidFill>
                  <a:schemeClr val="accent2"/>
                </a:solidFill>
              </a:rPr>
              <a:t>ΒΕΝΕΤΙΑ</a:t>
            </a:r>
            <a:r>
              <a:rPr lang="el-GR" sz="5400" dirty="0">
                <a:solidFill>
                  <a:schemeClr val="accent3"/>
                </a:solidFill>
              </a:rPr>
              <a:t>  </a:t>
            </a:r>
          </a:p>
        </p:txBody>
      </p:sp>
      <p:sp>
        <p:nvSpPr>
          <p:cNvPr id="6" name="Θέση περιεχομένου 5">
            <a:extLst>
              <a:ext uri="{FF2B5EF4-FFF2-40B4-BE49-F238E27FC236}">
                <a16:creationId xmlns:a16="http://schemas.microsoft.com/office/drawing/2014/main" id="{2100F72C-081E-471C-BCC4-073463874BE4}"/>
              </a:ext>
            </a:extLst>
          </p:cNvPr>
          <p:cNvSpPr>
            <a:spLocks noGrp="1"/>
          </p:cNvSpPr>
          <p:nvPr>
            <p:ph idx="1"/>
          </p:nvPr>
        </p:nvSpPr>
        <p:spPr>
          <a:xfrm>
            <a:off x="478173" y="2021747"/>
            <a:ext cx="5318621" cy="4219664"/>
          </a:xfrm>
        </p:spPr>
        <p:txBody>
          <a:bodyPr>
            <a:noAutofit/>
          </a:bodyPr>
          <a:lstStyle/>
          <a:p>
            <a:pPr marL="0" indent="0" algn="just">
              <a:buNone/>
            </a:pPr>
            <a:r>
              <a:rPr lang="el-GR" sz="1600" b="0" i="0" dirty="0">
                <a:effectLst/>
                <a:latin typeface="Arial" panose="020B0604020202020204" pitchFamily="34" charset="0"/>
              </a:rPr>
              <a:t>Η Βενετία (</a:t>
            </a:r>
            <a:r>
              <a:rPr lang="el-GR" sz="1600" dirty="0">
                <a:latin typeface="Arial" panose="020B0604020202020204" pitchFamily="34" charset="0"/>
              </a:rPr>
              <a:t>ιταλικά</a:t>
            </a:r>
            <a:r>
              <a:rPr lang="el-GR" sz="1600" b="0" i="0" dirty="0">
                <a:effectLst/>
                <a:latin typeface="Arial" panose="020B0604020202020204" pitchFamily="34" charset="0"/>
              </a:rPr>
              <a:t>: </a:t>
            </a:r>
            <a:r>
              <a:rPr lang="el-GR" sz="1600" b="0" i="1" dirty="0" err="1">
                <a:effectLst/>
                <a:latin typeface="Arial" panose="020B0604020202020204" pitchFamily="34" charset="0"/>
              </a:rPr>
              <a:t>Venezia</a:t>
            </a:r>
            <a:r>
              <a:rPr lang="el-GR" sz="1600" b="0" i="0" dirty="0">
                <a:effectLst/>
                <a:latin typeface="Arial" panose="020B0604020202020204" pitchFamily="34" charset="0"/>
              </a:rPr>
              <a:t>‎) είναι χτισμένη πάνω σε μια ομάδα 118 μικρών νησιών που χωρίζονται από κανάλια και ενώνονται μεταξύ τους με γέφυρες. Είναι πρωτεύουσα της </a:t>
            </a:r>
            <a:r>
              <a:rPr lang="el-GR" sz="1600" dirty="0">
                <a:latin typeface="Arial" panose="020B0604020202020204" pitchFamily="34" charset="0"/>
              </a:rPr>
              <a:t>Περιφέρειας του Βένετο</a:t>
            </a:r>
            <a:r>
              <a:rPr lang="el-GR" sz="1600" b="0" i="0" dirty="0">
                <a:effectLst/>
                <a:latin typeface="Arial" panose="020B0604020202020204" pitchFamily="34" charset="0"/>
              </a:rPr>
              <a:t> και απλώνεται κατά μήκος της ακτογραμμής μεταξύ των εκβολών των ποταμών </a:t>
            </a:r>
            <a:r>
              <a:rPr lang="el-GR" sz="1600" dirty="0">
                <a:latin typeface="Arial" panose="020B0604020202020204" pitchFamily="34" charset="0"/>
              </a:rPr>
              <a:t>Πάδου </a:t>
            </a:r>
            <a:r>
              <a:rPr lang="el-GR" sz="1600" b="0" i="0" dirty="0">
                <a:effectLst/>
                <a:latin typeface="Arial" panose="020B0604020202020204" pitchFamily="34" charset="0"/>
              </a:rPr>
              <a:t>(</a:t>
            </a:r>
            <a:r>
              <a:rPr lang="el-GR" sz="1600" b="0" i="0" dirty="0" err="1">
                <a:effectLst/>
                <a:latin typeface="Arial" panose="020B0604020202020204" pitchFamily="34" charset="0"/>
              </a:rPr>
              <a:t>Πο</a:t>
            </a:r>
            <a:r>
              <a:rPr lang="el-GR" sz="1600" b="0" i="0" dirty="0">
                <a:effectLst/>
                <a:latin typeface="Arial" panose="020B0604020202020204" pitchFamily="34" charset="0"/>
              </a:rPr>
              <a:t>) και </a:t>
            </a:r>
            <a:r>
              <a:rPr lang="el-GR" sz="1600" b="0" i="0" dirty="0" err="1">
                <a:effectLst/>
                <a:latin typeface="Arial" panose="020B0604020202020204" pitchFamily="34" charset="0"/>
              </a:rPr>
              <a:t>Πιάβε</a:t>
            </a:r>
            <a:r>
              <a:rPr lang="el-GR" sz="1600" b="0" i="0" dirty="0">
                <a:effectLst/>
                <a:latin typeface="Arial" panose="020B0604020202020204" pitchFamily="34" charset="0"/>
              </a:rPr>
              <a:t>. Η Βενετία είναι φημισμένη για την ομορφιά της τοποθεσίας της, την αρχιτεκτονική της και τα έργα τέχνης της. Ολόκληρη η πόλη είναι καταγεγραμμένη ως </a:t>
            </a:r>
            <a:r>
              <a:rPr lang="el-GR" sz="1600" dirty="0">
                <a:latin typeface="Arial" panose="020B0604020202020204" pitchFamily="34" charset="0"/>
              </a:rPr>
              <a:t>Μνημείο Παγκόσμιας Κληρονομιάς</a:t>
            </a:r>
            <a:r>
              <a:rPr lang="el-GR" sz="1600" b="0" i="0" dirty="0">
                <a:effectLst/>
                <a:latin typeface="Arial" panose="020B0604020202020204" pitchFamily="34" charset="0"/>
              </a:rPr>
              <a:t>, μαζί με τη λιμνοθάλασσά της.</a:t>
            </a:r>
          </a:p>
          <a:p>
            <a:pPr marL="0" indent="0" algn="just">
              <a:buNone/>
            </a:pPr>
            <a:r>
              <a:rPr lang="el-GR" sz="1800" b="0" i="0" dirty="0">
                <a:effectLst/>
                <a:latin typeface="Arial" panose="020B0604020202020204" pitchFamily="34" charset="0"/>
              </a:rPr>
              <a:t> </a:t>
            </a:r>
            <a:endParaRPr lang="el-GR" sz="1800" dirty="0"/>
          </a:p>
        </p:txBody>
      </p:sp>
      <p:pic>
        <p:nvPicPr>
          <p:cNvPr id="2052" name="Picture 4" descr="Μία μέρα στη Βενετία: Πώς θα σας μείνει αξέχαστη">
            <a:extLst>
              <a:ext uri="{FF2B5EF4-FFF2-40B4-BE49-F238E27FC236}">
                <a16:creationId xmlns:a16="http://schemas.microsoft.com/office/drawing/2014/main" id="{1E08A2EF-35E2-4AA9-AEF1-85D181B64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7646" y="3429000"/>
            <a:ext cx="5796181" cy="29299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Βενετία: Έρχονται πρόστιμα για τουρίστες που κάθονται στο έδαφος; |  Perierga.gr">
            <a:extLst>
              <a:ext uri="{FF2B5EF4-FFF2-40B4-BE49-F238E27FC236}">
                <a16:creationId xmlns:a16="http://schemas.microsoft.com/office/drawing/2014/main" id="{86C6C2B4-A0B9-4E3C-8C73-9F496CA3D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844" y="183859"/>
            <a:ext cx="5651156" cy="286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024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B963BF-7A1C-46D5-B65C-5CA6B2E5F6F1}"/>
              </a:ext>
            </a:extLst>
          </p:cNvPr>
          <p:cNvSpPr>
            <a:spLocks noGrp="1"/>
          </p:cNvSpPr>
          <p:nvPr>
            <p:ph type="title"/>
          </p:nvPr>
        </p:nvSpPr>
        <p:spPr/>
        <p:txBody>
          <a:bodyPr/>
          <a:lstStyle/>
          <a:p>
            <a:r>
              <a:rPr lang="el-GR" dirty="0">
                <a:solidFill>
                  <a:schemeClr val="accent2"/>
                </a:solidFill>
              </a:rPr>
              <a:t>Αξιοθέατα της Βενετίας </a:t>
            </a:r>
          </a:p>
        </p:txBody>
      </p:sp>
      <p:sp>
        <p:nvSpPr>
          <p:cNvPr id="3" name="Θέση περιεχομένου 2">
            <a:extLst>
              <a:ext uri="{FF2B5EF4-FFF2-40B4-BE49-F238E27FC236}">
                <a16:creationId xmlns:a16="http://schemas.microsoft.com/office/drawing/2014/main" id="{B5C95542-32B8-4438-ACD7-055FD21BEDA2}"/>
              </a:ext>
            </a:extLst>
          </p:cNvPr>
          <p:cNvSpPr>
            <a:spLocks noGrp="1"/>
          </p:cNvSpPr>
          <p:nvPr>
            <p:ph idx="1"/>
          </p:nvPr>
        </p:nvSpPr>
        <p:spPr>
          <a:xfrm>
            <a:off x="1103313" y="2052918"/>
            <a:ext cx="4047528" cy="4205269"/>
          </a:xfrm>
        </p:spPr>
        <p:txBody>
          <a:bodyPr/>
          <a:lstStyle/>
          <a:p>
            <a:pPr marL="0" indent="0">
              <a:buNone/>
            </a:pPr>
            <a:r>
              <a:rPr lang="el-GR" b="0" i="0" dirty="0">
                <a:solidFill>
                  <a:schemeClr val="accent3"/>
                </a:solidFill>
                <a:effectLst/>
                <a:latin typeface="Verdana" panose="020B0604030504040204" pitchFamily="34" charset="0"/>
              </a:rPr>
              <a:t>1) Το Παλάτι των Δόγηδων</a:t>
            </a:r>
          </a:p>
          <a:p>
            <a:pPr marL="0" indent="0" algn="just">
              <a:buNone/>
            </a:pPr>
            <a:r>
              <a:rPr lang="el-GR" sz="1800" dirty="0">
                <a:latin typeface="Arial" panose="020B0604020202020204" pitchFamily="34" charset="0"/>
              </a:rPr>
              <a:t>Ε</a:t>
            </a:r>
            <a:r>
              <a:rPr lang="el-GR" sz="1800" b="0" i="0" dirty="0">
                <a:effectLst/>
                <a:latin typeface="Arial" panose="020B0604020202020204" pitchFamily="34" charset="0"/>
              </a:rPr>
              <a:t>ίναι ένα </a:t>
            </a:r>
            <a:r>
              <a:rPr lang="el-GR" sz="1800" dirty="0">
                <a:latin typeface="Arial" panose="020B0604020202020204" pitchFamily="34" charset="0"/>
              </a:rPr>
              <a:t>παλάτι</a:t>
            </a:r>
            <a:r>
              <a:rPr lang="el-GR" sz="1800" b="0" i="0" dirty="0">
                <a:effectLst/>
                <a:latin typeface="Arial" panose="020B0604020202020204" pitchFamily="34" charset="0"/>
              </a:rPr>
              <a:t> </a:t>
            </a:r>
            <a:r>
              <a:rPr lang="el-GR" sz="1800" u="sng" dirty="0">
                <a:latin typeface="Arial" panose="020B0604020202020204" pitchFamily="34" charset="0"/>
              </a:rPr>
              <a:t>Γοτθικής αρχιτεκτονικής, </a:t>
            </a:r>
            <a:r>
              <a:rPr lang="el-GR" sz="1800" b="0" i="0" dirty="0">
                <a:effectLst/>
                <a:latin typeface="Arial" panose="020B0604020202020204" pitchFamily="34" charset="0"/>
              </a:rPr>
              <a:t>ήταν η κατοικία των ηγετών της Βενετίας ή  </a:t>
            </a:r>
            <a:r>
              <a:rPr lang="el-GR" sz="1800" dirty="0">
                <a:latin typeface="Arial" panose="020B0604020202020204" pitchFamily="34" charset="0"/>
              </a:rPr>
              <a:t>Δόγηδων.</a:t>
            </a:r>
            <a:r>
              <a:rPr lang="el-GR" sz="1600" b="0" i="0" dirty="0">
                <a:effectLst/>
                <a:latin typeface="Arial" panose="020B0604020202020204" pitchFamily="34" charset="0"/>
              </a:rPr>
              <a:t> Η πιο θεαματική αίθουσα θεωρείται αυτή του Μεγάλου Συμβουλίου ή </a:t>
            </a:r>
            <a:r>
              <a:rPr lang="el-GR" sz="1600" b="0" i="1" dirty="0" err="1">
                <a:effectLst/>
                <a:latin typeface="Arial" panose="020B0604020202020204" pitchFamily="34" charset="0"/>
              </a:rPr>
              <a:t>Sala</a:t>
            </a:r>
            <a:r>
              <a:rPr lang="el-GR" sz="1600" b="0" i="1" dirty="0">
                <a:effectLst/>
                <a:latin typeface="Arial" panose="020B0604020202020204" pitchFamily="34" charset="0"/>
              </a:rPr>
              <a:t> </a:t>
            </a:r>
            <a:r>
              <a:rPr lang="el-GR" sz="1600" b="0" i="1" dirty="0" err="1">
                <a:effectLst/>
                <a:latin typeface="Arial" panose="020B0604020202020204" pitchFamily="34" charset="0"/>
              </a:rPr>
              <a:t>del</a:t>
            </a:r>
            <a:r>
              <a:rPr lang="el-GR" sz="1600" b="0" i="1" dirty="0">
                <a:effectLst/>
                <a:latin typeface="Arial" panose="020B0604020202020204" pitchFamily="34" charset="0"/>
              </a:rPr>
              <a:t> </a:t>
            </a:r>
            <a:r>
              <a:rPr lang="el-GR" sz="1600" b="0" i="1" dirty="0" err="1">
                <a:effectLst/>
                <a:latin typeface="Arial" panose="020B0604020202020204" pitchFamily="34" charset="0"/>
              </a:rPr>
              <a:t>Maggior</a:t>
            </a:r>
            <a:r>
              <a:rPr lang="el-GR" sz="1600" b="0" i="1" dirty="0">
                <a:effectLst/>
                <a:latin typeface="Arial" panose="020B0604020202020204" pitchFamily="34" charset="0"/>
              </a:rPr>
              <a:t> </a:t>
            </a:r>
            <a:r>
              <a:rPr lang="el-GR" sz="1600" b="0" i="1" dirty="0" err="1">
                <a:effectLst/>
                <a:latin typeface="Arial" panose="020B0604020202020204" pitchFamily="34" charset="0"/>
              </a:rPr>
              <a:t>Consiglio</a:t>
            </a:r>
            <a:r>
              <a:rPr lang="el-GR" sz="1600" b="0" i="0" dirty="0">
                <a:effectLst/>
                <a:latin typeface="Arial" panose="020B0604020202020204" pitchFamily="34" charset="0"/>
              </a:rPr>
              <a:t> που χρησιμοποιήθηκε αρχικά για τις συζητήσεις νομοθεσίας. Η τεράστια αυτή αίθουσα κοσμείται από τοιχογραφίες, περίτεχνες διακοσμήσεις στην οροφή και πολλούς πίνακες, ιδιαίτερα πορτραίτων Δόγηδων. Ένας από αυτούς τους πίνακες είναι και ο </a:t>
            </a:r>
            <a:r>
              <a:rPr lang="el-GR" sz="1600" b="0" i="1" u="none" strike="noStrike" dirty="0">
                <a:effectLst/>
                <a:latin typeface="Arial" panose="020B0604020202020204" pitchFamily="34" charset="0"/>
                <a:hlinkClick r:id="rId2" tooltip="Παράδεισος του Τιντορέττο (δεν έχει γραφτεί ακόμα)">
                  <a:extLst>
                    <a:ext uri="{A12FA001-AC4F-418D-AE19-62706E023703}">
                      <ahyp:hlinkClr xmlns:ahyp="http://schemas.microsoft.com/office/drawing/2018/hyperlinkcolor" val="tx"/>
                    </a:ext>
                  </a:extLst>
                </a:hlinkClick>
              </a:rPr>
              <a:t>Παράδεισος</a:t>
            </a:r>
            <a:r>
              <a:rPr lang="el-GR" sz="1600" b="0" i="0" dirty="0">
                <a:effectLst/>
                <a:latin typeface="Arial" panose="020B0604020202020204" pitchFamily="34" charset="0"/>
              </a:rPr>
              <a:t> του </a:t>
            </a:r>
            <a:r>
              <a:rPr lang="el-GR" sz="1600" b="0" i="0" u="none" strike="noStrike" dirty="0" err="1">
                <a:effectLst/>
                <a:latin typeface="Arial" panose="020B0604020202020204" pitchFamily="34" charset="0"/>
                <a:hlinkClick r:id="rId3" tooltip="Τιντορέττο">
                  <a:extLst>
                    <a:ext uri="{A12FA001-AC4F-418D-AE19-62706E023703}">
                      <ahyp:hlinkClr xmlns:ahyp="http://schemas.microsoft.com/office/drawing/2018/hyperlinkcolor" val="tx"/>
                    </a:ext>
                  </a:extLst>
                </a:hlinkClick>
              </a:rPr>
              <a:t>Τιντορέττο</a:t>
            </a:r>
            <a:r>
              <a:rPr lang="el-GR" sz="1600" b="0" i="0" dirty="0">
                <a:effectLst/>
                <a:latin typeface="Arial" panose="020B0604020202020204" pitchFamily="34" charset="0"/>
              </a:rPr>
              <a:t> που θεωρείται ο μεγαλύτερος πίνακας του κόσμου σε καμβά.</a:t>
            </a:r>
            <a:endParaRPr lang="el-GR" sz="1800" dirty="0"/>
          </a:p>
        </p:txBody>
      </p:sp>
      <p:pic>
        <p:nvPicPr>
          <p:cNvPr id="1026" name="Picture 2">
            <a:extLst>
              <a:ext uri="{FF2B5EF4-FFF2-40B4-BE49-F238E27FC236}">
                <a16:creationId xmlns:a16="http://schemas.microsoft.com/office/drawing/2014/main" id="{D1B76850-F194-4F39-BACD-D8FC751F3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093" y="399190"/>
            <a:ext cx="388410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 Paradiso - Tintoretto - PINACOTHECA | Doges palace, Venice, Doge">
            <a:extLst>
              <a:ext uri="{FF2B5EF4-FFF2-40B4-BE49-F238E27FC236}">
                <a16:creationId xmlns:a16="http://schemas.microsoft.com/office/drawing/2014/main" id="{3BD4EF0A-D932-47E9-9459-3A5F32DAC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405" y="3550696"/>
            <a:ext cx="4406908" cy="260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736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634FE201-393A-479B-9EE4-269B3C77978F}"/>
              </a:ext>
            </a:extLst>
          </p:cNvPr>
          <p:cNvSpPr>
            <a:spLocks noGrp="1"/>
          </p:cNvSpPr>
          <p:nvPr>
            <p:ph type="title"/>
          </p:nvPr>
        </p:nvSpPr>
        <p:spPr>
          <a:xfrm>
            <a:off x="503339" y="385894"/>
            <a:ext cx="6618914" cy="1384183"/>
          </a:xfrm>
        </p:spPr>
        <p:txBody>
          <a:bodyPr/>
          <a:lstStyle/>
          <a:p>
            <a:r>
              <a:rPr lang="el-GR" sz="3200" dirty="0">
                <a:solidFill>
                  <a:schemeClr val="accent3"/>
                </a:solidFill>
              </a:rPr>
              <a:t>2) ΒΑΣΙΛΙΚΗ ΤΟΥ ΑΓΙΟΥ ΜΑΡΚΟΥ ΚΑΙ ΠΛΑΤΕΙΑ ΑΓΙΟΥ ΜΑΡΚΟΥ </a:t>
            </a:r>
          </a:p>
        </p:txBody>
      </p:sp>
      <p:sp>
        <p:nvSpPr>
          <p:cNvPr id="6" name="Θέση περιεχομένου 5">
            <a:extLst>
              <a:ext uri="{FF2B5EF4-FFF2-40B4-BE49-F238E27FC236}">
                <a16:creationId xmlns:a16="http://schemas.microsoft.com/office/drawing/2014/main" id="{1EDD522E-DF63-47CB-B266-C06888692B42}"/>
              </a:ext>
            </a:extLst>
          </p:cNvPr>
          <p:cNvSpPr>
            <a:spLocks noGrp="1"/>
          </p:cNvSpPr>
          <p:nvPr>
            <p:ph idx="1"/>
          </p:nvPr>
        </p:nvSpPr>
        <p:spPr>
          <a:xfrm>
            <a:off x="307597" y="2170365"/>
            <a:ext cx="5788403" cy="3928432"/>
          </a:xfrm>
        </p:spPr>
        <p:txBody>
          <a:bodyPr>
            <a:normAutofit lnSpcReduction="10000"/>
          </a:bodyPr>
          <a:lstStyle/>
          <a:p>
            <a:pPr marL="0" indent="0" algn="just">
              <a:buNone/>
            </a:pPr>
            <a:r>
              <a:rPr lang="el-GR" sz="1800" b="0" i="0" dirty="0">
                <a:effectLst/>
                <a:latin typeface="Arial" panose="020B0604020202020204" pitchFamily="34" charset="0"/>
                <a:cs typeface="Arial" panose="020B0604020202020204" pitchFamily="34" charset="0"/>
              </a:rPr>
              <a:t>Ο αρχικός ναός είχε σκοπό να στεγάσει τα λείψανα του Αγίου Μάρκου του Ευαγγελιστή. Μετά από µία πυρκαγιά και δύο ανεγέρσεις, η ομώνυμη βασιλική έγινε σύμβολο της δύναμης και του πλούτου της πόλης και υπηρετούσε ως το προσωπικό παρεκκλήσι του Δόγη μέχρι το 1807, όταν και έγινε ο καθεδρικός. Τα τέσσερα άλογα και τα μωσαϊκά της είναι περίφημα</a:t>
            </a:r>
            <a:r>
              <a:rPr lang="el-GR" sz="1800" dirty="0">
                <a:latin typeface="Arial" panose="020B0604020202020204" pitchFamily="34" charset="0"/>
                <a:cs typeface="Arial" panose="020B0604020202020204" pitchFamily="34" charset="0"/>
              </a:rPr>
              <a:t> </a:t>
            </a:r>
            <a:r>
              <a:rPr lang="el-GR" sz="1800" b="0" i="0" dirty="0">
                <a:effectLst/>
                <a:latin typeface="Arial" panose="020B0604020202020204" pitchFamily="34" charset="0"/>
                <a:cs typeface="Arial" panose="020B0604020202020204" pitchFamily="34" charset="0"/>
              </a:rPr>
              <a:t>σε όλο τον κόσμο , ενώ στην αρχιτεκτονική της συνέβαλαν αμφίδρομα τόσο ανατολικά όσο και δυτικά χαρακτηριστικά. Στον περίβολό της, η πλατεία του Αγίου Μάρκου αποτέλεσε το κέντρο πολλών, σημαντικών θρησκευτικών και πολιτικών γεγονότων. Η πλατεία του Αγίου Μάρκου πλήττεται σοβαρά κάθε χρόνο από την Άκουα Άλτα (παλίρροια).</a:t>
            </a:r>
          </a:p>
          <a:p>
            <a:endParaRPr lang="el-GR" dirty="0"/>
          </a:p>
        </p:txBody>
      </p:sp>
      <p:pic>
        <p:nvPicPr>
          <p:cNvPr id="1026" name="Picture 2" descr="Βασιλική του Αγίου Μάρκου - Βικιπαίδεια">
            <a:extLst>
              <a:ext uri="{FF2B5EF4-FFF2-40B4-BE49-F238E27FC236}">
                <a16:creationId xmlns:a16="http://schemas.microsoft.com/office/drawing/2014/main" id="{98D33798-90B9-484E-B320-66989BC2E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071" y="1510018"/>
            <a:ext cx="5535656" cy="3690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86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04E0B2-FD42-4C6C-8F2F-0DF6A5E47A8E}"/>
              </a:ext>
            </a:extLst>
          </p:cNvPr>
          <p:cNvSpPr>
            <a:spLocks noGrp="1"/>
          </p:cNvSpPr>
          <p:nvPr>
            <p:ph type="title"/>
          </p:nvPr>
        </p:nvSpPr>
        <p:spPr/>
        <p:txBody>
          <a:bodyPr/>
          <a:lstStyle/>
          <a:p>
            <a:r>
              <a:rPr lang="el-GR" dirty="0">
                <a:solidFill>
                  <a:schemeClr val="accent3"/>
                </a:solidFill>
              </a:rPr>
              <a:t>3) Μεγάλο κανάλι</a:t>
            </a:r>
            <a:br>
              <a:rPr lang="el-GR" dirty="0"/>
            </a:br>
            <a:endParaRPr lang="el-GR" dirty="0"/>
          </a:p>
        </p:txBody>
      </p:sp>
      <p:sp>
        <p:nvSpPr>
          <p:cNvPr id="3" name="Θέση περιεχομένου 2">
            <a:extLst>
              <a:ext uri="{FF2B5EF4-FFF2-40B4-BE49-F238E27FC236}">
                <a16:creationId xmlns:a16="http://schemas.microsoft.com/office/drawing/2014/main" id="{14EB10F3-83CD-4A0A-B30A-CCBB5B5367D5}"/>
              </a:ext>
            </a:extLst>
          </p:cNvPr>
          <p:cNvSpPr>
            <a:spLocks noGrp="1"/>
          </p:cNvSpPr>
          <p:nvPr>
            <p:ph idx="1"/>
          </p:nvPr>
        </p:nvSpPr>
        <p:spPr>
          <a:xfrm>
            <a:off x="646112" y="2052919"/>
            <a:ext cx="5343628" cy="3517372"/>
          </a:xfrm>
        </p:spPr>
        <p:txBody>
          <a:bodyPr>
            <a:normAutofit fontScale="92500" lnSpcReduction="10000"/>
          </a:bodyPr>
          <a:lstStyle/>
          <a:p>
            <a:pPr marL="0" indent="0" algn="just">
              <a:buNone/>
            </a:pPr>
            <a:r>
              <a:rPr lang="el-GR" sz="1800" b="0" i="0" dirty="0">
                <a:effectLst/>
                <a:latin typeface="Arial" panose="020B0604020202020204" pitchFamily="34" charset="0"/>
                <a:cs typeface="Arial" panose="020B0604020202020204" pitchFamily="34" charset="0"/>
              </a:rPr>
              <a:t>Το «Μεγάλο Κανάλι», γνωστό και ως «</a:t>
            </a:r>
            <a:r>
              <a:rPr lang="el-GR" sz="1800" b="0" i="0" dirty="0" err="1">
                <a:effectLst/>
                <a:latin typeface="Arial" panose="020B0604020202020204" pitchFamily="34" charset="0"/>
                <a:cs typeface="Arial" panose="020B0604020202020204" pitchFamily="34" charset="0"/>
              </a:rPr>
              <a:t>canalazzo</a:t>
            </a:r>
            <a:r>
              <a:rPr lang="el-GR" sz="1800" b="0" i="0" dirty="0">
                <a:effectLst/>
                <a:latin typeface="Arial" panose="020B0604020202020204" pitchFamily="34" charset="0"/>
                <a:cs typeface="Arial" panose="020B0604020202020204" pitchFamily="34" charset="0"/>
              </a:rPr>
              <a:t>», αποτελεί τον κύριο υδάτινο άξονα μετακίνησης στην Βενετία. Με μήκος 3,8 </a:t>
            </a:r>
            <a:r>
              <a:rPr lang="el-GR" sz="1800" b="0" i="0" dirty="0" err="1">
                <a:effectLst/>
                <a:latin typeface="Arial" panose="020B0604020202020204" pitchFamily="34" charset="0"/>
                <a:cs typeface="Arial" panose="020B0604020202020204" pitchFamily="34" charset="0"/>
              </a:rPr>
              <a:t>χλ</a:t>
            </a:r>
            <a:r>
              <a:rPr lang="el-GR" sz="1800" b="0" i="0" dirty="0">
                <a:effectLst/>
                <a:latin typeface="Arial" panose="020B0604020202020204" pitchFamily="34" charset="0"/>
                <a:cs typeface="Arial" panose="020B0604020202020204" pitchFamily="34" charset="0"/>
              </a:rPr>
              <a:t>µ., πλάτος από 30-90 µ., βάθος περίπου 5 µ., ξεκινάει από τη λεκάνη του Αγίου Μάρκου και καταλήγει σε μια  λίμνη κοντά στον σιδηροδρομικό σταθμό της Αγίας Λουκίας.</a:t>
            </a:r>
          </a:p>
          <a:p>
            <a:pPr marL="0" indent="0" algn="just">
              <a:buNone/>
            </a:pPr>
            <a:r>
              <a:rPr lang="el-GR" sz="1800" b="0" i="0" dirty="0">
                <a:effectLst/>
                <a:latin typeface="Arial" panose="020B0604020202020204" pitchFamily="34" charset="0"/>
                <a:cs typeface="Arial" panose="020B0604020202020204" pitchFamily="34" charset="0"/>
              </a:rPr>
              <a:t>Κατά τη διαδρομή του, στις όχθες του περιβάλλεται από συνολικά περίπου 170 κτήρια που ανήκαν κυρίως σε πλούσιες οικογένειες της Βενετίας (όπως το </a:t>
            </a:r>
            <a:r>
              <a:rPr lang="el-GR" sz="1800" b="0" i="0" dirty="0" err="1">
                <a:effectLst/>
                <a:latin typeface="Arial" panose="020B0604020202020204" pitchFamily="34" charset="0"/>
                <a:cs typeface="Arial" panose="020B0604020202020204" pitchFamily="34" charset="0"/>
              </a:rPr>
              <a:t>Ca</a:t>
            </a:r>
            <a:r>
              <a:rPr lang="el-GR" sz="1800" b="0" i="0" dirty="0">
                <a:effectLst/>
                <a:latin typeface="Arial" panose="020B0604020202020204" pitchFamily="34" charset="0"/>
                <a:cs typeface="Arial" panose="020B0604020202020204" pitchFamily="34" charset="0"/>
              </a:rPr>
              <a:t>’ d’ </a:t>
            </a:r>
            <a:r>
              <a:rPr lang="el-GR" sz="1800" b="0" i="0" dirty="0" err="1">
                <a:effectLst/>
                <a:latin typeface="Arial" panose="020B0604020202020204" pitchFamily="34" charset="0"/>
                <a:cs typeface="Arial" panose="020B0604020202020204" pitchFamily="34" charset="0"/>
              </a:rPr>
              <a:t>Oro</a:t>
            </a:r>
            <a:r>
              <a:rPr lang="el-GR" sz="1800" b="0" i="0" dirty="0">
                <a:effectLst/>
                <a:latin typeface="Arial" panose="020B0604020202020204" pitchFamily="34" charset="0"/>
                <a:cs typeface="Arial" panose="020B0604020202020204" pitchFamily="34" charset="0"/>
              </a:rPr>
              <a:t> και το </a:t>
            </a:r>
            <a:r>
              <a:rPr lang="el-GR" sz="1800" b="0" i="0" dirty="0" err="1">
                <a:effectLst/>
                <a:latin typeface="Arial" panose="020B0604020202020204" pitchFamily="34" charset="0"/>
                <a:cs typeface="Arial" panose="020B0604020202020204" pitchFamily="34" charset="0"/>
              </a:rPr>
              <a:t>palazzo</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Ca</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da</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Mosto</a:t>
            </a:r>
            <a:r>
              <a:rPr lang="el-GR" sz="1800" b="0" i="0" dirty="0">
                <a:effectLst/>
                <a:latin typeface="Arial" panose="020B0604020202020204" pitchFamily="34" charset="0"/>
                <a:cs typeface="Arial" panose="020B0604020202020204" pitchFamily="34" charset="0"/>
              </a:rPr>
              <a:t> του 13ου αι.). Η κίνηση στο κανάλι συντελείται µε ιδιωτικές βάρκες, από τα </a:t>
            </a:r>
            <a:r>
              <a:rPr lang="el-GR" sz="1800" b="0" i="0" dirty="0" err="1">
                <a:effectLst/>
                <a:latin typeface="Arial" panose="020B0604020202020204" pitchFamily="34" charset="0"/>
                <a:cs typeface="Arial" panose="020B0604020202020204" pitchFamily="34" charset="0"/>
              </a:rPr>
              <a:t>vaporetti</a:t>
            </a:r>
            <a:r>
              <a:rPr lang="el-GR" sz="1800" b="0" i="0" dirty="0">
                <a:effectLst/>
                <a:latin typeface="Arial" panose="020B0604020202020204" pitchFamily="34" charset="0"/>
                <a:cs typeface="Arial" panose="020B0604020202020204" pitchFamily="34" charset="0"/>
              </a:rPr>
              <a:t> (τα θαλάσσια λεωφορεία, µε γύρω στις 20 στάσεις), θαλάσσια ταξί και τις διάσημες γόνδολες.</a:t>
            </a:r>
          </a:p>
          <a:p>
            <a:endParaRPr lang="el-GR" dirty="0"/>
          </a:p>
        </p:txBody>
      </p:sp>
      <p:pic>
        <p:nvPicPr>
          <p:cNvPr id="2052" name="Picture 4">
            <a:extLst>
              <a:ext uri="{FF2B5EF4-FFF2-40B4-BE49-F238E27FC236}">
                <a16:creationId xmlns:a16="http://schemas.microsoft.com/office/drawing/2014/main" id="{BB5D8515-4A69-45B5-B04D-8543028EA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347" y="3629182"/>
            <a:ext cx="3935594" cy="26257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F2E7301-F38F-4874-9F95-771442075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860" y="260925"/>
            <a:ext cx="4530878" cy="316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615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21DD57-2EC1-4A7E-9430-4E74DABEBCD5}"/>
              </a:ext>
            </a:extLst>
          </p:cNvPr>
          <p:cNvSpPr>
            <a:spLocks noGrp="1"/>
          </p:cNvSpPr>
          <p:nvPr>
            <p:ph type="title"/>
          </p:nvPr>
        </p:nvSpPr>
        <p:spPr>
          <a:xfrm>
            <a:off x="226663" y="343949"/>
            <a:ext cx="6811702" cy="1257630"/>
          </a:xfrm>
        </p:spPr>
        <p:txBody>
          <a:bodyPr/>
          <a:lstStyle/>
          <a:p>
            <a:r>
              <a:rPr lang="el-GR" b="0" i="0" dirty="0">
                <a:solidFill>
                  <a:srgbClr val="111111"/>
                </a:solidFill>
                <a:effectLst/>
                <a:latin typeface="Roboto" panose="02000000000000000000" pitchFamily="2" charset="0"/>
              </a:rPr>
              <a:t> </a:t>
            </a:r>
            <a:r>
              <a:rPr lang="el-GR" b="0" i="0" dirty="0">
                <a:solidFill>
                  <a:schemeClr val="accent3"/>
                </a:solidFill>
                <a:effectLst/>
                <a:latin typeface="Roboto" panose="02000000000000000000" pitchFamily="2" charset="0"/>
              </a:rPr>
              <a:t>4)Γέφυρα των Στεναγµών</a:t>
            </a:r>
            <a:br>
              <a:rPr lang="el-GR" b="0" i="0" dirty="0">
                <a:solidFill>
                  <a:srgbClr val="111111"/>
                </a:solidFill>
                <a:effectLst/>
                <a:latin typeface="Roboto" panose="02000000000000000000" pitchFamily="2" charset="0"/>
              </a:rPr>
            </a:br>
            <a:endParaRPr lang="el-GR" dirty="0"/>
          </a:p>
        </p:txBody>
      </p:sp>
      <p:sp>
        <p:nvSpPr>
          <p:cNvPr id="3" name="Θέση περιεχομένου 2">
            <a:extLst>
              <a:ext uri="{FF2B5EF4-FFF2-40B4-BE49-F238E27FC236}">
                <a16:creationId xmlns:a16="http://schemas.microsoft.com/office/drawing/2014/main" id="{33739567-E16F-4208-AEC2-0172479E91BB}"/>
              </a:ext>
            </a:extLst>
          </p:cNvPr>
          <p:cNvSpPr>
            <a:spLocks noGrp="1"/>
          </p:cNvSpPr>
          <p:nvPr>
            <p:ph idx="1"/>
          </p:nvPr>
        </p:nvSpPr>
        <p:spPr>
          <a:xfrm>
            <a:off x="536895" y="2052919"/>
            <a:ext cx="5066951" cy="4146546"/>
          </a:xfrm>
        </p:spPr>
        <p:txBody>
          <a:bodyPr>
            <a:normAutofit/>
          </a:bodyPr>
          <a:lstStyle/>
          <a:p>
            <a:pPr marL="0" indent="0" algn="just">
              <a:buNone/>
            </a:pPr>
            <a:r>
              <a:rPr lang="el-GR" sz="1800" b="0" i="0" dirty="0">
                <a:effectLst/>
                <a:latin typeface="Arial" panose="020B0604020202020204" pitchFamily="34" charset="0"/>
                <a:cs typeface="Arial" panose="020B0604020202020204" pitchFamily="34" charset="0"/>
              </a:rPr>
              <a:t>Η μόνη κλειστή γέφυρα της Βενετίας, η διάσημη «Γέφυρα των Στεναγµών», σχεδιάστηκε από τον </a:t>
            </a:r>
            <a:r>
              <a:rPr lang="el-GR" sz="1800" b="0" i="0" dirty="0" err="1">
                <a:effectLst/>
                <a:latin typeface="Arial" panose="020B0604020202020204" pitchFamily="34" charset="0"/>
                <a:cs typeface="Arial" panose="020B0604020202020204" pitchFamily="34" charset="0"/>
              </a:rPr>
              <a:t>Αntonio</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Kontino</a:t>
            </a:r>
            <a:r>
              <a:rPr lang="el-GR" sz="1800" b="0" i="0" dirty="0">
                <a:effectLst/>
                <a:latin typeface="Arial" panose="020B0604020202020204" pitchFamily="34" charset="0"/>
                <a:cs typeface="Arial" panose="020B0604020202020204" pitchFamily="34" charset="0"/>
              </a:rPr>
              <a:t> και χτίστηκε στις αρχές του 17ου. Ενώνει την παλιά φυλακή και τα δωμάτια των ανακρίσεων του παλατιού του Δόγη µε τη νέα φυλακή που βρισκόταν ακριβώς απέναντι. Τα πολλά γλυπτά της διακόσμησης παριστάνουν ως επί το πλείστων λυπημένα ή θυμωμένα πρόσωπα. Το όνομά της εικάζεται ότι της αποδόθηκε διότι από εκεί περνούσαν οι κατάδικοι για να πάνε προς τις φυλακές και εκεί </a:t>
            </a:r>
            <a:r>
              <a:rPr lang="el-GR" sz="1800" dirty="0">
                <a:latin typeface="Arial" panose="020B0604020202020204" pitchFamily="34" charset="0"/>
                <a:cs typeface="Arial" panose="020B0604020202020204" pitchFamily="34" charset="0"/>
              </a:rPr>
              <a:t>μ</a:t>
            </a:r>
            <a:r>
              <a:rPr lang="el-GR" sz="1800" b="0" i="0" dirty="0">
                <a:effectLst/>
                <a:latin typeface="Arial" panose="020B0604020202020204" pitchFamily="34" charset="0"/>
                <a:cs typeface="Arial" panose="020B0604020202020204" pitchFamily="34" charset="0"/>
              </a:rPr>
              <a:t>πορούσαν</a:t>
            </a:r>
            <a:r>
              <a:rPr lang="el-GR" sz="1800" dirty="0">
                <a:latin typeface="Arial" panose="020B0604020202020204" pitchFamily="34" charset="0"/>
                <a:cs typeface="Arial" panose="020B0604020202020204" pitchFamily="34" charset="0"/>
              </a:rPr>
              <a:t> </a:t>
            </a:r>
            <a:r>
              <a:rPr lang="el-GR" sz="1800" b="0" i="0" dirty="0">
                <a:effectLst/>
                <a:latin typeface="Arial" panose="020B0604020202020204" pitchFamily="34" charset="0"/>
                <a:cs typeface="Arial" panose="020B0604020202020204" pitchFamily="34" charset="0"/>
              </a:rPr>
              <a:t>να πάρουν την τελευταία ανάσα καθαρού αέρα!</a:t>
            </a:r>
            <a:endParaRPr lang="el-GR" sz="1800" dirty="0">
              <a:latin typeface="Arial" panose="020B0604020202020204" pitchFamily="34" charset="0"/>
              <a:cs typeface="Arial" panose="020B0604020202020204" pitchFamily="34" charset="0"/>
            </a:endParaRPr>
          </a:p>
        </p:txBody>
      </p:sp>
      <p:pic>
        <p:nvPicPr>
          <p:cNvPr id="3074" name="Picture 2" descr="Βενετία: Ο απόλυτος χρηστικός οδηγός για ένα αξέχαστο ταξίδι">
            <a:extLst>
              <a:ext uri="{FF2B5EF4-FFF2-40B4-BE49-F238E27FC236}">
                <a16:creationId xmlns:a16="http://schemas.microsoft.com/office/drawing/2014/main" id="{F1DA96EE-BE8E-4039-8EA0-2C9EF84F1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079" y="1702965"/>
            <a:ext cx="4615833" cy="369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420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DAF084-BC3B-4F66-81BE-8923217E3C1D}"/>
              </a:ext>
            </a:extLst>
          </p:cNvPr>
          <p:cNvSpPr>
            <a:spLocks noGrp="1"/>
          </p:cNvSpPr>
          <p:nvPr>
            <p:ph type="title"/>
          </p:nvPr>
        </p:nvSpPr>
        <p:spPr/>
        <p:txBody>
          <a:bodyPr/>
          <a:lstStyle/>
          <a:p>
            <a:r>
              <a:rPr lang="el-GR" dirty="0"/>
              <a:t>     </a:t>
            </a:r>
            <a:r>
              <a:rPr lang="el-GR" dirty="0">
                <a:solidFill>
                  <a:schemeClr val="bg2">
                    <a:lumMod val="60000"/>
                    <a:lumOff val="40000"/>
                  </a:schemeClr>
                </a:solidFill>
              </a:rPr>
              <a:t>Μιλάνο </a:t>
            </a:r>
          </a:p>
        </p:txBody>
      </p:sp>
      <p:sp>
        <p:nvSpPr>
          <p:cNvPr id="3" name="Θέση περιεχομένου 2">
            <a:extLst>
              <a:ext uri="{FF2B5EF4-FFF2-40B4-BE49-F238E27FC236}">
                <a16:creationId xmlns:a16="http://schemas.microsoft.com/office/drawing/2014/main" id="{18873214-9170-403C-B829-F1A409BC2540}"/>
              </a:ext>
            </a:extLst>
          </p:cNvPr>
          <p:cNvSpPr>
            <a:spLocks noGrp="1"/>
          </p:cNvSpPr>
          <p:nvPr>
            <p:ph idx="1"/>
          </p:nvPr>
        </p:nvSpPr>
        <p:spPr>
          <a:xfrm>
            <a:off x="646111" y="1641858"/>
            <a:ext cx="3871360" cy="4195481"/>
          </a:xfrm>
        </p:spPr>
        <p:txBody>
          <a:bodyPr>
            <a:normAutofit lnSpcReduction="10000"/>
          </a:bodyPr>
          <a:lstStyle/>
          <a:p>
            <a:pPr marL="0" indent="0" algn="just">
              <a:buNone/>
            </a:pPr>
            <a:r>
              <a:rPr lang="el-GR" sz="1800" dirty="0">
                <a:latin typeface="Arial" panose="020B0604020202020204" pitchFamily="34" charset="0"/>
                <a:cs typeface="Arial" panose="020B0604020202020204" pitchFamily="34" charset="0"/>
              </a:rPr>
              <a:t>Τ</a:t>
            </a:r>
            <a:r>
              <a:rPr lang="el-GR" sz="1800" b="0" i="0" dirty="0">
                <a:effectLst/>
                <a:latin typeface="Arial" panose="020B0604020202020204" pitchFamily="34" charset="0"/>
                <a:cs typeface="Arial" panose="020B0604020202020204" pitchFamily="34" charset="0"/>
              </a:rPr>
              <a:t>ο </a:t>
            </a:r>
            <a:r>
              <a:rPr lang="el-GR" sz="1800" b="1" i="0" dirty="0">
                <a:effectLst/>
                <a:latin typeface="Arial" panose="020B0604020202020204" pitchFamily="34" charset="0"/>
                <a:cs typeface="Arial" panose="020B0604020202020204" pitchFamily="34" charset="0"/>
              </a:rPr>
              <a:t>Μιλάνο</a:t>
            </a:r>
            <a:r>
              <a:rPr lang="el-GR" sz="1800" b="0" i="0" dirty="0">
                <a:effectLst/>
                <a:latin typeface="Arial" panose="020B0604020202020204" pitchFamily="34" charset="0"/>
                <a:cs typeface="Arial" panose="020B0604020202020204" pitchFamily="34" charset="0"/>
              </a:rPr>
              <a:t> είναι πόλη στη βόρεια </a:t>
            </a:r>
            <a:r>
              <a:rPr lang="el-GR" sz="1800" dirty="0">
                <a:latin typeface="Arial" panose="020B0604020202020204" pitchFamily="34" charset="0"/>
                <a:cs typeface="Arial" panose="020B0604020202020204" pitchFamily="34" charset="0"/>
              </a:rPr>
              <a:t>Ιταλία</a:t>
            </a:r>
            <a:r>
              <a:rPr lang="el-GR" sz="1800" b="0" i="0" dirty="0">
                <a:effectLst/>
                <a:latin typeface="Arial" panose="020B0604020202020204" pitchFamily="34" charset="0"/>
                <a:cs typeface="Arial" panose="020B0604020202020204" pitchFamily="34" charset="0"/>
              </a:rPr>
              <a:t>. Αποτελεί τη πρωτεύουσα της </a:t>
            </a:r>
            <a:r>
              <a:rPr lang="el-GR" sz="1800" dirty="0">
                <a:latin typeface="Arial" panose="020B0604020202020204" pitchFamily="34" charset="0"/>
                <a:cs typeface="Arial" panose="020B0604020202020204" pitchFamily="34" charset="0"/>
              </a:rPr>
              <a:t>Λομβαρδίας</a:t>
            </a:r>
            <a:r>
              <a:rPr lang="el-GR" sz="1800" b="0" i="0" dirty="0">
                <a:effectLst/>
                <a:latin typeface="Arial" panose="020B0604020202020204" pitchFamily="34" charset="0"/>
                <a:cs typeface="Arial" panose="020B0604020202020204" pitchFamily="34" charset="0"/>
              </a:rPr>
              <a:t> και είναι η δεύτερη σε πληθυσμό πόλη της Ιταλίας μετά τη </a:t>
            </a:r>
            <a:r>
              <a:rPr lang="el-GR" sz="1800" dirty="0">
                <a:latin typeface="Arial" panose="020B0604020202020204" pitchFamily="34" charset="0"/>
                <a:cs typeface="Arial" panose="020B0604020202020204" pitchFamily="34" charset="0"/>
              </a:rPr>
              <a:t>Ρώμη</a:t>
            </a:r>
            <a:r>
              <a:rPr lang="el-GR" sz="1800" b="0" i="0" dirty="0">
                <a:effectLst/>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Τ</a:t>
            </a:r>
            <a:r>
              <a:rPr lang="el-GR" b="0" i="0" dirty="0">
                <a:effectLst/>
                <a:latin typeface="Arial" panose="020B0604020202020204" pitchFamily="34" charset="0"/>
                <a:cs typeface="Arial" panose="020B0604020202020204" pitchFamily="34" charset="0"/>
              </a:rPr>
              <a:t>ο Μιλάνο καθιστά έντονη την παρουσία του σε πολλούς τομείς κυρίως στη βιομηχανία της μόδας. Μαζί με τα ισχυρά ονόματα του Παρισιού, της Νέας Υόρκης και του Λονδίνου, το Μιλάνο αναφέρεται ως μία από τις πρωτεύουσες της μόδας του κόσμου.</a:t>
            </a:r>
          </a:p>
          <a:p>
            <a:endParaRPr lang="el-GR" dirty="0"/>
          </a:p>
        </p:txBody>
      </p:sp>
      <p:pic>
        <p:nvPicPr>
          <p:cNvPr id="3076" name="Picture 4" descr="Μιλάνο Αρχεία - Safe Travel">
            <a:extLst>
              <a:ext uri="{FF2B5EF4-FFF2-40B4-BE49-F238E27FC236}">
                <a16:creationId xmlns:a16="http://schemas.microsoft.com/office/drawing/2014/main" id="{A1A5DD93-5737-4253-934F-C5E28D3D5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533" y="74889"/>
            <a:ext cx="5563691" cy="33541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lan, Italy - September 24, 2017: Gucci Store in Milan. Fashio Editorial  Stock Photo - Image of maison, moda: 112959618">
            <a:extLst>
              <a:ext uri="{FF2B5EF4-FFF2-40B4-BE49-F238E27FC236}">
                <a16:creationId xmlns:a16="http://schemas.microsoft.com/office/drawing/2014/main" id="{C8678A5D-3465-4281-9A7B-5D11840D9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947" y="3589392"/>
            <a:ext cx="5486399" cy="319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28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409B8B-19A4-411B-B264-14B10E450B61}"/>
              </a:ext>
            </a:extLst>
          </p:cNvPr>
          <p:cNvSpPr>
            <a:spLocks noGrp="1"/>
          </p:cNvSpPr>
          <p:nvPr>
            <p:ph type="title"/>
          </p:nvPr>
        </p:nvSpPr>
        <p:spPr/>
        <p:txBody>
          <a:bodyPr/>
          <a:lstStyle/>
          <a:p>
            <a:r>
              <a:rPr lang="el-GR" b="0" i="0" u="none" strike="noStrike" cap="all" dirty="0">
                <a:solidFill>
                  <a:srgbClr val="FBC740"/>
                </a:solidFill>
                <a:effectLst/>
                <a:latin typeface="Roboto" panose="02000000000000000000" pitchFamily="2" charset="0"/>
                <a:hlinkClick r:id="rId2"/>
              </a:rPr>
              <a:t>ΑΞΙΟΘΕΑΤΑ ΣΤΟ ΜΙΛΑΝΟ</a:t>
            </a:r>
            <a:endParaRPr lang="el-GR" dirty="0"/>
          </a:p>
        </p:txBody>
      </p:sp>
      <p:sp>
        <p:nvSpPr>
          <p:cNvPr id="3" name="Θέση περιεχομένου 2">
            <a:extLst>
              <a:ext uri="{FF2B5EF4-FFF2-40B4-BE49-F238E27FC236}">
                <a16:creationId xmlns:a16="http://schemas.microsoft.com/office/drawing/2014/main" id="{5269C083-72AD-4C15-868C-9293DE4EFAE2}"/>
              </a:ext>
            </a:extLst>
          </p:cNvPr>
          <p:cNvSpPr>
            <a:spLocks noGrp="1"/>
          </p:cNvSpPr>
          <p:nvPr>
            <p:ph idx="1"/>
          </p:nvPr>
        </p:nvSpPr>
        <p:spPr>
          <a:xfrm>
            <a:off x="1103312" y="2052918"/>
            <a:ext cx="4852871" cy="4352364"/>
          </a:xfrm>
        </p:spPr>
        <p:txBody>
          <a:bodyPr>
            <a:normAutofit/>
          </a:bodyPr>
          <a:lstStyle/>
          <a:p>
            <a:pPr marL="0" indent="0">
              <a:buNone/>
            </a:pPr>
            <a:r>
              <a:rPr lang="el-GR" sz="1800" b="0" i="0" dirty="0">
                <a:solidFill>
                  <a:srgbClr val="FFC000"/>
                </a:solidFill>
                <a:effectLst/>
                <a:latin typeface="Arial" panose="020B0604020202020204" pitchFamily="34" charset="0"/>
                <a:cs typeface="Arial" panose="020B0604020202020204" pitchFamily="34" charset="0"/>
              </a:rPr>
              <a:t>1) Ντουόμο του Μιλάνου</a:t>
            </a:r>
          </a:p>
          <a:p>
            <a:pPr marL="0" indent="0">
              <a:buNone/>
            </a:pPr>
            <a:r>
              <a:rPr lang="el-GR" sz="1800" b="0" i="0" dirty="0">
                <a:effectLst/>
                <a:latin typeface="Arial" panose="020B0604020202020204" pitchFamily="34" charset="0"/>
                <a:cs typeface="Arial" panose="020B0604020202020204" pitchFamily="34" charset="0"/>
              </a:rPr>
              <a:t>Θεωρείται ο μεγαλύτερος καθεδρικός ναός της Ιταλίας. Έχει γοτθική αρχιτεκτονική και βρίσκεται στο κέντρο του Μιλάνου. Μπροστά από τον ναό δεσπόζει η ομώνυμη πλατεία </a:t>
            </a:r>
            <a:r>
              <a:rPr lang="el-GR" sz="1800" b="0" i="0" dirty="0" err="1">
                <a:effectLst/>
                <a:latin typeface="Arial" panose="020B0604020202020204" pitchFamily="34" charset="0"/>
                <a:cs typeface="Arial" panose="020B0604020202020204" pitchFamily="34" charset="0"/>
              </a:rPr>
              <a:t>Duomo</a:t>
            </a:r>
            <a:r>
              <a:rPr lang="el-GR" sz="1800" b="0" i="0" dirty="0">
                <a:effectLst/>
                <a:latin typeface="Arial" panose="020B0604020202020204" pitchFamily="34" charset="0"/>
                <a:cs typeface="Arial" panose="020B0604020202020204" pitchFamily="34" charset="0"/>
              </a:rPr>
              <a:t>.</a:t>
            </a:r>
          </a:p>
          <a:p>
            <a:pPr marL="0" indent="0">
              <a:buNone/>
            </a:pPr>
            <a:r>
              <a:rPr lang="el-GR" sz="1800" b="0" i="0" dirty="0">
                <a:solidFill>
                  <a:srgbClr val="FFC000"/>
                </a:solidFill>
                <a:effectLst/>
                <a:latin typeface="Arial" panose="020B0604020202020204" pitchFamily="34" charset="0"/>
                <a:cs typeface="Arial" panose="020B0604020202020204" pitchFamily="34" charset="0"/>
              </a:rPr>
              <a:t>2) Σκάλα του Μιλάνου</a:t>
            </a:r>
          </a:p>
          <a:p>
            <a:pPr marL="0" indent="0">
              <a:buNone/>
            </a:pPr>
            <a:r>
              <a:rPr lang="el-GR" sz="1800" b="0" i="0" dirty="0">
                <a:effectLst/>
                <a:latin typeface="Arial" panose="020B0604020202020204" pitchFamily="34" charset="0"/>
                <a:cs typeface="Arial" panose="020B0604020202020204" pitchFamily="34" charset="0"/>
              </a:rPr>
              <a:t> Κτίστηκε από τον αρχιτέκτονα </a:t>
            </a:r>
            <a:r>
              <a:rPr lang="el-GR" sz="1800" b="0" i="0" dirty="0" err="1">
                <a:effectLst/>
                <a:latin typeface="Arial" panose="020B0604020202020204" pitchFamily="34" charset="0"/>
                <a:cs typeface="Arial" panose="020B0604020202020204" pitchFamily="34" charset="0"/>
              </a:rPr>
              <a:t>Giuseppe</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Piermarini</a:t>
            </a:r>
            <a:r>
              <a:rPr lang="el-GR" sz="1800" b="0" i="0" dirty="0">
                <a:effectLst/>
                <a:latin typeface="Arial" panose="020B0604020202020204" pitchFamily="34" charset="0"/>
                <a:cs typeface="Arial" panose="020B0604020202020204" pitchFamily="34" charset="0"/>
              </a:rPr>
              <a:t> κατόπιν εντολής της αυτοκράτειρας Μαρίας Τερέζα της Αυστρίας. Το έργο ολοκληρώθηκε σε μόλις δύο χρόνια – από το 1776 έως το 1778.</a:t>
            </a:r>
            <a:endParaRPr lang="el-GR" sz="1800" dirty="0">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AE75ABF7-F72B-40AC-BA5E-1E5654C14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46354"/>
            <a:ext cx="4166418" cy="27767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A50EDDB-63D9-4D43-AF6B-387B961F6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2313" y="167779"/>
            <a:ext cx="4450400" cy="318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69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DF0448-DB62-4BC4-8EFB-F02E25987E0D}"/>
              </a:ext>
            </a:extLst>
          </p:cNvPr>
          <p:cNvSpPr>
            <a:spLocks noGrp="1"/>
          </p:cNvSpPr>
          <p:nvPr>
            <p:ph type="title"/>
          </p:nvPr>
        </p:nvSpPr>
        <p:spPr/>
        <p:txBody>
          <a:bodyPr/>
          <a:lstStyle/>
          <a:p>
            <a:r>
              <a:rPr lang="el-GR" cap="all" dirty="0">
                <a:solidFill>
                  <a:schemeClr val="bg2">
                    <a:lumMod val="60000"/>
                    <a:lumOff val="40000"/>
                  </a:schemeClr>
                </a:solidFill>
                <a:latin typeface="Roboto" panose="02000000000000000000" pitchFamily="2" charset="0"/>
              </a:rPr>
              <a:t>ΑΞΙΟΘΕΑΤΑ ΣΤΟ ΜΙΛΑΝΟ</a:t>
            </a:r>
            <a:endParaRPr lang="el-GR" dirty="0">
              <a:solidFill>
                <a:schemeClr val="bg2">
                  <a:lumMod val="60000"/>
                  <a:lumOff val="40000"/>
                </a:schemeClr>
              </a:solidFill>
            </a:endParaRPr>
          </a:p>
        </p:txBody>
      </p:sp>
      <p:sp>
        <p:nvSpPr>
          <p:cNvPr id="3" name="Θέση περιεχομένου 2">
            <a:extLst>
              <a:ext uri="{FF2B5EF4-FFF2-40B4-BE49-F238E27FC236}">
                <a16:creationId xmlns:a16="http://schemas.microsoft.com/office/drawing/2014/main" id="{73CECDAD-3606-4B76-8833-24446E474F8C}"/>
              </a:ext>
            </a:extLst>
          </p:cNvPr>
          <p:cNvSpPr>
            <a:spLocks noGrp="1"/>
          </p:cNvSpPr>
          <p:nvPr>
            <p:ph idx="1"/>
          </p:nvPr>
        </p:nvSpPr>
        <p:spPr>
          <a:xfrm>
            <a:off x="391486" y="1736269"/>
            <a:ext cx="5704514" cy="4112990"/>
          </a:xfrm>
        </p:spPr>
        <p:txBody>
          <a:bodyPr>
            <a:normAutofit lnSpcReduction="10000"/>
          </a:bodyPr>
          <a:lstStyle/>
          <a:p>
            <a:pPr marL="0" indent="0" algn="just">
              <a:buNone/>
            </a:pPr>
            <a:r>
              <a:rPr lang="el-GR" dirty="0">
                <a:solidFill>
                  <a:srgbClr val="FFC000"/>
                </a:solidFill>
              </a:rPr>
              <a:t>3) </a:t>
            </a:r>
            <a:r>
              <a:rPr lang="el-GR" b="0" i="0" dirty="0">
                <a:solidFill>
                  <a:srgbClr val="FFC000"/>
                </a:solidFill>
                <a:effectLst/>
                <a:latin typeface="Tinos"/>
              </a:rPr>
              <a:t>Ο Μυστικός Δείπνος</a:t>
            </a:r>
          </a:p>
          <a:p>
            <a:pPr marL="0" indent="0" algn="just">
              <a:buNone/>
            </a:pPr>
            <a:r>
              <a:rPr lang="el-GR" sz="1800" b="0" i="0" dirty="0">
                <a:effectLst/>
                <a:latin typeface="Arial" panose="020B0604020202020204" pitchFamily="34" charset="0"/>
                <a:cs typeface="Arial" panose="020B0604020202020204" pitchFamily="34" charset="0"/>
              </a:rPr>
              <a:t>Το τελευταίο δείπνο, ένα από τα πιο διάσημα έργα τέχνης στον κόσμο, ζωγραφισμένο από τον </a:t>
            </a:r>
            <a:r>
              <a:rPr lang="el-GR" sz="1800" b="0" i="0" dirty="0" err="1">
                <a:effectLst/>
                <a:latin typeface="Arial" panose="020B0604020202020204" pitchFamily="34" charset="0"/>
                <a:cs typeface="Arial" panose="020B0604020202020204" pitchFamily="34" charset="0"/>
              </a:rPr>
              <a:t>Leonardo</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da</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Vinci</a:t>
            </a:r>
            <a:r>
              <a:rPr lang="el-GR" sz="1800" b="0" i="0" dirty="0">
                <a:effectLst/>
                <a:latin typeface="Arial" panose="020B0604020202020204" pitchFamily="34" charset="0"/>
                <a:cs typeface="Arial" panose="020B0604020202020204" pitchFamily="34" charset="0"/>
              </a:rPr>
              <a:t> κατά πάσα πιθανότητα μεταξύ 1495 και 1498 για τη Δομινικανή μονή </a:t>
            </a:r>
            <a:r>
              <a:rPr lang="el-GR" sz="1800" b="0" i="0" dirty="0" err="1">
                <a:effectLst/>
                <a:latin typeface="Arial" panose="020B0604020202020204" pitchFamily="34" charset="0"/>
                <a:cs typeface="Arial" panose="020B0604020202020204" pitchFamily="34" charset="0"/>
              </a:rPr>
              <a:t>Santa</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Maria</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delle</a:t>
            </a:r>
            <a:r>
              <a:rPr lang="el-GR" sz="1800" b="0" i="0" dirty="0">
                <a:effectLst/>
                <a:latin typeface="Arial" panose="020B0604020202020204" pitchFamily="34" charset="0"/>
                <a:cs typeface="Arial" panose="020B0604020202020204" pitchFamily="34" charset="0"/>
              </a:rPr>
              <a:t> </a:t>
            </a:r>
            <a:r>
              <a:rPr lang="el-GR" sz="1800" b="0" i="0" dirty="0" err="1">
                <a:effectLst/>
                <a:latin typeface="Arial" panose="020B0604020202020204" pitchFamily="34" charset="0"/>
                <a:cs typeface="Arial" panose="020B0604020202020204" pitchFamily="34" charset="0"/>
              </a:rPr>
              <a:t>Grazie</a:t>
            </a:r>
            <a:r>
              <a:rPr lang="el-GR" sz="1800" b="0" i="0" dirty="0">
                <a:effectLst/>
                <a:latin typeface="Arial" panose="020B0604020202020204" pitchFamily="34" charset="0"/>
                <a:cs typeface="Arial" panose="020B0604020202020204" pitchFamily="34" charset="0"/>
              </a:rPr>
              <a:t> στο Μιλάνο.</a:t>
            </a:r>
          </a:p>
          <a:p>
            <a:pPr marL="0" indent="0" algn="just">
              <a:buNone/>
            </a:pPr>
            <a:r>
              <a:rPr lang="el-GR" sz="1800" b="0" i="0" dirty="0">
                <a:effectLst/>
                <a:latin typeface="Arial" panose="020B0604020202020204" pitchFamily="34" charset="0"/>
                <a:cs typeface="Arial" panose="020B0604020202020204" pitchFamily="34" charset="0"/>
              </a:rPr>
              <a:t>Απεικονίζει τη δραματική σκηνή όπου ο Ιησούς δηλώνει ότι ένας από τους Αποστόλους θα τον προδώσει. Σύμφωνα με την πεποίθηση του Λεονάρντο ότι η στάση, η χειρονομία και η έκφραση πρέπει να εκδηλώνουν τις «έννοιες του νου», κάθε ένας από τους 12 μαθητές αντιδρά με τρόπο που ο Λεονάρντο θεωρούσε κατάλληλος για την προσωπικότητα αυτού του ανθρώπου.</a:t>
            </a:r>
          </a:p>
          <a:p>
            <a:pPr marL="0" indent="0">
              <a:buNone/>
            </a:pPr>
            <a:endParaRPr lang="el-GR" dirty="0"/>
          </a:p>
        </p:txBody>
      </p:sp>
      <p:pic>
        <p:nvPicPr>
          <p:cNvPr id="5122" name="Picture 2">
            <a:extLst>
              <a:ext uri="{FF2B5EF4-FFF2-40B4-BE49-F238E27FC236}">
                <a16:creationId xmlns:a16="http://schemas.microsoft.com/office/drawing/2014/main" id="{670B0789-18A5-4594-8211-5BD6CA084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385" y="1736269"/>
            <a:ext cx="5704514" cy="394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08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70BAA3-AE07-4416-89F5-90C7883A6B21}"/>
              </a:ext>
            </a:extLst>
          </p:cNvPr>
          <p:cNvSpPr txBox="1"/>
          <p:nvPr/>
        </p:nvSpPr>
        <p:spPr>
          <a:xfrm>
            <a:off x="517236" y="1492194"/>
            <a:ext cx="6151419" cy="3416320"/>
          </a:xfrm>
          <a:prstGeom prst="rect">
            <a:avLst/>
          </a:prstGeom>
          <a:noFill/>
        </p:spPr>
        <p:txBody>
          <a:bodyPr wrap="square">
            <a:spAutoFit/>
          </a:bodyPr>
          <a:lstStyle/>
          <a:p>
            <a:pPr algn="just"/>
            <a:r>
              <a:rPr lang="el-GR" b="0" i="0" dirty="0">
                <a:effectLst/>
                <a:latin typeface="Arial" panose="020B0604020202020204" pitchFamily="34" charset="0"/>
              </a:rPr>
              <a:t>Η </a:t>
            </a:r>
            <a:r>
              <a:rPr lang="el-GR" b="1" i="0" dirty="0">
                <a:effectLst/>
                <a:latin typeface="Arial" panose="020B0604020202020204" pitchFamily="34" charset="0"/>
              </a:rPr>
              <a:t>Ιταλία</a:t>
            </a:r>
            <a:r>
              <a:rPr lang="el-GR" b="0" i="0" dirty="0">
                <a:effectLst/>
                <a:latin typeface="Arial" panose="020B0604020202020204" pitchFamily="34" charset="0"/>
              </a:rPr>
              <a:t> (</a:t>
            </a:r>
            <a:r>
              <a:rPr lang="el-GR" dirty="0">
                <a:latin typeface="Arial" panose="020B0604020202020204" pitchFamily="34" charset="0"/>
              </a:rPr>
              <a:t>ιταλικά</a:t>
            </a:r>
            <a:r>
              <a:rPr lang="el-GR" b="0" i="0" dirty="0">
                <a:effectLst/>
                <a:latin typeface="Arial" panose="020B0604020202020204" pitchFamily="34" charset="0"/>
              </a:rPr>
              <a:t>: </a:t>
            </a:r>
            <a:r>
              <a:rPr lang="el-GR" b="0" i="1" dirty="0">
                <a:effectLst/>
                <a:latin typeface="Arial" panose="020B0604020202020204" pitchFamily="34" charset="0"/>
              </a:rPr>
              <a:t>Italia</a:t>
            </a:r>
            <a:r>
              <a:rPr lang="el-GR" b="0" i="0" dirty="0">
                <a:effectLst/>
                <a:latin typeface="Arial" panose="020B0604020202020204" pitchFamily="34" charset="0"/>
              </a:rPr>
              <a:t>), επίσημα: </a:t>
            </a:r>
            <a:r>
              <a:rPr lang="el-GR" b="1" i="0" dirty="0">
                <a:effectLst/>
                <a:latin typeface="Arial" panose="020B0604020202020204" pitchFamily="34" charset="0"/>
              </a:rPr>
              <a:t>Ιταλική Δημοκρατία</a:t>
            </a:r>
            <a:r>
              <a:rPr lang="el-GR" b="0" i="0" dirty="0">
                <a:effectLst/>
                <a:latin typeface="Arial" panose="020B0604020202020204" pitchFamily="34" charset="0"/>
              </a:rPr>
              <a:t> (</a:t>
            </a:r>
            <a:r>
              <a:rPr lang="el-GR" b="0" i="1" dirty="0">
                <a:effectLst/>
                <a:latin typeface="Arial" panose="020B0604020202020204" pitchFamily="34" charset="0"/>
              </a:rPr>
              <a:t>Repubblica Italiana</a:t>
            </a:r>
            <a:r>
              <a:rPr lang="el-GR" b="0" i="0" dirty="0">
                <a:effectLst/>
                <a:latin typeface="Arial" panose="020B0604020202020204" pitchFamily="34" charset="0"/>
              </a:rPr>
              <a:t>)</a:t>
            </a:r>
            <a:r>
              <a:rPr lang="el-GR" b="0" i="0" u="none" strike="noStrike" baseline="30000" dirty="0">
                <a:effectLst/>
                <a:latin typeface="Arial" panose="020B0604020202020204" pitchFamily="34" charset="0"/>
                <a:hlinkClick r:id="rId2">
                  <a:extLst>
                    <a:ext uri="{A12FA001-AC4F-418D-AE19-62706E023703}">
                      <ahyp:hlinkClr xmlns:ahyp="http://schemas.microsoft.com/office/drawing/2018/hyperlinkcolor" val="tx"/>
                    </a:ext>
                  </a:extLst>
                </a:hlinkClick>
              </a:rPr>
              <a:t>[4]</a:t>
            </a:r>
            <a:r>
              <a:rPr lang="el-GR" b="0" i="0" dirty="0">
                <a:effectLst/>
                <a:latin typeface="Arial" panose="020B0604020202020204" pitchFamily="34" charset="0"/>
              </a:rPr>
              <a:t>, είναι </a:t>
            </a:r>
            <a:r>
              <a:rPr lang="el-GR" dirty="0">
                <a:latin typeface="Arial" panose="020B0604020202020204" pitchFamily="34" charset="0"/>
              </a:rPr>
              <a:t>κυρίαρχο  κράτος</a:t>
            </a:r>
            <a:r>
              <a:rPr lang="el-GR" b="0" i="0" dirty="0">
                <a:effectLst/>
                <a:latin typeface="Arial" panose="020B0604020202020204" pitchFamily="34" charset="0"/>
              </a:rPr>
              <a:t> στην </a:t>
            </a:r>
            <a:r>
              <a:rPr lang="el-GR" dirty="0">
                <a:latin typeface="Arial" panose="020B0604020202020204" pitchFamily="34" charset="0"/>
              </a:rPr>
              <a:t>Ευρώπη</a:t>
            </a:r>
            <a:r>
              <a:rPr lang="el-GR" b="0" i="0" dirty="0">
                <a:effectLst/>
                <a:latin typeface="Arial" panose="020B0604020202020204" pitchFamily="34" charset="0"/>
              </a:rPr>
              <a:t>. Αποτελείται από μία </a:t>
            </a:r>
            <a:r>
              <a:rPr lang="el-GR" dirty="0">
                <a:latin typeface="Arial" panose="020B0604020202020204" pitchFamily="34" charset="0"/>
              </a:rPr>
              <a:t>χερσόνησο</a:t>
            </a:r>
            <a:r>
              <a:rPr lang="el-GR" b="0" i="0" dirty="0">
                <a:effectLst/>
                <a:latin typeface="Arial" panose="020B0604020202020204" pitchFamily="34" charset="0"/>
              </a:rPr>
              <a:t> σε σχήμα μπότας και δύο μεγάλα νησιά στη </a:t>
            </a:r>
            <a:r>
              <a:rPr lang="el-GR" dirty="0">
                <a:latin typeface="Arial" panose="020B0604020202020204" pitchFamily="34" charset="0"/>
              </a:rPr>
              <a:t>Μεσόγειο θάλασσα</a:t>
            </a:r>
            <a:r>
              <a:rPr lang="el-GR" b="0" i="0" dirty="0">
                <a:effectLst/>
                <a:latin typeface="Arial" panose="020B0604020202020204" pitchFamily="34" charset="0"/>
              </a:rPr>
              <a:t>:  τη </a:t>
            </a:r>
            <a:r>
              <a:rPr lang="el-GR" dirty="0">
                <a:latin typeface="Arial" panose="020B0604020202020204" pitchFamily="34" charset="0"/>
              </a:rPr>
              <a:t>Σικελία</a:t>
            </a:r>
            <a:r>
              <a:rPr lang="el-GR" b="0" i="0" dirty="0">
                <a:effectLst/>
                <a:latin typeface="Arial" panose="020B0604020202020204" pitchFamily="34" charset="0"/>
              </a:rPr>
              <a:t> και τη </a:t>
            </a:r>
            <a:r>
              <a:rPr lang="el-GR" dirty="0">
                <a:latin typeface="Arial" panose="020B0604020202020204" pitchFamily="34" charset="0"/>
              </a:rPr>
              <a:t>Σαρδηνία</a:t>
            </a:r>
            <a:r>
              <a:rPr lang="el-GR" b="0" i="0" dirty="0">
                <a:effectLst/>
                <a:latin typeface="Arial" panose="020B0604020202020204" pitchFamily="34" charset="0"/>
              </a:rPr>
              <a:t>.</a:t>
            </a:r>
          </a:p>
          <a:p>
            <a:pPr algn="just"/>
            <a:r>
              <a:rPr lang="el-GR" b="0" i="0" dirty="0">
                <a:effectLst/>
                <a:latin typeface="Arial" panose="020B0604020202020204" pitchFamily="34" charset="0"/>
              </a:rPr>
              <a:t>Βόρεια συνορεύει με την </a:t>
            </a:r>
            <a:r>
              <a:rPr lang="el-GR" dirty="0">
                <a:latin typeface="Arial" panose="020B0604020202020204" pitchFamily="34" charset="0"/>
              </a:rPr>
              <a:t>Ελβετία</a:t>
            </a:r>
            <a:r>
              <a:rPr lang="el-GR" b="0" i="0" dirty="0">
                <a:effectLst/>
                <a:latin typeface="Arial" panose="020B0604020202020204" pitchFamily="34" charset="0"/>
              </a:rPr>
              <a:t> και την </a:t>
            </a:r>
            <a:r>
              <a:rPr lang="el-GR" dirty="0">
                <a:latin typeface="Arial" panose="020B0604020202020204" pitchFamily="34" charset="0"/>
              </a:rPr>
              <a:t>Αυστρία</a:t>
            </a:r>
            <a:r>
              <a:rPr lang="el-GR" b="0" i="0" dirty="0">
                <a:effectLst/>
                <a:latin typeface="Arial" panose="020B0604020202020204" pitchFamily="34" charset="0"/>
              </a:rPr>
              <a:t>, δυτικά με τη </a:t>
            </a:r>
            <a:r>
              <a:rPr lang="el-GR" dirty="0">
                <a:latin typeface="Arial" panose="020B0604020202020204" pitchFamily="34" charset="0"/>
              </a:rPr>
              <a:t>Γαλλία</a:t>
            </a:r>
            <a:r>
              <a:rPr lang="el-GR" b="0" i="0" dirty="0">
                <a:effectLst/>
                <a:latin typeface="Arial" panose="020B0604020202020204" pitchFamily="34" charset="0"/>
              </a:rPr>
              <a:t> και ανατολικά με τη Σλοβενία, ενώ </a:t>
            </a:r>
            <a:r>
              <a:rPr lang="el-GR" dirty="0" err="1">
                <a:latin typeface="Arial" panose="020B0604020202020204" pitchFamily="34" charset="0"/>
              </a:rPr>
              <a:t>εξκλάβιο</a:t>
            </a:r>
            <a:r>
              <a:rPr lang="el-GR" b="0" i="0" dirty="0">
                <a:effectLst/>
                <a:latin typeface="Arial" panose="020B0604020202020204" pitchFamily="34" charset="0"/>
              </a:rPr>
              <a:t> της Ιταλίας αποτελεί και η πόλη </a:t>
            </a:r>
            <a:r>
              <a:rPr lang="el-GR" dirty="0">
                <a:latin typeface="Arial" panose="020B0604020202020204" pitchFamily="34" charset="0"/>
              </a:rPr>
              <a:t>Καμπιόνε ντ' Ιτάλια</a:t>
            </a:r>
            <a:r>
              <a:rPr lang="el-GR" b="0" i="0" dirty="0">
                <a:effectLst/>
                <a:latin typeface="Arial" panose="020B0604020202020204" pitchFamily="34" charset="0"/>
              </a:rPr>
              <a:t>, που βρίσκεται στο έδαφος της </a:t>
            </a:r>
            <a:r>
              <a:rPr lang="el-GR" dirty="0">
                <a:latin typeface="Arial" panose="020B0604020202020204" pitchFamily="34" charset="0"/>
              </a:rPr>
              <a:t>Ελβετίας</a:t>
            </a:r>
            <a:r>
              <a:rPr lang="el-GR" b="0" i="0" dirty="0">
                <a:effectLst/>
                <a:latin typeface="Arial" panose="020B0604020202020204" pitchFamily="34" charset="0"/>
              </a:rPr>
              <a:t>.</a:t>
            </a:r>
          </a:p>
          <a:p>
            <a:pPr algn="just"/>
            <a:r>
              <a:rPr lang="el-GR" b="0" i="0" dirty="0">
                <a:effectLst/>
                <a:latin typeface="Arial" panose="020B0604020202020204" pitchFamily="34" charset="0"/>
              </a:rPr>
              <a:t> Οι ανεξάρτητες χώρες του </a:t>
            </a:r>
            <a:r>
              <a:rPr lang="el-GR" dirty="0">
                <a:latin typeface="Arial" panose="020B0604020202020204" pitchFamily="34" charset="0"/>
              </a:rPr>
              <a:t>Αγίου Μαρίνου</a:t>
            </a:r>
            <a:r>
              <a:rPr lang="el-GR" b="0" i="0" dirty="0">
                <a:effectLst/>
                <a:latin typeface="Arial" panose="020B0604020202020204" pitchFamily="34" charset="0"/>
              </a:rPr>
              <a:t> και του </a:t>
            </a:r>
            <a:r>
              <a:rPr lang="el-GR" dirty="0">
                <a:latin typeface="Arial" panose="020B0604020202020204" pitchFamily="34" charset="0"/>
              </a:rPr>
              <a:t>Βατικανού</a:t>
            </a:r>
            <a:r>
              <a:rPr lang="el-GR" b="0" i="0" dirty="0">
                <a:effectLst/>
                <a:latin typeface="Arial" panose="020B0604020202020204" pitchFamily="34" charset="0"/>
              </a:rPr>
              <a:t> βρίσκονται εξ ολοκλήρου μέσα σε ιταλικό έδαφος.</a:t>
            </a:r>
            <a:endParaRPr lang="el-GR" dirty="0"/>
          </a:p>
        </p:txBody>
      </p:sp>
      <p:pic>
        <p:nvPicPr>
          <p:cNvPr id="6" name="Picture 2">
            <a:extLst>
              <a:ext uri="{FF2B5EF4-FFF2-40B4-BE49-F238E27FC236}">
                <a16:creationId xmlns:a16="http://schemas.microsoft.com/office/drawing/2014/main" id="{712E2B16-39DB-4E8C-B92C-4336BA8003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21609" y="1040822"/>
            <a:ext cx="4127500" cy="440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74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D4DCF784-B4E6-4797-BD5B-3FDCBD452BA1}"/>
              </a:ext>
            </a:extLst>
          </p:cNvPr>
          <p:cNvSpPr>
            <a:spLocks noGrp="1"/>
          </p:cNvSpPr>
          <p:nvPr>
            <p:ph type="title"/>
          </p:nvPr>
        </p:nvSpPr>
        <p:spPr/>
        <p:txBody>
          <a:bodyPr/>
          <a:lstStyle/>
          <a:p>
            <a:r>
              <a:rPr lang="el-GR" b="0" i="0" dirty="0">
                <a:solidFill>
                  <a:schemeClr val="accent1">
                    <a:lumMod val="60000"/>
                    <a:lumOff val="40000"/>
                  </a:schemeClr>
                </a:solidFill>
                <a:effectLst/>
                <a:latin typeface="Tinos"/>
              </a:rPr>
              <a:t>ΜΙΛΑΝΟ:Η Πόλη της Μόδας</a:t>
            </a:r>
            <a:br>
              <a:rPr lang="el-GR" b="0" i="0" dirty="0">
                <a:solidFill>
                  <a:srgbClr val="111111"/>
                </a:solidFill>
                <a:effectLst/>
                <a:latin typeface="Tinos"/>
              </a:rPr>
            </a:br>
            <a:endParaRPr lang="el-GR" dirty="0"/>
          </a:p>
        </p:txBody>
      </p:sp>
      <p:sp>
        <p:nvSpPr>
          <p:cNvPr id="7" name="Θέση περιεχομένου 6">
            <a:extLst>
              <a:ext uri="{FF2B5EF4-FFF2-40B4-BE49-F238E27FC236}">
                <a16:creationId xmlns:a16="http://schemas.microsoft.com/office/drawing/2014/main" id="{437C2A53-1FEB-40BC-AEB9-E5B3D8274D04}"/>
              </a:ext>
            </a:extLst>
          </p:cNvPr>
          <p:cNvSpPr>
            <a:spLocks noGrp="1"/>
          </p:cNvSpPr>
          <p:nvPr>
            <p:ph idx="1"/>
          </p:nvPr>
        </p:nvSpPr>
        <p:spPr>
          <a:xfrm>
            <a:off x="494950" y="1518408"/>
            <a:ext cx="5478011" cy="4790114"/>
          </a:xfrm>
        </p:spPr>
        <p:txBody>
          <a:bodyPr/>
          <a:lstStyle/>
          <a:p>
            <a:pPr marL="0" indent="0" algn="l">
              <a:buNone/>
            </a:pPr>
            <a:r>
              <a:rPr lang="el-GR" b="0" i="0" dirty="0">
                <a:effectLst/>
                <a:latin typeface="Roboto" panose="02000000000000000000" pitchFamily="2" charset="0"/>
              </a:rPr>
              <a:t>Το </a:t>
            </a:r>
            <a:r>
              <a:rPr lang="en-US" b="0" i="0" dirty="0">
                <a:effectLst/>
                <a:latin typeface="Roboto" panose="02000000000000000000" pitchFamily="2" charset="0"/>
              </a:rPr>
              <a:t>Fashion </a:t>
            </a:r>
            <a:r>
              <a:rPr lang="en-US" b="0" i="0" dirty="0" err="1">
                <a:effectLst/>
                <a:latin typeface="Roboto" panose="02000000000000000000" pitchFamily="2" charset="0"/>
              </a:rPr>
              <a:t>Quadrilatero</a:t>
            </a:r>
            <a:r>
              <a:rPr lang="en-US" b="0" i="0" dirty="0">
                <a:effectLst/>
                <a:latin typeface="Roboto" panose="02000000000000000000" pitchFamily="2" charset="0"/>
              </a:rPr>
              <a:t> </a:t>
            </a:r>
            <a:r>
              <a:rPr lang="el-GR" b="0" i="0" dirty="0">
                <a:effectLst/>
                <a:latin typeface="Roboto" panose="02000000000000000000" pitchFamily="2" charset="0"/>
              </a:rPr>
              <a:t>είναι το τετράγωνο που σχηματίζεται από τις διάσημες πλέον οδούς </a:t>
            </a:r>
            <a:r>
              <a:rPr lang="en-US" b="0" i="0" dirty="0">
                <a:effectLst/>
                <a:latin typeface="Roboto" panose="02000000000000000000" pitchFamily="2" charset="0"/>
              </a:rPr>
              <a:t>Via Montenapoleone, Via </a:t>
            </a:r>
            <a:r>
              <a:rPr lang="en-US" b="0" i="0" dirty="0" err="1">
                <a:effectLst/>
                <a:latin typeface="Roboto" panose="02000000000000000000" pitchFamily="2" charset="0"/>
              </a:rPr>
              <a:t>della</a:t>
            </a:r>
            <a:r>
              <a:rPr lang="en-US" b="0" i="0" dirty="0">
                <a:effectLst/>
                <a:latin typeface="Roboto" panose="02000000000000000000" pitchFamily="2" charset="0"/>
              </a:rPr>
              <a:t> Spiga, Via Sant’ Andrea </a:t>
            </a:r>
            <a:r>
              <a:rPr lang="el-GR" b="0" i="0" dirty="0">
                <a:effectLst/>
                <a:latin typeface="Roboto" panose="02000000000000000000" pitchFamily="2" charset="0"/>
              </a:rPr>
              <a:t>και </a:t>
            </a:r>
            <a:r>
              <a:rPr lang="en-US" b="0" i="0" dirty="0">
                <a:effectLst/>
                <a:latin typeface="Roboto" panose="02000000000000000000" pitchFamily="2" charset="0"/>
              </a:rPr>
              <a:t>Via Manzoni.</a:t>
            </a:r>
          </a:p>
          <a:p>
            <a:pPr marL="0" indent="0" algn="l">
              <a:buNone/>
            </a:pPr>
            <a:r>
              <a:rPr lang="el-GR" b="0" i="0" dirty="0">
                <a:effectLst/>
                <a:latin typeface="Roboto" panose="02000000000000000000" pitchFamily="2" charset="0"/>
              </a:rPr>
              <a:t>Συγκεκριμένα στη </a:t>
            </a:r>
            <a:r>
              <a:rPr lang="en-US" b="0" i="0" dirty="0">
                <a:effectLst/>
                <a:latin typeface="Roboto" panose="02000000000000000000" pitchFamily="2" charset="0"/>
              </a:rPr>
              <a:t>Via Montenapoleone </a:t>
            </a:r>
            <a:r>
              <a:rPr lang="el-GR" b="0" i="0" dirty="0">
                <a:effectLst/>
                <a:latin typeface="Roboto" panose="02000000000000000000" pitchFamily="2" charset="0"/>
              </a:rPr>
              <a:t>συγκεντρώνονται όλα τα καταστήματα σχεδιαστών υψηλής ραπτικής των οποίων οι βιτρίνες από μόνες τους είναι ένα μοναδικό αξιοθέατο.</a:t>
            </a:r>
            <a:endParaRPr lang="en-US" b="0" i="0" dirty="0">
              <a:effectLst/>
              <a:latin typeface="Roboto" panose="02000000000000000000" pitchFamily="2" charset="0"/>
            </a:endParaRPr>
          </a:p>
          <a:p>
            <a:pPr marL="0" indent="0">
              <a:buNone/>
            </a:pPr>
            <a:endParaRPr lang="el-GR" dirty="0"/>
          </a:p>
        </p:txBody>
      </p:sp>
      <p:pic>
        <p:nvPicPr>
          <p:cNvPr id="6148" name="Picture 4">
            <a:extLst>
              <a:ext uri="{FF2B5EF4-FFF2-40B4-BE49-F238E27FC236}">
                <a16:creationId xmlns:a16="http://schemas.microsoft.com/office/drawing/2014/main" id="{EDE9B3D5-A7B4-411D-8837-7277C4235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398" y="1620260"/>
            <a:ext cx="5174369" cy="320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974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EABA48-0CD3-4534-BD9B-FA55C206189C}"/>
              </a:ext>
            </a:extLst>
          </p:cNvPr>
          <p:cNvSpPr>
            <a:spLocks noGrp="1"/>
          </p:cNvSpPr>
          <p:nvPr>
            <p:ph type="title"/>
          </p:nvPr>
        </p:nvSpPr>
        <p:spPr>
          <a:xfrm>
            <a:off x="562300" y="431746"/>
            <a:ext cx="4630564" cy="1057300"/>
          </a:xfrm>
        </p:spPr>
        <p:txBody>
          <a:bodyPr/>
          <a:lstStyle/>
          <a:p>
            <a:r>
              <a:rPr lang="el-GR" dirty="0"/>
              <a:t>  </a:t>
            </a:r>
            <a:r>
              <a:rPr lang="el-GR" dirty="0">
                <a:solidFill>
                  <a:schemeClr val="accent1"/>
                </a:solidFill>
              </a:rPr>
              <a:t>Λίμνη Κόμο </a:t>
            </a:r>
          </a:p>
        </p:txBody>
      </p:sp>
      <p:sp>
        <p:nvSpPr>
          <p:cNvPr id="3" name="Θέση περιεχομένου 2">
            <a:extLst>
              <a:ext uri="{FF2B5EF4-FFF2-40B4-BE49-F238E27FC236}">
                <a16:creationId xmlns:a16="http://schemas.microsoft.com/office/drawing/2014/main" id="{A3697D4D-3C8C-4F52-B42B-D1001F299CAF}"/>
              </a:ext>
            </a:extLst>
          </p:cNvPr>
          <p:cNvSpPr>
            <a:spLocks noGrp="1"/>
          </p:cNvSpPr>
          <p:nvPr>
            <p:ph idx="1"/>
          </p:nvPr>
        </p:nvSpPr>
        <p:spPr>
          <a:xfrm>
            <a:off x="807679" y="1859971"/>
            <a:ext cx="4139807" cy="3508983"/>
          </a:xfrm>
        </p:spPr>
        <p:txBody>
          <a:bodyPr>
            <a:normAutofit fontScale="92500"/>
          </a:bodyPr>
          <a:lstStyle/>
          <a:p>
            <a:pPr marL="0" indent="0">
              <a:buNone/>
            </a:pPr>
            <a:r>
              <a:rPr lang="el-GR" sz="1800" b="0" i="0" dirty="0">
                <a:effectLst/>
                <a:latin typeface="Arial" panose="020B0604020202020204" pitchFamily="34" charset="0"/>
                <a:cs typeface="Arial" panose="020B0604020202020204" pitchFamily="34" charset="0"/>
              </a:rPr>
              <a:t>Βρίσκεται στη βόρεια </a:t>
            </a:r>
            <a:r>
              <a:rPr lang="el-GR" sz="1800" b="0" i="0" u="none" strike="noStrike" dirty="0">
                <a:effectLst/>
                <a:latin typeface="Arial" panose="020B0604020202020204" pitchFamily="34" charset="0"/>
                <a:cs typeface="Arial" panose="020B0604020202020204" pitchFamily="34" charset="0"/>
                <a:hlinkClick r:id="rId2" tooltip="Ιταλία">
                  <a:extLst>
                    <a:ext uri="{A12FA001-AC4F-418D-AE19-62706E023703}">
                      <ahyp:hlinkClr xmlns:ahyp="http://schemas.microsoft.com/office/drawing/2018/hyperlinkcolor" val="tx"/>
                    </a:ext>
                  </a:extLst>
                </a:hlinkClick>
              </a:rPr>
              <a:t>Ιταλία</a:t>
            </a:r>
            <a:r>
              <a:rPr lang="el-GR" sz="1800" b="0" i="0" dirty="0">
                <a:effectLst/>
                <a:latin typeface="Arial" panose="020B0604020202020204" pitchFamily="34" charset="0"/>
                <a:cs typeface="Arial" panose="020B0604020202020204" pitchFamily="34" charset="0"/>
              </a:rPr>
              <a:t>, κοντά στα σύνορα με την </a:t>
            </a:r>
            <a:r>
              <a:rPr lang="el-GR" sz="1800" b="0" i="0" u="none" strike="noStrike" dirty="0">
                <a:effectLst/>
                <a:latin typeface="Arial" panose="020B0604020202020204" pitchFamily="34" charset="0"/>
                <a:cs typeface="Arial" panose="020B0604020202020204" pitchFamily="34" charset="0"/>
                <a:hlinkClick r:id="rId3" tooltip="Ελβετία">
                  <a:extLst>
                    <a:ext uri="{A12FA001-AC4F-418D-AE19-62706E023703}">
                      <ahyp:hlinkClr xmlns:ahyp="http://schemas.microsoft.com/office/drawing/2018/hyperlinkcolor" val="tx"/>
                    </a:ext>
                  </a:extLst>
                </a:hlinkClick>
              </a:rPr>
              <a:t>Ελβετία</a:t>
            </a:r>
            <a:r>
              <a:rPr lang="el-GR" sz="1800" b="0" i="0" dirty="0">
                <a:effectLst/>
                <a:latin typeface="Arial" panose="020B0604020202020204" pitchFamily="34" charset="0"/>
                <a:cs typeface="Arial" panose="020B0604020202020204" pitchFamily="34" charset="0"/>
              </a:rPr>
              <a:t> και είναι η τρίτη μεγαλύτερη λίμνη της Ιταλίας. Η λίμνη έχει μέγιστο βάθος μεγαλύτερο από 400 μέτρα και είναι μια από τις βαθύτερες λίμνες της Ευρώπης.  Η λίμνη είναι δημοφιλής τουριστικός προορισμός από τους Ρωμαϊκούς ακόμη χρόνους και στις όχθες της έχουν κατασκευαστεί πολλές βίλλες, χαρίζοντας της έτσι μια πιο «λαμπερή» όψη. Κατά καιρούς έχει αποτελέσει πηγή έμπνευσης για πολλούς συγγραφείς, ποιητές και συνθέτες.</a:t>
            </a:r>
            <a:endParaRPr lang="el-GR" sz="1800" dirty="0">
              <a:latin typeface="Arial" panose="020B0604020202020204" pitchFamily="34" charset="0"/>
              <a:cs typeface="Arial" panose="020B0604020202020204" pitchFamily="34" charset="0"/>
            </a:endParaRPr>
          </a:p>
        </p:txBody>
      </p:sp>
      <p:pic>
        <p:nvPicPr>
          <p:cNvPr id="2050" name="Picture 2" descr="Λίμνη Κόμο: ένας από τους πιο ρομαντικούς προορισμούς της Ευρώπης!(photos)">
            <a:extLst>
              <a:ext uri="{FF2B5EF4-FFF2-40B4-BE49-F238E27FC236}">
                <a16:creationId xmlns:a16="http://schemas.microsoft.com/office/drawing/2014/main" id="{E19816F1-BA1B-4038-B663-47C52D9F3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493" y="135272"/>
            <a:ext cx="3838156" cy="28786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Λίμνη Κόμο: Γνωρίστε τον κορυφαίο ρομαντικό προορισμό (Photos)">
            <a:extLst>
              <a:ext uri="{FF2B5EF4-FFF2-40B4-BE49-F238E27FC236}">
                <a16:creationId xmlns:a16="http://schemas.microsoft.com/office/drawing/2014/main" id="{31889FE6-EE4F-4F82-B14E-FF33A0D38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8393" y="3267514"/>
            <a:ext cx="3838156" cy="287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995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BADA30-0250-4F39-B135-F5E050B28BCF}"/>
              </a:ext>
            </a:extLst>
          </p:cNvPr>
          <p:cNvSpPr>
            <a:spLocks noGrp="1"/>
          </p:cNvSpPr>
          <p:nvPr>
            <p:ph type="title"/>
          </p:nvPr>
        </p:nvSpPr>
        <p:spPr>
          <a:xfrm>
            <a:off x="382332" y="297442"/>
            <a:ext cx="5914950" cy="1103519"/>
          </a:xfrm>
        </p:spPr>
        <p:txBody>
          <a:bodyPr/>
          <a:lstStyle/>
          <a:p>
            <a:r>
              <a:rPr lang="el-GR" dirty="0">
                <a:solidFill>
                  <a:schemeClr val="accent1">
                    <a:lumMod val="50000"/>
                  </a:schemeClr>
                </a:solidFill>
              </a:rPr>
              <a:t>Έθιμα και παραδόσεις </a:t>
            </a:r>
          </a:p>
        </p:txBody>
      </p:sp>
      <p:sp>
        <p:nvSpPr>
          <p:cNvPr id="3" name="Θέση περιεχομένου 2">
            <a:extLst>
              <a:ext uri="{FF2B5EF4-FFF2-40B4-BE49-F238E27FC236}">
                <a16:creationId xmlns:a16="http://schemas.microsoft.com/office/drawing/2014/main" id="{18460AB7-9679-477C-B581-B41205C922FF}"/>
              </a:ext>
            </a:extLst>
          </p:cNvPr>
          <p:cNvSpPr>
            <a:spLocks noGrp="1"/>
          </p:cNvSpPr>
          <p:nvPr>
            <p:ph idx="1"/>
          </p:nvPr>
        </p:nvSpPr>
        <p:spPr>
          <a:xfrm>
            <a:off x="148029" y="1483575"/>
            <a:ext cx="4659133" cy="4287497"/>
          </a:xfrm>
        </p:spPr>
        <p:txBody>
          <a:bodyPr/>
          <a:lstStyle/>
          <a:p>
            <a:pPr algn="just"/>
            <a:r>
              <a:rPr lang="el-GR" b="0" i="0" dirty="0">
                <a:solidFill>
                  <a:schemeClr val="accent3"/>
                </a:solidFill>
                <a:effectLst/>
                <a:latin typeface="Arial" panose="020B0604020202020204" pitchFamily="34" charset="0"/>
              </a:rPr>
              <a:t>Το </a:t>
            </a:r>
            <a:r>
              <a:rPr lang="el-GR" b="1" i="0" dirty="0">
                <a:solidFill>
                  <a:schemeClr val="accent3"/>
                </a:solidFill>
                <a:effectLst/>
                <a:latin typeface="Arial" panose="020B0604020202020204" pitchFamily="34" charset="0"/>
              </a:rPr>
              <a:t>Καρναβάλι της Βενετίας</a:t>
            </a:r>
            <a:r>
              <a:rPr lang="el-GR" dirty="0">
                <a:solidFill>
                  <a:schemeClr val="accent3"/>
                </a:solidFill>
                <a:latin typeface="Arial" panose="020B0604020202020204" pitchFamily="34" charset="0"/>
              </a:rPr>
              <a:t> </a:t>
            </a:r>
            <a:r>
              <a:rPr lang="el-GR" sz="1800" b="0" i="0" dirty="0">
                <a:effectLst/>
                <a:latin typeface="Arial" panose="020B0604020202020204" pitchFamily="34" charset="0"/>
              </a:rPr>
              <a:t>είναι ετήσιο φεστιβάλ, που πραγματοποιείται στη </a:t>
            </a:r>
            <a:r>
              <a:rPr lang="el-GR" sz="1800" dirty="0">
                <a:latin typeface="Arial" panose="020B0604020202020204" pitchFamily="34" charset="0"/>
              </a:rPr>
              <a:t>Βενετία</a:t>
            </a:r>
            <a:r>
              <a:rPr lang="el-GR" sz="1800" b="0" i="0" dirty="0">
                <a:effectLst/>
                <a:latin typeface="Arial" panose="020B0604020202020204" pitchFamily="34" charset="0"/>
              </a:rPr>
              <a:t> της </a:t>
            </a:r>
            <a:r>
              <a:rPr lang="el-GR" sz="1800" dirty="0">
                <a:latin typeface="Arial" panose="020B0604020202020204" pitchFamily="34" charset="0"/>
              </a:rPr>
              <a:t>Ιταλίας</a:t>
            </a:r>
            <a:r>
              <a:rPr lang="el-GR" sz="1800" b="0" i="0" dirty="0">
                <a:effectLst/>
                <a:latin typeface="Arial" panose="020B0604020202020204" pitchFamily="34" charset="0"/>
              </a:rPr>
              <a:t>. Το καρναβάλι τελειώνει με την έναρξη της χριστιανικής </a:t>
            </a:r>
            <a:r>
              <a:rPr lang="el-GR" sz="1800" dirty="0">
                <a:latin typeface="Arial" panose="020B0604020202020204" pitchFamily="34" charset="0"/>
              </a:rPr>
              <a:t>Σαρακοστής</a:t>
            </a:r>
            <a:r>
              <a:rPr lang="el-GR" sz="1800" b="0" i="0" dirty="0">
                <a:effectLst/>
                <a:latin typeface="Arial" panose="020B0604020202020204" pitchFamily="34" charset="0"/>
              </a:rPr>
              <a:t>, σαράντα ημέρες πριν από το Πάσχα: την «Ευλογημένη Τρίτη» (</a:t>
            </a:r>
            <a:r>
              <a:rPr lang="el-GR" sz="1800" b="0" i="0" dirty="0" err="1">
                <a:effectLst/>
                <a:latin typeface="Arial" panose="020B0604020202020204" pitchFamily="34" charset="0"/>
              </a:rPr>
              <a:t>Martedi</a:t>
            </a:r>
            <a:r>
              <a:rPr lang="el-GR" sz="1800" b="0" i="0" dirty="0">
                <a:effectLst/>
                <a:latin typeface="Arial" panose="020B0604020202020204" pitchFamily="34" charset="0"/>
              </a:rPr>
              <a:t> «</a:t>
            </a:r>
            <a:r>
              <a:rPr lang="el-GR" sz="1800" b="0" i="0" dirty="0" err="1">
                <a:effectLst/>
                <a:latin typeface="Arial" panose="020B0604020202020204" pitchFamily="34" charset="0"/>
              </a:rPr>
              <a:t>Grasso</a:t>
            </a:r>
            <a:r>
              <a:rPr lang="el-GR" sz="1800" b="0" i="0" dirty="0">
                <a:effectLst/>
                <a:latin typeface="Arial" panose="020B0604020202020204" pitchFamily="34" charset="0"/>
              </a:rPr>
              <a:t> ή </a:t>
            </a:r>
            <a:r>
              <a:rPr lang="el-GR" sz="1800" b="0" i="1" dirty="0" err="1">
                <a:effectLst/>
                <a:latin typeface="Arial" panose="020B0604020202020204" pitchFamily="34" charset="0"/>
              </a:rPr>
              <a:t>Mardi</a:t>
            </a:r>
            <a:r>
              <a:rPr lang="el-GR" sz="1800" b="0" i="1" dirty="0">
                <a:effectLst/>
                <a:latin typeface="Arial" panose="020B0604020202020204" pitchFamily="34" charset="0"/>
              </a:rPr>
              <a:t> </a:t>
            </a:r>
            <a:r>
              <a:rPr lang="el-GR" sz="1800" b="0" i="1" dirty="0" err="1">
                <a:effectLst/>
                <a:latin typeface="Arial" panose="020B0604020202020204" pitchFamily="34" charset="0"/>
              </a:rPr>
              <a:t>Gras</a:t>
            </a:r>
            <a:r>
              <a:rPr lang="el-GR" sz="1800" b="0" i="0" dirty="0">
                <a:effectLst/>
                <a:latin typeface="Arial" panose="020B0604020202020204" pitchFamily="34" charset="0"/>
              </a:rPr>
              <a:t>), την ημέρα πριν από την Καθαρά Τετάρτη. Το φεστιβάλ είναι παγκοσμίως φημισμένο για τις περίτεχνες μάσκες του.</a:t>
            </a:r>
            <a:endParaRPr lang="el-GR" sz="1800" dirty="0"/>
          </a:p>
        </p:txBody>
      </p:sp>
      <p:pic>
        <p:nvPicPr>
          <p:cNvPr id="1030" name="Picture 6" descr="Το καρναβάλι της Βενετίας είναι ένα όνειρο">
            <a:extLst>
              <a:ext uri="{FF2B5EF4-FFF2-40B4-BE49-F238E27FC236}">
                <a16:creationId xmlns:a16="http://schemas.microsoft.com/office/drawing/2014/main" id="{16651484-DF30-4F69-AEAD-F38B41793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283" y="153477"/>
            <a:ext cx="4854114" cy="3786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BB25187-1E7D-44F8-AA50-A9F2B87E9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639" y="4368715"/>
            <a:ext cx="3289287" cy="21918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E9BA734-DE3E-42A2-92A8-067D046D8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340" y="4273824"/>
            <a:ext cx="3289286" cy="219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20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B65AD9-816F-4606-8F34-2418E63681CE}"/>
              </a:ext>
            </a:extLst>
          </p:cNvPr>
          <p:cNvSpPr>
            <a:spLocks noGrp="1"/>
          </p:cNvSpPr>
          <p:nvPr>
            <p:ph type="title"/>
          </p:nvPr>
        </p:nvSpPr>
        <p:spPr>
          <a:xfrm>
            <a:off x="226662" y="216838"/>
            <a:ext cx="9404723" cy="1400530"/>
          </a:xfrm>
        </p:spPr>
        <p:txBody>
          <a:bodyPr/>
          <a:lstStyle/>
          <a:p>
            <a:r>
              <a:rPr lang="el-GR" sz="3200" dirty="0">
                <a:solidFill>
                  <a:schemeClr val="accent3"/>
                </a:solidFill>
              </a:rPr>
              <a:t>ΠΑΡΑΔΟΣΙΑΚΑ ΦΑΓΗΤΑ ΤΗΣ ΙΤΑΛΙΑΣ</a:t>
            </a:r>
          </a:p>
        </p:txBody>
      </p:sp>
      <p:sp>
        <p:nvSpPr>
          <p:cNvPr id="3" name="Θέση περιεχομένου 2">
            <a:extLst>
              <a:ext uri="{FF2B5EF4-FFF2-40B4-BE49-F238E27FC236}">
                <a16:creationId xmlns:a16="http://schemas.microsoft.com/office/drawing/2014/main" id="{267C793A-AF5E-42C6-BF4A-2DFCFCFF8B5F}"/>
              </a:ext>
            </a:extLst>
          </p:cNvPr>
          <p:cNvSpPr>
            <a:spLocks noGrp="1"/>
          </p:cNvSpPr>
          <p:nvPr>
            <p:ph idx="1"/>
          </p:nvPr>
        </p:nvSpPr>
        <p:spPr>
          <a:xfrm>
            <a:off x="402831" y="1617368"/>
            <a:ext cx="5033235" cy="4787914"/>
          </a:xfrm>
        </p:spPr>
        <p:txBody>
          <a:bodyPr>
            <a:normAutofit/>
          </a:bodyPr>
          <a:lstStyle/>
          <a:p>
            <a:pPr algn="just"/>
            <a:r>
              <a:rPr lang="el-GR" sz="1800" b="1" i="0" dirty="0">
                <a:solidFill>
                  <a:schemeClr val="accent2"/>
                </a:solidFill>
                <a:effectLst/>
                <a:latin typeface="Arial" panose="020B0604020202020204" pitchFamily="34" charset="0"/>
                <a:cs typeface="Arial" panose="020B0604020202020204" pitchFamily="34" charset="0"/>
              </a:rPr>
              <a:t>Πίτσα Ναπολιτάνε (</a:t>
            </a:r>
            <a:r>
              <a:rPr lang="el-GR" sz="1800" b="1" i="0" dirty="0" err="1">
                <a:solidFill>
                  <a:schemeClr val="accent2"/>
                </a:solidFill>
                <a:effectLst/>
                <a:latin typeface="Arial" panose="020B0604020202020204" pitchFamily="34" charset="0"/>
                <a:cs typeface="Arial" panose="020B0604020202020204" pitchFamily="34" charset="0"/>
              </a:rPr>
              <a:t>Νάπολι</a:t>
            </a:r>
            <a:r>
              <a:rPr lang="el-GR" sz="1800" b="1" i="0" dirty="0">
                <a:solidFill>
                  <a:schemeClr val="accent2"/>
                </a:solidFill>
                <a:effectLst/>
                <a:latin typeface="Arial" panose="020B0604020202020204" pitchFamily="34" charset="0"/>
                <a:cs typeface="Arial" panose="020B0604020202020204" pitchFamily="34" charset="0"/>
              </a:rPr>
              <a:t>)</a:t>
            </a:r>
            <a:r>
              <a:rPr lang="el-GR" sz="1800" b="0" i="0" dirty="0">
                <a:solidFill>
                  <a:schemeClr val="accent2"/>
                </a:solidFill>
                <a:effectLst/>
                <a:latin typeface="Arial" panose="020B0604020202020204" pitchFamily="34" charset="0"/>
                <a:cs typeface="Arial" panose="020B0604020202020204" pitchFamily="34" charset="0"/>
              </a:rPr>
              <a:t>   </a:t>
            </a:r>
            <a:r>
              <a:rPr lang="el-GR" sz="1600" b="0" i="0" dirty="0">
                <a:effectLst/>
                <a:latin typeface="Arial" panose="020B0604020202020204" pitchFamily="34" charset="0"/>
                <a:cs typeface="Arial" panose="020B0604020202020204" pitchFamily="34" charset="0"/>
              </a:rPr>
              <a:t>Γιατί η πραγματική </a:t>
            </a:r>
            <a:r>
              <a:rPr lang="el-GR" sz="1600" dirty="0">
                <a:latin typeface="Arial" panose="020B0604020202020204" pitchFamily="34" charset="0"/>
                <a:cs typeface="Arial" panose="020B0604020202020204" pitchFamily="34" charset="0"/>
              </a:rPr>
              <a:t>ναπολιτάνε πίτσα  είναι μεγαλείο. Τραγανή κρούστα</a:t>
            </a:r>
            <a:r>
              <a:rPr lang="el-GR" sz="1600" b="0" i="0" dirty="0">
                <a:effectLst/>
                <a:latin typeface="Arial" panose="020B0604020202020204" pitchFamily="34" charset="0"/>
                <a:cs typeface="Arial" panose="020B0604020202020204" pitchFamily="34" charset="0"/>
              </a:rPr>
              <a:t>, </a:t>
            </a:r>
            <a:r>
              <a:rPr lang="el-GR" sz="1600" b="0" i="0" dirty="0" err="1">
                <a:effectLst/>
                <a:latin typeface="Arial" panose="020B0604020202020204" pitchFamily="34" charset="0"/>
                <a:cs typeface="Arial" panose="020B0604020202020204" pitchFamily="34" charset="0"/>
              </a:rPr>
              <a:t>μαστιχωτή</a:t>
            </a:r>
            <a:r>
              <a:rPr lang="el-GR" sz="1600" b="0" i="0" dirty="0">
                <a:effectLst/>
                <a:latin typeface="Arial" panose="020B0604020202020204" pitchFamily="34" charset="0"/>
                <a:cs typeface="Arial" panose="020B0604020202020204" pitchFamily="34" charset="0"/>
              </a:rPr>
              <a:t> ζύμη, φρέσκιες ντομάτες, έξτρα παρθένο ελαιόλαδο, φύλλα βασιλικού και </a:t>
            </a:r>
            <a:r>
              <a:rPr lang="el-GR" sz="1600" b="0" i="0" dirty="0" err="1">
                <a:effectLst/>
                <a:latin typeface="Arial" panose="020B0604020202020204" pitchFamily="34" charset="0"/>
                <a:cs typeface="Arial" panose="020B0604020202020204" pitchFamily="34" charset="0"/>
              </a:rPr>
              <a:t>μοτσαρέλα</a:t>
            </a:r>
            <a:r>
              <a:rPr lang="el-GR" sz="1600" dirty="0">
                <a:latin typeface="Arial" panose="020B0604020202020204" pitchFamily="34" charset="0"/>
                <a:cs typeface="Arial" panose="020B0604020202020204" pitchFamily="34" charset="0"/>
              </a:rPr>
              <a:t>.</a:t>
            </a:r>
          </a:p>
          <a:p>
            <a:pPr marL="0" indent="0" algn="just">
              <a:buNone/>
            </a:pPr>
            <a:endParaRPr lang="el-GR" b="0" i="0" dirty="0">
              <a:effectLst/>
              <a:latin typeface="Arial" panose="020B0604020202020204" pitchFamily="34" charset="0"/>
              <a:cs typeface="Arial" panose="020B0604020202020204" pitchFamily="34" charset="0"/>
            </a:endParaRPr>
          </a:p>
          <a:p>
            <a:pPr marL="0" indent="0" algn="just">
              <a:buNone/>
            </a:pPr>
            <a:endParaRPr lang="el-GR" b="0" i="0" dirty="0">
              <a:effectLst/>
              <a:latin typeface="Arial" panose="020B0604020202020204" pitchFamily="34" charset="0"/>
              <a:cs typeface="Arial" panose="020B0604020202020204" pitchFamily="34" charset="0"/>
            </a:endParaRPr>
          </a:p>
          <a:p>
            <a:pPr algn="just"/>
            <a:r>
              <a:rPr lang="en-US" sz="1800" b="1" i="0" dirty="0">
                <a:solidFill>
                  <a:schemeClr val="accent2"/>
                </a:solidFill>
                <a:effectLst/>
                <a:latin typeface="Arial" panose="020B0604020202020204" pitchFamily="34" charset="0"/>
                <a:cs typeface="Arial" panose="020B0604020202020204" pitchFamily="34" charset="0"/>
              </a:rPr>
              <a:t>Focaccia</a:t>
            </a:r>
            <a:r>
              <a:rPr lang="el-GR" sz="1800" b="1" dirty="0">
                <a:solidFill>
                  <a:schemeClr val="accent2"/>
                </a:solidFill>
                <a:latin typeface="Arial" panose="020B0604020202020204" pitchFamily="34" charset="0"/>
                <a:cs typeface="Arial" panose="020B0604020202020204" pitchFamily="34" charset="0"/>
              </a:rPr>
              <a:t>:</a:t>
            </a:r>
            <a:r>
              <a:rPr lang="el-GR" b="0" i="0" dirty="0">
                <a:effectLst/>
                <a:latin typeface="Arial" panose="020B0604020202020204" pitchFamily="34" charset="0"/>
                <a:cs typeface="Arial" panose="020B0604020202020204" pitchFamily="34" charset="0"/>
              </a:rPr>
              <a:t> </a:t>
            </a:r>
            <a:r>
              <a:rPr lang="el-GR" sz="1600" b="0" i="0" dirty="0">
                <a:effectLst/>
                <a:latin typeface="Arial" panose="020B0604020202020204" pitchFamily="34" charset="0"/>
                <a:cs typeface="Arial" panose="020B0604020202020204" pitchFamily="34" charset="0"/>
              </a:rPr>
              <a:t>είναι ένα είδος ψωμιού, πολύ δημοφιλές και νόστιμο</a:t>
            </a:r>
            <a:r>
              <a:rPr lang="el-GR" sz="1600" dirty="0">
                <a:latin typeface="Arial" panose="020B0604020202020204" pitchFamily="34" charset="0"/>
                <a:cs typeface="Arial" panose="020B0604020202020204" pitchFamily="34" charset="0"/>
              </a:rPr>
              <a:t>.</a:t>
            </a:r>
            <a:endParaRPr lang="el-GR" sz="1600" b="0" i="0" dirty="0">
              <a:effectLst/>
              <a:latin typeface="Arial" panose="020B0604020202020204" pitchFamily="34" charset="0"/>
              <a:cs typeface="Arial" panose="020B0604020202020204" pitchFamily="34" charset="0"/>
            </a:endParaRPr>
          </a:p>
          <a:p>
            <a:pPr marL="0" indent="0">
              <a:buNone/>
            </a:pPr>
            <a:endParaRPr lang="el-GR" dirty="0"/>
          </a:p>
        </p:txBody>
      </p:sp>
      <p:pic>
        <p:nvPicPr>
          <p:cNvPr id="2050" name="Picture 2">
            <a:extLst>
              <a:ext uri="{FF2B5EF4-FFF2-40B4-BE49-F238E27FC236}">
                <a16:creationId xmlns:a16="http://schemas.microsoft.com/office/drawing/2014/main" id="{6D4933D8-A39E-40E9-9EBF-26C0E0755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68237"/>
            <a:ext cx="4564633" cy="30430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Φοκάτσια με δεντρολίβανο">
            <a:extLst>
              <a:ext uri="{FF2B5EF4-FFF2-40B4-BE49-F238E27FC236}">
                <a16:creationId xmlns:a16="http://schemas.microsoft.com/office/drawing/2014/main" id="{83CF2490-C2E8-4841-A683-E85928389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998" y="4613004"/>
            <a:ext cx="4432921" cy="198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66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B05274-C5DC-41B7-9D93-1B7F553A4A08}"/>
              </a:ext>
            </a:extLst>
          </p:cNvPr>
          <p:cNvSpPr>
            <a:spLocks noGrp="1"/>
          </p:cNvSpPr>
          <p:nvPr>
            <p:ph type="title"/>
          </p:nvPr>
        </p:nvSpPr>
        <p:spPr/>
        <p:txBody>
          <a:bodyPr/>
          <a:lstStyle/>
          <a:p>
            <a:r>
              <a:rPr lang="el-GR" sz="4400" dirty="0">
                <a:solidFill>
                  <a:schemeClr val="accent3"/>
                </a:solidFill>
              </a:rPr>
              <a:t>ΠΑΡΑΔΟΣΙΑΚΑ ΦΑΓΗΤΑ ΤΗΣ ΙΤΑΛΙΑΣ</a:t>
            </a:r>
            <a:endParaRPr lang="el-GR" dirty="0"/>
          </a:p>
        </p:txBody>
      </p:sp>
      <p:sp>
        <p:nvSpPr>
          <p:cNvPr id="3" name="Θέση περιεχομένου 2">
            <a:extLst>
              <a:ext uri="{FF2B5EF4-FFF2-40B4-BE49-F238E27FC236}">
                <a16:creationId xmlns:a16="http://schemas.microsoft.com/office/drawing/2014/main" id="{092FAD44-71F5-4CE7-B90C-533BCAFF5238}"/>
              </a:ext>
            </a:extLst>
          </p:cNvPr>
          <p:cNvSpPr>
            <a:spLocks noGrp="1"/>
          </p:cNvSpPr>
          <p:nvPr>
            <p:ph idx="1"/>
          </p:nvPr>
        </p:nvSpPr>
        <p:spPr>
          <a:xfrm>
            <a:off x="390249" y="2061307"/>
            <a:ext cx="5492882" cy="4343975"/>
          </a:xfrm>
        </p:spPr>
        <p:txBody>
          <a:bodyPr>
            <a:noAutofit/>
          </a:bodyPr>
          <a:lstStyle/>
          <a:p>
            <a:pPr algn="just"/>
            <a:r>
              <a:rPr lang="el-GR" sz="1800" b="1" i="0" dirty="0">
                <a:solidFill>
                  <a:schemeClr val="accent2"/>
                </a:solidFill>
                <a:effectLst/>
                <a:latin typeface="Arial" panose="020B0604020202020204" pitchFamily="34" charset="0"/>
                <a:cs typeface="Arial" panose="020B0604020202020204" pitchFamily="34" charset="0"/>
              </a:rPr>
              <a:t>Lasagna</a:t>
            </a:r>
            <a:r>
              <a:rPr lang="el-GR" sz="1800" dirty="0">
                <a:latin typeface="Arial" panose="020B0604020202020204" pitchFamily="34" charset="0"/>
                <a:cs typeface="Arial" panose="020B0604020202020204" pitchFamily="34" charset="0"/>
              </a:rPr>
              <a:t> </a:t>
            </a:r>
            <a:r>
              <a:rPr lang="el-GR" sz="1600" b="0" i="0" dirty="0">
                <a:effectLst/>
                <a:latin typeface="Arial" panose="020B0604020202020204" pitchFamily="34" charset="0"/>
                <a:cs typeface="Arial" panose="020B0604020202020204" pitchFamily="34" charset="0"/>
              </a:rPr>
              <a:t>Τα </a:t>
            </a:r>
            <a:r>
              <a:rPr lang="el-GR" sz="1600" b="0" i="0" dirty="0" err="1">
                <a:effectLst/>
                <a:latin typeface="Arial" panose="020B0604020202020204" pitchFamily="34" charset="0"/>
                <a:cs typeface="Arial" panose="020B0604020202020204" pitchFamily="34" charset="0"/>
              </a:rPr>
              <a:t>lasagna</a:t>
            </a:r>
            <a:r>
              <a:rPr lang="el-GR" sz="1600" b="0" i="0" dirty="0">
                <a:effectLst/>
                <a:latin typeface="Arial" panose="020B0604020202020204" pitchFamily="34" charset="0"/>
                <a:cs typeface="Arial" panose="020B0604020202020204" pitchFamily="34" charset="0"/>
              </a:rPr>
              <a:t> φούρνου είναι ένα επίσης εξαιρετικά δημοφιλές πιάτο στην Ιταλία. Μεγάλα φύλλα ζυμαρικών, τα πραγματικά </a:t>
            </a:r>
            <a:r>
              <a:rPr lang="el-GR" sz="1600" b="0" i="0" dirty="0" err="1">
                <a:effectLst/>
                <a:latin typeface="Arial" panose="020B0604020202020204" pitchFamily="34" charset="0"/>
                <a:cs typeface="Arial" panose="020B0604020202020204" pitchFamily="34" charset="0"/>
              </a:rPr>
              <a:t>lasagna</a:t>
            </a:r>
            <a:r>
              <a:rPr lang="el-GR" sz="1600" b="0" i="0" dirty="0">
                <a:effectLst/>
                <a:latin typeface="Arial" panose="020B0604020202020204" pitchFamily="34" charset="0"/>
                <a:cs typeface="Arial" panose="020B0604020202020204" pitchFamily="34" charset="0"/>
              </a:rPr>
              <a:t> δηλαδή, τοποθετούνται σε στρώσεις σε μεγάλο </a:t>
            </a:r>
            <a:r>
              <a:rPr lang="el-GR" sz="1600" b="0" i="0" dirty="0" err="1">
                <a:effectLst/>
                <a:latin typeface="Arial" panose="020B0604020202020204" pitchFamily="34" charset="0"/>
                <a:cs typeface="Arial" panose="020B0604020202020204" pitchFamily="34" charset="0"/>
              </a:rPr>
              <a:t>πυρέξ</a:t>
            </a:r>
            <a:r>
              <a:rPr lang="el-GR" sz="1600" b="0" i="0" dirty="0">
                <a:effectLst/>
                <a:latin typeface="Arial" panose="020B0604020202020204" pitchFamily="34" charset="0"/>
                <a:cs typeface="Arial" panose="020B0604020202020204" pitchFamily="34" charset="0"/>
              </a:rPr>
              <a:t> και ενδιάμεσα πέφτει  άφθονος κιμάς, ψιλοκομμένο λουκάνικο, </a:t>
            </a:r>
            <a:r>
              <a:rPr lang="el-GR" sz="1600" b="0" i="0" dirty="0" err="1">
                <a:effectLst/>
                <a:latin typeface="Arial" panose="020B0604020202020204" pitchFamily="34" charset="0"/>
                <a:cs typeface="Arial" panose="020B0604020202020204" pitchFamily="34" charset="0"/>
              </a:rPr>
              <a:t>ρικότα</a:t>
            </a:r>
            <a:r>
              <a:rPr lang="el-GR" sz="1600" b="0" i="0" dirty="0">
                <a:effectLst/>
                <a:latin typeface="Arial" panose="020B0604020202020204" pitchFamily="34" charset="0"/>
                <a:cs typeface="Arial" panose="020B0604020202020204" pitchFamily="34" charset="0"/>
              </a:rPr>
              <a:t>, σάλτσα ντομάτας, </a:t>
            </a:r>
            <a:r>
              <a:rPr lang="el-GR" sz="1600" b="0" i="0" dirty="0" err="1">
                <a:effectLst/>
                <a:latin typeface="Arial" panose="020B0604020202020204" pitchFamily="34" charset="0"/>
                <a:cs typeface="Arial" panose="020B0604020202020204" pitchFamily="34" charset="0"/>
              </a:rPr>
              <a:t>μοτσαρέλα</a:t>
            </a:r>
            <a:r>
              <a:rPr lang="el-GR" sz="1600" b="0" i="0" dirty="0">
                <a:effectLst/>
                <a:latin typeface="Arial" panose="020B0604020202020204" pitchFamily="34" charset="0"/>
                <a:cs typeface="Arial" panose="020B0604020202020204" pitchFamily="34" charset="0"/>
              </a:rPr>
              <a:t> και παρμεζάνα. Όλα αυτά λιώνουν στον φούρνο και κάνουν τα σάλια μας να τρέχουν…</a:t>
            </a:r>
          </a:p>
          <a:p>
            <a:pPr algn="just"/>
            <a:r>
              <a:rPr lang="el-GR" sz="1800" b="1" i="0" dirty="0" err="1">
                <a:solidFill>
                  <a:schemeClr val="accent2"/>
                </a:solidFill>
                <a:effectLst/>
                <a:latin typeface="Arial" panose="020B0604020202020204" pitchFamily="34" charset="0"/>
                <a:cs typeface="Arial" panose="020B0604020202020204" pitchFamily="34" charset="0"/>
              </a:rPr>
              <a:t>Risotto</a:t>
            </a:r>
            <a:r>
              <a:rPr lang="el-GR" sz="1600" dirty="0">
                <a:solidFill>
                  <a:schemeClr val="accent2"/>
                </a:solidFill>
                <a:latin typeface="Arial" panose="020B0604020202020204" pitchFamily="34" charset="0"/>
                <a:cs typeface="Arial" panose="020B0604020202020204" pitchFamily="34" charset="0"/>
              </a:rPr>
              <a:t> </a:t>
            </a:r>
            <a:r>
              <a:rPr lang="el-GR" sz="1600" b="0" i="0" dirty="0" err="1">
                <a:effectLst/>
                <a:latin typeface="Arial" panose="020B0604020202020204" pitchFamily="34" charset="0"/>
                <a:cs typeface="Arial" panose="020B0604020202020204" pitchFamily="34" charset="0"/>
              </a:rPr>
              <a:t>Risotto</a:t>
            </a:r>
            <a:r>
              <a:rPr lang="el-GR" sz="1600" b="0" i="0" dirty="0">
                <a:effectLst/>
                <a:latin typeface="Arial" panose="020B0604020202020204" pitchFamily="34" charset="0"/>
                <a:cs typeface="Arial" panose="020B0604020202020204" pitchFamily="34" charset="0"/>
              </a:rPr>
              <a:t> θα βρείτε σε πολλά μέρη της Ιταλίας, αλλά το καλύτερο θα το γευθείτε στην Βενετία. Ένα πλούσιο χυλωμένο </a:t>
            </a:r>
            <a:r>
              <a:rPr lang="el-GR" sz="1600" b="0" i="0" dirty="0" err="1">
                <a:effectLst/>
                <a:latin typeface="Arial" panose="020B0604020202020204" pitchFamily="34" charset="0"/>
                <a:cs typeface="Arial" panose="020B0604020202020204" pitchFamily="34" charset="0"/>
              </a:rPr>
              <a:t>Risotto</a:t>
            </a:r>
            <a:r>
              <a:rPr lang="el-GR" sz="1600" b="0" i="0" dirty="0">
                <a:effectLst/>
                <a:latin typeface="Arial" panose="020B0604020202020204" pitchFamily="34" charset="0"/>
                <a:cs typeface="Arial" panose="020B0604020202020204" pitchFamily="34" charset="0"/>
              </a:rPr>
              <a:t> με μανιτάρια ή θαλασσινά είναι η τοπική σπεσιαλιτέ.</a:t>
            </a:r>
          </a:p>
          <a:p>
            <a:pPr marL="0" indent="0" algn="just">
              <a:buNone/>
            </a:pPr>
            <a:endParaRPr lang="el-GR" sz="1800" dirty="0">
              <a:latin typeface="Arial" panose="020B0604020202020204" pitchFamily="34" charset="0"/>
              <a:cs typeface="Arial" panose="020B0604020202020204" pitchFamily="34" charset="0"/>
            </a:endParaRPr>
          </a:p>
        </p:txBody>
      </p:sp>
      <p:pic>
        <p:nvPicPr>
          <p:cNvPr id="2050" name="Picture 2" descr="Λαζάνια ναπολιτέν στον φούρνο | Συνταγή | MamaPeinao.gr">
            <a:extLst>
              <a:ext uri="{FF2B5EF4-FFF2-40B4-BE49-F238E27FC236}">
                <a16:creationId xmlns:a16="http://schemas.microsoft.com/office/drawing/2014/main" id="{FB6294C5-C96C-41D8-B1F6-ED8E69E3D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075" y="1387068"/>
            <a:ext cx="4788554" cy="31923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Ριζότο με μανιτάρια του Δημήτρη Σκαρμούτσου">
            <a:extLst>
              <a:ext uri="{FF2B5EF4-FFF2-40B4-BE49-F238E27FC236}">
                <a16:creationId xmlns:a16="http://schemas.microsoft.com/office/drawing/2014/main" id="{07D07984-5FB5-4846-9F6C-BAFEC1FF4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637" y="4761041"/>
            <a:ext cx="2896882" cy="192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151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DF105B-2C9F-4E1E-B2CC-2614417E7F4F}"/>
              </a:ext>
            </a:extLst>
          </p:cNvPr>
          <p:cNvSpPr>
            <a:spLocks noGrp="1"/>
          </p:cNvSpPr>
          <p:nvPr>
            <p:ph type="title"/>
          </p:nvPr>
        </p:nvSpPr>
        <p:spPr/>
        <p:txBody>
          <a:bodyPr/>
          <a:lstStyle/>
          <a:p>
            <a:r>
              <a:rPr lang="el-GR" sz="4400" dirty="0">
                <a:solidFill>
                  <a:schemeClr val="accent3"/>
                </a:solidFill>
              </a:rPr>
              <a:t>ΠΑΡΑΔΟΣΙΑΚΑ ΦΑΓΗΤΑ ΤΗΣ ΙΤΑΛΙΑΣ</a:t>
            </a:r>
            <a:endParaRPr lang="el-GR" dirty="0"/>
          </a:p>
        </p:txBody>
      </p:sp>
      <p:sp>
        <p:nvSpPr>
          <p:cNvPr id="3" name="Θέση περιεχομένου 2">
            <a:extLst>
              <a:ext uri="{FF2B5EF4-FFF2-40B4-BE49-F238E27FC236}">
                <a16:creationId xmlns:a16="http://schemas.microsoft.com/office/drawing/2014/main" id="{E23914DD-9114-47C8-A4E2-1C9EFA3C1E37}"/>
              </a:ext>
            </a:extLst>
          </p:cNvPr>
          <p:cNvSpPr>
            <a:spLocks noGrp="1"/>
          </p:cNvSpPr>
          <p:nvPr>
            <p:ph idx="1"/>
          </p:nvPr>
        </p:nvSpPr>
        <p:spPr>
          <a:xfrm>
            <a:off x="1103312" y="2052919"/>
            <a:ext cx="5163264" cy="3844542"/>
          </a:xfrm>
        </p:spPr>
        <p:txBody>
          <a:bodyPr>
            <a:normAutofit fontScale="85000" lnSpcReduction="10000"/>
          </a:bodyPr>
          <a:lstStyle/>
          <a:p>
            <a:pPr marL="0" indent="0" algn="just">
              <a:buNone/>
            </a:pPr>
            <a:endParaRPr lang="el-GR" sz="2300" b="1" i="0" dirty="0">
              <a:solidFill>
                <a:schemeClr val="accent2"/>
              </a:solidFill>
              <a:effectLst/>
              <a:latin typeface="Arial" panose="020B0604020202020204" pitchFamily="34" charset="0"/>
              <a:cs typeface="Arial" panose="020B0604020202020204" pitchFamily="34" charset="0"/>
            </a:endParaRPr>
          </a:p>
          <a:p>
            <a:pPr marL="0" indent="0" algn="just">
              <a:buNone/>
            </a:pPr>
            <a:r>
              <a:rPr lang="el-GR" sz="2300" b="1" dirty="0">
                <a:solidFill>
                  <a:schemeClr val="accent2"/>
                </a:solidFill>
                <a:latin typeface="Arial" panose="020B0604020202020204" pitchFamily="34" charset="0"/>
                <a:cs typeface="Arial" panose="020B0604020202020204" pitchFamily="34" charset="0"/>
              </a:rPr>
              <a:t> </a:t>
            </a:r>
            <a:r>
              <a:rPr lang="el-GR" sz="2400" b="1" i="0" dirty="0">
                <a:solidFill>
                  <a:schemeClr val="accent2"/>
                </a:solidFill>
                <a:effectLst/>
                <a:latin typeface="Arial" panose="020B0604020202020204" pitchFamily="34" charset="0"/>
                <a:cs typeface="Arial" panose="020B0604020202020204" pitchFamily="34" charset="0"/>
              </a:rPr>
              <a:t>Pasta </a:t>
            </a:r>
            <a:r>
              <a:rPr lang="el-GR" sz="2400" b="1" i="0" dirty="0" err="1">
                <a:solidFill>
                  <a:schemeClr val="accent2"/>
                </a:solidFill>
                <a:effectLst/>
                <a:latin typeface="Arial" panose="020B0604020202020204" pitchFamily="34" charset="0"/>
                <a:cs typeface="Arial" panose="020B0604020202020204" pitchFamily="34" charset="0"/>
              </a:rPr>
              <a:t>Carbonara</a:t>
            </a:r>
            <a:endParaRPr lang="el-GR" sz="2400" b="0" i="0" dirty="0">
              <a:solidFill>
                <a:schemeClr val="accent2"/>
              </a:solidFill>
              <a:effectLst/>
              <a:latin typeface="Arial" panose="020B0604020202020204" pitchFamily="34" charset="0"/>
              <a:cs typeface="Arial" panose="020B0604020202020204" pitchFamily="34" charset="0"/>
            </a:endParaRPr>
          </a:p>
          <a:p>
            <a:pPr marL="0" indent="0" algn="just">
              <a:buNone/>
            </a:pPr>
            <a:r>
              <a:rPr lang="el-GR" sz="2100" b="0" i="0" dirty="0">
                <a:effectLst/>
                <a:latin typeface="Arial" panose="020B0604020202020204" pitchFamily="34" charset="0"/>
                <a:cs typeface="Arial" panose="020B0604020202020204" pitchFamily="34" charset="0"/>
              </a:rPr>
              <a:t>Αν και λανθασμένα θεωρείται η κρεμώδης μακαρονάδα με μπέικον, στην πραγματικότητα, η αυθεντική συνταγή της καρμπονάρα σνομπάρει την κρέμα γάλακτος. Ένας συνδυασμός ωμού αυγού με μπέικον και ελάχιστο λευκό κρασί δημιουργεί ένα αποτέλεσμα ακαταμάχητο που ταιριάζει άψογα με τα σπαγγέτι. Μην διανοηθείτε να μην δοκιμάσετε τουλάχιστον ένα πιάτο καρμπονάρα στην Ιταλία…</a:t>
            </a:r>
            <a:endParaRPr lang="el-GR" sz="2100" dirty="0">
              <a:latin typeface="Arial" panose="020B0604020202020204" pitchFamily="34" charset="0"/>
              <a:cs typeface="Arial" panose="020B0604020202020204" pitchFamily="34" charset="0"/>
            </a:endParaRPr>
          </a:p>
          <a:p>
            <a:pPr marL="0" indent="0" algn="just">
              <a:buNone/>
            </a:pPr>
            <a:endParaRPr lang="el-GR" b="0" i="0" dirty="0">
              <a:effectLst/>
              <a:latin typeface="Arial" panose="020B0604020202020204" pitchFamily="34" charset="0"/>
              <a:cs typeface="Arial" panose="020B0604020202020204" pitchFamily="34" charset="0"/>
            </a:endParaRPr>
          </a:p>
          <a:p>
            <a:pPr marL="0" indent="0" algn="just">
              <a:buNone/>
            </a:pPr>
            <a:r>
              <a:rPr lang="el-GR" b="0" i="0" dirty="0">
                <a:effectLst/>
                <a:latin typeface="Arial" panose="020B0604020202020204" pitchFamily="34" charset="0"/>
                <a:cs typeface="Arial" panose="020B0604020202020204" pitchFamily="34" charset="0"/>
              </a:rPr>
              <a:t> </a:t>
            </a:r>
          </a:p>
          <a:p>
            <a:pPr marL="0" indent="0" algn="just">
              <a:buNone/>
            </a:pPr>
            <a:endParaRPr lang="el-GR" dirty="0"/>
          </a:p>
        </p:txBody>
      </p:sp>
      <p:pic>
        <p:nvPicPr>
          <p:cNvPr id="1026" name="Picture 2">
            <a:extLst>
              <a:ext uri="{FF2B5EF4-FFF2-40B4-BE49-F238E27FC236}">
                <a16:creationId xmlns:a16="http://schemas.microsoft.com/office/drawing/2014/main" id="{09726BCA-0F6E-4BA5-AE63-5EFDE8AF1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806" y="1784471"/>
            <a:ext cx="4153341" cy="377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89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6BBCB2-DC78-4D82-B11C-05925BEC5AEF}"/>
              </a:ext>
            </a:extLst>
          </p:cNvPr>
          <p:cNvSpPr>
            <a:spLocks noGrp="1"/>
          </p:cNvSpPr>
          <p:nvPr>
            <p:ph type="title"/>
          </p:nvPr>
        </p:nvSpPr>
        <p:spPr/>
        <p:txBody>
          <a:bodyPr/>
          <a:lstStyle/>
          <a:p>
            <a:r>
              <a:rPr lang="el-GR" dirty="0"/>
              <a:t> </a:t>
            </a:r>
            <a:r>
              <a:rPr lang="el-GR" dirty="0">
                <a:solidFill>
                  <a:schemeClr val="accent3"/>
                </a:solidFill>
              </a:rPr>
              <a:t>ΓΛΥΚΑ ΤΗΣ ΙΤΑΛΙΑΣ</a:t>
            </a:r>
          </a:p>
        </p:txBody>
      </p:sp>
      <p:sp>
        <p:nvSpPr>
          <p:cNvPr id="3" name="Θέση περιεχομένου 2">
            <a:extLst>
              <a:ext uri="{FF2B5EF4-FFF2-40B4-BE49-F238E27FC236}">
                <a16:creationId xmlns:a16="http://schemas.microsoft.com/office/drawing/2014/main" id="{CF682264-D83C-4D4F-B039-78D630E348EC}"/>
              </a:ext>
            </a:extLst>
          </p:cNvPr>
          <p:cNvSpPr>
            <a:spLocks noGrp="1"/>
          </p:cNvSpPr>
          <p:nvPr>
            <p:ph idx="1"/>
          </p:nvPr>
        </p:nvSpPr>
        <p:spPr>
          <a:xfrm>
            <a:off x="1103312" y="2052919"/>
            <a:ext cx="4727037" cy="4180102"/>
          </a:xfrm>
        </p:spPr>
        <p:txBody>
          <a:bodyPr>
            <a:normAutofit/>
          </a:bodyPr>
          <a:lstStyle/>
          <a:p>
            <a:r>
              <a:rPr lang="en-US" dirty="0"/>
              <a:t> </a:t>
            </a:r>
            <a:r>
              <a:rPr lang="en-US" dirty="0">
                <a:solidFill>
                  <a:schemeClr val="accent2"/>
                </a:solidFill>
              </a:rPr>
              <a:t>Tiramisu</a:t>
            </a:r>
            <a:r>
              <a:rPr lang="el-GR" dirty="0">
                <a:solidFill>
                  <a:schemeClr val="accent2"/>
                </a:solidFill>
              </a:rPr>
              <a:t>: </a:t>
            </a:r>
            <a:r>
              <a:rPr lang="el-GR" dirty="0"/>
              <a:t>Δεν θα πετύχεις πουθενά μία καλύτερη εκδοχή του διάσημου γλυκού από όταν το ψάξεις στην χώρα που γεννήθηκε.</a:t>
            </a:r>
          </a:p>
          <a:p>
            <a:pPr marL="0" indent="0">
              <a:buNone/>
            </a:pPr>
            <a:endParaRPr lang="el-GR" dirty="0"/>
          </a:p>
          <a:p>
            <a:r>
              <a:rPr lang="it-IT" dirty="0"/>
              <a:t> </a:t>
            </a:r>
            <a:r>
              <a:rPr lang="it-IT" dirty="0">
                <a:solidFill>
                  <a:schemeClr val="accent2"/>
                </a:solidFill>
              </a:rPr>
              <a:t>Gelato</a:t>
            </a:r>
            <a:r>
              <a:rPr lang="el-GR" dirty="0">
                <a:solidFill>
                  <a:schemeClr val="accent2"/>
                </a:solidFill>
              </a:rPr>
              <a:t>:</a:t>
            </a:r>
            <a:r>
              <a:rPr lang="el-GR" dirty="0"/>
              <a:t> </a:t>
            </a:r>
            <a:r>
              <a:rPr lang="el-GR" dirty="0" err="1"/>
              <a:t>Tόσα</a:t>
            </a:r>
            <a:r>
              <a:rPr lang="el-GR" dirty="0"/>
              <a:t> πολλά παραπάνω από απλό παγωτό...Πρόκειται για επιστήμη που κανένας δεν κατέχει τόσο καλά όσο οι Ιταλοί ζαχαροπλάστες.</a:t>
            </a:r>
            <a:r>
              <a:rPr lang="it-IT" dirty="0"/>
              <a:t> </a:t>
            </a:r>
            <a:endParaRPr lang="el-GR" dirty="0"/>
          </a:p>
          <a:p>
            <a:endParaRPr lang="el-GR" dirty="0"/>
          </a:p>
          <a:p>
            <a:endParaRPr lang="el-GR" dirty="0"/>
          </a:p>
        </p:txBody>
      </p:sp>
      <p:pic>
        <p:nvPicPr>
          <p:cNvPr id="2050" name="Picture 2">
            <a:extLst>
              <a:ext uri="{FF2B5EF4-FFF2-40B4-BE49-F238E27FC236}">
                <a16:creationId xmlns:a16="http://schemas.microsoft.com/office/drawing/2014/main" id="{FE5CBDF0-F15E-4B99-AD71-0609132CF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619" y="755555"/>
            <a:ext cx="3851123" cy="26734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C09DDE4-6FA1-471F-B424-5D5E9B644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220" y="4006267"/>
            <a:ext cx="4559456" cy="237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47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49C216-7F18-4C39-BF56-623CD84CF887}"/>
              </a:ext>
            </a:extLst>
          </p:cNvPr>
          <p:cNvSpPr>
            <a:spLocks noGrp="1"/>
          </p:cNvSpPr>
          <p:nvPr>
            <p:ph type="title"/>
          </p:nvPr>
        </p:nvSpPr>
        <p:spPr/>
        <p:txBody>
          <a:bodyPr/>
          <a:lstStyle/>
          <a:p>
            <a:r>
              <a:rPr lang="el-GR" dirty="0">
                <a:solidFill>
                  <a:schemeClr val="accent3"/>
                </a:solidFill>
              </a:rPr>
              <a:t>ΓΛΥΚΑ ΤΗΣ ΙΤΑΛΙΑΣ</a:t>
            </a:r>
          </a:p>
        </p:txBody>
      </p:sp>
      <p:sp>
        <p:nvSpPr>
          <p:cNvPr id="3" name="Θέση περιεχομένου 2">
            <a:extLst>
              <a:ext uri="{FF2B5EF4-FFF2-40B4-BE49-F238E27FC236}">
                <a16:creationId xmlns:a16="http://schemas.microsoft.com/office/drawing/2014/main" id="{A798F47F-7F87-4D57-87AA-59D9949BBBCF}"/>
              </a:ext>
            </a:extLst>
          </p:cNvPr>
          <p:cNvSpPr>
            <a:spLocks noGrp="1"/>
          </p:cNvSpPr>
          <p:nvPr>
            <p:ph idx="1"/>
          </p:nvPr>
        </p:nvSpPr>
        <p:spPr>
          <a:xfrm>
            <a:off x="1103312" y="2052919"/>
            <a:ext cx="4458589" cy="4180102"/>
          </a:xfrm>
        </p:spPr>
        <p:txBody>
          <a:bodyPr>
            <a:normAutofit/>
          </a:bodyPr>
          <a:lstStyle/>
          <a:p>
            <a:r>
              <a:rPr lang="it-IT" dirty="0">
                <a:solidFill>
                  <a:schemeClr val="accent2"/>
                </a:solidFill>
              </a:rPr>
              <a:t>Cassata</a:t>
            </a:r>
            <a:r>
              <a:rPr lang="el-GR" dirty="0">
                <a:solidFill>
                  <a:schemeClr val="accent2"/>
                </a:solidFill>
              </a:rPr>
              <a:t>: </a:t>
            </a:r>
            <a:r>
              <a:rPr lang="el-GR" dirty="0"/>
              <a:t>Προέρχεται από την Σικελία. Μπορείς να το βρεις ως ένα μεγάλο κέικ ή σε ατομικές μερίδες και φτιάχνεται από παντεσπάνι βουτηγμένο σε λικέρ, αμυγδαλωτό, ζαχαρωμένα φρούτα, κομματάκια σοκολάτας και τυρί </a:t>
            </a:r>
            <a:r>
              <a:rPr lang="el-GR" dirty="0" err="1"/>
              <a:t>ricotta</a:t>
            </a:r>
            <a:r>
              <a:rPr lang="el-GR" dirty="0"/>
              <a:t>!</a:t>
            </a:r>
          </a:p>
          <a:p>
            <a:endParaRPr lang="el-GR" dirty="0"/>
          </a:p>
        </p:txBody>
      </p:sp>
      <p:pic>
        <p:nvPicPr>
          <p:cNvPr id="4" name="Picture 4">
            <a:extLst>
              <a:ext uri="{FF2B5EF4-FFF2-40B4-BE49-F238E27FC236}">
                <a16:creationId xmlns:a16="http://schemas.microsoft.com/office/drawing/2014/main" id="{12D81BF6-2FE3-4831-96FA-099353455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009" y="1152983"/>
            <a:ext cx="3346984" cy="501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47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CA4900-63A5-457E-B99B-FDB8585E1E1B}"/>
              </a:ext>
            </a:extLst>
          </p:cNvPr>
          <p:cNvSpPr>
            <a:spLocks noGrp="1"/>
          </p:cNvSpPr>
          <p:nvPr>
            <p:ph type="title"/>
          </p:nvPr>
        </p:nvSpPr>
        <p:spPr>
          <a:xfrm>
            <a:off x="1103314" y="452717"/>
            <a:ext cx="4559256" cy="1418027"/>
          </a:xfrm>
        </p:spPr>
        <p:txBody>
          <a:bodyPr/>
          <a:lstStyle/>
          <a:p>
            <a:r>
              <a:rPr lang="el-GR" dirty="0">
                <a:solidFill>
                  <a:srgbClr val="FFC000"/>
                </a:solidFill>
              </a:rPr>
              <a:t>ΙΤΑΛΙΚΟΣ ΚΑΦΕΣ</a:t>
            </a:r>
          </a:p>
        </p:txBody>
      </p:sp>
      <p:sp>
        <p:nvSpPr>
          <p:cNvPr id="3" name="Θέση περιεχομένου 2">
            <a:extLst>
              <a:ext uri="{FF2B5EF4-FFF2-40B4-BE49-F238E27FC236}">
                <a16:creationId xmlns:a16="http://schemas.microsoft.com/office/drawing/2014/main" id="{A106848D-DCBC-49F9-82B3-CDC12753BD43}"/>
              </a:ext>
            </a:extLst>
          </p:cNvPr>
          <p:cNvSpPr>
            <a:spLocks noGrp="1"/>
          </p:cNvSpPr>
          <p:nvPr>
            <p:ph idx="1"/>
          </p:nvPr>
        </p:nvSpPr>
        <p:spPr>
          <a:xfrm>
            <a:off x="1103313" y="2052918"/>
            <a:ext cx="4139806" cy="3894876"/>
          </a:xfrm>
        </p:spPr>
        <p:txBody>
          <a:bodyPr>
            <a:normAutofit/>
          </a:bodyPr>
          <a:lstStyle/>
          <a:p>
            <a:r>
              <a:rPr lang="el-GR" sz="1800" b="0" i="0" dirty="0">
                <a:solidFill>
                  <a:schemeClr val="tx2"/>
                </a:solidFill>
                <a:effectLst/>
                <a:latin typeface="Arial" panose="020B0604020202020204" pitchFamily="34" charset="0"/>
                <a:cs typeface="Arial" panose="020B0604020202020204" pitchFamily="34" charset="0"/>
              </a:rPr>
              <a:t>Εσπρέσο, </a:t>
            </a:r>
            <a:r>
              <a:rPr lang="el-GR" sz="1800" b="0" i="0" dirty="0" err="1">
                <a:solidFill>
                  <a:schemeClr val="tx2"/>
                </a:solidFill>
                <a:effectLst/>
                <a:latin typeface="Arial" panose="020B0604020202020204" pitchFamily="34" charset="0"/>
                <a:cs typeface="Arial" panose="020B0604020202020204" pitchFamily="34" charset="0"/>
              </a:rPr>
              <a:t>λάτε</a:t>
            </a:r>
            <a:r>
              <a:rPr lang="el-GR" sz="1800" b="0" i="0" dirty="0">
                <a:solidFill>
                  <a:schemeClr val="tx2"/>
                </a:solidFill>
                <a:effectLst/>
                <a:latin typeface="Arial" panose="020B0604020202020204" pitchFamily="34" charset="0"/>
                <a:cs typeface="Arial" panose="020B0604020202020204" pitchFamily="34" charset="0"/>
              </a:rPr>
              <a:t> ή καπουτσίνο, στην Ιταλία θα πιείτε τον καλύτερο καφέ της ζωή σας.</a:t>
            </a:r>
            <a:br>
              <a:rPr lang="el-GR" sz="1800" dirty="0">
                <a:solidFill>
                  <a:schemeClr val="tx2"/>
                </a:solidFill>
                <a:latin typeface="Arial" panose="020B0604020202020204" pitchFamily="34" charset="0"/>
                <a:cs typeface="Arial" panose="020B0604020202020204" pitchFamily="34" charset="0"/>
              </a:rPr>
            </a:br>
            <a:r>
              <a:rPr lang="el-GR" sz="1800" b="0" i="0" dirty="0">
                <a:solidFill>
                  <a:schemeClr val="tx2"/>
                </a:solidFill>
                <a:effectLst/>
                <a:latin typeface="Arial" panose="020B0604020202020204" pitchFamily="34" charset="0"/>
                <a:cs typeface="Arial" panose="020B0604020202020204" pitchFamily="34" charset="0"/>
              </a:rPr>
              <a:t>Οι Ιταλοί έχουν τόσο μεγάλη ποικιλία, παράδοση και γνώση πάνω στον καφέ αντίστοιχη με τις πίτσες και επειδή κανένας άλλος λαός δεν ξέρει να απολαμβάνει τον καφέ του όπως ό Έλληνας, είναι σίγουρο ότι ο καφές της Ιταλίας θα σας μείνει αξέχαστος.</a:t>
            </a:r>
            <a:endParaRPr lang="el-GR" sz="1800" dirty="0">
              <a:solidFill>
                <a:schemeClr val="tx2"/>
              </a:solidFill>
              <a:latin typeface="Arial" panose="020B0604020202020204" pitchFamily="34" charset="0"/>
              <a:cs typeface="Arial" panose="020B0604020202020204" pitchFamily="34" charset="0"/>
            </a:endParaRPr>
          </a:p>
        </p:txBody>
      </p:sp>
      <p:pic>
        <p:nvPicPr>
          <p:cNvPr id="4098" name="Picture 2" descr="Καφές στη Ρώμη">
            <a:extLst>
              <a:ext uri="{FF2B5EF4-FFF2-40B4-BE49-F238E27FC236}">
                <a16:creationId xmlns:a16="http://schemas.microsoft.com/office/drawing/2014/main" id="{73A9399B-8B25-4B3C-988C-CC6D205F4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718" y="910273"/>
            <a:ext cx="28575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Καφές στη Ρώμη">
            <a:extLst>
              <a:ext uri="{FF2B5EF4-FFF2-40B4-BE49-F238E27FC236}">
                <a16:creationId xmlns:a16="http://schemas.microsoft.com/office/drawing/2014/main" id="{B33B70E7-67BA-49C0-895C-A2FC66350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108" y="3320996"/>
            <a:ext cx="2608468" cy="26084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Καφές στην Ιταλία">
            <a:extLst>
              <a:ext uri="{FF2B5EF4-FFF2-40B4-BE49-F238E27FC236}">
                <a16:creationId xmlns:a16="http://schemas.microsoft.com/office/drawing/2014/main" id="{BB621634-ACE1-4E27-A2FF-B6DC7E895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133" y="3429000"/>
            <a:ext cx="285750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46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83B96F-6EC0-4DDE-9C06-7EF75298B850}"/>
              </a:ext>
            </a:extLst>
          </p:cNvPr>
          <p:cNvSpPr>
            <a:spLocks noGrp="1"/>
          </p:cNvSpPr>
          <p:nvPr>
            <p:ph type="title"/>
          </p:nvPr>
        </p:nvSpPr>
        <p:spPr>
          <a:xfrm>
            <a:off x="3394824" y="981225"/>
            <a:ext cx="3710651" cy="1359304"/>
          </a:xfrm>
        </p:spPr>
        <p:txBody>
          <a:bodyPr/>
          <a:lstStyle/>
          <a:p>
            <a:r>
              <a:rPr lang="el-GR" dirty="0"/>
              <a:t>      </a:t>
            </a:r>
            <a:r>
              <a:rPr lang="el-G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ΤΕΛΟΣ</a:t>
            </a:r>
            <a:r>
              <a:rPr lang="el-GR" dirty="0">
                <a:latin typeface="Arial" panose="020B0604020202020204" pitchFamily="34" charset="0"/>
                <a:cs typeface="Arial" panose="020B0604020202020204" pitchFamily="34" charset="0"/>
              </a:rPr>
              <a:t> </a:t>
            </a:r>
          </a:p>
        </p:txBody>
      </p:sp>
      <p:sp>
        <p:nvSpPr>
          <p:cNvPr id="3" name="Θέση περιεχομένου 2">
            <a:extLst>
              <a:ext uri="{FF2B5EF4-FFF2-40B4-BE49-F238E27FC236}">
                <a16:creationId xmlns:a16="http://schemas.microsoft.com/office/drawing/2014/main" id="{D2ADB98C-C8ED-4B2D-BD0A-4B3EFF7D6407}"/>
              </a:ext>
            </a:extLst>
          </p:cNvPr>
          <p:cNvSpPr>
            <a:spLocks noGrp="1"/>
          </p:cNvSpPr>
          <p:nvPr>
            <p:ph idx="1"/>
          </p:nvPr>
        </p:nvSpPr>
        <p:spPr>
          <a:xfrm>
            <a:off x="2565093" y="2530267"/>
            <a:ext cx="5748398" cy="3513588"/>
          </a:xfrm>
        </p:spPr>
        <p:txBody>
          <a:bodyPr/>
          <a:lstStyle/>
          <a:p>
            <a:pPr marL="0" indent="0">
              <a:buNone/>
            </a:pPr>
            <a:r>
              <a:rPr lang="el-GR" dirty="0">
                <a:solidFill>
                  <a:schemeClr val="accent3"/>
                </a:solidFill>
              </a:rPr>
              <a:t>ΑΠΟ ΤΟΥΣ ΜΑΘΗΤΕΣ ΤΟΥ Β3</a:t>
            </a:r>
          </a:p>
          <a:p>
            <a:pPr marL="0" indent="0">
              <a:buNone/>
            </a:pPr>
            <a:endParaRPr lang="el-GR" dirty="0">
              <a:solidFill>
                <a:schemeClr val="accent3"/>
              </a:solidFill>
            </a:endParaRPr>
          </a:p>
          <a:p>
            <a:pPr marL="0" indent="0">
              <a:buNone/>
            </a:pPr>
            <a:r>
              <a:rPr lang="el-GR" dirty="0">
                <a:solidFill>
                  <a:srgbClr val="FFC000"/>
                </a:solidFill>
              </a:rPr>
              <a:t>ΓΙΩΡΓΟ ΜΟΥΡΟΥΤΣΟ</a:t>
            </a:r>
          </a:p>
          <a:p>
            <a:pPr marL="0" indent="0">
              <a:buNone/>
            </a:pPr>
            <a:r>
              <a:rPr lang="el-GR" dirty="0">
                <a:solidFill>
                  <a:srgbClr val="FFC000"/>
                </a:solidFill>
              </a:rPr>
              <a:t>ΓΙΩΡΓΟ ΚΑΡΑΝΤΖΟΥΛΗ</a:t>
            </a:r>
          </a:p>
          <a:p>
            <a:pPr marL="0" indent="0">
              <a:buNone/>
            </a:pPr>
            <a:r>
              <a:rPr lang="el-GR" dirty="0">
                <a:solidFill>
                  <a:srgbClr val="FFC000"/>
                </a:solidFill>
              </a:rPr>
              <a:t>ΑΠΟΣΤΟΛΗ ΚΟΥΓΙΑ</a:t>
            </a:r>
          </a:p>
          <a:p>
            <a:pPr marL="0" indent="0">
              <a:buNone/>
            </a:pPr>
            <a:r>
              <a:rPr lang="el-GR" dirty="0">
                <a:solidFill>
                  <a:srgbClr val="FFC000"/>
                </a:solidFill>
              </a:rPr>
              <a:t>ΓΙΩΡΓΟ ΚΑΠΛΑΝΟΓΛΟΥ </a:t>
            </a:r>
          </a:p>
        </p:txBody>
      </p:sp>
    </p:spTree>
    <p:extLst>
      <p:ext uri="{BB962C8B-B14F-4D97-AF65-F5344CB8AC3E}">
        <p14:creationId xmlns:p14="http://schemas.microsoft.com/office/powerpoint/2010/main" val="1941037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C5E14B88-F42A-44D4-9C45-6256CC92C3BE}"/>
              </a:ext>
            </a:extLst>
          </p:cNvPr>
          <p:cNvSpPr>
            <a:spLocks noGrp="1"/>
          </p:cNvSpPr>
          <p:nvPr>
            <p:ph type="title"/>
          </p:nvPr>
        </p:nvSpPr>
        <p:spPr>
          <a:xfrm>
            <a:off x="587229" y="562062"/>
            <a:ext cx="6778305" cy="1082180"/>
          </a:xfrm>
        </p:spPr>
        <p:txBody>
          <a:bodyPr/>
          <a:lstStyle/>
          <a:p>
            <a:r>
              <a:rPr lang="el-GR" dirty="0"/>
              <a:t> Γενικές πληροφορίες</a:t>
            </a:r>
          </a:p>
        </p:txBody>
      </p:sp>
      <p:sp>
        <p:nvSpPr>
          <p:cNvPr id="6" name="Θέση περιεχομένου 5">
            <a:extLst>
              <a:ext uri="{FF2B5EF4-FFF2-40B4-BE49-F238E27FC236}">
                <a16:creationId xmlns:a16="http://schemas.microsoft.com/office/drawing/2014/main" id="{D78638E0-8CE7-4ECA-B79B-2A2CD62BF49C}"/>
              </a:ext>
            </a:extLst>
          </p:cNvPr>
          <p:cNvSpPr>
            <a:spLocks noGrp="1"/>
          </p:cNvSpPr>
          <p:nvPr>
            <p:ph idx="1"/>
          </p:nvPr>
        </p:nvSpPr>
        <p:spPr>
          <a:xfrm>
            <a:off x="246469" y="1942401"/>
            <a:ext cx="5993774" cy="3524095"/>
          </a:xfrm>
        </p:spPr>
        <p:txBody>
          <a:bodyPr/>
          <a:lstStyle/>
          <a:p>
            <a:pPr algn="just"/>
            <a:r>
              <a:rPr lang="el-GR" sz="1800" dirty="0">
                <a:latin typeface="Arial" panose="020B0604020202020204" pitchFamily="34" charset="0"/>
                <a:cs typeface="Arial" panose="020B0604020202020204" pitchFamily="34" charset="0"/>
              </a:rPr>
              <a:t>Πρωτεύουσα της Ιταλίας  είναι η Ρώμη </a:t>
            </a:r>
          </a:p>
          <a:p>
            <a:pPr algn="just"/>
            <a:r>
              <a:rPr lang="el-GR" sz="1800" dirty="0">
                <a:latin typeface="Arial" panose="020B0604020202020204" pitchFamily="34" charset="0"/>
                <a:cs typeface="Arial" panose="020B0604020202020204" pitchFamily="34" charset="0"/>
              </a:rPr>
              <a:t>Έχει έκταση 301.340 </a:t>
            </a:r>
            <a:r>
              <a:rPr lang="el-GR" sz="1800" dirty="0" err="1">
                <a:latin typeface="Arial" panose="020B0604020202020204" pitchFamily="34" charset="0"/>
                <a:cs typeface="Arial" panose="020B0604020202020204" pitchFamily="34" charset="0"/>
              </a:rPr>
              <a:t>τ.χλμ</a:t>
            </a:r>
            <a:r>
              <a:rPr lang="el-GR" sz="1800" dirty="0">
                <a:latin typeface="Arial" panose="020B0604020202020204" pitchFamily="34" charset="0"/>
                <a:cs typeface="Arial" panose="020B0604020202020204" pitchFamily="34" charset="0"/>
              </a:rPr>
              <a:t>.  και πληθυσμό 59.236.213 ( 1/2021 )</a:t>
            </a:r>
          </a:p>
          <a:p>
            <a:pPr algn="just"/>
            <a:r>
              <a:rPr lang="el-GR" sz="1700" dirty="0">
                <a:latin typeface="Arial" panose="020B0604020202020204" pitchFamily="34" charset="0"/>
                <a:cs typeface="Arial" panose="020B0604020202020204" pitchFamily="34" charset="0"/>
              </a:rPr>
              <a:t>Επίσημη γλώσσα είναι τα ιταλικά.</a:t>
            </a:r>
            <a:r>
              <a:rPr lang="el-GR" sz="1700" b="0" i="0" dirty="0">
                <a:solidFill>
                  <a:srgbClr val="202122"/>
                </a:solidFill>
                <a:effectLst/>
                <a:latin typeface="Arial" panose="020B0604020202020204" pitchFamily="34" charset="0"/>
                <a:cs typeface="Arial" panose="020B0604020202020204" pitchFamily="34" charset="0"/>
              </a:rPr>
              <a:t> </a:t>
            </a:r>
            <a:r>
              <a:rPr lang="el-GR" sz="1700" dirty="0">
                <a:latin typeface="Arial" panose="020B0604020202020204" pitchFamily="34" charset="0"/>
                <a:cs typeface="Arial" panose="020B0604020202020204" pitchFamily="34" charset="0"/>
              </a:rPr>
              <a:t>Ωστόσο </a:t>
            </a:r>
            <a:r>
              <a:rPr lang="el-GR" sz="1700" b="0" i="0" dirty="0">
                <a:effectLst/>
                <a:latin typeface="Arial" panose="020B0604020202020204" pitchFamily="34" charset="0"/>
                <a:cs typeface="Arial" panose="020B0604020202020204" pitchFamily="34" charset="0"/>
              </a:rPr>
              <a:t> μιλούνται πολλές διάλεκτοι των </a:t>
            </a:r>
            <a:r>
              <a:rPr lang="el-GR" sz="1700" dirty="0">
                <a:latin typeface="Arial" panose="020B0604020202020204" pitchFamily="34" charset="0"/>
                <a:cs typeface="Arial" panose="020B0604020202020204" pitchFamily="34" charset="0"/>
              </a:rPr>
              <a:t>Ιταλικών</a:t>
            </a:r>
            <a:r>
              <a:rPr lang="el-GR" sz="1700" b="0" i="0" dirty="0">
                <a:effectLst/>
                <a:latin typeface="Arial" panose="020B0604020202020204" pitchFamily="34" charset="0"/>
                <a:cs typeface="Arial" panose="020B0604020202020204" pitchFamily="34" charset="0"/>
              </a:rPr>
              <a:t>. Μερικοί εκτιμούν πως πολλές από αυτές αποτελούν ξεχωριστές γλώσσες. Υπάρχουν περίπου 33 διάλεκτοι</a:t>
            </a:r>
            <a:r>
              <a:rPr lang="el-GR" sz="1700" dirty="0">
                <a:latin typeface="Arial" panose="020B0604020202020204" pitchFamily="34" charset="0"/>
                <a:cs typeface="Arial" panose="020B0604020202020204" pitchFamily="34" charset="0"/>
              </a:rPr>
              <a:t>. Ακόμα  η γερμανική γλώσσα είναι</a:t>
            </a:r>
            <a:r>
              <a:rPr lang="el-GR" sz="1700" b="0" i="0" dirty="0">
                <a:effectLst/>
                <a:latin typeface="Arial" panose="020B0604020202020204" pitchFamily="34" charset="0"/>
                <a:cs typeface="Arial" panose="020B0604020202020204" pitchFamily="34" charset="0"/>
              </a:rPr>
              <a:t> επίσης επίσημη γλώσσα στη</a:t>
            </a:r>
            <a:r>
              <a:rPr lang="en-US" sz="1700" b="0" i="0" dirty="0">
                <a:effectLst/>
                <a:latin typeface="Arial" panose="020B0604020202020204" pitchFamily="34" charset="0"/>
                <a:cs typeface="Arial" panose="020B0604020202020204" pitchFamily="34" charset="0"/>
              </a:rPr>
              <a:t>v </a:t>
            </a:r>
            <a:r>
              <a:rPr lang="el-GR" sz="1700" b="0" i="0" dirty="0">
                <a:effectLst/>
                <a:latin typeface="Arial" panose="020B0604020202020204" pitchFamily="34" charset="0"/>
                <a:cs typeface="Arial" panose="020B0604020202020204" pitchFamily="34" charset="0"/>
              </a:rPr>
              <a:t>αυτόνομη επαρχία του </a:t>
            </a:r>
            <a:r>
              <a:rPr lang="el-GR" sz="1700" b="0" i="0" dirty="0" err="1">
                <a:effectLst/>
                <a:latin typeface="Arial" panose="020B0604020202020204" pitchFamily="34" charset="0"/>
                <a:cs typeface="Arial" panose="020B0604020202020204" pitchFamily="34" charset="0"/>
              </a:rPr>
              <a:t>Μπολτσάνο</a:t>
            </a:r>
            <a:r>
              <a:rPr lang="el-GR" sz="1700" b="0" i="0" dirty="0">
                <a:effectLst/>
                <a:latin typeface="Arial" panose="020B0604020202020204" pitchFamily="34" charset="0"/>
                <a:cs typeface="Arial" panose="020B0604020202020204" pitchFamily="34" charset="0"/>
              </a:rPr>
              <a:t> η </a:t>
            </a:r>
            <a:r>
              <a:rPr lang="el-GR" sz="1700" dirty="0">
                <a:latin typeface="Arial" panose="020B0604020202020204" pitchFamily="34" charset="0"/>
                <a:cs typeface="Arial" panose="020B0604020202020204" pitchFamily="34" charset="0"/>
              </a:rPr>
              <a:t>γαλλική γλώσσα</a:t>
            </a:r>
            <a:r>
              <a:rPr lang="el-GR" sz="1700" b="0" i="0" dirty="0">
                <a:effectLst/>
                <a:latin typeface="Arial" panose="020B0604020202020204" pitchFamily="34" charset="0"/>
                <a:cs typeface="Arial" panose="020B0604020202020204" pitchFamily="34" charset="0"/>
              </a:rPr>
              <a:t> στην </a:t>
            </a:r>
            <a:r>
              <a:rPr lang="el-GR" sz="1700" dirty="0">
                <a:latin typeface="Arial" panose="020B0604020202020204" pitchFamily="34" charset="0"/>
                <a:cs typeface="Arial" panose="020B0604020202020204" pitchFamily="34" charset="0"/>
              </a:rPr>
              <a:t>κοιλάδα της Αόστα</a:t>
            </a:r>
            <a:r>
              <a:rPr lang="el-GR" sz="1700" b="0" i="0" dirty="0">
                <a:effectLst/>
                <a:latin typeface="Arial" panose="020B0604020202020204" pitchFamily="34" charset="0"/>
                <a:cs typeface="Arial" panose="020B0604020202020204" pitchFamily="34" charset="0"/>
              </a:rPr>
              <a:t> και η </a:t>
            </a:r>
            <a:r>
              <a:rPr lang="el-GR" sz="1700" dirty="0">
                <a:latin typeface="Arial" panose="020B0604020202020204" pitchFamily="34" charset="0"/>
                <a:cs typeface="Arial" panose="020B0604020202020204" pitchFamily="34" charset="0"/>
              </a:rPr>
              <a:t>σλοβενική γλώσσα</a:t>
            </a:r>
            <a:r>
              <a:rPr lang="el-GR" sz="1700" b="0" i="0" dirty="0">
                <a:effectLst/>
                <a:latin typeface="Arial" panose="020B0604020202020204" pitchFamily="34" charset="0"/>
                <a:cs typeface="Arial" panose="020B0604020202020204" pitchFamily="34" charset="0"/>
              </a:rPr>
              <a:t> στις επαρχίες της </a:t>
            </a:r>
            <a:r>
              <a:rPr lang="el-GR" sz="1700" dirty="0">
                <a:latin typeface="Arial" panose="020B0604020202020204" pitchFamily="34" charset="0"/>
                <a:cs typeface="Arial" panose="020B0604020202020204" pitchFamily="34" charset="0"/>
              </a:rPr>
              <a:t>Τεργέστης</a:t>
            </a:r>
            <a:r>
              <a:rPr lang="el-GR" sz="1700" b="0" i="0" dirty="0">
                <a:effectLst/>
                <a:latin typeface="Arial" panose="020B0604020202020204" pitchFamily="34" charset="0"/>
                <a:cs typeface="Arial" panose="020B0604020202020204" pitchFamily="34" charset="0"/>
              </a:rPr>
              <a:t> και της </a:t>
            </a:r>
            <a:r>
              <a:rPr lang="el-GR" sz="1700" dirty="0" err="1">
                <a:latin typeface="Arial" panose="020B0604020202020204" pitchFamily="34" charset="0"/>
                <a:cs typeface="Arial" panose="020B0604020202020204" pitchFamily="34" charset="0"/>
              </a:rPr>
              <a:t>Γκορίτσια</a:t>
            </a:r>
            <a:r>
              <a:rPr lang="el-GR" sz="1700" b="0" i="0" dirty="0">
                <a:effectLst/>
                <a:latin typeface="Arial" panose="020B0604020202020204" pitchFamily="34" charset="0"/>
                <a:cs typeface="Arial" panose="020B0604020202020204" pitchFamily="34" charset="0"/>
              </a:rPr>
              <a:t>.</a:t>
            </a:r>
            <a:r>
              <a:rPr lang="el-GR" sz="1700" dirty="0">
                <a:latin typeface="Arial" panose="020B0604020202020204" pitchFamily="34" charset="0"/>
                <a:cs typeface="Arial" panose="020B0604020202020204" pitchFamily="34" charset="0"/>
              </a:rPr>
              <a:t> </a:t>
            </a:r>
          </a:p>
          <a:p>
            <a:pPr marL="0" indent="0">
              <a:buNone/>
            </a:pPr>
            <a:endParaRPr lang="el-GR" dirty="0"/>
          </a:p>
        </p:txBody>
      </p:sp>
      <p:pic>
        <p:nvPicPr>
          <p:cNvPr id="5122" name="Picture 2" descr="Δέκα χιλιάδες Ουκρανούς πρόσφυγες έχει ήδη υποδεχτεί η Ιταλία">
            <a:extLst>
              <a:ext uri="{FF2B5EF4-FFF2-40B4-BE49-F238E27FC236}">
                <a16:creationId xmlns:a16="http://schemas.microsoft.com/office/drawing/2014/main" id="{A844BAFE-3856-4760-9101-8709BE7B8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628" y="1942401"/>
            <a:ext cx="5626960" cy="324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1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81AA85F-F8E1-423C-AEA4-08865BD4671D}"/>
              </a:ext>
            </a:extLst>
          </p:cNvPr>
          <p:cNvSpPr>
            <a:spLocks noGrp="1"/>
          </p:cNvSpPr>
          <p:nvPr>
            <p:ph idx="1"/>
          </p:nvPr>
        </p:nvSpPr>
        <p:spPr>
          <a:xfrm>
            <a:off x="390249" y="1239186"/>
            <a:ext cx="6195110" cy="4708608"/>
          </a:xfrm>
        </p:spPr>
        <p:txBody>
          <a:bodyPr>
            <a:normAutofit lnSpcReduction="10000"/>
          </a:bodyPr>
          <a:lstStyle/>
          <a:p>
            <a:pPr algn="l"/>
            <a:r>
              <a:rPr lang="el-GR" sz="1800" dirty="0">
                <a:latin typeface="Arial" panose="020B0604020202020204" pitchFamily="34" charset="0"/>
                <a:cs typeface="Arial" panose="020B0604020202020204" pitchFamily="34" charset="0"/>
              </a:rPr>
              <a:t>Θρησκεία : </a:t>
            </a:r>
            <a:r>
              <a:rPr lang="el-GR" sz="1800" b="0" i="0" dirty="0">
                <a:effectLst/>
                <a:latin typeface="Arial" panose="020B0604020202020204" pitchFamily="34" charset="0"/>
                <a:cs typeface="Arial" panose="020B0604020202020204" pitchFamily="34" charset="0"/>
              </a:rPr>
              <a:t>Στην Ιταλία υπάρχει η αρχή του </a:t>
            </a:r>
            <a:r>
              <a:rPr lang="el-GR" sz="1800" u="sng" dirty="0">
                <a:latin typeface="Arial" panose="020B0604020202020204" pitchFamily="34" charset="0"/>
                <a:cs typeface="Arial" panose="020B0604020202020204" pitchFamily="34" charset="0"/>
              </a:rPr>
              <a:t>κοσμικού κράτους</a:t>
            </a:r>
            <a:r>
              <a:rPr lang="el-GR" sz="1800" b="0" i="0" dirty="0">
                <a:effectLst/>
                <a:latin typeface="Arial" panose="020B0604020202020204" pitchFamily="34" charset="0"/>
                <a:cs typeface="Arial" panose="020B0604020202020204" pitchFamily="34" charset="0"/>
              </a:rPr>
              <a:t> και επομένως δεν υπάρχει επίσημη θρησκεία. Οι Ιταλοί πολίτες είναι κυρίως Καθολικοί Χριστιανοί.</a:t>
            </a:r>
          </a:p>
          <a:p>
            <a:pPr algn="l"/>
            <a:r>
              <a:rPr lang="el-GR" sz="1800" dirty="0">
                <a:latin typeface="Arial" panose="020B0604020202020204" pitchFamily="34" charset="0"/>
                <a:cs typeface="Arial" panose="020B0604020202020204" pitchFamily="34" charset="0"/>
              </a:rPr>
              <a:t>Νόμισμα : το ευρώ </a:t>
            </a:r>
          </a:p>
          <a:p>
            <a:r>
              <a:rPr lang="el-GR" sz="1800" b="0" i="0" dirty="0">
                <a:effectLst/>
                <a:latin typeface="Arial" panose="020B0604020202020204" pitchFamily="34" charset="0"/>
                <a:cs typeface="Arial" panose="020B0604020202020204" pitchFamily="34" charset="0"/>
              </a:rPr>
              <a:t>Είναι η χώρα των διάσημων ζωγράφων Λεονάρντο ντα Βίντσι , Μιχαήλ Άγγελος, </a:t>
            </a:r>
            <a:r>
              <a:rPr lang="el-GR" sz="1800" b="0" i="0" dirty="0" err="1">
                <a:effectLst/>
                <a:latin typeface="Arial" panose="020B0604020202020204" pitchFamily="34" charset="0"/>
                <a:cs typeface="Arial" panose="020B0604020202020204" pitchFamily="34" charset="0"/>
              </a:rPr>
              <a:t>Καραβάτζο</a:t>
            </a:r>
            <a:r>
              <a:rPr lang="el-GR" sz="1800" b="0" i="0" dirty="0">
                <a:effectLst/>
                <a:latin typeface="Arial" panose="020B0604020202020204" pitchFamily="34" charset="0"/>
                <a:cs typeface="Arial" panose="020B0604020202020204" pitchFamily="34" charset="0"/>
              </a:rPr>
              <a:t> και</a:t>
            </a:r>
            <a:r>
              <a:rPr lang="el-GR" sz="1800" dirty="0">
                <a:latin typeface="Arial" panose="020B0604020202020204" pitchFamily="34" charset="0"/>
                <a:cs typeface="Arial" panose="020B0604020202020204" pitchFamily="34" charset="0"/>
              </a:rPr>
              <a:t> </a:t>
            </a:r>
            <a:r>
              <a:rPr lang="el-GR" sz="1800" b="0" i="0" dirty="0">
                <a:effectLst/>
                <a:latin typeface="Arial" panose="020B0604020202020204" pitchFamily="34" charset="0"/>
                <a:cs typeface="Arial" panose="020B0604020202020204" pitchFamily="34" charset="0"/>
              </a:rPr>
              <a:t>Ραφαήλ. Του διάσημου συνθέτη  Βιβάλντι και του διάσημου βιολιστή </a:t>
            </a:r>
            <a:r>
              <a:rPr lang="el-GR" sz="1800" dirty="0" err="1">
                <a:latin typeface="Arial" panose="020B0604020202020204" pitchFamily="34" charset="0"/>
                <a:cs typeface="Arial" panose="020B0604020202020204" pitchFamily="34" charset="0"/>
              </a:rPr>
              <a:t>Π</a:t>
            </a:r>
            <a:r>
              <a:rPr lang="el-GR" sz="1800" b="0" i="0" dirty="0" err="1">
                <a:effectLst/>
                <a:latin typeface="Arial" panose="020B0604020202020204" pitchFamily="34" charset="0"/>
                <a:cs typeface="Arial" panose="020B0604020202020204" pitchFamily="34" charset="0"/>
              </a:rPr>
              <a:t>αγκανινι</a:t>
            </a:r>
            <a:r>
              <a:rPr lang="el-GR" sz="1800" dirty="0">
                <a:latin typeface="Arial" panose="020B0604020202020204" pitchFamily="34" charset="0"/>
                <a:cs typeface="Arial" panose="020B0604020202020204" pitchFamily="34" charset="0"/>
              </a:rPr>
              <a:t>.</a:t>
            </a:r>
          </a:p>
          <a:p>
            <a:r>
              <a:rPr lang="el-GR" sz="1800" dirty="0">
                <a:latin typeface="Arial" panose="020B0604020202020204" pitchFamily="34" charset="0"/>
                <a:cs typeface="Arial" panose="020B0604020202020204" pitchFamily="34" charset="0"/>
              </a:rPr>
              <a:t>Είναι η χώρα κατασκευής γνωστών αυτοκινήτων όπως </a:t>
            </a:r>
            <a:r>
              <a:rPr lang="en-US" sz="1800" b="1" i="0" dirty="0">
                <a:effectLst/>
                <a:latin typeface="Arial" panose="020B0604020202020204" pitchFamily="34" charset="0"/>
                <a:cs typeface="Arial" panose="020B0604020202020204" pitchFamily="34" charset="0"/>
              </a:rPr>
              <a:t>Ferrari</a:t>
            </a:r>
            <a:r>
              <a:rPr lang="el-GR" sz="1800" b="1" i="0" dirty="0">
                <a:effectLst/>
                <a:latin typeface="Arial" panose="020B0604020202020204" pitchFamily="34" charset="0"/>
                <a:cs typeface="Arial" panose="020B0604020202020204" pitchFamily="34" charset="0"/>
              </a:rPr>
              <a:t>, </a:t>
            </a:r>
            <a:r>
              <a:rPr lang="en-US" sz="1800" b="1" i="0" dirty="0">
                <a:effectLst/>
                <a:latin typeface="Arial" panose="020B0604020202020204" pitchFamily="34" charset="0"/>
                <a:cs typeface="Arial" panose="020B0604020202020204" pitchFamily="34" charset="0"/>
              </a:rPr>
              <a:t>Lamborghini</a:t>
            </a:r>
            <a:r>
              <a:rPr lang="el-GR" sz="1800" b="1" i="0" dirty="0">
                <a:effectLst/>
                <a:latin typeface="Arial" panose="020B0604020202020204" pitchFamily="34" charset="0"/>
                <a:cs typeface="Arial" panose="020B0604020202020204" pitchFamily="34" charset="0"/>
              </a:rPr>
              <a:t>, </a:t>
            </a:r>
            <a:r>
              <a:rPr lang="en-US" sz="1800" b="1" i="0" dirty="0">
                <a:effectLst/>
                <a:latin typeface="Arial" panose="020B0604020202020204" pitchFamily="34" charset="0"/>
                <a:cs typeface="Arial" panose="020B0604020202020204" pitchFamily="34" charset="0"/>
              </a:rPr>
              <a:t>Maserati</a:t>
            </a:r>
            <a:r>
              <a:rPr lang="el-GR" sz="1800" b="1" i="0" dirty="0">
                <a:effectLst/>
                <a:latin typeface="Arial" panose="020B0604020202020204" pitchFamily="34" charset="0"/>
                <a:cs typeface="Arial" panose="020B0604020202020204" pitchFamily="34" charset="0"/>
              </a:rPr>
              <a:t> και </a:t>
            </a:r>
            <a:r>
              <a:rPr lang="en-US" sz="1800" b="1" i="0" dirty="0">
                <a:effectLst/>
                <a:latin typeface="Arial" panose="020B0604020202020204" pitchFamily="34" charset="0"/>
                <a:cs typeface="Arial" panose="020B0604020202020204" pitchFamily="34" charset="0"/>
              </a:rPr>
              <a:t>Alfa Romeo</a:t>
            </a:r>
            <a:r>
              <a:rPr lang="el-GR" sz="1800" b="1" dirty="0">
                <a:latin typeface="Arial" panose="020B0604020202020204" pitchFamily="34" charset="0"/>
                <a:cs typeface="Arial" panose="020B0604020202020204" pitchFamily="34" charset="0"/>
              </a:rPr>
              <a:t>.</a:t>
            </a:r>
          </a:p>
          <a:p>
            <a:r>
              <a:rPr lang="el-GR" sz="1800" b="1" i="0" dirty="0">
                <a:effectLst/>
                <a:latin typeface="Arial" panose="020B0604020202020204" pitchFamily="34" charset="0"/>
                <a:cs typeface="Arial" panose="020B0604020202020204" pitchFamily="34" charset="0"/>
              </a:rPr>
              <a:t>Είναι η χώρα των ποδοσφαιρικών ομάδων Μίλαν και </a:t>
            </a:r>
            <a:r>
              <a:rPr lang="el-GR" sz="1800" b="1" i="0" dirty="0" err="1">
                <a:effectLst/>
                <a:latin typeface="Arial" panose="020B0604020202020204" pitchFamily="34" charset="0"/>
                <a:cs typeface="Arial" panose="020B0604020202020204" pitchFamily="34" charset="0"/>
              </a:rPr>
              <a:t>Ίντερ</a:t>
            </a:r>
            <a:r>
              <a:rPr lang="el-GR" sz="1800" b="1" i="0" dirty="0">
                <a:effectLst/>
                <a:latin typeface="Arial" panose="020B0604020202020204" pitchFamily="34" charset="0"/>
                <a:cs typeface="Arial" panose="020B0604020202020204" pitchFamily="34" charset="0"/>
              </a:rPr>
              <a:t> και έχει κατακτήσει το Ευρωπαϊκό πρωτάθλημα το 2020. </a:t>
            </a:r>
            <a:endParaRPr lang="el-GR" sz="1800" dirty="0">
              <a:latin typeface="Arial" panose="020B0604020202020204" pitchFamily="34" charset="0"/>
              <a:cs typeface="Arial" panose="020B0604020202020204" pitchFamily="34" charset="0"/>
            </a:endParaRPr>
          </a:p>
          <a:p>
            <a:pPr marL="0" indent="0">
              <a:buNone/>
            </a:pPr>
            <a:endParaRPr lang="el-GR" sz="1800" b="0" i="0" dirty="0">
              <a:effectLst/>
              <a:latin typeface="Arial" panose="020B0604020202020204" pitchFamily="34" charset="0"/>
              <a:cs typeface="Arial" panose="020B0604020202020204" pitchFamily="34" charset="0"/>
            </a:endParaRPr>
          </a:p>
          <a:p>
            <a:pPr marL="0" indent="0">
              <a:buNone/>
            </a:pPr>
            <a:r>
              <a:rPr lang="el-GR" sz="1200" b="0" i="0" dirty="0">
                <a:solidFill>
                  <a:srgbClr val="000000"/>
                </a:solidFill>
                <a:effectLst/>
                <a:latin typeface="Linux Libertine"/>
              </a:rPr>
              <a:t>,</a:t>
            </a:r>
          </a:p>
          <a:p>
            <a:pPr marL="0" indent="0">
              <a:buNone/>
            </a:pPr>
            <a:endParaRPr lang="el-GR" sz="1400" b="0" i="0" dirty="0">
              <a:solidFill>
                <a:srgbClr val="000000"/>
              </a:solidFill>
              <a:effectLst/>
              <a:latin typeface="Linux Libertine"/>
            </a:endParaRPr>
          </a:p>
          <a:p>
            <a:endParaRPr lang="el-GR" sz="1600" b="0" i="0" dirty="0">
              <a:solidFill>
                <a:srgbClr val="000000"/>
              </a:solidFill>
              <a:effectLst/>
              <a:latin typeface="Linux Libertine"/>
            </a:endParaRPr>
          </a:p>
          <a:p>
            <a:pPr algn="l"/>
            <a:endParaRPr lang="el-GR" sz="1800" b="0" i="0" dirty="0">
              <a:effectLst/>
              <a:latin typeface="Arial" panose="020B0604020202020204" pitchFamily="34" charset="0"/>
              <a:cs typeface="Arial" panose="020B0604020202020204" pitchFamily="34" charset="0"/>
            </a:endParaRPr>
          </a:p>
          <a:p>
            <a:endParaRPr lang="el-GR" dirty="0"/>
          </a:p>
        </p:txBody>
      </p:sp>
      <p:pic>
        <p:nvPicPr>
          <p:cNvPr id="6146" name="Picture 2" descr="Ζωγράφοι της Αναγέννησης timeline | Timetoast timelines">
            <a:extLst>
              <a:ext uri="{FF2B5EF4-FFF2-40B4-BE49-F238E27FC236}">
                <a16:creationId xmlns:a16="http://schemas.microsoft.com/office/drawing/2014/main" id="{41C0ADE1-1DC1-4DCD-BE25-3E02E0CC9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141" y="1024297"/>
            <a:ext cx="3624045" cy="511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41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9E06B6-D88E-4A92-A801-6AFDAB4EA942}"/>
              </a:ext>
            </a:extLst>
          </p:cNvPr>
          <p:cNvSpPr>
            <a:spLocks noGrp="1"/>
          </p:cNvSpPr>
          <p:nvPr>
            <p:ph type="title"/>
          </p:nvPr>
        </p:nvSpPr>
        <p:spPr/>
        <p:txBody>
          <a:bodyPr/>
          <a:lstStyle/>
          <a:p>
            <a:r>
              <a:rPr lang="el-GR" dirty="0"/>
              <a:t>Η διαδρομή από την Ελλάδα στην Ιταλία </a:t>
            </a:r>
          </a:p>
        </p:txBody>
      </p:sp>
      <p:sp>
        <p:nvSpPr>
          <p:cNvPr id="3" name="Θέση περιεχομένου 2">
            <a:extLst>
              <a:ext uri="{FF2B5EF4-FFF2-40B4-BE49-F238E27FC236}">
                <a16:creationId xmlns:a16="http://schemas.microsoft.com/office/drawing/2014/main" id="{362D952B-2ABD-47E9-99AA-E6722460C511}"/>
              </a:ext>
            </a:extLst>
          </p:cNvPr>
          <p:cNvSpPr>
            <a:spLocks noGrp="1"/>
          </p:cNvSpPr>
          <p:nvPr>
            <p:ph idx="1"/>
          </p:nvPr>
        </p:nvSpPr>
        <p:spPr>
          <a:xfrm>
            <a:off x="1136867" y="2052918"/>
            <a:ext cx="4827705" cy="4195481"/>
          </a:xfrm>
        </p:spPr>
        <p:txBody>
          <a:bodyPr/>
          <a:lstStyle/>
          <a:p>
            <a:pPr algn="just"/>
            <a:r>
              <a:rPr lang="el-GR" dirty="0"/>
              <a:t>Από το αεροδρόμιο Ελευθέριος Βενιζέλος της Αθήνας στο αεροδρόμιο της Ρώμης </a:t>
            </a:r>
            <a:r>
              <a:rPr lang="en-US" dirty="0" err="1"/>
              <a:t>Ciampino</a:t>
            </a:r>
            <a:r>
              <a:rPr lang="el-GR" dirty="0"/>
              <a:t> η πτήση διαρκεί περίπου   2 ώρες στη συνέχεια παίρνουμε λεωφορείο για τον προορισμό που επιθυμούμε. </a:t>
            </a:r>
          </a:p>
          <a:p>
            <a:pPr algn="just"/>
            <a:r>
              <a:rPr lang="el-GR" dirty="0"/>
              <a:t>Από το λιμάνι της Πάτρας στο λιμάνι της  </a:t>
            </a:r>
            <a:r>
              <a:rPr lang="el-GR" dirty="0" err="1"/>
              <a:t>Ανκόνα</a:t>
            </a:r>
            <a:r>
              <a:rPr lang="el-GR" dirty="0"/>
              <a:t> περίπου 25 ώρες.</a:t>
            </a:r>
          </a:p>
        </p:txBody>
      </p:sp>
      <p:pic>
        <p:nvPicPr>
          <p:cNvPr id="1028" name="Picture 4" descr="Διεθνής Αερολιμένας Αθηνών: Σημαντική μέρα για το Ελ. Βενιζέλος η 15η  Ιουνίου - Νέο ξεκίνημα ευρωπαϊκών πτήσεων">
            <a:extLst>
              <a:ext uri="{FF2B5EF4-FFF2-40B4-BE49-F238E27FC236}">
                <a16:creationId xmlns:a16="http://schemas.microsoft.com/office/drawing/2014/main" id="{1639F29A-8D9C-4C41-8FC6-679ABA55D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430" y="1241571"/>
            <a:ext cx="3252130" cy="23153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Από το Αεροδρόμιο Ciampino προς το κέντρο της Ρώμης. - Ρώμη » Ταξιδιωτικός  οδηγός - Πληροφορίες και Αξιοθέατα!">
            <a:extLst>
              <a:ext uri="{FF2B5EF4-FFF2-40B4-BE49-F238E27FC236}">
                <a16:creationId xmlns:a16="http://schemas.microsoft.com/office/drawing/2014/main" id="{B96AD31F-9E3C-4FB1-A0F7-7DC52B251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705" y="3744597"/>
            <a:ext cx="3043281" cy="228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55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643E53-4E6E-4A3E-9D70-3283B2AC56FE}"/>
              </a:ext>
            </a:extLst>
          </p:cNvPr>
          <p:cNvSpPr>
            <a:spLocks noGrp="1"/>
          </p:cNvSpPr>
          <p:nvPr>
            <p:ph type="title"/>
          </p:nvPr>
        </p:nvSpPr>
        <p:spPr/>
        <p:txBody>
          <a:bodyPr/>
          <a:lstStyle/>
          <a:p>
            <a:r>
              <a:rPr lang="el-GR" dirty="0"/>
              <a:t>          Αξιοθέατα της Ρώμης </a:t>
            </a:r>
          </a:p>
        </p:txBody>
      </p:sp>
      <p:sp>
        <p:nvSpPr>
          <p:cNvPr id="3" name="Θέση περιεχομένου 2">
            <a:extLst>
              <a:ext uri="{FF2B5EF4-FFF2-40B4-BE49-F238E27FC236}">
                <a16:creationId xmlns:a16="http://schemas.microsoft.com/office/drawing/2014/main" id="{CA87C475-F227-4647-B49C-23CA9031F120}"/>
              </a:ext>
            </a:extLst>
          </p:cNvPr>
          <p:cNvSpPr>
            <a:spLocks noGrp="1"/>
          </p:cNvSpPr>
          <p:nvPr>
            <p:ph idx="1"/>
          </p:nvPr>
        </p:nvSpPr>
        <p:spPr>
          <a:xfrm>
            <a:off x="159391" y="1971413"/>
            <a:ext cx="5763237" cy="4276986"/>
          </a:xfrm>
        </p:spPr>
        <p:txBody>
          <a:bodyPr>
            <a:normAutofit/>
          </a:bodyPr>
          <a:lstStyle/>
          <a:p>
            <a:pPr marL="0" indent="0" algn="just">
              <a:buNone/>
            </a:pPr>
            <a:r>
              <a:rPr lang="en-US" dirty="0">
                <a:solidFill>
                  <a:schemeClr val="accent3"/>
                </a:solidFill>
              </a:rPr>
              <a:t>1) </a:t>
            </a:r>
            <a:r>
              <a:rPr lang="el-GR" dirty="0">
                <a:solidFill>
                  <a:schemeClr val="accent3"/>
                </a:solidFill>
              </a:rPr>
              <a:t>Κολοσσαίο :</a:t>
            </a:r>
            <a:r>
              <a:rPr lang="el-GR" dirty="0"/>
              <a:t> </a:t>
            </a:r>
            <a:r>
              <a:rPr lang="el-GR" sz="1800" b="0" i="0" dirty="0">
                <a:effectLst/>
                <a:latin typeface="Arial" panose="020B0604020202020204" pitchFamily="34" charset="0"/>
                <a:cs typeface="Arial" panose="020B0604020202020204" pitchFamily="34" charset="0"/>
              </a:rPr>
              <a:t>Είναι ίσως το πιο εντυπωσιακό αρχαίο μνημείο της Ρώμης, όχι μόνο λόγω των απίστευτων διαστάσεών του, αλλά κυρίως λόγω του… βίαιου παρελθόντος του. Στην αρένα του μάχονταν μέχρι θανάτου μονομάχοι, ενώ καταδικασμένοι έρχονταν αντιμέτωποι με άγρια ζώα υπό τις κραυγές του πλήθους που διψούσε για ακόμη πιο πολύ… αίμα. Το </a:t>
            </a:r>
            <a:r>
              <a:rPr lang="el-GR" sz="1800" b="1" i="0" u="none" strike="noStrike" dirty="0">
                <a:solidFill>
                  <a:srgbClr val="58C1BA"/>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Κολοσσαίο (</a:t>
            </a:r>
            <a:r>
              <a:rPr lang="el-GR" sz="1800" b="1" i="0" u="none" strike="noStrike" dirty="0" err="1">
                <a:solidFill>
                  <a:srgbClr val="58C1BA"/>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Colosseo</a:t>
            </a:r>
            <a:r>
              <a:rPr lang="el-GR" sz="1800" b="1" i="0" u="none" strike="noStrike"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r>
              <a:rPr lang="el-GR" sz="1800" b="0" i="0" dirty="0">
                <a:effectLst/>
                <a:latin typeface="Arial" panose="020B0604020202020204" pitchFamily="34" charset="0"/>
                <a:cs typeface="Arial" panose="020B0604020202020204" pitchFamily="34" charset="0"/>
              </a:rPr>
              <a:t> ξεκίνησε να χτίζεται το 72 μΧ, την εποχή του Βεσπασιανού και χωρούσε περίπου 70.000 ανθρώπους.</a:t>
            </a:r>
            <a:endParaRPr lang="el-GR" sz="180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2A23159-156A-44A5-AE12-35C164E39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888" y="1249959"/>
            <a:ext cx="5173965" cy="482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0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0D794A-95D8-4920-B843-438C3C94DEF1}"/>
              </a:ext>
            </a:extLst>
          </p:cNvPr>
          <p:cNvSpPr>
            <a:spLocks noGrp="1"/>
          </p:cNvSpPr>
          <p:nvPr>
            <p:ph type="title"/>
          </p:nvPr>
        </p:nvSpPr>
        <p:spPr>
          <a:xfrm>
            <a:off x="671119" y="322976"/>
            <a:ext cx="3884898" cy="1774272"/>
          </a:xfrm>
        </p:spPr>
        <p:txBody>
          <a:bodyPr/>
          <a:lstStyle/>
          <a:p>
            <a:r>
              <a:rPr lang="el-GR" b="0" i="0" dirty="0">
                <a:solidFill>
                  <a:schemeClr val="accent3"/>
                </a:solidFill>
                <a:effectLst/>
                <a:latin typeface="Skyscanner Relative"/>
              </a:rPr>
              <a:t>2. Κάντε μία ευχή στη Φοντάνα ντι </a:t>
            </a:r>
            <a:r>
              <a:rPr lang="el-GR" b="0" i="0" dirty="0" err="1">
                <a:solidFill>
                  <a:schemeClr val="accent3"/>
                </a:solidFill>
                <a:effectLst/>
                <a:latin typeface="Skyscanner Relative"/>
              </a:rPr>
              <a:t>Τρέβι</a:t>
            </a:r>
            <a:br>
              <a:rPr lang="el-GR" b="0" i="0" dirty="0">
                <a:solidFill>
                  <a:srgbClr val="111236"/>
                </a:solidFill>
                <a:effectLst/>
                <a:latin typeface="Skyscanner Relative"/>
              </a:rPr>
            </a:br>
            <a:endParaRPr lang="el-GR" dirty="0"/>
          </a:p>
        </p:txBody>
      </p:sp>
      <p:sp>
        <p:nvSpPr>
          <p:cNvPr id="4" name="Θέση κειμένου 3">
            <a:extLst>
              <a:ext uri="{FF2B5EF4-FFF2-40B4-BE49-F238E27FC236}">
                <a16:creationId xmlns:a16="http://schemas.microsoft.com/office/drawing/2014/main" id="{38A97E8B-A5D4-4620-AB06-59CB374136BB}"/>
              </a:ext>
            </a:extLst>
          </p:cNvPr>
          <p:cNvSpPr>
            <a:spLocks noGrp="1"/>
          </p:cNvSpPr>
          <p:nvPr>
            <p:ph type="body" sz="half" idx="2"/>
          </p:nvPr>
        </p:nvSpPr>
        <p:spPr>
          <a:xfrm>
            <a:off x="360728" y="2374084"/>
            <a:ext cx="5008227" cy="3951215"/>
          </a:xfrm>
        </p:spPr>
        <p:txBody>
          <a:bodyPr>
            <a:noAutofit/>
          </a:bodyPr>
          <a:lstStyle/>
          <a:p>
            <a:pPr algn="just"/>
            <a:r>
              <a:rPr lang="el-GR" sz="1800" b="0" i="0" dirty="0">
                <a:effectLst/>
                <a:latin typeface="Arial" panose="020B0604020202020204" pitchFamily="34" charset="0"/>
                <a:cs typeface="Arial" panose="020B0604020202020204" pitchFamily="34" charset="0"/>
              </a:rPr>
              <a:t>Βγάλτε ένα κέρμα, κάντε μια ευχή, γυρίστε πλάτη στο πασίγνωστο </a:t>
            </a:r>
            <a:r>
              <a:rPr lang="el-GR" sz="1800" b="1" i="0" dirty="0">
                <a:effectLst/>
                <a:latin typeface="Arial" panose="020B0604020202020204" pitchFamily="34" charset="0"/>
                <a:cs typeface="Arial" panose="020B0604020202020204" pitchFamily="34" charset="0"/>
              </a:rPr>
              <a:t>σιντριβάνι Φοντάνα ντι </a:t>
            </a:r>
            <a:r>
              <a:rPr lang="el-GR" sz="1800" b="1" i="0" dirty="0" err="1">
                <a:effectLst/>
                <a:latin typeface="Arial" panose="020B0604020202020204" pitchFamily="34" charset="0"/>
                <a:cs typeface="Arial" panose="020B0604020202020204" pitchFamily="34" charset="0"/>
              </a:rPr>
              <a:t>Τρέβι</a:t>
            </a:r>
            <a:r>
              <a:rPr lang="el-GR" sz="1800" b="1" i="0" dirty="0">
                <a:effectLst/>
                <a:latin typeface="Arial" panose="020B0604020202020204" pitchFamily="34" charset="0"/>
                <a:cs typeface="Arial" panose="020B0604020202020204" pitchFamily="34" charset="0"/>
              </a:rPr>
              <a:t> (</a:t>
            </a:r>
            <a:r>
              <a:rPr lang="el-GR" sz="1800" b="1" i="0" dirty="0" err="1">
                <a:effectLst/>
                <a:latin typeface="Arial" panose="020B0604020202020204" pitchFamily="34" charset="0"/>
                <a:cs typeface="Arial" panose="020B0604020202020204" pitchFamily="34" charset="0"/>
              </a:rPr>
              <a:t>Fontana</a:t>
            </a:r>
            <a:r>
              <a:rPr lang="el-GR" sz="1800" b="1" i="0" dirty="0">
                <a:effectLst/>
                <a:latin typeface="Arial" panose="020B0604020202020204" pitchFamily="34" charset="0"/>
                <a:cs typeface="Arial" panose="020B0604020202020204" pitchFamily="34" charset="0"/>
              </a:rPr>
              <a:t> </a:t>
            </a:r>
            <a:r>
              <a:rPr lang="el-GR" sz="1800" b="1" i="0" dirty="0" err="1">
                <a:effectLst/>
                <a:latin typeface="Arial" panose="020B0604020202020204" pitchFamily="34" charset="0"/>
                <a:cs typeface="Arial" panose="020B0604020202020204" pitchFamily="34" charset="0"/>
              </a:rPr>
              <a:t>di</a:t>
            </a:r>
            <a:r>
              <a:rPr lang="el-GR" sz="1800" b="1" i="0" dirty="0">
                <a:effectLst/>
                <a:latin typeface="Arial" panose="020B0604020202020204" pitchFamily="34" charset="0"/>
                <a:cs typeface="Arial" panose="020B0604020202020204" pitchFamily="34" charset="0"/>
              </a:rPr>
              <a:t> </a:t>
            </a:r>
            <a:r>
              <a:rPr lang="el-GR" sz="1800" b="1" i="0" dirty="0" err="1">
                <a:effectLst/>
                <a:latin typeface="Arial" panose="020B0604020202020204" pitchFamily="34" charset="0"/>
                <a:cs typeface="Arial" panose="020B0604020202020204" pitchFamily="34" charset="0"/>
              </a:rPr>
              <a:t>Trevi</a:t>
            </a:r>
            <a:r>
              <a:rPr lang="el-GR" sz="1800" b="1" i="0" dirty="0">
                <a:effectLst/>
                <a:latin typeface="Arial" panose="020B0604020202020204" pitchFamily="34" charset="0"/>
                <a:cs typeface="Arial" panose="020B0604020202020204" pitchFamily="34" charset="0"/>
              </a:rPr>
              <a:t>)</a:t>
            </a:r>
            <a:r>
              <a:rPr lang="el-GR" sz="1800" b="0" i="0" dirty="0">
                <a:effectLst/>
                <a:latin typeface="Arial" panose="020B0604020202020204" pitchFamily="34" charset="0"/>
                <a:cs typeface="Arial" panose="020B0604020202020204" pitchFamily="34" charset="0"/>
              </a:rPr>
              <a:t> και ρίξτε το κέρμα στο νερό. Σύμφωνα με την παράδοση, αν ρίξετε κέρμα στο σιντριβάνι θα επιστρέψετε κάποια στιγμή στη Ρώμη. Το μεγαλύτερο μπαρόκ σιντριβάνι της Ρώμης σχεδιάστηκε από τον Ιταλό αρχιτέκτονα Νικόλα </a:t>
            </a:r>
            <a:r>
              <a:rPr lang="el-GR" sz="1800" b="0" i="0" dirty="0" err="1">
                <a:effectLst/>
                <a:latin typeface="Arial" panose="020B0604020202020204" pitchFamily="34" charset="0"/>
                <a:cs typeface="Arial" panose="020B0604020202020204" pitchFamily="34" charset="0"/>
              </a:rPr>
              <a:t>Σάλβι</a:t>
            </a:r>
            <a:r>
              <a:rPr lang="el-GR" sz="1800" b="0" i="0" dirty="0">
                <a:effectLst/>
                <a:latin typeface="Arial" panose="020B0604020202020204" pitchFamily="34" charset="0"/>
                <a:cs typeface="Arial" panose="020B0604020202020204" pitchFamily="34" charset="0"/>
              </a:rPr>
              <a:t>.</a:t>
            </a:r>
            <a:endParaRPr lang="el-GR" sz="1800" dirty="0">
              <a:latin typeface="Arial" panose="020B0604020202020204" pitchFamily="34" charset="0"/>
              <a:cs typeface="Arial" panose="020B0604020202020204" pitchFamily="34" charset="0"/>
            </a:endParaRPr>
          </a:p>
        </p:txBody>
      </p:sp>
      <p:pic>
        <p:nvPicPr>
          <p:cNvPr id="7172" name="Picture 4" descr="Η Φοντάνα ντι Τρέβι – romeingreek.eu">
            <a:extLst>
              <a:ext uri="{FF2B5EF4-FFF2-40B4-BE49-F238E27FC236}">
                <a16:creationId xmlns:a16="http://schemas.microsoft.com/office/drawing/2014/main" id="{3E276DFA-F2F2-4718-B407-B02A93B671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53512" y="513910"/>
            <a:ext cx="6291790" cy="514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45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01CF11-27FA-42B1-BDB2-BCEBC233F052}"/>
              </a:ext>
            </a:extLst>
          </p:cNvPr>
          <p:cNvSpPr>
            <a:spLocks noGrp="1"/>
          </p:cNvSpPr>
          <p:nvPr>
            <p:ph type="title"/>
          </p:nvPr>
        </p:nvSpPr>
        <p:spPr>
          <a:xfrm>
            <a:off x="1054285" y="1263242"/>
            <a:ext cx="3401064" cy="1447800"/>
          </a:xfrm>
        </p:spPr>
        <p:txBody>
          <a:bodyPr/>
          <a:lstStyle/>
          <a:p>
            <a:r>
              <a:rPr lang="el-GR" b="0" i="0" dirty="0">
                <a:solidFill>
                  <a:schemeClr val="accent3"/>
                </a:solidFill>
                <a:effectLst/>
                <a:latin typeface="Skyscanner Relative"/>
              </a:rPr>
              <a:t>3. Ρωμαϊκή Αγορά και </a:t>
            </a:r>
            <a:r>
              <a:rPr lang="el-GR" b="0" i="0" dirty="0" err="1">
                <a:solidFill>
                  <a:schemeClr val="accent3"/>
                </a:solidFill>
                <a:effectLst/>
                <a:latin typeface="Skyscanner Relative"/>
              </a:rPr>
              <a:t>Παλατινός</a:t>
            </a:r>
            <a:r>
              <a:rPr lang="el-GR" b="0" i="0" dirty="0">
                <a:solidFill>
                  <a:schemeClr val="accent3"/>
                </a:solidFill>
                <a:effectLst/>
                <a:latin typeface="Skyscanner Relative"/>
              </a:rPr>
              <a:t> Λόφος</a:t>
            </a:r>
            <a:br>
              <a:rPr lang="el-GR" b="0" i="0" dirty="0">
                <a:solidFill>
                  <a:srgbClr val="111236"/>
                </a:solidFill>
                <a:effectLst/>
                <a:latin typeface="Skyscanner Relative"/>
              </a:rPr>
            </a:br>
            <a:endParaRPr lang="el-GR" dirty="0"/>
          </a:p>
        </p:txBody>
      </p:sp>
      <p:pic>
        <p:nvPicPr>
          <p:cNvPr id="4098" name="Picture 2">
            <a:extLst>
              <a:ext uri="{FF2B5EF4-FFF2-40B4-BE49-F238E27FC236}">
                <a16:creationId xmlns:a16="http://schemas.microsoft.com/office/drawing/2014/main" id="{9C6E51B2-D869-46F3-B1D3-909759353C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69284" y="1355253"/>
            <a:ext cx="5195888" cy="3845920"/>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κειμένου 3">
            <a:extLst>
              <a:ext uri="{FF2B5EF4-FFF2-40B4-BE49-F238E27FC236}">
                <a16:creationId xmlns:a16="http://schemas.microsoft.com/office/drawing/2014/main" id="{3D5D5E24-0C70-42F8-9C84-67F06CEC905B}"/>
              </a:ext>
            </a:extLst>
          </p:cNvPr>
          <p:cNvSpPr>
            <a:spLocks noGrp="1"/>
          </p:cNvSpPr>
          <p:nvPr>
            <p:ph type="body" sz="half" idx="2"/>
          </p:nvPr>
        </p:nvSpPr>
        <p:spPr/>
        <p:txBody>
          <a:bodyPr/>
          <a:lstStyle/>
          <a:p>
            <a:pPr algn="just"/>
            <a:r>
              <a:rPr lang="el-GR" b="0" i="0" dirty="0">
                <a:solidFill>
                  <a:srgbClr val="111236"/>
                </a:solidFill>
                <a:effectLst/>
                <a:latin typeface="Skyscanner Relative"/>
              </a:rPr>
              <a:t> </a:t>
            </a:r>
            <a:r>
              <a:rPr lang="el-GR" sz="1800" b="0" i="0" dirty="0">
                <a:effectLst/>
                <a:latin typeface="Arial" panose="020B0604020202020204" pitchFamily="34" charset="0"/>
                <a:cs typeface="Arial" panose="020B0604020202020204" pitchFamily="34" charset="0"/>
              </a:rPr>
              <a:t>Σύμφωνα με το μύθο, ο Ρωμύλος δολοφόνησε το δίδυμο αδερφό του </a:t>
            </a:r>
            <a:r>
              <a:rPr lang="el-GR" sz="1800" b="0" i="0" dirty="0" err="1">
                <a:effectLst/>
                <a:latin typeface="Arial" panose="020B0604020202020204" pitchFamily="34" charset="0"/>
                <a:cs typeface="Arial" panose="020B0604020202020204" pitchFamily="34" charset="0"/>
              </a:rPr>
              <a:t>Ρώμο</a:t>
            </a:r>
            <a:r>
              <a:rPr lang="el-GR" sz="1800" b="0" i="0" dirty="0">
                <a:effectLst/>
                <a:latin typeface="Arial" panose="020B0604020202020204" pitchFamily="34" charset="0"/>
                <a:cs typeface="Arial" panose="020B0604020202020204" pitchFamily="34" charset="0"/>
              </a:rPr>
              <a:t> σε αυτό το σημείο και ίδρυσε τη Ρώμη το 753 </a:t>
            </a:r>
            <a:r>
              <a:rPr lang="el-GR" sz="1800" b="0" i="0" dirty="0" err="1">
                <a:effectLst/>
                <a:latin typeface="Arial" panose="020B0604020202020204" pitchFamily="34" charset="0"/>
                <a:cs typeface="Arial" panose="020B0604020202020204" pitchFamily="34" charset="0"/>
              </a:rPr>
              <a:t>πΧ</a:t>
            </a:r>
            <a:r>
              <a:rPr lang="el-GR" sz="1800" b="0" i="0" dirty="0">
                <a:effectLst/>
                <a:latin typeface="Arial" panose="020B0604020202020204" pitchFamily="34" charset="0"/>
                <a:cs typeface="Arial" panose="020B0604020202020204" pitchFamily="34" charset="0"/>
              </a:rPr>
              <a:t>.</a:t>
            </a:r>
            <a:endParaRPr lang="el-G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5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306A8B-A787-469A-BDE6-F59408395D11}"/>
              </a:ext>
            </a:extLst>
          </p:cNvPr>
          <p:cNvSpPr>
            <a:spLocks noGrp="1"/>
          </p:cNvSpPr>
          <p:nvPr>
            <p:ph type="title"/>
          </p:nvPr>
        </p:nvSpPr>
        <p:spPr>
          <a:xfrm>
            <a:off x="1115735" y="413673"/>
            <a:ext cx="3708729" cy="1499018"/>
          </a:xfrm>
        </p:spPr>
        <p:txBody>
          <a:bodyPr/>
          <a:lstStyle/>
          <a:p>
            <a:r>
              <a:rPr lang="el-GR" b="0" i="0" dirty="0">
                <a:solidFill>
                  <a:srgbClr val="111236"/>
                </a:solidFill>
                <a:effectLst/>
                <a:latin typeface="Skyscanner Relative"/>
              </a:rPr>
              <a:t> </a:t>
            </a:r>
            <a:r>
              <a:rPr lang="el-GR" b="0" i="0" dirty="0">
                <a:solidFill>
                  <a:schemeClr val="accent3"/>
                </a:solidFill>
                <a:effectLst/>
                <a:latin typeface="Skyscanner Relative"/>
              </a:rPr>
              <a:t>4. Η καλλιτεχνική… πιάτσα           </a:t>
            </a:r>
            <a:r>
              <a:rPr lang="el-GR" b="0" i="0" dirty="0" err="1">
                <a:solidFill>
                  <a:schemeClr val="accent3"/>
                </a:solidFill>
                <a:effectLst/>
                <a:latin typeface="Skyscanner Relative"/>
              </a:rPr>
              <a:t>Ναβόνα</a:t>
            </a:r>
            <a:br>
              <a:rPr lang="el-GR" b="0" i="0" dirty="0">
                <a:solidFill>
                  <a:schemeClr val="accent3"/>
                </a:solidFill>
                <a:effectLst/>
                <a:latin typeface="Skyscanner Relative"/>
              </a:rPr>
            </a:br>
            <a:endParaRPr lang="el-GR" dirty="0">
              <a:solidFill>
                <a:schemeClr val="accent3"/>
              </a:solidFill>
            </a:endParaRPr>
          </a:p>
        </p:txBody>
      </p:sp>
      <p:sp>
        <p:nvSpPr>
          <p:cNvPr id="4" name="Θέση κειμένου 3">
            <a:extLst>
              <a:ext uri="{FF2B5EF4-FFF2-40B4-BE49-F238E27FC236}">
                <a16:creationId xmlns:a16="http://schemas.microsoft.com/office/drawing/2014/main" id="{C43FAC89-2473-4659-8280-8421EEA688B3}"/>
              </a:ext>
            </a:extLst>
          </p:cNvPr>
          <p:cNvSpPr>
            <a:spLocks noGrp="1"/>
          </p:cNvSpPr>
          <p:nvPr>
            <p:ph type="body" sz="half" idx="2"/>
          </p:nvPr>
        </p:nvSpPr>
        <p:spPr>
          <a:xfrm>
            <a:off x="302004" y="1655578"/>
            <a:ext cx="6073629" cy="4369302"/>
          </a:xfrm>
        </p:spPr>
        <p:txBody>
          <a:bodyPr>
            <a:normAutofit fontScale="70000" lnSpcReduction="20000"/>
          </a:bodyPr>
          <a:lstStyle/>
          <a:p>
            <a:pPr algn="just"/>
            <a:r>
              <a:rPr lang="el-GR" sz="2900" b="0" i="0" dirty="0">
                <a:effectLst/>
                <a:latin typeface="Arial" panose="020B0604020202020204" pitchFamily="34" charset="0"/>
                <a:cs typeface="Arial" panose="020B0604020202020204" pitchFamily="34" charset="0"/>
              </a:rPr>
              <a:t>Μια από τις πιο όμορφες πλατείες της Ρώμης, με ιστορία πολλών χιλιάδων ετών. Είχε κατασκευαστεί τον 1ο αιώνα μ.Χ. από το </a:t>
            </a:r>
            <a:r>
              <a:rPr lang="el-GR" sz="2900" b="0" i="0" dirty="0" err="1">
                <a:effectLst/>
                <a:latin typeface="Arial" panose="020B0604020202020204" pitchFamily="34" charset="0"/>
                <a:cs typeface="Arial" panose="020B0604020202020204" pitchFamily="34" charset="0"/>
              </a:rPr>
              <a:t>Δομιτιανό</a:t>
            </a:r>
            <a:r>
              <a:rPr lang="el-GR" sz="2900" b="0" i="0" dirty="0">
                <a:effectLst/>
                <a:latin typeface="Arial" panose="020B0604020202020204" pitchFamily="34" charset="0"/>
                <a:cs typeface="Arial" panose="020B0604020202020204" pitchFamily="34" charset="0"/>
              </a:rPr>
              <a:t>. Εδώ παρακολουθούσαν αγώνες οι αρχαίοι Ρωμαίοι και σε αυτό οφείλει το ιδιαίτερο οβάλ σχήμα της.</a:t>
            </a:r>
          </a:p>
          <a:p>
            <a:pPr algn="just"/>
            <a:r>
              <a:rPr lang="el-GR" sz="2900" b="0" i="0" dirty="0">
                <a:effectLst/>
                <a:latin typeface="Arial" panose="020B0604020202020204" pitchFamily="34" charset="0"/>
                <a:cs typeface="Arial" panose="020B0604020202020204" pitchFamily="34" charset="0"/>
              </a:rPr>
              <a:t>Σήμερα, θα μπορούσε να πει κανείς ότι η </a:t>
            </a:r>
            <a:r>
              <a:rPr lang="el-GR" sz="2900" b="1" i="0" dirty="0">
                <a:effectLst/>
                <a:latin typeface="Arial" panose="020B0604020202020204" pitchFamily="34" charset="0"/>
                <a:cs typeface="Arial" panose="020B0604020202020204" pitchFamily="34" charset="0"/>
              </a:rPr>
              <a:t>πιάτσα </a:t>
            </a:r>
            <a:r>
              <a:rPr lang="el-GR" sz="2900" b="1" i="0" dirty="0" err="1">
                <a:effectLst/>
                <a:latin typeface="Arial" panose="020B0604020202020204" pitchFamily="34" charset="0"/>
                <a:cs typeface="Arial" panose="020B0604020202020204" pitchFamily="34" charset="0"/>
              </a:rPr>
              <a:t>Ναβόνα</a:t>
            </a:r>
            <a:r>
              <a:rPr lang="el-GR" sz="2900" b="0" i="0" dirty="0">
                <a:effectLst/>
                <a:latin typeface="Arial" panose="020B0604020202020204" pitchFamily="34" charset="0"/>
                <a:cs typeface="Arial" panose="020B0604020202020204" pitchFamily="34" charset="0"/>
              </a:rPr>
              <a:t> αποτελεί έναν «ύμνο» στο μπαρόκ και έναν μικρό παράδεισο για καλλιτέχνες του δρόμου. Κατά μήκος της πλατείας θα συναντήσετε πολλούς ζωγράφους και μουσικούς, ενώ τα περίφημα σιντριβάνια της προσθέτουν μια επιπλέον νότα ομορφιάς στο ήδη ρομαντικό σκηνικό. Στο κέντρο της βρίσκεται και η </a:t>
            </a:r>
            <a:r>
              <a:rPr lang="el-GR" sz="2900" b="1" i="0" dirty="0">
                <a:effectLst/>
                <a:latin typeface="Arial" panose="020B0604020202020204" pitchFamily="34" charset="0"/>
                <a:cs typeface="Arial" panose="020B0604020202020204" pitchFamily="34" charset="0"/>
              </a:rPr>
              <a:t>Κρήνη των Τεσσάρων Ποταμών (</a:t>
            </a:r>
            <a:r>
              <a:rPr lang="el-GR" sz="2900" b="1" i="0" dirty="0" err="1">
                <a:effectLst/>
                <a:latin typeface="Arial" panose="020B0604020202020204" pitchFamily="34" charset="0"/>
                <a:cs typeface="Arial" panose="020B0604020202020204" pitchFamily="34" charset="0"/>
              </a:rPr>
              <a:t>Fontana</a:t>
            </a:r>
            <a:r>
              <a:rPr lang="el-GR" sz="2900" b="1" i="0" dirty="0">
                <a:effectLst/>
                <a:latin typeface="Arial" panose="020B0604020202020204" pitchFamily="34" charset="0"/>
                <a:cs typeface="Arial" panose="020B0604020202020204" pitchFamily="34" charset="0"/>
              </a:rPr>
              <a:t> </a:t>
            </a:r>
            <a:r>
              <a:rPr lang="el-GR" sz="2900" b="1" i="0" dirty="0" err="1">
                <a:effectLst/>
                <a:latin typeface="Arial" panose="020B0604020202020204" pitchFamily="34" charset="0"/>
                <a:cs typeface="Arial" panose="020B0604020202020204" pitchFamily="34" charset="0"/>
              </a:rPr>
              <a:t>dei</a:t>
            </a:r>
            <a:r>
              <a:rPr lang="el-GR" sz="2900" b="1" i="0" dirty="0">
                <a:effectLst/>
                <a:latin typeface="Arial" panose="020B0604020202020204" pitchFamily="34" charset="0"/>
                <a:cs typeface="Arial" panose="020B0604020202020204" pitchFamily="34" charset="0"/>
              </a:rPr>
              <a:t> </a:t>
            </a:r>
            <a:r>
              <a:rPr lang="el-GR" sz="2900" b="1" i="0" dirty="0" err="1">
                <a:effectLst/>
                <a:latin typeface="Arial" panose="020B0604020202020204" pitchFamily="34" charset="0"/>
                <a:cs typeface="Arial" panose="020B0604020202020204" pitchFamily="34" charset="0"/>
              </a:rPr>
              <a:t>Quattro</a:t>
            </a:r>
            <a:r>
              <a:rPr lang="el-GR" sz="2900" b="1" i="0" dirty="0">
                <a:effectLst/>
                <a:latin typeface="Arial" panose="020B0604020202020204" pitchFamily="34" charset="0"/>
                <a:cs typeface="Arial" panose="020B0604020202020204" pitchFamily="34" charset="0"/>
              </a:rPr>
              <a:t> </a:t>
            </a:r>
            <a:r>
              <a:rPr lang="el-GR" sz="2900" b="1" i="0" dirty="0" err="1">
                <a:effectLst/>
                <a:latin typeface="Arial" panose="020B0604020202020204" pitchFamily="34" charset="0"/>
                <a:cs typeface="Arial" panose="020B0604020202020204" pitchFamily="34" charset="0"/>
              </a:rPr>
              <a:t>Fiumi</a:t>
            </a:r>
            <a:r>
              <a:rPr lang="el-GR" sz="2900" b="1" i="0" dirty="0">
                <a:effectLst/>
                <a:latin typeface="Arial" panose="020B0604020202020204" pitchFamily="34" charset="0"/>
                <a:cs typeface="Arial" panose="020B0604020202020204" pitchFamily="34" charset="0"/>
              </a:rPr>
              <a:t>)</a:t>
            </a:r>
            <a:r>
              <a:rPr lang="el-GR" sz="2900" b="0" i="0" dirty="0">
                <a:effectLst/>
                <a:latin typeface="Arial" panose="020B0604020202020204" pitchFamily="34" charset="0"/>
                <a:cs typeface="Arial" panose="020B0604020202020204" pitchFamily="34" charset="0"/>
              </a:rPr>
              <a:t> του </a:t>
            </a:r>
            <a:r>
              <a:rPr lang="el-GR" sz="2900" b="0" i="0" dirty="0" err="1">
                <a:effectLst/>
                <a:latin typeface="Arial" panose="020B0604020202020204" pitchFamily="34" charset="0"/>
                <a:cs typeface="Arial" panose="020B0604020202020204" pitchFamily="34" charset="0"/>
              </a:rPr>
              <a:t>Μπερνίνι</a:t>
            </a:r>
            <a:r>
              <a:rPr lang="el-GR" sz="2900" dirty="0">
                <a:latin typeface="Arial" panose="020B0604020202020204" pitchFamily="34" charset="0"/>
                <a:cs typeface="Arial" panose="020B0604020202020204" pitchFamily="34" charset="0"/>
              </a:rPr>
              <a:t>, </a:t>
            </a:r>
            <a:r>
              <a:rPr lang="el-GR" sz="2900" b="0" i="0" dirty="0">
                <a:effectLst/>
                <a:latin typeface="Arial" panose="020B0604020202020204" pitchFamily="34" charset="0"/>
                <a:cs typeface="Arial" panose="020B0604020202020204" pitchFamily="34" charset="0"/>
              </a:rPr>
              <a:t>ενώ στα δύο άκρα της πλατείας υπάρχουν δύο ακόμη σιντριβάνια: το </a:t>
            </a:r>
            <a:r>
              <a:rPr lang="el-GR" sz="2900" b="1" i="0" dirty="0">
                <a:effectLst/>
                <a:latin typeface="Arial" panose="020B0604020202020204" pitchFamily="34" charset="0"/>
                <a:cs typeface="Arial" panose="020B0604020202020204" pitchFamily="34" charset="0"/>
              </a:rPr>
              <a:t>σιντριβάνι του </a:t>
            </a:r>
            <a:r>
              <a:rPr lang="el-GR" sz="2900" b="1" i="0" dirty="0" err="1">
                <a:effectLst/>
                <a:latin typeface="Arial" panose="020B0604020202020204" pitchFamily="34" charset="0"/>
                <a:cs typeface="Arial" panose="020B0604020202020204" pitchFamily="34" charset="0"/>
              </a:rPr>
              <a:t>Ποσειδώνα</a:t>
            </a:r>
            <a:r>
              <a:rPr lang="el-GR" sz="2900" b="0" i="0" dirty="0">
                <a:effectLst/>
                <a:latin typeface="Arial" panose="020B0604020202020204" pitchFamily="34" charset="0"/>
                <a:cs typeface="Arial" panose="020B0604020202020204" pitchFamily="34" charset="0"/>
              </a:rPr>
              <a:t> και το </a:t>
            </a:r>
            <a:r>
              <a:rPr lang="el-GR" sz="2900" b="1" i="0" dirty="0">
                <a:effectLst/>
                <a:latin typeface="Arial" panose="020B0604020202020204" pitchFamily="34" charset="0"/>
                <a:cs typeface="Arial" panose="020B0604020202020204" pitchFamily="34" charset="0"/>
              </a:rPr>
              <a:t>σιντριβάνι του Μαυριτανού</a:t>
            </a:r>
            <a:r>
              <a:rPr lang="el-GR" sz="2900" b="0" i="0" dirty="0">
                <a:effectLst/>
                <a:latin typeface="Arial" panose="020B0604020202020204" pitchFamily="34" charset="0"/>
                <a:cs typeface="Arial" panose="020B0604020202020204" pitchFamily="34" charset="0"/>
              </a:rPr>
              <a:t>.</a:t>
            </a:r>
          </a:p>
          <a:p>
            <a:endParaRPr lang="el-GR" dirty="0"/>
          </a:p>
        </p:txBody>
      </p:sp>
      <p:pic>
        <p:nvPicPr>
          <p:cNvPr id="9218" name="Picture 2" descr="Πιάτσα Ναβόνα (Piazza Navona) - Ρώμη » Ταξιδιωτικός οδηγός - Πληροφορίες  και Αξιοθέατα!">
            <a:extLst>
              <a:ext uri="{FF2B5EF4-FFF2-40B4-BE49-F238E27FC236}">
                <a16:creationId xmlns:a16="http://schemas.microsoft.com/office/drawing/2014/main" id="{2C467664-F803-4E6C-8513-21BFCEA71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029" y="4075122"/>
            <a:ext cx="3748877" cy="248363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Η Κρήνη των Τεσσάρων Ποταμών – romeingreek.eu">
            <a:extLst>
              <a:ext uri="{FF2B5EF4-FFF2-40B4-BE49-F238E27FC236}">
                <a16:creationId xmlns:a16="http://schemas.microsoft.com/office/drawing/2014/main" id="{C74A20BC-3A0A-4C37-A259-16BC55A55C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13010" y="433470"/>
            <a:ext cx="4876800" cy="350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837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666</TotalTime>
  <Words>2147</Words>
  <Application>Microsoft Office PowerPoint</Application>
  <PresentationFormat>Ευρεία οθόνη</PresentationFormat>
  <Paragraphs>93</Paragraphs>
  <Slides>29</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29</vt:i4>
      </vt:variant>
    </vt:vector>
  </HeadingPairs>
  <TitlesOfParts>
    <vt:vector size="39" baseType="lpstr">
      <vt:lpstr>Arial</vt:lpstr>
      <vt:lpstr>Calibri</vt:lpstr>
      <vt:lpstr>Century Gothic</vt:lpstr>
      <vt:lpstr>Linux Libertine</vt:lpstr>
      <vt:lpstr>Roboto</vt:lpstr>
      <vt:lpstr>Skyscanner Relative</vt:lpstr>
      <vt:lpstr>Tinos</vt:lpstr>
      <vt:lpstr>Verdana</vt:lpstr>
      <vt:lpstr>Wingdings 3</vt:lpstr>
      <vt:lpstr>Ιόν</vt:lpstr>
      <vt:lpstr>Παρουσίαση του PowerPoint</vt:lpstr>
      <vt:lpstr>Παρουσίαση του PowerPoint</vt:lpstr>
      <vt:lpstr> Γενικές πληροφορίες</vt:lpstr>
      <vt:lpstr>Παρουσίαση του PowerPoint</vt:lpstr>
      <vt:lpstr>Η διαδρομή από την Ελλάδα στην Ιταλία </vt:lpstr>
      <vt:lpstr>          Αξιοθέατα της Ρώμης </vt:lpstr>
      <vt:lpstr>2. Κάντε μία ευχή στη Φοντάνα ντι Τρέβι </vt:lpstr>
      <vt:lpstr>3. Ρωμαϊκή Αγορά και Παλατινός Λόφος </vt:lpstr>
      <vt:lpstr> 4. Η καλλιτεχνική… πιάτσα           Ναβόνα </vt:lpstr>
      <vt:lpstr>5 Βασιλική του Αγίου Πέτρου </vt:lpstr>
      <vt:lpstr>6. Στα μουσεία του Βατικανού </vt:lpstr>
      <vt:lpstr>        ΒΕΝΕΤΙΑ  </vt:lpstr>
      <vt:lpstr>Αξιοθέατα της Βενετίας </vt:lpstr>
      <vt:lpstr>2) ΒΑΣΙΛΙΚΗ ΤΟΥ ΑΓΙΟΥ ΜΑΡΚΟΥ ΚΑΙ ΠΛΑΤΕΙΑ ΑΓΙΟΥ ΜΑΡΚΟΥ </vt:lpstr>
      <vt:lpstr>3) Μεγάλο κανάλι </vt:lpstr>
      <vt:lpstr> 4)Γέφυρα των Στεναγµών </vt:lpstr>
      <vt:lpstr>     Μιλάνο </vt:lpstr>
      <vt:lpstr>ΑΞΙΟΘΕΑΤΑ ΣΤΟ ΜΙΛΑΝΟ</vt:lpstr>
      <vt:lpstr>ΑΞΙΟΘΕΑΤΑ ΣΤΟ ΜΙΛΑΝΟ</vt:lpstr>
      <vt:lpstr>ΜΙΛΑΝΟ:Η Πόλη της Μόδας </vt:lpstr>
      <vt:lpstr>  Λίμνη Κόμο </vt:lpstr>
      <vt:lpstr>Έθιμα και παραδόσεις </vt:lpstr>
      <vt:lpstr>ΠΑΡΑΔΟΣΙΑΚΑ ΦΑΓΗΤΑ ΤΗΣ ΙΤΑΛΙΑΣ</vt:lpstr>
      <vt:lpstr>ΠΑΡΑΔΟΣΙΑΚΑ ΦΑΓΗΤΑ ΤΗΣ ΙΤΑΛΙΑΣ</vt:lpstr>
      <vt:lpstr>ΠΑΡΑΔΟΣΙΑΚΑ ΦΑΓΗΤΑ ΤΗΣ ΙΤΑΛΙΑΣ</vt:lpstr>
      <vt:lpstr> ΓΛΥΚΑ ΤΗΣ ΙΤΑΛΙΑΣ</vt:lpstr>
      <vt:lpstr>ΓΛΥΚΑ ΤΗΣ ΙΤΑΛΙΑΣ</vt:lpstr>
      <vt:lpstr>ΙΤΑΛΙΚΟΣ ΚΑΦΕΣ</vt:lpstr>
      <vt:lpstr>      ΤΕΛΟΣ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vasilis mouroutsos</dc:creator>
  <cp:lastModifiedBy>vasilis mouroutsos</cp:lastModifiedBy>
  <cp:revision>38</cp:revision>
  <dcterms:created xsi:type="dcterms:W3CDTF">2022-03-13T18:16:01Z</dcterms:created>
  <dcterms:modified xsi:type="dcterms:W3CDTF">2022-03-17T05:30:22Z</dcterms:modified>
</cp:coreProperties>
</file>