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D07851A-6A8E-4471-B872-D8F01CC12E31}" type="datetimeFigureOut">
              <a:rPr lang="el-GR" smtClean="0"/>
              <a:pPr/>
              <a:t>14/4/2021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4D0B7DE-3110-494A-8E28-3E5265784D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851A-6A8E-4471-B872-D8F01CC12E31}" type="datetimeFigureOut">
              <a:rPr lang="el-GR" smtClean="0"/>
              <a:pPr/>
              <a:t>14/4/2021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B7DE-3110-494A-8E28-3E5265784D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851A-6A8E-4471-B872-D8F01CC12E31}" type="datetimeFigureOut">
              <a:rPr lang="el-GR" smtClean="0"/>
              <a:pPr/>
              <a:t>14/4/2021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B7DE-3110-494A-8E28-3E5265784D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851A-6A8E-4471-B872-D8F01CC12E31}" type="datetimeFigureOut">
              <a:rPr lang="el-GR" smtClean="0"/>
              <a:pPr/>
              <a:t>14/4/2021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B7DE-3110-494A-8E28-3E5265784D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851A-6A8E-4471-B872-D8F01CC12E31}" type="datetimeFigureOut">
              <a:rPr lang="el-GR" smtClean="0"/>
              <a:pPr/>
              <a:t>14/4/2021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B7DE-3110-494A-8E28-3E5265784D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851A-6A8E-4471-B872-D8F01CC12E31}" type="datetimeFigureOut">
              <a:rPr lang="el-GR" smtClean="0"/>
              <a:pPr/>
              <a:t>14/4/2021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B7DE-3110-494A-8E28-3E5265784D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D07851A-6A8E-4471-B872-D8F01CC12E31}" type="datetimeFigureOut">
              <a:rPr lang="el-GR" smtClean="0"/>
              <a:pPr/>
              <a:t>14/4/2021</a:t>
            </a:fld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4D0B7DE-3110-494A-8E28-3E5265784D7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D07851A-6A8E-4471-B872-D8F01CC12E31}" type="datetimeFigureOut">
              <a:rPr lang="el-GR" smtClean="0"/>
              <a:pPr/>
              <a:t>14/4/2021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4D0B7DE-3110-494A-8E28-3E5265784D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851A-6A8E-4471-B872-D8F01CC12E31}" type="datetimeFigureOut">
              <a:rPr lang="el-GR" smtClean="0"/>
              <a:pPr/>
              <a:t>14/4/2021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B7DE-3110-494A-8E28-3E5265784D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851A-6A8E-4471-B872-D8F01CC12E31}" type="datetimeFigureOut">
              <a:rPr lang="el-GR" smtClean="0"/>
              <a:pPr/>
              <a:t>14/4/2021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B7DE-3110-494A-8E28-3E5265784D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851A-6A8E-4471-B872-D8F01CC12E31}" type="datetimeFigureOut">
              <a:rPr lang="el-GR" smtClean="0"/>
              <a:pPr/>
              <a:t>14/4/2021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0B7DE-3110-494A-8E28-3E5265784D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D07851A-6A8E-4471-B872-D8F01CC12E31}" type="datetimeFigureOut">
              <a:rPr lang="el-GR" smtClean="0"/>
              <a:pPr/>
              <a:t>14/4/2021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4D0B7DE-3110-494A-8E28-3E5265784D7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26" Type="http://schemas.openxmlformats.org/officeDocument/2006/relationships/image" Target="../media/image33.png"/><Relationship Id="rId3" Type="http://schemas.openxmlformats.org/officeDocument/2006/relationships/image" Target="../media/image10.png"/><Relationship Id="rId21" Type="http://schemas.openxmlformats.org/officeDocument/2006/relationships/image" Target="../media/image28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5" Type="http://schemas.openxmlformats.org/officeDocument/2006/relationships/image" Target="../media/image32.png"/><Relationship Id="rId2" Type="http://schemas.openxmlformats.org/officeDocument/2006/relationships/image" Target="../media/image9.jpeg"/><Relationship Id="rId16" Type="http://schemas.openxmlformats.org/officeDocument/2006/relationships/image" Target="../media/image23.png"/><Relationship Id="rId20" Type="http://schemas.openxmlformats.org/officeDocument/2006/relationships/image" Target="../media/image27.png"/><Relationship Id="rId29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24" Type="http://schemas.openxmlformats.org/officeDocument/2006/relationships/image" Target="../media/image31.png"/><Relationship Id="rId32" Type="http://schemas.openxmlformats.org/officeDocument/2006/relationships/image" Target="../media/image39.jpe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23" Type="http://schemas.openxmlformats.org/officeDocument/2006/relationships/image" Target="../media/image30.png"/><Relationship Id="rId28" Type="http://schemas.openxmlformats.org/officeDocument/2006/relationships/image" Target="../media/image35.png"/><Relationship Id="rId10" Type="http://schemas.openxmlformats.org/officeDocument/2006/relationships/image" Target="../media/image17.png"/><Relationship Id="rId19" Type="http://schemas.openxmlformats.org/officeDocument/2006/relationships/image" Target="../media/image26.png"/><Relationship Id="rId31" Type="http://schemas.openxmlformats.org/officeDocument/2006/relationships/image" Target="../media/image38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Relationship Id="rId22" Type="http://schemas.openxmlformats.org/officeDocument/2006/relationships/image" Target="../media/image29.png"/><Relationship Id="rId27" Type="http://schemas.openxmlformats.org/officeDocument/2006/relationships/image" Target="../media/image34.png"/><Relationship Id="rId30" Type="http://schemas.openxmlformats.org/officeDocument/2006/relationships/image" Target="../media/image3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url=https://www.travelstyle.gr/kroatia-kastropoliteies-limnes-kataraktes-poleis/&amp;psig=AOvVaw0gGXvPmB-cSiXfNR7txNHr&amp;ust=1618465644712000&amp;source=images&amp;cd=vfe&amp;ved=0CAMQjB1qFwoTCMD9_ciE_e8CFQAAAAAdAAAAABAJ" TargetMode="External"/><Relationship Id="rId2" Type="http://schemas.openxmlformats.org/officeDocument/2006/relationships/hyperlink" Target="https://www.google.com/url?sa=i&amp;url=https://www.clickatlife.gr/taksidi/story/15454&amp;psig=AOvVaw0gGXvPmB-cSiXfNR7txNHr&amp;ust=1618465644712000&amp;source=images&amp;cd=vfe&amp;ved=0CAMQjB1qFwoTCMD9_ciE_e8CFQAAAAAdAAAAABA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url?sa=i&amp;url=http://www.hellenicaworld.com/Croatia/Geo/gr/Croatia.html&amp;psig=AOvVaw09iaYrCPGrvPsSdRB0NAMq&amp;ust=1618470294749000&amp;source=images&amp;cd=vfe&amp;ved=0CAMQjB1qFwoTCMiS_OuV_e8CFQAAAAAdAAAAABAD" TargetMode="External"/><Relationship Id="rId5" Type="http://schemas.openxmlformats.org/officeDocument/2006/relationships/hyperlink" Target="https://www.google.com/url?sa=i&amp;url=http://ekdoseisxrysopigi.blogspot.com/2013/01/blog-post_5371.html&amp;psig=AOvVaw2siDA7wociEx08iG3cORCe&amp;ust=1618470202319000&amp;source=images&amp;cd=vfe&amp;ved=0CAMQjB1qFwoTCNDCgMCV_e8CFQAAAAAdAAAAABAK" TargetMode="External"/><Relationship Id="rId4" Type="http://schemas.openxmlformats.org/officeDocument/2006/relationships/hyperlink" Target="https://el.wikipedia.org/wiki/%CE%A3%CE%B7%CE%BC%CE%B1%CE%AF%CE%B1_%CF%84%CE%B7%CF%82_%CE%9A%CF%81%CE%BF%CE%B1%CF%84%CE%AF%CE%B1%CF%8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>
            <a:normAutofit/>
          </a:bodyPr>
          <a:lstStyle/>
          <a:p>
            <a:r>
              <a:rPr lang="el-GR" sz="4800" dirty="0" smtClean="0"/>
              <a:t>Κροατία</a:t>
            </a:r>
            <a:endParaRPr lang="el-GR" sz="4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5815018"/>
            <a:ext cx="8229600" cy="1042982"/>
          </a:xfrm>
        </p:spPr>
        <p:txBody>
          <a:bodyPr/>
          <a:lstStyle/>
          <a:p>
            <a:r>
              <a:rPr lang="el-GR" dirty="0" err="1" smtClean="0"/>
              <a:t>Σκαρπίδης</a:t>
            </a:r>
            <a:r>
              <a:rPr lang="el-GR" dirty="0" smtClean="0"/>
              <a:t> Κωνσταντίνος</a:t>
            </a:r>
            <a:endParaRPr lang="el-GR" dirty="0"/>
          </a:p>
        </p:txBody>
      </p:sp>
      <p:pic>
        <p:nvPicPr>
          <p:cNvPr id="4" name="3 - Εικόνα" descr="kroatia-o-pio-mageutikos-kai-epikairos-proorismos-stin-europi-pio-mageutikos-kai-epikairos-proorismos-stin-europ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86446" y="4000504"/>
            <a:ext cx="3183220" cy="1801172"/>
          </a:xfrm>
          <a:prstGeom prst="rect">
            <a:avLst/>
          </a:prstGeom>
        </p:spPr>
      </p:pic>
      <p:pic>
        <p:nvPicPr>
          <p:cNvPr id="5" name="4 - Εικόνα" descr="Χωρίς-τίτλο-25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7686" y="1000108"/>
            <a:ext cx="3165502" cy="1960389"/>
          </a:xfrm>
          <a:prstGeom prst="rect">
            <a:avLst/>
          </a:prstGeom>
        </p:spPr>
      </p:pic>
      <p:pic>
        <p:nvPicPr>
          <p:cNvPr id="6" name="5 - Εικόνα" descr="Old-town-Rovinj_134463641 (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48" y="3143248"/>
            <a:ext cx="3573941" cy="238124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4282" y="428604"/>
            <a:ext cx="8229600" cy="1066800"/>
          </a:xfrm>
        </p:spPr>
        <p:txBody>
          <a:bodyPr/>
          <a:lstStyle/>
          <a:p>
            <a:r>
              <a:rPr lang="el-GR" dirty="0" smtClean="0"/>
              <a:t>Σημαία της Κροατίας</a:t>
            </a:r>
            <a:endParaRPr lang="el-GR" dirty="0"/>
          </a:p>
        </p:txBody>
      </p:sp>
      <p:pic>
        <p:nvPicPr>
          <p:cNvPr id="4" name="3 - Θέση περιεχομένου" descr="120px-Flag_of_the_State_of_Slovenes,_Croats_and_Serbs.sv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643050"/>
            <a:ext cx="2822578" cy="1411289"/>
          </a:xfrm>
        </p:spPr>
      </p:pic>
      <p:sp>
        <p:nvSpPr>
          <p:cNvPr id="5" name="4 - TextBox"/>
          <p:cNvSpPr txBox="1"/>
          <p:nvPr/>
        </p:nvSpPr>
        <p:spPr>
          <a:xfrm>
            <a:off x="0" y="3214686"/>
            <a:ext cx="32146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Σημαία του Κράτους των Σλοβένων, Κροατών και Σέρβων, </a:t>
            </a:r>
            <a:r>
              <a:rPr lang="el-GR" sz="2000" dirty="0" smtClean="0"/>
              <a:t>1918</a:t>
            </a:r>
            <a:endParaRPr lang="el-GR" sz="2000" dirty="0"/>
          </a:p>
        </p:txBody>
      </p:sp>
      <p:pic>
        <p:nvPicPr>
          <p:cNvPr id="6" name="5 - Εικόνα" descr="120px-Flag_of_Croatia_(1941–1945).sv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182" y="1357298"/>
            <a:ext cx="2821797" cy="1881198"/>
          </a:xfrm>
          <a:prstGeom prst="rect">
            <a:avLst/>
          </a:prstGeom>
        </p:spPr>
      </p:pic>
      <p:sp>
        <p:nvSpPr>
          <p:cNvPr id="7" name="6 - TextBox"/>
          <p:cNvSpPr txBox="1"/>
          <p:nvPr/>
        </p:nvSpPr>
        <p:spPr>
          <a:xfrm>
            <a:off x="3428992" y="3357562"/>
            <a:ext cx="28575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Σημαία του ανεξάρτητου κράτους της Κροατίας, </a:t>
            </a:r>
            <a:r>
              <a:rPr lang="el-GR" sz="2000" dirty="0" smtClean="0"/>
              <a:t>1941-1945</a:t>
            </a:r>
            <a:endParaRPr lang="el-GR" sz="2000" dirty="0"/>
          </a:p>
        </p:txBody>
      </p:sp>
      <p:pic>
        <p:nvPicPr>
          <p:cNvPr id="8" name="7 - Εικόνα" descr="Flag_of_the_Federal_State_of_Croatia.sv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2236" y="3643314"/>
            <a:ext cx="2571764" cy="1285882"/>
          </a:xfrm>
          <a:prstGeom prst="rect">
            <a:avLst/>
          </a:prstGeom>
        </p:spPr>
      </p:pic>
      <p:sp>
        <p:nvSpPr>
          <p:cNvPr id="9" name="8 - TextBox"/>
          <p:cNvSpPr txBox="1"/>
          <p:nvPr/>
        </p:nvSpPr>
        <p:spPr>
          <a:xfrm>
            <a:off x="6715108" y="5103674"/>
            <a:ext cx="24288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Σημαία του Ομοσπονδιακού Κράτους της Κροατίας και της Λαϊκής Δημοκρατίας </a:t>
            </a:r>
            <a:r>
              <a:rPr lang="el-GR" dirty="0" smtClean="0"/>
              <a:t>1944-1947</a:t>
            </a:r>
            <a:endParaRPr lang="el-GR" dirty="0"/>
          </a:p>
        </p:txBody>
      </p:sp>
      <p:pic>
        <p:nvPicPr>
          <p:cNvPr id="10" name="9 - Εικόνα" descr="Flag_of_Croatia_(1947–1990).svg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5786" y="4429132"/>
            <a:ext cx="2571768" cy="1285884"/>
          </a:xfrm>
          <a:prstGeom prst="rect">
            <a:avLst/>
          </a:prstGeom>
        </p:spPr>
      </p:pic>
      <p:sp>
        <p:nvSpPr>
          <p:cNvPr id="11" name="10 - TextBox"/>
          <p:cNvSpPr txBox="1"/>
          <p:nvPr/>
        </p:nvSpPr>
        <p:spPr>
          <a:xfrm>
            <a:off x="214282" y="5857892"/>
            <a:ext cx="41434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Σημαία της Σοσιαλιστικής Δημοκρατίας της Κροατίας εντός της Γιουγκοσλαβίας, </a:t>
            </a:r>
            <a:r>
              <a:rPr lang="el-GR" sz="2000" dirty="0" smtClean="0"/>
              <a:t>1947-1990</a:t>
            </a:r>
            <a:endParaRPr lang="el-GR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00034" y="928670"/>
            <a:ext cx="7643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u="sng" dirty="0" smtClean="0"/>
              <a:t>Έκταση:</a:t>
            </a:r>
            <a:r>
              <a:rPr lang="el-GR" sz="3200" dirty="0" smtClean="0"/>
              <a:t>  56.542 </a:t>
            </a:r>
            <a:r>
              <a:rPr lang="en-US" sz="3200" dirty="0" smtClean="0"/>
              <a:t>km</a:t>
            </a:r>
            <a:r>
              <a:rPr lang="en-US" sz="3200" baseline="30000" dirty="0" smtClean="0"/>
              <a:t>2</a:t>
            </a:r>
            <a:endParaRPr lang="el-GR" sz="3200" dirty="0"/>
          </a:p>
        </p:txBody>
      </p:sp>
      <p:sp>
        <p:nvSpPr>
          <p:cNvPr id="5" name="4 - TextBox"/>
          <p:cNvSpPr txBox="1"/>
          <p:nvPr/>
        </p:nvSpPr>
        <p:spPr>
          <a:xfrm>
            <a:off x="357158" y="1714488"/>
            <a:ext cx="8501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u="sng" dirty="0" smtClean="0"/>
              <a:t>Πληθυσμός:</a:t>
            </a:r>
            <a:r>
              <a:rPr lang="el-GR" sz="2800" u="sng" dirty="0" smtClean="0"/>
              <a:t> </a:t>
            </a:r>
            <a:r>
              <a:rPr lang="el-GR" sz="2800" dirty="0" smtClean="0"/>
              <a:t>4.058.165</a:t>
            </a:r>
            <a:endParaRPr lang="el-GR" sz="2800" u="sng" dirty="0"/>
          </a:p>
        </p:txBody>
      </p:sp>
      <p:sp>
        <p:nvSpPr>
          <p:cNvPr id="6" name="5 - TextBox"/>
          <p:cNvSpPr txBox="1"/>
          <p:nvPr/>
        </p:nvSpPr>
        <p:spPr>
          <a:xfrm>
            <a:off x="357158" y="2428868"/>
            <a:ext cx="8286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Γλώσσα:</a:t>
            </a:r>
            <a:r>
              <a:rPr lang="el-GR" sz="2400" dirty="0" smtClean="0"/>
              <a:t> Η</a:t>
            </a:r>
            <a:r>
              <a:rPr lang="el-GR" sz="2400" dirty="0"/>
              <a:t> Κροατική </a:t>
            </a:r>
            <a:r>
              <a:rPr lang="el-GR" sz="2400" dirty="0" smtClean="0"/>
              <a:t>γλώσσα </a:t>
            </a:r>
            <a:r>
              <a:rPr lang="el-GR" sz="2400" dirty="0"/>
              <a:t>είναι μία από τις πρότυπες εκδοχές του Κεντρικού-Νοτίου </a:t>
            </a:r>
            <a:r>
              <a:rPr lang="el-GR" sz="2400" dirty="0" smtClean="0"/>
              <a:t>Σλαβικού</a:t>
            </a:r>
            <a:r>
              <a:rPr lang="el-GR" sz="2400" dirty="0"/>
              <a:t> </a:t>
            </a:r>
            <a:r>
              <a:rPr lang="el-GR" sz="2400" dirty="0" err="1" smtClean="0"/>
              <a:t>διασυστήματος</a:t>
            </a:r>
            <a:r>
              <a:rPr lang="el-GR" sz="2400" dirty="0" smtClean="0"/>
              <a:t> , </a:t>
            </a:r>
            <a:r>
              <a:rPr lang="el-GR" sz="2400" dirty="0"/>
              <a:t>αποκαλούμενη παλιότερα Σερβοκροατική και βασισμένα στην </a:t>
            </a:r>
            <a:r>
              <a:rPr lang="el-GR" sz="2400" dirty="0" err="1"/>
              <a:t>Στοκαβική</a:t>
            </a:r>
            <a:r>
              <a:rPr lang="el-GR" sz="2400" dirty="0"/>
              <a:t> διάλεκτο.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357158" y="4357694"/>
            <a:ext cx="82868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err="1" smtClean="0"/>
              <a:t>Θρησκεία:</a:t>
            </a:r>
            <a:r>
              <a:rPr lang="el-GR" sz="2400" dirty="0" err="1" smtClean="0"/>
              <a:t>Η</a:t>
            </a:r>
            <a:r>
              <a:rPr lang="el-GR" sz="2400" dirty="0" smtClean="0"/>
              <a:t> πιο</a:t>
            </a:r>
          </a:p>
          <a:p>
            <a:r>
              <a:rPr lang="el-GR" sz="2400" dirty="0" smtClean="0"/>
              <a:t>διαδεδομένη</a:t>
            </a:r>
            <a:r>
              <a:rPr lang="el-GR" sz="2400" dirty="0"/>
              <a:t> θρησκεία στην Κροατία είναι ο </a:t>
            </a:r>
            <a:r>
              <a:rPr lang="el-GR" sz="2400" u="sng" dirty="0"/>
              <a:t>Χριστιανισμός,</a:t>
            </a:r>
            <a:r>
              <a:rPr lang="el-GR" sz="2400" dirty="0"/>
              <a:t> με την πλειονότητα του </a:t>
            </a:r>
            <a:r>
              <a:rPr lang="el-GR" sz="2400" dirty="0" smtClean="0"/>
              <a:t>κροατικού </a:t>
            </a:r>
            <a:r>
              <a:rPr lang="el-GR" sz="2400" dirty="0"/>
              <a:t>πληθυσμού να αποτελεί μέλος της </a:t>
            </a:r>
            <a:r>
              <a:rPr lang="el-GR" sz="2400" u="sng" dirty="0"/>
              <a:t>Ρωμαιοκαθολικής Εκκλησίας</a:t>
            </a:r>
            <a:r>
              <a:rPr lang="el-GR" sz="2400" dirty="0"/>
              <a:t>. Η </a:t>
            </a:r>
            <a:r>
              <a:rPr lang="el-GR" sz="2400" dirty="0" smtClean="0"/>
              <a:t>Κροατία, </a:t>
            </a:r>
            <a:r>
              <a:rPr lang="el-GR" sz="2400" u="sng" dirty="0"/>
              <a:t>δεν έχει επίσημη </a:t>
            </a:r>
            <a:r>
              <a:rPr lang="el-GR" sz="2400" u="sng" dirty="0" smtClean="0"/>
              <a:t>θρησκεία.</a:t>
            </a:r>
            <a:endParaRPr lang="el-GR" sz="2400" b="1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1-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214422"/>
            <a:ext cx="3291303" cy="2058978"/>
          </a:xfrm>
        </p:spPr>
      </p:pic>
      <p:pic>
        <p:nvPicPr>
          <p:cNvPr id="5" name="4 - Εικόνα" descr="αρχείο λήψης (4)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857233"/>
            <a:ext cx="2886679" cy="2857520"/>
          </a:xfrm>
          <a:prstGeom prst="rect">
            <a:avLst/>
          </a:prstGeom>
        </p:spPr>
      </p:pic>
      <p:pic>
        <p:nvPicPr>
          <p:cNvPr id="7" name="6 - Εικόνα" descr="80px-Latin_alphabet_Aa.sv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2" y="3714752"/>
            <a:ext cx="762000" cy="219075"/>
          </a:xfrm>
          <a:prstGeom prst="rect">
            <a:avLst/>
          </a:prstGeom>
        </p:spPr>
      </p:pic>
      <p:pic>
        <p:nvPicPr>
          <p:cNvPr id="8" name="7 - Εικόνα" descr="80px-Latin_alphabet_Bb.svg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282" y="4071942"/>
            <a:ext cx="762000" cy="219075"/>
          </a:xfrm>
          <a:prstGeom prst="rect">
            <a:avLst/>
          </a:prstGeom>
        </p:spPr>
      </p:pic>
      <p:pic>
        <p:nvPicPr>
          <p:cNvPr id="9" name="8 - Εικόνα" descr="80px-Latin_alphabet_Cc.sv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4282" y="4357694"/>
            <a:ext cx="762000" cy="228600"/>
          </a:xfrm>
          <a:prstGeom prst="rect">
            <a:avLst/>
          </a:prstGeom>
        </p:spPr>
      </p:pic>
      <p:pic>
        <p:nvPicPr>
          <p:cNvPr id="10" name="9 - Εικόνα" descr="Latin_alphabet_Čč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4282" y="4643446"/>
            <a:ext cx="762000" cy="285750"/>
          </a:xfrm>
          <a:prstGeom prst="rect">
            <a:avLst/>
          </a:prstGeom>
        </p:spPr>
      </p:pic>
      <p:pic>
        <p:nvPicPr>
          <p:cNvPr id="11" name="10 - Εικόνα" descr="Latin_alphabet_Ćć.svg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4282" y="5000636"/>
            <a:ext cx="762000" cy="285750"/>
          </a:xfrm>
          <a:prstGeom prst="rect">
            <a:avLst/>
          </a:prstGeom>
        </p:spPr>
      </p:pic>
      <p:pic>
        <p:nvPicPr>
          <p:cNvPr id="12" name="11 - Εικόνα" descr="80px-Latin_alphabet_Đđ.svg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4282" y="5357826"/>
            <a:ext cx="762000" cy="200025"/>
          </a:xfrm>
          <a:prstGeom prst="rect">
            <a:avLst/>
          </a:prstGeom>
        </p:spPr>
      </p:pic>
      <p:pic>
        <p:nvPicPr>
          <p:cNvPr id="14" name="13 - Εικόνα" descr="80px-Latin_alphabet_Dždž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4282" y="5643578"/>
            <a:ext cx="1357322" cy="237532"/>
          </a:xfrm>
          <a:prstGeom prst="rect">
            <a:avLst/>
          </a:prstGeom>
        </p:spPr>
      </p:pic>
      <p:pic>
        <p:nvPicPr>
          <p:cNvPr id="15" name="14 - Εικόνα" descr="80px-Latin_alphabet_Đđ.svg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85720" y="6000768"/>
            <a:ext cx="762000" cy="200025"/>
          </a:xfrm>
          <a:prstGeom prst="rect">
            <a:avLst/>
          </a:prstGeom>
        </p:spPr>
      </p:pic>
      <p:pic>
        <p:nvPicPr>
          <p:cNvPr id="16" name="15 - Εικόνα" descr="80px-Latin_alphabet_Ee.svg.pn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85720" y="6286520"/>
            <a:ext cx="762000" cy="238125"/>
          </a:xfrm>
          <a:prstGeom prst="rect">
            <a:avLst/>
          </a:prstGeom>
        </p:spPr>
      </p:pic>
      <p:pic>
        <p:nvPicPr>
          <p:cNvPr id="17" name="16 - Εικόνα" descr="80px-Latin_alphabet_Ff.svg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071670" y="3714752"/>
            <a:ext cx="762000" cy="276225"/>
          </a:xfrm>
          <a:prstGeom prst="rect">
            <a:avLst/>
          </a:prstGeom>
        </p:spPr>
      </p:pic>
      <p:pic>
        <p:nvPicPr>
          <p:cNvPr id="18" name="17 - Εικόνα" descr="80px-Latin_alphabet_Gg.svg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071670" y="4071942"/>
            <a:ext cx="762000" cy="276225"/>
          </a:xfrm>
          <a:prstGeom prst="rect">
            <a:avLst/>
          </a:prstGeom>
        </p:spPr>
      </p:pic>
      <p:pic>
        <p:nvPicPr>
          <p:cNvPr id="20" name="19 - Εικόνα" descr="80px-Latin_alphabet_Hh.svg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071670" y="4429132"/>
            <a:ext cx="762000" cy="200025"/>
          </a:xfrm>
          <a:prstGeom prst="rect">
            <a:avLst/>
          </a:prstGeom>
        </p:spPr>
      </p:pic>
      <p:pic>
        <p:nvPicPr>
          <p:cNvPr id="21" name="20 - Εικόνα" descr="80px-Latin_alphabet_Jj.svg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000232" y="4714884"/>
            <a:ext cx="762000" cy="428625"/>
          </a:xfrm>
          <a:prstGeom prst="rect">
            <a:avLst/>
          </a:prstGeom>
        </p:spPr>
      </p:pic>
      <p:pic>
        <p:nvPicPr>
          <p:cNvPr id="22" name="21 - Εικόνα" descr="80px-Latin_alphabet_Kk.svg.pn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71670" y="5214950"/>
            <a:ext cx="762000" cy="209550"/>
          </a:xfrm>
          <a:prstGeom prst="rect">
            <a:avLst/>
          </a:prstGeom>
        </p:spPr>
      </p:pic>
      <p:pic>
        <p:nvPicPr>
          <p:cNvPr id="23" name="22 - Εικόνα" descr="80px-Latin_alphabet_Ll.svg.png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071670" y="5572140"/>
            <a:ext cx="762000" cy="314325"/>
          </a:xfrm>
          <a:prstGeom prst="rect">
            <a:avLst/>
          </a:prstGeom>
        </p:spPr>
      </p:pic>
      <p:pic>
        <p:nvPicPr>
          <p:cNvPr id="24" name="23 - Εικόνα" descr="80px-Latin_alphabet_Ljlj.pn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071670" y="6000768"/>
            <a:ext cx="762000" cy="266700"/>
          </a:xfrm>
          <a:prstGeom prst="rect">
            <a:avLst/>
          </a:prstGeom>
        </p:spPr>
      </p:pic>
      <p:pic>
        <p:nvPicPr>
          <p:cNvPr id="25" name="24 - Εικόνα" descr="80px-Latin_alphabet_Mm.svg.png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143108" y="6357958"/>
            <a:ext cx="762000" cy="161925"/>
          </a:xfrm>
          <a:prstGeom prst="rect">
            <a:avLst/>
          </a:prstGeom>
        </p:spPr>
      </p:pic>
      <p:pic>
        <p:nvPicPr>
          <p:cNvPr id="26" name="25 - Εικόνα" descr="80px-Latin_alphabet_Nn.svg.png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3571868" y="3714752"/>
            <a:ext cx="762000" cy="209550"/>
          </a:xfrm>
          <a:prstGeom prst="rect">
            <a:avLst/>
          </a:prstGeom>
        </p:spPr>
      </p:pic>
      <p:pic>
        <p:nvPicPr>
          <p:cNvPr id="27" name="26 - Εικόνα" descr="80px-Latin_alphabet_Njnj.png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3571868" y="4071942"/>
            <a:ext cx="762000" cy="209550"/>
          </a:xfrm>
          <a:prstGeom prst="rect">
            <a:avLst/>
          </a:prstGeom>
        </p:spPr>
      </p:pic>
      <p:pic>
        <p:nvPicPr>
          <p:cNvPr id="28" name="27 - Εικόνα" descr="80px-Latin_alphabet_Oo.svg.png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3500430" y="4357694"/>
            <a:ext cx="762000" cy="209550"/>
          </a:xfrm>
          <a:prstGeom prst="rect">
            <a:avLst/>
          </a:prstGeom>
        </p:spPr>
      </p:pic>
      <p:pic>
        <p:nvPicPr>
          <p:cNvPr id="29" name="28 - Εικόνα" descr="80px-Latin_alphabet_Pp.svg.png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3571868" y="4643446"/>
            <a:ext cx="762000" cy="304800"/>
          </a:xfrm>
          <a:prstGeom prst="rect">
            <a:avLst/>
          </a:prstGeom>
        </p:spPr>
      </p:pic>
      <p:pic>
        <p:nvPicPr>
          <p:cNvPr id="30" name="29 - Εικόνα" descr="80px-Latin_alphabet_Rr.svg.png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3571868" y="5000636"/>
            <a:ext cx="762000" cy="257175"/>
          </a:xfrm>
          <a:prstGeom prst="rect">
            <a:avLst/>
          </a:prstGeom>
        </p:spPr>
      </p:pic>
      <p:pic>
        <p:nvPicPr>
          <p:cNvPr id="31" name="30 - Εικόνα" descr="80px-Latin_alphabet_Ss.svg.png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3571868" y="5357826"/>
            <a:ext cx="762000" cy="257175"/>
          </a:xfrm>
          <a:prstGeom prst="rect">
            <a:avLst/>
          </a:prstGeom>
        </p:spPr>
      </p:pic>
      <p:pic>
        <p:nvPicPr>
          <p:cNvPr id="32" name="31 - Εικόνα" descr="80px-Latin_alphabet_Šš.png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3571868" y="5715016"/>
            <a:ext cx="762000" cy="304800"/>
          </a:xfrm>
          <a:prstGeom prst="rect">
            <a:avLst/>
          </a:prstGeom>
        </p:spPr>
      </p:pic>
      <p:pic>
        <p:nvPicPr>
          <p:cNvPr id="33" name="32 - Εικόνα" descr="80px-Latin_alphabet_Tt.svg.png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3571868" y="6072206"/>
            <a:ext cx="762000" cy="266700"/>
          </a:xfrm>
          <a:prstGeom prst="rect">
            <a:avLst/>
          </a:prstGeom>
        </p:spPr>
      </p:pic>
      <p:pic>
        <p:nvPicPr>
          <p:cNvPr id="34" name="33 - Εικόνα" descr="80px-Latin_alphabet_Uu.svg.png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3571868" y="6429396"/>
            <a:ext cx="762000" cy="209550"/>
          </a:xfrm>
          <a:prstGeom prst="rect">
            <a:avLst/>
          </a:prstGeom>
        </p:spPr>
      </p:pic>
      <p:pic>
        <p:nvPicPr>
          <p:cNvPr id="35" name="34 - Εικόνα" descr="80px-Latin_alphabet_Vv.svg.png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4786314" y="5715016"/>
            <a:ext cx="762000" cy="228600"/>
          </a:xfrm>
          <a:prstGeom prst="rect">
            <a:avLst/>
          </a:prstGeom>
        </p:spPr>
      </p:pic>
      <p:pic>
        <p:nvPicPr>
          <p:cNvPr id="36" name="35 - Εικόνα" descr="80px-Latin_alphabet_Žž.png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4857752" y="6286520"/>
            <a:ext cx="762000" cy="304800"/>
          </a:xfrm>
          <a:prstGeom prst="rect">
            <a:avLst/>
          </a:prstGeom>
        </p:spPr>
      </p:pic>
      <p:pic>
        <p:nvPicPr>
          <p:cNvPr id="37" name="36 - Εικόνα" descr="80px-Latin_alphabet_Zz.svg.png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4786314" y="6000768"/>
            <a:ext cx="762000" cy="238125"/>
          </a:xfrm>
          <a:prstGeom prst="rect">
            <a:avLst/>
          </a:prstGeom>
        </p:spPr>
      </p:pic>
      <p:pic>
        <p:nvPicPr>
          <p:cNvPr id="38" name="37 - Εικόνα" descr="αρχείο λήψης (14).jpg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6357950" y="3857619"/>
            <a:ext cx="2000254" cy="300038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642918"/>
            <a:ext cx="8229600" cy="1066800"/>
          </a:xfrm>
        </p:spPr>
        <p:txBody>
          <a:bodyPr/>
          <a:lstStyle/>
          <a:p>
            <a:r>
              <a:rPr lang="el-GR" dirty="0" smtClean="0"/>
              <a:t>Πηγές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dirty="0" smtClean="0">
                <a:hlinkClick r:id="rId2"/>
              </a:rPr>
              <a:t>https://www.google.com/url?sa=i&amp;url=https%3A%2F%2Fwww.clickatlife.gr%2Ftaksidi%2Fstory%2F15454&amp;psig=AOvVaw0gGXvPmB-cSiXfNR7txNHr&amp;ust=1618465644712000&amp;source=images&amp;cd=vfe&amp;ved=0CAMQjB1qFwoTCMD9_ciE_e8CFQAAAAAdAAAAABAD</a:t>
            </a:r>
            <a:endParaRPr lang="el-GR" dirty="0" smtClean="0"/>
          </a:p>
          <a:p>
            <a:r>
              <a:rPr lang="en-US" dirty="0" smtClean="0">
                <a:hlinkClick r:id="rId3"/>
              </a:rPr>
              <a:t>https://www.google.com/url?sa=i&amp;url=https%3A%2F%2Fwww.travelstyle.gr%2Fkroatia-kastropoliteies-limnes-kataraktes-poleis%2F&amp;psig=AOvVaw0gGXvPmB-cSiXfNR7txNHr&amp;ust=1618465644712000&amp;source=images&amp;cd=vfe&amp;ved=0CAMQjB1qFwoTCMD9_ciE_e8CFQAAAAAdAAAAABAJ</a:t>
            </a:r>
            <a:endParaRPr lang="el-GR" dirty="0" smtClean="0"/>
          </a:p>
          <a:p>
            <a:r>
              <a:rPr lang="en-US" dirty="0" smtClean="0"/>
              <a:t>https://www.google.com/url?sa=i&amp;url=https%3A%2F%2Fwww.olivemagazine.gr%2F%25CE%25B3%25CE%25B1%25CF%2583%25CF%2584%25CF%2581%25CE%25BF%25CE%25BD%25CE%25BF%25CE%25BC%25CE%25B9%25CE%25BA%25CE%25AC%2F%25CF%2584%25CE%25B1%25CE%25BE%25CE%25B9%25CE%25B4%25CE%25B5%25CF%258D%25CE%25BF%25CE%25BD%25CF%2584%25CE%25B1%25CF%2582%2F%25CE%25B4%25CE%25B9%25CE%25B1%25CE%25BA%25CE%25BF%25CF%2580%25CE%25AD%25CF%2582-%25CF%2583%25CF%2584%25CE%25B7%25CE%25BD-%25CF%2580%25CE%25B1%25CE%25BD%25CE%25AD%25CE%25BC%25CE%25BF%25CF%2581%25CF%2586%25CE%25B7-%25CE%25BA%25CF%2581%25CE%25BF%25CE%25B1%25CF%2584%25CE%25AF%25CE%25B1-%25CE%25B4%25CE%25B5%25CF%2582-%25CF%2580%2F&amp;psig=AOvVaw0gGXvPmB-cSiXfNR7txNHr&amp;ust=1618465644712000&amp;source=images&amp;cd=vfe&amp;ved=0CAMQjB1qFwoTCMD9_ciE_e8CFQAAAAAdAAAAABAQ</a:t>
            </a:r>
            <a:endParaRPr lang="el-GR" dirty="0" smtClean="0"/>
          </a:p>
          <a:p>
            <a:r>
              <a:rPr lang="en-US" dirty="0" smtClean="0">
                <a:hlinkClick r:id="rId4"/>
              </a:rPr>
              <a:t>https://el.wikipedia.org/wiki/%CE%A3%CE%B7%CE%BC%CE%B1%CE%AF%CE%B1_%CF%84%CE%B7%CF%82_%CE%9A%CF%81%CE%BF%CE%B1%CF%84%CE%AF%CE%B1%CF%82</a:t>
            </a:r>
            <a:endParaRPr lang="el-GR" dirty="0" smtClean="0"/>
          </a:p>
          <a:p>
            <a:r>
              <a:rPr lang="en-US" dirty="0" smtClean="0">
                <a:hlinkClick r:id="rId5"/>
              </a:rPr>
              <a:t>https://www.google.com/url?sa=i&amp;url=http%3A%2F%2Fekdoseisxrysopigi.blogspot.com%2F2013%2F01%2Fblog-post_5371.html&amp;psig=AOvVaw2siDA7wociEx08iG3cORCe&amp;ust=1618470202319000&amp;source=images&amp;cd=vfe&amp;ved=0CAMQjB1qFwoTCNDCgMCV_e8CFQAAAAAdAAAAABAK</a:t>
            </a:r>
            <a:endParaRPr lang="el-GR" dirty="0" smtClean="0"/>
          </a:p>
          <a:p>
            <a:r>
              <a:rPr lang="en-US" dirty="0" smtClean="0">
                <a:hlinkClick r:id="rId6"/>
              </a:rPr>
              <a:t>https://www.google.com/url?sa=i&amp;url=http%3A%2F%2Fwww.hellenicaworld.com%2FCroatia%2FGeo%2Fgr%2FCroatia.html&amp;psig=AOvVaw09iaYrCPGrvPsSdRB0NAMq&amp;ust=1618470294749000&amp;source=images&amp;cd=vfe&amp;ved=0CAMQjB1qFwoTCMiS_OuV_e8CFQAAAAAdAAAAABAD</a:t>
            </a:r>
            <a:endParaRPr lang="el-GR" dirty="0" smtClean="0"/>
          </a:p>
          <a:p>
            <a:r>
              <a:rPr lang="en-US" dirty="0" smtClean="0"/>
              <a:t>https://www.google.com/url?sa=i&amp;url=https%3A%2F%2Fel.wikipedia.org%2Fwiki%2F%25CE%259A%25CF%2581%25CE%25BF%25CE%25B1%25CF%2584%25CE%25B9%25CE%25BA%25CE%25AE_%25CE%25B3%25CE%25BB%25CF%258E%25CF%2583%25CF%2583%25CE%25B1&amp;psig=AOvVaw2YftlkDnPposubYII8mgi4&amp;ust=1618471253366000&amp;source=images&amp;cd=vfe&amp;ved=0CAMQjB1qFwoTCLDx47SZ_e8CFQAAAAAdAAAAABAD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98</TotalTime>
  <Words>100</Words>
  <Application>Microsoft Office PowerPoint</Application>
  <PresentationFormat>Προβολή στην οθόνη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Αστικό</vt:lpstr>
      <vt:lpstr>Κροατία</vt:lpstr>
      <vt:lpstr>Σημαία της Κροατίας</vt:lpstr>
      <vt:lpstr>Διαφάνεια 3</vt:lpstr>
      <vt:lpstr>Διαφάνεια 4</vt:lpstr>
      <vt:lpstr>Πηγές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Κροατία</dc:title>
  <dc:creator>kostantinos</dc:creator>
  <cp:lastModifiedBy>user</cp:lastModifiedBy>
  <cp:revision>1</cp:revision>
  <dcterms:created xsi:type="dcterms:W3CDTF">2021-04-14T05:43:03Z</dcterms:created>
  <dcterms:modified xsi:type="dcterms:W3CDTF">2021-04-14T16:16:57Z</dcterms:modified>
</cp:coreProperties>
</file>