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8" r:id="rId13"/>
    <p:sldId id="267" r:id="rId1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62" autoAdjust="0"/>
  </p:normalViewPr>
  <p:slideViewPr>
    <p:cSldViewPr>
      <p:cViewPr varScale="1">
        <p:scale>
          <a:sx n="66" d="100"/>
          <a:sy n="66" d="100"/>
        </p:scale>
        <p:origin x="-43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28" name="Θέση ημερομηνίας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503E-7FE4-4B28-BA29-F7076CD2D8DB}" type="datetimeFigureOut">
              <a:rPr lang="el-GR" smtClean="0"/>
              <a:pPr/>
              <a:t>3/3/2021</a:t>
            </a:fld>
            <a:endParaRPr lang="el-GR"/>
          </a:p>
        </p:txBody>
      </p:sp>
      <p:sp>
        <p:nvSpPr>
          <p:cNvPr id="17" name="Θέση υποσέλιδου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9" name="Θέση αριθμού διαφάνειας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2A0E-9326-4E6F-99BE-D57D7BB66960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9" name="Υπότιτλο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Στυλ κύριου υπότιτλου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503E-7FE4-4B28-BA29-F7076CD2D8DB}" type="datetimeFigureOut">
              <a:rPr lang="el-GR" smtClean="0"/>
              <a:pPr/>
              <a:t>3/3/2021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2A0E-9326-4E6F-99BE-D57D7BB6696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503E-7FE4-4B28-BA29-F7076CD2D8DB}" type="datetimeFigureOut">
              <a:rPr lang="el-GR" smtClean="0"/>
              <a:pPr/>
              <a:t>3/3/2021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2A0E-9326-4E6F-99BE-D57D7BB6696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503E-7FE4-4B28-BA29-F7076CD2D8DB}" type="datetimeFigureOut">
              <a:rPr lang="el-GR" smtClean="0"/>
              <a:pPr/>
              <a:t>3/3/2021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2A0E-9326-4E6F-99BE-D57D7BB6696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503E-7FE4-4B28-BA29-F7076CD2D8DB}" type="datetimeFigureOut">
              <a:rPr lang="el-GR" smtClean="0"/>
              <a:pPr/>
              <a:t>3/3/2021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9AC2A0E-9326-4E6F-99BE-D57D7BB6696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503E-7FE4-4B28-BA29-F7076CD2D8DB}" type="datetimeFigureOut">
              <a:rPr lang="el-GR" smtClean="0"/>
              <a:pPr/>
              <a:t>3/3/2021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2A0E-9326-4E6F-99BE-D57D7BB6696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503E-7FE4-4B28-BA29-F7076CD2D8DB}" type="datetimeFigureOut">
              <a:rPr lang="el-GR" smtClean="0"/>
              <a:pPr/>
              <a:t>3/3/2021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2A0E-9326-4E6F-99BE-D57D7BB6696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503E-7FE4-4B28-BA29-F7076CD2D8DB}" type="datetimeFigureOut">
              <a:rPr lang="el-GR" smtClean="0"/>
              <a:pPr/>
              <a:t>3/3/2021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2A0E-9326-4E6F-99BE-D57D7BB6696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503E-7FE4-4B28-BA29-F7076CD2D8DB}" type="datetimeFigureOut">
              <a:rPr lang="el-GR" smtClean="0"/>
              <a:pPr/>
              <a:t>3/3/2021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2A0E-9326-4E6F-99BE-D57D7BB6696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503E-7FE4-4B28-BA29-F7076CD2D8DB}" type="datetimeFigureOut">
              <a:rPr lang="el-GR" smtClean="0"/>
              <a:pPr/>
              <a:t>3/3/2021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2A0E-9326-4E6F-99BE-D57D7BB6696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l-G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Κάντε κλικ στο εικονίδιο για να προσθέσετε μια εικόνα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503E-7FE4-4B28-BA29-F7076CD2D8DB}" type="datetimeFigureOut">
              <a:rPr lang="el-GR" smtClean="0"/>
              <a:pPr/>
              <a:t>3/3/2021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2A0E-9326-4E6F-99BE-D57D7BB6696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Θέση τίτλου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13" name="Θέση κειμένου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Θέση ημερομηνίας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C0C503E-7FE4-4B28-BA29-F7076CD2D8DB}" type="datetimeFigureOut">
              <a:rPr lang="el-GR" smtClean="0"/>
              <a:pPr/>
              <a:t>3/3/2021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Θέση αριθμού διαφάνειας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9AC2A0E-9326-4E6F-99BE-D57D7BB66960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1080119"/>
          </a:xfrm>
        </p:spPr>
        <p:txBody>
          <a:bodyPr/>
          <a:lstStyle/>
          <a:p>
            <a:r>
              <a:rPr lang="el-GR" dirty="0" smtClean="0">
                <a:solidFill>
                  <a:schemeClr val="bg1"/>
                </a:solidFill>
              </a:rPr>
              <a:t>ΝΟΡΒΗΓΙΑ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395536" y="1628800"/>
            <a:ext cx="3744416" cy="72008"/>
          </a:xfrm>
        </p:spPr>
        <p:txBody>
          <a:bodyPr>
            <a:normAutofit fontScale="25000" lnSpcReduction="20000"/>
          </a:bodyPr>
          <a:lstStyle/>
          <a:p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4176464" cy="253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3381" y="3789040"/>
            <a:ext cx="4752528" cy="278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68682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ΦΙΟΡΔ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3456384"/>
          </a:xfrm>
        </p:spPr>
        <p:txBody>
          <a:bodyPr>
            <a:normAutofit fontScale="92500" lnSpcReduction="20000"/>
          </a:bodyPr>
          <a:lstStyle/>
          <a:p>
            <a:r>
              <a:rPr lang="el-GR" dirty="0">
                <a:solidFill>
                  <a:schemeClr val="bg1"/>
                </a:solidFill>
              </a:rPr>
              <a:t>Τα φιόρδ είναι μακρόστενοι θαλάσσιοι όρμοι με απότομες </a:t>
            </a:r>
            <a:r>
              <a:rPr lang="el-GR" dirty="0" err="1" smtClean="0">
                <a:solidFill>
                  <a:schemeClr val="bg1"/>
                </a:solidFill>
              </a:rPr>
              <a:t>πλάγιαστες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>
                <a:solidFill>
                  <a:schemeClr val="bg1"/>
                </a:solidFill>
              </a:rPr>
              <a:t>ακτές, που μοιάζουν με πλημμυρισμένα φαράγγια ποταμών και δημιουργήθηκαν πριν χιλιάδες χρόνια κατά το λιώσιμο των </a:t>
            </a:r>
            <a:r>
              <a:rPr lang="el-GR" dirty="0" smtClean="0">
                <a:solidFill>
                  <a:schemeClr val="bg1"/>
                </a:solidFill>
              </a:rPr>
              <a:t>πάγων</a:t>
            </a:r>
            <a:r>
              <a:rPr lang="el-GR" dirty="0">
                <a:solidFill>
                  <a:schemeClr val="bg1"/>
                </a:solidFill>
              </a:rPr>
              <a:t>.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>
                <a:solidFill>
                  <a:schemeClr val="bg1"/>
                </a:solidFill>
              </a:rPr>
              <a:t>Βρίσκονται κυρίως στις δυτικές ακτές της Νορβηγίας και στις ακτές της </a:t>
            </a:r>
            <a:r>
              <a:rPr lang="el-GR" dirty="0" smtClean="0">
                <a:solidFill>
                  <a:schemeClr val="bg1"/>
                </a:solidFill>
              </a:rPr>
              <a:t>Χιλής. </a:t>
            </a:r>
            <a:r>
              <a:rPr lang="el-GR" dirty="0">
                <a:solidFill>
                  <a:schemeClr val="bg1"/>
                </a:solidFill>
              </a:rPr>
              <a:t>Φιόρδ υπάρχουν επίσης στην Αλάσκα, την Ανταρκτική, </a:t>
            </a:r>
            <a:r>
              <a:rPr lang="el-GR" dirty="0" smtClean="0">
                <a:solidFill>
                  <a:schemeClr val="bg1"/>
                </a:solidFill>
              </a:rPr>
              <a:t>τον </a:t>
            </a:r>
            <a:r>
              <a:rPr lang="el-GR" dirty="0">
                <a:solidFill>
                  <a:schemeClr val="bg1"/>
                </a:solidFill>
              </a:rPr>
              <a:t>Καναδά, σ</a:t>
            </a:r>
            <a:r>
              <a:rPr lang="el-GR" dirty="0" smtClean="0">
                <a:solidFill>
                  <a:schemeClr val="bg1"/>
                </a:solidFill>
              </a:rPr>
              <a:t>τη Γροιλανδία, τη </a:t>
            </a:r>
            <a:r>
              <a:rPr lang="el-GR" dirty="0">
                <a:solidFill>
                  <a:schemeClr val="bg1"/>
                </a:solidFill>
              </a:rPr>
              <a:t>Νέα Ζηλανδία, τη Σκωτία και </a:t>
            </a:r>
            <a:r>
              <a:rPr lang="el-GR" dirty="0" smtClean="0">
                <a:solidFill>
                  <a:schemeClr val="bg1"/>
                </a:solidFill>
              </a:rPr>
              <a:t>αλλού. Το </a:t>
            </a:r>
            <a:r>
              <a:rPr lang="el-GR" dirty="0">
                <a:solidFill>
                  <a:schemeClr val="bg1"/>
                </a:solidFill>
              </a:rPr>
              <a:t>μήκος μερικών φιόρδ ξεπερνά τα 200 χιλιόμετρα και το βάθος τους τα χίλια μέτρα.</a:t>
            </a:r>
          </a:p>
          <a:p>
            <a:endParaRPr lang="el-GR" dirty="0"/>
          </a:p>
          <a:p>
            <a:endParaRPr lang="el-G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33056"/>
            <a:ext cx="4932040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33056"/>
            <a:ext cx="4211960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74370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bg1"/>
                </a:solidFill>
              </a:rPr>
              <a:t>ΒΟΡΕΙΟ ΣΕΛΑΣ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517232"/>
          </a:xfrm>
        </p:spPr>
        <p:txBody>
          <a:bodyPr>
            <a:normAutofit fontScale="85000" lnSpcReduction="20000"/>
          </a:bodyPr>
          <a:lstStyle/>
          <a:p>
            <a:r>
              <a:rPr lang="el-GR" dirty="0">
                <a:solidFill>
                  <a:schemeClr val="accent6"/>
                </a:solidFill>
              </a:rPr>
              <a:t>Το Βόρειο Σέλας είναι ένα από τα πιο συγκλονιστικά θεάματα που προσφέρει η φύση. Οι εντυπωσιακοί χρωματισμοί, που «χορεύουν» στο νυχτερινό ουρανό των πολικών περιοχών, είναι η καλύτερη αφορμή για ένα ανεπανάληπτο ταξίδι-εμπειρία ζωής! </a:t>
            </a:r>
            <a:endParaRPr lang="el-GR" dirty="0" smtClean="0">
              <a:solidFill>
                <a:schemeClr val="accent6"/>
              </a:solidFill>
            </a:endParaRPr>
          </a:p>
          <a:p>
            <a:r>
              <a:rPr lang="el-GR" dirty="0">
                <a:solidFill>
                  <a:schemeClr val="bg1"/>
                </a:solidFill>
              </a:rPr>
              <a:t>Το Βόρειο Σέλας παρατηρείται κυρίως τους μήνες Σεπτέμβριο μέχρι Απρίλιο και εξαρτάται από τις καιρικές συνθήκες και την ηλιακή δραστηριότητα. </a:t>
            </a:r>
            <a:endParaRPr lang="el-GR" dirty="0" smtClean="0">
              <a:solidFill>
                <a:schemeClr val="bg1"/>
              </a:solidFill>
            </a:endParaRPr>
          </a:p>
          <a:p>
            <a:r>
              <a:rPr lang="el-GR" dirty="0" smtClean="0">
                <a:solidFill>
                  <a:schemeClr val="accent6"/>
                </a:solidFill>
              </a:rPr>
              <a:t>Θεαματικά το Βόρειο Σέλας, στη Νορβηγία φαίνεται στο </a:t>
            </a:r>
            <a:r>
              <a:rPr lang="el-GR" dirty="0" err="1" smtClean="0">
                <a:solidFill>
                  <a:schemeClr val="accent6"/>
                </a:solidFill>
              </a:rPr>
              <a:t>Τρόμσο</a:t>
            </a:r>
            <a:r>
              <a:rPr lang="el-GR" dirty="0">
                <a:solidFill>
                  <a:schemeClr val="accent6"/>
                </a:solidFill>
              </a:rPr>
              <a:t>. Το </a:t>
            </a:r>
            <a:r>
              <a:rPr lang="el-GR" dirty="0" err="1">
                <a:solidFill>
                  <a:schemeClr val="accent6"/>
                </a:solidFill>
              </a:rPr>
              <a:t>Τρόμσο</a:t>
            </a:r>
            <a:r>
              <a:rPr lang="el-GR" dirty="0">
                <a:solidFill>
                  <a:schemeClr val="accent6"/>
                </a:solidFill>
              </a:rPr>
              <a:t> </a:t>
            </a:r>
            <a:r>
              <a:rPr lang="el-GR" dirty="0" smtClean="0">
                <a:solidFill>
                  <a:schemeClr val="accent6"/>
                </a:solidFill>
              </a:rPr>
              <a:t> </a:t>
            </a:r>
            <a:r>
              <a:rPr lang="el-GR" dirty="0">
                <a:solidFill>
                  <a:schemeClr val="accent6"/>
                </a:solidFill>
              </a:rPr>
              <a:t>βρίσκεται 400 χιλιόμετρα βόρεια του Αρκτικού κύκλου, στη μέση της «ζώνης του Βόρειου </a:t>
            </a:r>
            <a:r>
              <a:rPr lang="el-GR" dirty="0" err="1">
                <a:solidFill>
                  <a:schemeClr val="accent6"/>
                </a:solidFill>
              </a:rPr>
              <a:t>Σέλαος</a:t>
            </a:r>
            <a:r>
              <a:rPr lang="el-GR" dirty="0">
                <a:solidFill>
                  <a:schemeClr val="accent6"/>
                </a:solidFill>
              </a:rPr>
              <a:t>» (</a:t>
            </a:r>
            <a:r>
              <a:rPr lang="el-GR" dirty="0" err="1">
                <a:solidFill>
                  <a:schemeClr val="accent6"/>
                </a:solidFill>
              </a:rPr>
              <a:t>Northern</a:t>
            </a:r>
            <a:r>
              <a:rPr lang="el-GR" dirty="0">
                <a:solidFill>
                  <a:schemeClr val="accent6"/>
                </a:solidFill>
              </a:rPr>
              <a:t> </a:t>
            </a:r>
            <a:r>
              <a:rPr lang="el-GR" dirty="0" err="1">
                <a:solidFill>
                  <a:schemeClr val="accent6"/>
                </a:solidFill>
              </a:rPr>
              <a:t>Lights</a:t>
            </a:r>
            <a:r>
              <a:rPr lang="el-GR" dirty="0">
                <a:solidFill>
                  <a:schemeClr val="accent6"/>
                </a:solidFill>
              </a:rPr>
              <a:t> </a:t>
            </a:r>
            <a:r>
              <a:rPr lang="el-GR" dirty="0" err="1">
                <a:solidFill>
                  <a:schemeClr val="accent6"/>
                </a:solidFill>
              </a:rPr>
              <a:t>Oval</a:t>
            </a:r>
            <a:r>
              <a:rPr lang="el-GR" dirty="0" smtClean="0">
                <a:solidFill>
                  <a:schemeClr val="accent6"/>
                </a:solidFill>
              </a:rPr>
              <a:t>).</a:t>
            </a:r>
          </a:p>
          <a:p>
            <a:r>
              <a:rPr lang="el-GR" dirty="0" err="1" smtClean="0">
                <a:solidFill>
                  <a:schemeClr val="bg1"/>
                </a:solidFill>
              </a:rPr>
              <a:t>Tip</a:t>
            </a:r>
            <a:r>
              <a:rPr lang="el-GR" dirty="0">
                <a:solidFill>
                  <a:schemeClr val="bg1"/>
                </a:solidFill>
              </a:rPr>
              <a:t>: Το </a:t>
            </a:r>
            <a:r>
              <a:rPr lang="el-GR" dirty="0" err="1">
                <a:solidFill>
                  <a:schemeClr val="bg1"/>
                </a:solidFill>
              </a:rPr>
              <a:t>Τρόμσο</a:t>
            </a:r>
            <a:r>
              <a:rPr lang="el-GR" dirty="0">
                <a:solidFill>
                  <a:schemeClr val="bg1"/>
                </a:solidFill>
              </a:rPr>
              <a:t> είναι η πρωτεύουσα των </a:t>
            </a:r>
            <a:r>
              <a:rPr lang="el-GR" dirty="0" err="1">
                <a:solidFill>
                  <a:schemeClr val="bg1"/>
                </a:solidFill>
              </a:rPr>
              <a:t>φιορδ</a:t>
            </a:r>
            <a:r>
              <a:rPr lang="el-GR" dirty="0">
                <a:solidFill>
                  <a:schemeClr val="bg1"/>
                </a:solidFill>
              </a:rPr>
              <a:t> και ως… πρωτεύουσα έχει ενδιαφέρουσα πολιτιστική ζωή. Κατά τη διάρκεια της «σεζόν του Βόρειου </a:t>
            </a:r>
            <a:r>
              <a:rPr lang="el-GR" dirty="0" err="1">
                <a:solidFill>
                  <a:schemeClr val="bg1"/>
                </a:solidFill>
              </a:rPr>
              <a:t>Σέλαος</a:t>
            </a:r>
            <a:r>
              <a:rPr lang="el-GR" dirty="0">
                <a:solidFill>
                  <a:schemeClr val="bg1"/>
                </a:solidFill>
              </a:rPr>
              <a:t>» διοργανώνονται διάφορες εκδηλώσεις, όπως ο </a:t>
            </a:r>
            <a:r>
              <a:rPr lang="el-GR" dirty="0" err="1" smtClean="0">
                <a:solidFill>
                  <a:schemeClr val="bg1"/>
                </a:solidFill>
              </a:rPr>
              <a:t>ημιμαραθώνιοι</a:t>
            </a:r>
            <a:r>
              <a:rPr lang="el-GR" dirty="0" smtClean="0">
                <a:solidFill>
                  <a:schemeClr val="bg1"/>
                </a:solidFill>
              </a:rPr>
              <a:t>.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9763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381" y="548679"/>
            <a:ext cx="4427984" cy="298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2863" y="526975"/>
            <a:ext cx="5004047" cy="298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499765"/>
            <a:ext cx="5736704" cy="335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22321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Υπότιτλος 4"/>
          <p:cNvSpPr>
            <a:spLocks noGrp="1"/>
          </p:cNvSpPr>
          <p:nvPr>
            <p:ph type="subTitle" idx="4294967295"/>
          </p:nvPr>
        </p:nvSpPr>
        <p:spPr>
          <a:xfrm>
            <a:off x="0" y="188640"/>
            <a:ext cx="8892480" cy="2520279"/>
          </a:xfrm>
          <a:blipFill>
            <a:blip r:embed="rId2"/>
            <a:tile tx="0" ty="0" sx="100000" sy="100000" flip="none" algn="tl"/>
          </a:blipFill>
        </p:spPr>
        <p:txBody>
          <a:bodyPr>
            <a:normAutofit lnSpcReduction="10000"/>
          </a:bodyPr>
          <a:lstStyle/>
          <a:p>
            <a:r>
              <a:rPr lang="el-GR" dirty="0" smtClean="0">
                <a:solidFill>
                  <a:schemeClr val="accent6"/>
                </a:solidFill>
              </a:rPr>
              <a:t>Εργασία της μαθήτριας </a:t>
            </a:r>
            <a:r>
              <a:rPr lang="en-US" dirty="0" smtClean="0"/>
              <a:t>:</a:t>
            </a:r>
            <a:endParaRPr lang="el-GR" dirty="0" smtClean="0"/>
          </a:p>
          <a:p>
            <a:r>
              <a:rPr lang="el-GR" dirty="0" smtClean="0">
                <a:solidFill>
                  <a:srgbClr val="FFFF00"/>
                </a:solidFill>
              </a:rPr>
              <a:t>Ευφροσύνη </a:t>
            </a:r>
            <a:r>
              <a:rPr lang="el-GR" dirty="0" err="1" smtClean="0">
                <a:solidFill>
                  <a:srgbClr val="FFFF00"/>
                </a:solidFill>
              </a:rPr>
              <a:t>Σκούμπη</a:t>
            </a:r>
            <a:r>
              <a:rPr lang="el-GR" dirty="0" smtClean="0">
                <a:solidFill>
                  <a:srgbClr val="FFFF00"/>
                </a:solidFill>
              </a:rPr>
              <a:t>    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l-GR" dirty="0" smtClean="0">
                <a:solidFill>
                  <a:schemeClr val="accent1"/>
                </a:solidFill>
              </a:rPr>
              <a:t>Πηγή</a:t>
            </a:r>
            <a:r>
              <a:rPr lang="en-US" dirty="0" smtClean="0">
                <a:solidFill>
                  <a:schemeClr val="accent1"/>
                </a:solidFill>
              </a:rPr>
              <a:t>: </a:t>
            </a:r>
            <a:r>
              <a:rPr lang="en-US" dirty="0" err="1" smtClean="0">
                <a:solidFill>
                  <a:schemeClr val="accent1"/>
                </a:solidFill>
              </a:rPr>
              <a:t>wikipedia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</a:p>
          <a:p>
            <a:r>
              <a:rPr lang="el-GR" dirty="0" smtClean="0">
                <a:solidFill>
                  <a:srgbClr val="FFFF00"/>
                </a:solidFill>
              </a:rPr>
              <a:t>Έτος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  <a:r>
              <a:rPr lang="el-GR" dirty="0" smtClean="0">
                <a:solidFill>
                  <a:srgbClr val="FFFF00"/>
                </a:solidFill>
              </a:rPr>
              <a:t>2021           </a:t>
            </a:r>
            <a:endParaRPr lang="en-US" dirty="0" smtClean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                               </a:t>
            </a:r>
            <a:endParaRPr lang="el-GR" dirty="0">
              <a:solidFill>
                <a:srgbClr val="FFFF0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5112568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71655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55776" y="18757"/>
            <a:ext cx="3456384" cy="97875"/>
          </a:xfrm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l-GR" dirty="0" smtClean="0"/>
              <a:t>                    </a:t>
            </a:r>
            <a:r>
              <a:rPr lang="el-GR" dirty="0" smtClean="0">
                <a:solidFill>
                  <a:schemeClr val="accent6"/>
                </a:solidFill>
              </a:rPr>
              <a:t>Πρωτεύουσα </a:t>
            </a:r>
            <a:endParaRPr lang="el-GR" dirty="0">
              <a:solidFill>
                <a:schemeClr val="accent6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548680"/>
            <a:ext cx="7239000" cy="2773264"/>
          </a:xfrm>
        </p:spPr>
        <p:txBody>
          <a:bodyPr>
            <a:normAutofit fontScale="77500" lnSpcReduction="20000"/>
          </a:bodyPr>
          <a:lstStyle/>
          <a:p>
            <a:r>
              <a:rPr lang="el-GR" dirty="0">
                <a:solidFill>
                  <a:srgbClr val="FF0000"/>
                </a:solidFill>
              </a:rPr>
              <a:t>Το </a:t>
            </a:r>
            <a:r>
              <a:rPr lang="el-GR" dirty="0" smtClean="0">
                <a:solidFill>
                  <a:srgbClr val="FF0000"/>
                </a:solidFill>
              </a:rPr>
              <a:t>Όσλο </a:t>
            </a:r>
            <a:r>
              <a:rPr lang="el-GR" dirty="0">
                <a:solidFill>
                  <a:schemeClr val="bg1"/>
                </a:solidFill>
              </a:rPr>
              <a:t>είναι η</a:t>
            </a:r>
            <a:r>
              <a:rPr lang="el-GR" dirty="0"/>
              <a:t> </a:t>
            </a:r>
            <a:r>
              <a:rPr lang="el-GR" dirty="0">
                <a:solidFill>
                  <a:srgbClr val="FF0000"/>
                </a:solidFill>
              </a:rPr>
              <a:t>πρωτεύουσα</a:t>
            </a:r>
            <a:r>
              <a:rPr lang="el-GR" dirty="0"/>
              <a:t> </a:t>
            </a:r>
            <a:r>
              <a:rPr lang="el-GR" dirty="0">
                <a:solidFill>
                  <a:schemeClr val="bg1"/>
                </a:solidFill>
              </a:rPr>
              <a:t>και η μεγαλύτερη πόλη </a:t>
            </a:r>
            <a:r>
              <a:rPr lang="el-GR" dirty="0">
                <a:solidFill>
                  <a:srgbClr val="FF0000"/>
                </a:solidFill>
              </a:rPr>
              <a:t>της Νορβηγίας</a:t>
            </a:r>
            <a:r>
              <a:rPr lang="el-GR" dirty="0"/>
              <a:t>. </a:t>
            </a:r>
            <a:r>
              <a:rPr lang="el-GR" dirty="0">
                <a:solidFill>
                  <a:schemeClr val="bg1"/>
                </a:solidFill>
              </a:rPr>
              <a:t>Αποτελεί τόσο περιφέρεια όσο και δήμο. </a:t>
            </a:r>
            <a:r>
              <a:rPr lang="el-GR" dirty="0" smtClean="0">
                <a:solidFill>
                  <a:schemeClr val="bg1"/>
                </a:solidFill>
              </a:rPr>
              <a:t>Ιδρύθηκε </a:t>
            </a:r>
            <a:r>
              <a:rPr lang="el-GR" dirty="0">
                <a:solidFill>
                  <a:schemeClr val="bg1"/>
                </a:solidFill>
              </a:rPr>
              <a:t>το έτος 1040 ως </a:t>
            </a:r>
            <a:r>
              <a:rPr lang="el-GR" dirty="0" err="1" smtClean="0">
                <a:solidFill>
                  <a:schemeClr val="bg1"/>
                </a:solidFill>
              </a:rPr>
              <a:t>Άνσλο</a:t>
            </a:r>
            <a:r>
              <a:rPr lang="el-GR" dirty="0" smtClean="0">
                <a:solidFill>
                  <a:schemeClr val="bg1"/>
                </a:solidFill>
              </a:rPr>
              <a:t>.</a:t>
            </a:r>
          </a:p>
          <a:p>
            <a:r>
              <a:rPr lang="el-GR" dirty="0">
                <a:solidFill>
                  <a:schemeClr val="accent6"/>
                </a:solidFill>
              </a:rPr>
              <a:t>Το Όσλο </a:t>
            </a:r>
            <a:r>
              <a:rPr lang="el-GR" dirty="0">
                <a:solidFill>
                  <a:srgbClr val="FF0000"/>
                </a:solidFill>
              </a:rPr>
              <a:t>έχει υγρό ηπειρωτικό </a:t>
            </a:r>
            <a:r>
              <a:rPr lang="el-GR" dirty="0" smtClean="0">
                <a:solidFill>
                  <a:srgbClr val="FF0000"/>
                </a:solidFill>
              </a:rPr>
              <a:t>κλίμα</a:t>
            </a:r>
            <a:r>
              <a:rPr lang="el-GR" dirty="0" smtClean="0">
                <a:solidFill>
                  <a:schemeClr val="accent6"/>
                </a:solidFill>
              </a:rPr>
              <a:t>, με </a:t>
            </a:r>
            <a:r>
              <a:rPr lang="el-GR" dirty="0">
                <a:solidFill>
                  <a:schemeClr val="accent6"/>
                </a:solidFill>
              </a:rPr>
              <a:t>ζεστά καλοκαίρια και κρύους χειμώνες. </a:t>
            </a:r>
            <a:r>
              <a:rPr lang="el-GR" dirty="0" smtClean="0">
                <a:solidFill>
                  <a:schemeClr val="accent6"/>
                </a:solidFill>
              </a:rPr>
              <a:t>Το </a:t>
            </a:r>
            <a:r>
              <a:rPr lang="el-GR" dirty="0">
                <a:solidFill>
                  <a:schemeClr val="accent6"/>
                </a:solidFill>
              </a:rPr>
              <a:t>κλίμα του χαρακτηρίζεται επίσης ως οριακό </a:t>
            </a:r>
            <a:r>
              <a:rPr lang="el-GR" dirty="0" smtClean="0">
                <a:solidFill>
                  <a:schemeClr val="accent6"/>
                </a:solidFill>
              </a:rPr>
              <a:t>ωκεάνιο. Λόγω </a:t>
            </a:r>
            <a:r>
              <a:rPr lang="el-GR" dirty="0">
                <a:solidFill>
                  <a:schemeClr val="accent6"/>
                </a:solidFill>
              </a:rPr>
              <a:t>του βόρειου γεωγραφικού πλάτους της πόλης, το φως της ημέρας ποικίλλει </a:t>
            </a:r>
            <a:r>
              <a:rPr lang="el-GR" dirty="0" smtClean="0">
                <a:solidFill>
                  <a:schemeClr val="accent6"/>
                </a:solidFill>
              </a:rPr>
              <a:t>πολύ, περισσότερο </a:t>
            </a:r>
            <a:r>
              <a:rPr lang="el-GR" dirty="0">
                <a:solidFill>
                  <a:schemeClr val="accent6"/>
                </a:solidFill>
              </a:rPr>
              <a:t>από 18 ώρες το καλοκαίρι, όταν </a:t>
            </a:r>
            <a:r>
              <a:rPr lang="el-GR" dirty="0">
                <a:solidFill>
                  <a:srgbClr val="FF0000"/>
                </a:solidFill>
              </a:rPr>
              <a:t>ποτέ δεν σκοτεινιάζει εντελώς το </a:t>
            </a:r>
            <a:r>
              <a:rPr lang="el-GR" dirty="0" smtClean="0">
                <a:solidFill>
                  <a:srgbClr val="FF0000"/>
                </a:solidFill>
              </a:rPr>
              <a:t>βράδυ.</a:t>
            </a:r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68960"/>
            <a:ext cx="7068020" cy="3536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56169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Που βρίσκεται η Νορβηγία στον χάρτη</a:t>
            </a:r>
            <a:r>
              <a:rPr lang="en-US" dirty="0">
                <a:solidFill>
                  <a:schemeClr val="bg1"/>
                </a:solidFill>
              </a:rPr>
              <a:t>;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252736"/>
          </a:xfrm>
        </p:spPr>
        <p:txBody>
          <a:bodyPr>
            <a:normAutofit/>
          </a:bodyPr>
          <a:lstStyle/>
          <a:p>
            <a:r>
              <a:rPr lang="el-GR" dirty="0" smtClean="0">
                <a:solidFill>
                  <a:schemeClr val="accent6"/>
                </a:solidFill>
              </a:rPr>
              <a:t>Βρίσκεται βορειοανατολικά της Σουηδίας και της Φινλανδίας.</a:t>
            </a:r>
            <a:endParaRPr lang="el-GR" dirty="0">
              <a:solidFill>
                <a:schemeClr val="accent6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04864"/>
            <a:ext cx="5616624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08089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987824" y="0"/>
            <a:ext cx="2736304" cy="620688"/>
          </a:xfrm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l-GR" dirty="0" smtClean="0"/>
              <a:t>                       </a:t>
            </a:r>
            <a:r>
              <a:rPr lang="el-GR" dirty="0" smtClean="0">
                <a:solidFill>
                  <a:schemeClr val="accent6"/>
                </a:solidFill>
              </a:rPr>
              <a:t>ΝΟΜΙΣΜΑ</a:t>
            </a:r>
            <a:endParaRPr lang="el-GR" dirty="0">
              <a:solidFill>
                <a:schemeClr val="accent6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23528" y="836712"/>
            <a:ext cx="7239000" cy="1171512"/>
          </a:xfrm>
        </p:spPr>
        <p:txBody>
          <a:bodyPr/>
          <a:lstStyle/>
          <a:p>
            <a:r>
              <a:rPr lang="el-GR" dirty="0" smtClean="0">
                <a:solidFill>
                  <a:schemeClr val="bg1"/>
                </a:solidFill>
              </a:rPr>
              <a:t>Το νόμισμα της Νορβηγίας είναι η </a:t>
            </a:r>
            <a:r>
              <a:rPr lang="el-GR" dirty="0" smtClean="0">
                <a:solidFill>
                  <a:srgbClr val="FF0000"/>
                </a:solidFill>
              </a:rPr>
              <a:t>κορόνα</a:t>
            </a:r>
            <a:r>
              <a:rPr lang="el-GR" dirty="0" smtClean="0">
                <a:solidFill>
                  <a:schemeClr val="bg1"/>
                </a:solidFill>
              </a:rPr>
              <a:t>. Η 1 κορόνα σε ευρώ είναι 0,097.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935" y="2003560"/>
            <a:ext cx="4733951" cy="207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077071"/>
            <a:ext cx="4104456" cy="266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306816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03848" y="116632"/>
            <a:ext cx="3024336" cy="648072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chemeClr val="bg2">
                    <a:lumMod val="10000"/>
                  </a:schemeClr>
                </a:solidFill>
              </a:rPr>
              <a:t>ΚΟΥΖΙΝΑ</a:t>
            </a:r>
            <a:endParaRPr lang="el-GR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4584" y="764704"/>
            <a:ext cx="7633759" cy="5547016"/>
          </a:xfrm>
        </p:spPr>
        <p:txBody>
          <a:bodyPr>
            <a:normAutofit fontScale="92500"/>
          </a:bodyPr>
          <a:lstStyle/>
          <a:p>
            <a:r>
              <a:rPr lang="el-GR" dirty="0" smtClean="0">
                <a:solidFill>
                  <a:schemeClr val="accent6"/>
                </a:solidFill>
              </a:rPr>
              <a:t>Το </a:t>
            </a:r>
            <a:r>
              <a:rPr lang="el-GR" dirty="0">
                <a:solidFill>
                  <a:schemeClr val="accent6"/>
                </a:solidFill>
              </a:rPr>
              <a:t>πρωινό τους αποτελεί </a:t>
            </a:r>
            <a:r>
              <a:rPr lang="el-GR" dirty="0" smtClean="0">
                <a:solidFill>
                  <a:schemeClr val="accent6"/>
                </a:solidFill>
              </a:rPr>
              <a:t>ψωμί </a:t>
            </a:r>
            <a:r>
              <a:rPr lang="el-GR" dirty="0">
                <a:solidFill>
                  <a:schemeClr val="accent6"/>
                </a:solidFill>
              </a:rPr>
              <a:t>ολικής άλεσης, τυρί, μαρμελάδα και βούτυρο. Συχνά, περιλαμβάνει ακόμα </a:t>
            </a:r>
            <a:r>
              <a:rPr lang="el-GR" dirty="0" smtClean="0">
                <a:solidFill>
                  <a:schemeClr val="accent6"/>
                </a:solidFill>
              </a:rPr>
              <a:t>και κρέας ή ψάρι</a:t>
            </a:r>
            <a:r>
              <a:rPr lang="el-GR" dirty="0">
                <a:solidFill>
                  <a:schemeClr val="accent6"/>
                </a:solidFill>
              </a:rPr>
              <a:t>, καθώς και </a:t>
            </a:r>
            <a:r>
              <a:rPr lang="el-GR" dirty="0" err="1" smtClean="0">
                <a:solidFill>
                  <a:schemeClr val="accent6"/>
                </a:solidFill>
              </a:rPr>
              <a:t>μούσλι</a:t>
            </a:r>
            <a:r>
              <a:rPr lang="el-GR" dirty="0" smtClean="0">
                <a:solidFill>
                  <a:schemeClr val="accent6"/>
                </a:solidFill>
              </a:rPr>
              <a:t>. </a:t>
            </a:r>
            <a:r>
              <a:rPr lang="el-GR" dirty="0">
                <a:solidFill>
                  <a:schemeClr val="accent6"/>
                </a:solidFill>
              </a:rPr>
              <a:t>Ο καφές δεν λείπει ποτέ</a:t>
            </a:r>
            <a:r>
              <a:rPr lang="el-GR" dirty="0" smtClean="0">
                <a:solidFill>
                  <a:schemeClr val="accent6"/>
                </a:solidFill>
              </a:rPr>
              <a:t>.</a:t>
            </a:r>
          </a:p>
          <a:p>
            <a:r>
              <a:rPr lang="el-GR" dirty="0" smtClean="0">
                <a:solidFill>
                  <a:schemeClr val="bg1"/>
                </a:solidFill>
              </a:rPr>
              <a:t>Το </a:t>
            </a:r>
            <a:r>
              <a:rPr lang="el-GR" dirty="0" err="1" smtClean="0">
                <a:solidFill>
                  <a:schemeClr val="bg1"/>
                </a:solidFill>
              </a:rPr>
              <a:t>brunost</a:t>
            </a:r>
            <a:r>
              <a:rPr lang="el-GR" dirty="0" smtClean="0">
                <a:solidFill>
                  <a:schemeClr val="bg1"/>
                </a:solidFill>
              </a:rPr>
              <a:t>  </a:t>
            </a:r>
            <a:r>
              <a:rPr lang="el-GR" dirty="0">
                <a:solidFill>
                  <a:schemeClr val="bg1"/>
                </a:solidFill>
              </a:rPr>
              <a:t>είναι ένα μοναδικό τυρί που δεν μοιάζει με κανένα άλλο. Είναι λίγο γλυκό π</a:t>
            </a:r>
            <a:r>
              <a:rPr lang="el-GR" dirty="0" smtClean="0">
                <a:solidFill>
                  <a:schemeClr val="bg1"/>
                </a:solidFill>
              </a:rPr>
              <a:t>ου θυμίζει </a:t>
            </a:r>
            <a:r>
              <a:rPr lang="el-GR" dirty="0">
                <a:solidFill>
                  <a:schemeClr val="bg1"/>
                </a:solidFill>
              </a:rPr>
              <a:t>καραμέλα. Συχνά, </a:t>
            </a:r>
            <a:r>
              <a:rPr lang="el-GR" dirty="0" smtClean="0">
                <a:solidFill>
                  <a:schemeClr val="bg1"/>
                </a:solidFill>
              </a:rPr>
              <a:t>τρώγεται </a:t>
            </a:r>
            <a:r>
              <a:rPr lang="el-GR" dirty="0">
                <a:solidFill>
                  <a:schemeClr val="bg1"/>
                </a:solidFill>
              </a:rPr>
              <a:t>με ψωμί</a:t>
            </a:r>
            <a:r>
              <a:rPr lang="el-GR" dirty="0" smtClean="0">
                <a:solidFill>
                  <a:schemeClr val="bg1"/>
                </a:solidFill>
              </a:rPr>
              <a:t>.</a:t>
            </a:r>
          </a:p>
          <a:p>
            <a:r>
              <a:rPr lang="el-GR" dirty="0" smtClean="0">
                <a:solidFill>
                  <a:schemeClr val="accent6"/>
                </a:solidFill>
              </a:rPr>
              <a:t> Η </a:t>
            </a:r>
            <a:r>
              <a:rPr lang="el-GR" dirty="0">
                <a:solidFill>
                  <a:schemeClr val="accent6"/>
                </a:solidFill>
              </a:rPr>
              <a:t>Νορβηγία περιβάλλεται από θάλασσα αλλά το κλίμα είναι τέτοιο που απαιτεί συντήρηση, αφού η μικρή γεωργική περίοδος και το κρύο δεν ευνοούν τα φρέσκα προϊόντα. Ακόμα και το παραδοσιακό ψωμί του, το </a:t>
            </a:r>
            <a:r>
              <a:rPr lang="el-GR" dirty="0" err="1">
                <a:solidFill>
                  <a:schemeClr val="accent6"/>
                </a:solidFill>
              </a:rPr>
              <a:t>lefse</a:t>
            </a:r>
            <a:r>
              <a:rPr lang="el-GR" dirty="0">
                <a:solidFill>
                  <a:schemeClr val="accent6"/>
                </a:solidFill>
              </a:rPr>
              <a:t>, είναι φτιαγμένο με τέτοιο τρόπο ώστε να διατηρείται για μήνες.</a:t>
            </a:r>
          </a:p>
        </p:txBody>
      </p:sp>
    </p:spTree>
    <p:extLst>
      <p:ext uri="{BB962C8B-B14F-4D97-AF65-F5344CB8AC3E}">
        <p14:creationId xmlns:p14="http://schemas.microsoft.com/office/powerpoint/2010/main" xmlns="" val="2424283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457200" y="0"/>
            <a:ext cx="7242048" cy="764704"/>
          </a:xfrm>
        </p:spPr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2756" y="1124744"/>
            <a:ext cx="3520440" cy="604664"/>
          </a:xfrm>
        </p:spPr>
        <p:txBody>
          <a:bodyPr/>
          <a:lstStyle/>
          <a:p>
            <a:r>
              <a:rPr lang="el-GR" dirty="0" smtClean="0">
                <a:solidFill>
                  <a:schemeClr val="accent6"/>
                </a:solidFill>
              </a:rPr>
              <a:t>Το πρωινό</a:t>
            </a:r>
            <a:r>
              <a:rPr lang="en-US" dirty="0" smtClean="0">
                <a:solidFill>
                  <a:schemeClr val="accent6"/>
                </a:solidFill>
              </a:rPr>
              <a:t>:</a:t>
            </a:r>
            <a:endParaRPr lang="el-GR" dirty="0">
              <a:solidFill>
                <a:schemeClr val="accent6"/>
              </a:solidFill>
            </a:endParaRPr>
          </a:p>
        </p:txBody>
      </p:sp>
      <p:sp>
        <p:nvSpPr>
          <p:cNvPr id="5" name="Θέση περιεχομένου 4"/>
          <p:cNvSpPr>
            <a:spLocks noGrp="1"/>
          </p:cNvSpPr>
          <p:nvPr>
            <p:ph sz="half" idx="2"/>
          </p:nvPr>
        </p:nvSpPr>
        <p:spPr>
          <a:xfrm>
            <a:off x="4211960" y="1124744"/>
            <a:ext cx="3520440" cy="604664"/>
          </a:xfrm>
        </p:spPr>
        <p:txBody>
          <a:bodyPr/>
          <a:lstStyle/>
          <a:p>
            <a:r>
              <a:rPr lang="el-GR" dirty="0" smtClean="0">
                <a:solidFill>
                  <a:schemeClr val="accent6"/>
                </a:solidFill>
              </a:rPr>
              <a:t>Το τυρί</a:t>
            </a:r>
            <a:r>
              <a:rPr lang="en-US" dirty="0" smtClean="0">
                <a:solidFill>
                  <a:schemeClr val="accent6"/>
                </a:solidFill>
              </a:rPr>
              <a:t> (</a:t>
            </a:r>
            <a:r>
              <a:rPr lang="en-US" dirty="0" err="1" smtClean="0">
                <a:solidFill>
                  <a:schemeClr val="accent6"/>
                </a:solidFill>
              </a:rPr>
              <a:t>brunost</a:t>
            </a:r>
            <a:r>
              <a:rPr lang="en-US" dirty="0" smtClean="0">
                <a:solidFill>
                  <a:schemeClr val="accent6"/>
                </a:solidFill>
              </a:rPr>
              <a:t>):</a:t>
            </a:r>
          </a:p>
          <a:p>
            <a:endParaRPr lang="en-US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388843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293096"/>
            <a:ext cx="4657700" cy="245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820138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228640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620689"/>
            <a:ext cx="3520440" cy="64807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To</a:t>
            </a:r>
            <a:r>
              <a:rPr lang="el-GR" dirty="0" smtClean="0">
                <a:solidFill>
                  <a:schemeClr val="bg1"/>
                </a:solidFill>
              </a:rPr>
              <a:t> ψωμί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l-GR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lefse</a:t>
            </a:r>
            <a:r>
              <a:rPr lang="en-US" dirty="0" smtClean="0">
                <a:solidFill>
                  <a:schemeClr val="bg1"/>
                </a:solidFill>
              </a:rPr>
              <a:t>):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361693" y="692696"/>
            <a:ext cx="3520440" cy="3240359"/>
          </a:xfrm>
        </p:spPr>
        <p:txBody>
          <a:bodyPr>
            <a:normAutofit fontScale="92500" lnSpcReduction="10000"/>
          </a:bodyPr>
          <a:lstStyle/>
          <a:p>
            <a:r>
              <a:rPr lang="el-GR" dirty="0">
                <a:solidFill>
                  <a:schemeClr val="bg1"/>
                </a:solidFill>
              </a:rPr>
              <a:t>Οι Νορβηγοί αγαπούν τα </a:t>
            </a:r>
            <a:r>
              <a:rPr lang="el-GR" dirty="0" smtClean="0">
                <a:solidFill>
                  <a:schemeClr val="bg1"/>
                </a:solidFill>
              </a:rPr>
              <a:t>κέικ.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l-GR" dirty="0" smtClean="0">
                <a:solidFill>
                  <a:schemeClr val="bg1"/>
                </a:solidFill>
              </a:rPr>
              <a:t>Το </a:t>
            </a:r>
            <a:r>
              <a:rPr lang="el-GR" dirty="0" err="1" smtClean="0">
                <a:solidFill>
                  <a:schemeClr val="bg1"/>
                </a:solidFill>
              </a:rPr>
              <a:t>Kvæfjord</a:t>
            </a:r>
            <a:r>
              <a:rPr lang="en-US" dirty="0" smtClean="0">
                <a:solidFill>
                  <a:schemeClr val="bg1"/>
                </a:solidFill>
              </a:rPr>
              <a:t> c</a:t>
            </a:r>
            <a:r>
              <a:rPr lang="el-GR" dirty="0" err="1" smtClean="0">
                <a:solidFill>
                  <a:schemeClr val="bg1"/>
                </a:solidFill>
              </a:rPr>
              <a:t>ake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>
                <a:solidFill>
                  <a:schemeClr val="bg1"/>
                </a:solidFill>
              </a:rPr>
              <a:t>είναι το πιο γνωστό τους κέικ και έχει παντεσπάνι, κρέμα ζαχαροπλαστικής, αμύγδαλα και μαρέγκα.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340768"/>
            <a:ext cx="435597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89040"/>
            <a:ext cx="5112568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222102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ΑΘΛΗΤΙΣΜΟΣ</a:t>
            </a:r>
            <a:endParaRPr lang="el-GR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1944216"/>
          </a:xfrm>
        </p:spPr>
        <p:txBody>
          <a:bodyPr>
            <a:normAutofit fontScale="92500" lnSpcReduction="10000"/>
          </a:bodyPr>
          <a:lstStyle/>
          <a:p>
            <a:r>
              <a:rPr lang="el-GR" dirty="0">
                <a:solidFill>
                  <a:schemeClr val="bg1"/>
                </a:solidFill>
              </a:rPr>
              <a:t>Ο αθλητισμός αποτελεί κεντρικό κομμάτι της νορβηγικής κουλτούρας, ενώ τα δημοφιλή αθλήματα περιλαμβάνουν το ποδόσφαιρο, το χάντμπολ, το </a:t>
            </a:r>
            <a:r>
              <a:rPr lang="el-GR" dirty="0" err="1">
                <a:solidFill>
                  <a:schemeClr val="bg1"/>
                </a:solidFill>
              </a:rPr>
              <a:t>δίαθλο</a:t>
            </a:r>
            <a:r>
              <a:rPr lang="el-GR" dirty="0">
                <a:solidFill>
                  <a:schemeClr val="bg1"/>
                </a:solidFill>
              </a:rPr>
              <a:t>, το σκι αντοχής, το άλμα με σκι, το πατινάζ ταχύτητας και, σε μικρότερο βαθμό, το χόκεϊ επί πάγου.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56992"/>
            <a:ext cx="611457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05852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55776" y="274638"/>
            <a:ext cx="4248472" cy="778098"/>
          </a:xfrm>
        </p:spPr>
        <p:txBody>
          <a:bodyPr/>
          <a:lstStyle/>
          <a:p>
            <a:r>
              <a:rPr lang="el-GR" dirty="0" smtClean="0">
                <a:solidFill>
                  <a:schemeClr val="bg1"/>
                </a:solidFill>
              </a:rPr>
              <a:t>ΝΟΜΠΕΛ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95536" y="980728"/>
            <a:ext cx="8352928" cy="2520280"/>
          </a:xfrm>
        </p:spPr>
        <p:txBody>
          <a:bodyPr>
            <a:normAutofit fontScale="85000" lnSpcReduction="10000"/>
          </a:bodyPr>
          <a:lstStyle/>
          <a:p>
            <a:r>
              <a:rPr lang="el-GR" dirty="0">
                <a:solidFill>
                  <a:schemeClr val="accent6"/>
                </a:solidFill>
              </a:rPr>
              <a:t>Το </a:t>
            </a:r>
            <a:r>
              <a:rPr lang="el-GR" dirty="0" smtClean="0">
                <a:solidFill>
                  <a:schemeClr val="accent6"/>
                </a:solidFill>
              </a:rPr>
              <a:t>βραβείο Νόμπελ είναι </a:t>
            </a:r>
            <a:r>
              <a:rPr lang="el-GR" dirty="0">
                <a:solidFill>
                  <a:schemeClr val="accent6"/>
                </a:solidFill>
              </a:rPr>
              <a:t>ένα σύνολο από ετήσια διεθνή βραβεία που απονέμονται σε μια σειρά από κατηγορίες σε αναγνώριση των πολιτισμικών </a:t>
            </a:r>
            <a:r>
              <a:rPr lang="el-GR" dirty="0" smtClean="0">
                <a:solidFill>
                  <a:schemeClr val="accent6"/>
                </a:solidFill>
              </a:rPr>
              <a:t>ή επιστημονικών </a:t>
            </a:r>
            <a:r>
              <a:rPr lang="el-GR" dirty="0">
                <a:solidFill>
                  <a:schemeClr val="accent6"/>
                </a:solidFill>
              </a:rPr>
              <a:t>επιτευγμάτων. Η διαθήκη του Σουηδού εφευρέτη </a:t>
            </a:r>
            <a:r>
              <a:rPr lang="el-GR" dirty="0" err="1">
                <a:solidFill>
                  <a:schemeClr val="accent6"/>
                </a:solidFill>
              </a:rPr>
              <a:t>Άλφρεντ</a:t>
            </a:r>
            <a:r>
              <a:rPr lang="el-GR" dirty="0">
                <a:solidFill>
                  <a:schemeClr val="accent6"/>
                </a:solidFill>
              </a:rPr>
              <a:t> Νόμπελ θεσμοθέτησε τα βραβεία το 1895. Τα βραβεία στη Φυσική, στη Χημεία, στη </a:t>
            </a:r>
            <a:r>
              <a:rPr lang="el-GR" dirty="0" smtClean="0">
                <a:solidFill>
                  <a:schemeClr val="accent6"/>
                </a:solidFill>
              </a:rPr>
              <a:t>Ιατρική</a:t>
            </a:r>
            <a:r>
              <a:rPr lang="el-GR" dirty="0">
                <a:solidFill>
                  <a:schemeClr val="accent6"/>
                </a:solidFill>
              </a:rPr>
              <a:t>, στη Λογοτεχνία και στην Ειρήνη για πρώτη φορά απονεμήθηκαν το 1901.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116" y="3573016"/>
            <a:ext cx="4536504" cy="282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4176464" cy="282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739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ποκορύφωμα">
  <a:themeElements>
    <a:clrScheme name="Κυματομορφή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Αποκορύφωμα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Αποκορύφωμα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179</TotalTime>
  <Words>603</Words>
  <Application>Microsoft Office PowerPoint</Application>
  <PresentationFormat>Προβολή στην οθόνη (4:3)</PresentationFormat>
  <Paragraphs>32</Paragraphs>
  <Slides>13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14" baseType="lpstr">
      <vt:lpstr>Αποκορύφωμα</vt:lpstr>
      <vt:lpstr>ΝΟΡΒΗΓΙΑ</vt:lpstr>
      <vt:lpstr>                    Πρωτεύουσα </vt:lpstr>
      <vt:lpstr>Που βρίσκεται η Νορβηγία στον χάρτη;</vt:lpstr>
      <vt:lpstr>                       ΝΟΜΙΣΜΑ</vt:lpstr>
      <vt:lpstr>ΚΟΥΖΙΝΑ</vt:lpstr>
      <vt:lpstr>Διαφάνεια 6</vt:lpstr>
      <vt:lpstr>Διαφάνεια 7</vt:lpstr>
      <vt:lpstr>ΑΘΛΗΤΙΣΜΟΣ</vt:lpstr>
      <vt:lpstr>ΝΟΜΠΕΛ</vt:lpstr>
      <vt:lpstr>ΦΙΟΡΔ</vt:lpstr>
      <vt:lpstr>ΒΟΡΕΙΟ ΣΕΛΑΣ</vt:lpstr>
      <vt:lpstr>Διαφάνεια 12</vt:lpstr>
      <vt:lpstr>Διαφάνεια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ΝΟΡΒΗΓΙΑ</dc:title>
  <dc:creator>user</dc:creator>
  <cp:lastModifiedBy>user</cp:lastModifiedBy>
  <cp:revision>15</cp:revision>
  <dcterms:created xsi:type="dcterms:W3CDTF">2021-02-06T16:49:08Z</dcterms:created>
  <dcterms:modified xsi:type="dcterms:W3CDTF">2021-03-03T05:58:18Z</dcterms:modified>
</cp:coreProperties>
</file>