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878AEA7-7D31-4A20-8C07-27C1E7B6BCD2}" type="datetimeFigureOut">
              <a:rPr lang="el-GR" smtClean="0"/>
              <a:pPr/>
              <a:t>4/3/2021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AD60D91-05A9-4B51-81C1-CCF6A3287EC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0878AEA7-7D31-4A20-8C07-27C1E7B6BCD2}" type="datetimeFigureOut">
              <a:rPr lang="el-GR" smtClean="0"/>
              <a:pPr/>
              <a:t>4/3/2021</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FAD60D91-05A9-4B51-81C1-CCF6A3287EC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878AEA7-7D31-4A20-8C07-27C1E7B6BCD2}" type="datetimeFigureOut">
              <a:rPr lang="el-GR" smtClean="0"/>
              <a:pPr/>
              <a:t>4/3/2021</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AD60D91-05A9-4B51-81C1-CCF6A3287ECE}"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hyperlink" Target="https://el.wikipedia.org/wiki/%CE%9F%CE%BB%CE%BF%CE%BA%CE%B1%CF%8D%CF%84%CF%89%CE%BC%CE%B1" TargetMode="External"/><Relationship Id="rId3" Type="http://schemas.openxmlformats.org/officeDocument/2006/relationships/hyperlink" Target="https://el.wikipedia.org/w/index.php?title=%CE%92%CE%B9%CE%BF%CE%B3%CF%81%CE%B1%CF%86%CE%B9%CE%BA%CF%8C_%CE%BC%CE%BF%CF%85%CF%83%CE%B5%CE%AF%CE%BF&amp;action=edit&amp;redlink=1" TargetMode="External"/><Relationship Id="rId7" Type="http://schemas.openxmlformats.org/officeDocument/2006/relationships/hyperlink" Target="https://el.wikipedia.org/w/index.php?title=%CE%97_%CE%9F%CE%BB%CE%BB%CE%B1%CE%BD%CE%B4%CE%AF%CE%B1_%CF%83%CF%84%CE%BF%CE%BD_%CE%92'_%CE%A0%CE%B1%CE%B3%CE%BA%CF%8C%CF%83%CE%BC%CE%B9%CE%BF_%CE%A0%CF%8C%CE%BB%CE%B5%CE%BC%CE%BF&amp;action=edit&amp;redlink=1" TargetMode="External"/><Relationship Id="rId2" Type="http://schemas.openxmlformats.org/officeDocument/2006/relationships/hyperlink" Target="https://el.wikipedia.org/wiki/%CE%86%CE%BC%CF%83%CF%84%CE%B5%CF%81%CE%BD%CF%84%CE%B1%CE%BC" TargetMode="External"/><Relationship Id="rId1" Type="http://schemas.openxmlformats.org/officeDocument/2006/relationships/slideLayout" Target="../slideLayouts/slideLayout2.xml"/><Relationship Id="rId6" Type="http://schemas.openxmlformats.org/officeDocument/2006/relationships/hyperlink" Target="https://el.wikipedia.org/wiki/%CE%A4%CE%BF_%CE%B7%CE%BC%CE%B5%CF%81%CE%BF%CE%BB%CF%8C%CE%B3%CE%B9%CE%BF_%CF%84%CE%B7%CF%82_%CE%86%CE%BD%CE%BD%CE%B1%CF%82_%CE%A6%CF%81%CE%B1%CE%BD%CE%BA" TargetMode="External"/><Relationship Id="rId11" Type="http://schemas.openxmlformats.org/officeDocument/2006/relationships/image" Target="../media/image13.jpeg"/><Relationship Id="rId5" Type="http://schemas.openxmlformats.org/officeDocument/2006/relationships/hyperlink" Target="https://el.wikipedia.org/wiki/%CE%95%CE%B2%CF%81%CE%B1%CE%AF%CE%BF%CE%B9" TargetMode="External"/><Relationship Id="rId10" Type="http://schemas.openxmlformats.org/officeDocument/2006/relationships/hyperlink" Target="https://el.wikipedia.org/wiki/%CE%9D%CE%B1%CE%B6%CE%B9%CF%83%CF%84%CE%B9%CE%BA%CE%AC_%CF%83%CF%84%CF%81%CE%B1%CF%84%CF%8C%CF%80%CE%B5%CE%B4%CE%B1_%CF%83%CF%85%CE%B3%CE%BA%CE%AD%CE%BD%CF%84%CF%81%CF%89%CF%83%CE%B7%CF%82" TargetMode="External"/><Relationship Id="rId4" Type="http://schemas.openxmlformats.org/officeDocument/2006/relationships/hyperlink" Target="https://el.wikipedia.org/wiki/%CE%86%CE%BD%CE%BD%CE%B1_%CE%A6%CF%81%CE%B1%CE%BD%CE%BA" TargetMode="External"/><Relationship Id="rId9" Type="http://schemas.openxmlformats.org/officeDocument/2006/relationships/hyperlink" Target="https://el.wikipedia.org/wiki/%CE%9F%CE%BB%CE%BB%CE%B1%CE%BD%CE%B4%CE%AF%CE%B1"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Dutch_Golden_Age" TargetMode="External"/><Relationship Id="rId3" Type="http://schemas.openxmlformats.org/officeDocument/2006/relationships/hyperlink" Target="https://en.wikipedia.org/wiki/Netherlands" TargetMode="External"/><Relationship Id="rId7" Type="http://schemas.openxmlformats.org/officeDocument/2006/relationships/hyperlink" Target="https://en.wikipedia.org/wiki/Bridge" TargetMode="External"/><Relationship Id="rId12" Type="http://schemas.openxmlformats.org/officeDocument/2006/relationships/image" Target="../media/image15.jpeg"/><Relationship Id="rId2" Type="http://schemas.openxmlformats.org/officeDocument/2006/relationships/hyperlink" Target="https://en.wikipedia.org/wiki/Amsterdam" TargetMode="External"/><Relationship Id="rId1" Type="http://schemas.openxmlformats.org/officeDocument/2006/relationships/slideLayout" Target="../slideLayouts/slideLayout2.xml"/><Relationship Id="rId6" Type="http://schemas.openxmlformats.org/officeDocument/2006/relationships/hyperlink" Target="https://en.wikipedia.org/wiki/Island" TargetMode="External"/><Relationship Id="rId11" Type="http://schemas.openxmlformats.org/officeDocument/2006/relationships/image" Target="../media/image14.jpeg"/><Relationship Id="rId5" Type="http://schemas.openxmlformats.org/officeDocument/2006/relationships/hyperlink" Target="https://en.wikipedia.org/wiki/Canal" TargetMode="External"/><Relationship Id="rId10" Type="http://schemas.openxmlformats.org/officeDocument/2006/relationships/hyperlink" Target="https://en.wikipedia.org/wiki/Monument" TargetMode="External"/><Relationship Id="rId4" Type="http://schemas.openxmlformats.org/officeDocument/2006/relationships/hyperlink" Target="https://en.wikipedia.org/wiki/Gracht" TargetMode="External"/><Relationship Id="rId9" Type="http://schemas.openxmlformats.org/officeDocument/2006/relationships/hyperlink" Target="https://en.wikipedia.org/wiki/Grachtengordel"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6.jpeg"/><Relationship Id="rId7" Type="http://schemas.openxmlformats.org/officeDocument/2006/relationships/image" Target="../media/image18.jpeg"/><Relationship Id="rId2" Type="http://schemas.openxmlformats.org/officeDocument/2006/relationships/image" Target="../media/image4.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17.jpeg"/><Relationship Id="rId4" Type="http://schemas.openxmlformats.org/officeDocument/2006/relationships/image" Target="../media/image16.jpeg"/><Relationship Id="rId9"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hyperlink" Target="https://www.clickatlife.gr/geusi/story/32864" TargetMode="External"/><Relationship Id="rId2" Type="http://schemas.openxmlformats.org/officeDocument/2006/relationships/hyperlink" Target="https://el.wikipedia.org/wiki/%CE%9F%CE%BB%CE%BB%CE%B1%CE%BD%CE%B4%CE%AF%CE%B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l.wikipedia.org/wiki/%CE%93%CE%B5%CF%81%CE%BC%CE%B1%CE%BD%CE%AF%CE%B1" TargetMode="External"/><Relationship Id="rId3" Type="http://schemas.openxmlformats.org/officeDocument/2006/relationships/hyperlink" Target="https://el.wikipedia.org/wiki/%CE%94%CF%85%CF%84%CE%B9%CE%BA%CE%AE_%CE%95%CF%85%CF%81%CF%8E%CF%80%CE%B7" TargetMode="External"/><Relationship Id="rId7" Type="http://schemas.openxmlformats.org/officeDocument/2006/relationships/hyperlink" Target="https://el.wikipedia.org/wiki/%CE%92%CE%AD%CE%BB%CE%B3%CE%B9%CE%BF" TargetMode="External"/><Relationship Id="rId2" Type="http://schemas.openxmlformats.org/officeDocument/2006/relationships/hyperlink" Target="https://el.wikipedia.org/wiki/%CE%92%CE%B1%CF%83%CE%AF%CE%BB%CE%B5%CE%B9%CE%BF_%CF%84%CF%89%CE%BD_%CE%9A%CE%AC%CF%84%CF%89_%CE%A7%CF%89%CF%81%CF%8E%CE%BD" TargetMode="External"/><Relationship Id="rId1" Type="http://schemas.openxmlformats.org/officeDocument/2006/relationships/slideLayout" Target="../slideLayouts/slideLayout2.xml"/><Relationship Id="rId6" Type="http://schemas.openxmlformats.org/officeDocument/2006/relationships/hyperlink" Target="https://el.wikipedia.org/wiki/%CE%92%CF%8C%CF%81%CE%B5%CE%B9%CE%B1_%CE%98%CE%AC%CE%BB%CE%B1%CF%83%CF%83%CE%B1" TargetMode="External"/><Relationship Id="rId5" Type="http://schemas.openxmlformats.org/officeDocument/2006/relationships/hyperlink" Target="https://el.wikipedia.org/wiki/%CE%9F%CE%BB%CE%BB%CE%B1%CE%BD%CE%B4%CE%AF%CE%B1_(%CF%80%CE%B5%CF%81%CE%B9%CE%BF%CF%87%CE%AE)" TargetMode="External"/><Relationship Id="rId4" Type="http://schemas.openxmlformats.org/officeDocument/2006/relationships/hyperlink" Target="https://el.wikipedia.org/wiki/%CE%9A%CE%B1%CF%81%CE%B1%CF%8A%CE%B2%CE%B9%CE%BA%CE%AE"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el.wikipedia.org/w/index.php?title=%CE%A6%CE%AC%CE%B1%CE%BB%CF%83%CE%B5%CF%81%CE%BC%CF%80%CE%B5%CF%81%CF%87&amp;action=edit&amp;redlink=1" TargetMode="External"/><Relationship Id="rId7" Type="http://schemas.openxmlformats.org/officeDocument/2006/relationships/hyperlink" Target="https://el.wikipedia.org/wiki/%CE%91%CE%BA%CF%81%CE%B1%CE%AF%CE%B1_%CF%83%CE%B7%CE%BC%CE%B5%CE%AF%CE%B1_%CF%84%CE%B7%CF%82_%CE%95%CF%85%CF%81%CF%8E%CF%80%CE%B7%CF%82" TargetMode="External"/><Relationship Id="rId2" Type="http://schemas.openxmlformats.org/officeDocument/2006/relationships/hyperlink" Target="https://el.wikipedia.org/wiki/%CE%A4%CE%B5%CF%84%CF%81%CE%B1%CE%B3%CF%89%CE%BD%CE%B9%CE%BA%CF%8C_%CF%87%CE%B9%CE%BB%CE%B9%CF%8C%CE%BC%CE%B5%CF%84%CF%81%CE%BF" TargetMode="External"/><Relationship Id="rId1" Type="http://schemas.openxmlformats.org/officeDocument/2006/relationships/slideLayout" Target="../slideLayouts/slideLayout4.xml"/><Relationship Id="rId6" Type="http://schemas.openxmlformats.org/officeDocument/2006/relationships/hyperlink" Target="https://el.wikipedia.org/w/index.php?title=%CE%9D%CE%AF%CE%BF%CF%85%CE%B5%CF%81%CE%BA%CE%B5%CF%81%CE%BA_%CE%B1%CE%BD_%CE%BD%CF%84%CE%B5%CE%BD_%CE%86%CE%B9%CF%83%CE%B5%CE%BB&amp;action=edit&amp;redlink=1" TargetMode="External"/><Relationship Id="rId5" Type="http://schemas.openxmlformats.org/officeDocument/2006/relationships/hyperlink" Target="https://el.wikipedia.org/wiki/%CE%93%CE%B5%CF%81%CE%BC%CE%B1%CE%BD%CE%AF%CE%B1" TargetMode="External"/><Relationship Id="rId4" Type="http://schemas.openxmlformats.org/officeDocument/2006/relationships/hyperlink" Target="https://el.wikipedia.org/wiki/%CE%92%CE%AD%CE%BB%CE%B3%CE%B9%CE%BF" TargetMode="External"/><Relationship Id="rId9"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l.wikipedia.org/wiki/%CE%A9%CE%BA%CE%B5%CE%AC%CE%BD%CE%B9%CE%BF_%CE%BA%CE%BB%CE%AF%CE%BC%CE%B1" TargetMode="Externa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hyperlink" Target="https://el.wikipedia.org/wiki/%CE%A3%CF%80%CE%B9%CE%BD%CF%8C%CE%B6%CE%B1" TargetMode="External"/><Relationship Id="rId3" Type="http://schemas.openxmlformats.org/officeDocument/2006/relationships/hyperlink" Target="https://el.wikipedia.org/wiki/%CE%93%CE%B9%CE%BF%CF%87%CE%AC%CE%BD%CE%B5%CF%82_%CE%92%CE%B5%CF%81%CE%BC%CE%AD%CE%B5%CF%81" TargetMode="External"/><Relationship Id="rId7" Type="http://schemas.openxmlformats.org/officeDocument/2006/relationships/hyperlink" Target="https://el.wikipedia.org/wiki/%CE%88%CF%81%CE%B1%CF%83%CE%BC%CE%BF%CF%82" TargetMode="External"/><Relationship Id="rId2" Type="http://schemas.openxmlformats.org/officeDocument/2006/relationships/hyperlink" Target="https://el.wikipedia.org/wiki/%CE%A1%CE%AD%CE%BC%CF%80%CF%81%CE%B1%CE%BD%CF%84" TargetMode="External"/><Relationship Id="rId1" Type="http://schemas.openxmlformats.org/officeDocument/2006/relationships/slideLayout" Target="../slideLayouts/slideLayout4.xml"/><Relationship Id="rId6" Type="http://schemas.openxmlformats.org/officeDocument/2006/relationships/hyperlink" Target="https://el.wikipedia.org/wiki/%CE%9C%CE%B1%CE%BF%CF%85%CF%81%CE%AF%CF%84%CF%82_%CE%9A%CE%BF%CF%81%CE%BD%CE%AD%CE%BB%CE%B9%CF%82_%CE%88%CF%83%CE%B5%CF%81" TargetMode="External"/><Relationship Id="rId11" Type="http://schemas.openxmlformats.org/officeDocument/2006/relationships/image" Target="../media/image8.jpeg"/><Relationship Id="rId5" Type="http://schemas.openxmlformats.org/officeDocument/2006/relationships/hyperlink" Target="https://el.wikipedia.org/wiki/%CE%A0%CE%B7%CF%84_%CE%9C%CE%BF%CE%BD%CF%84%CF%81%CE%B9%CE%AC%CE%BD" TargetMode="External"/><Relationship Id="rId10" Type="http://schemas.openxmlformats.org/officeDocument/2006/relationships/hyperlink" Target="https://el.wikipedia.org/wiki/%CE%9A%CF%81%CE%AF%CF%83%CF%84%CE%B9%CE%B1%CE%BD_%CE%A7%CF%8C%CF%85%CF%87%CE%B5%CE%BD%CF%82" TargetMode="External"/><Relationship Id="rId4" Type="http://schemas.openxmlformats.org/officeDocument/2006/relationships/hyperlink" Target="https://el.wikipedia.org/wiki/%CE%92%CE%AF%CE%BD%CF%83%CE%B5%CE%BD%CF%84_%CE%B2%CE%B1%CE%BD_%CE%93%CE%BA%CE%BF%CE%B3%CE%BA" TargetMode="External"/><Relationship Id="rId9" Type="http://schemas.openxmlformats.org/officeDocument/2006/relationships/hyperlink" Target="https://el.wikipedia.org/wiki/%CE%9A%CE%B1%CF%81%CF%84%CE%AD%CF%83%CE%B9%CE%BF%CF%82"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i="1" dirty="0" smtClean="0">
                <a:solidFill>
                  <a:schemeClr val="accent2">
                    <a:lumMod val="75000"/>
                  </a:schemeClr>
                </a:solidFill>
                <a:latin typeface="Arial Black" pitchFamily="34" charset="0"/>
              </a:rPr>
              <a:t>ΟΛΛΑΝΔΙΑ</a:t>
            </a:r>
            <a:endParaRPr lang="el-GR" i="1" dirty="0">
              <a:solidFill>
                <a:schemeClr val="accent2">
                  <a:lumMod val="75000"/>
                </a:schemeClr>
              </a:solidFill>
              <a:latin typeface="Arial Black" pitchFamily="34" charset="0"/>
            </a:endParaRPr>
          </a:p>
        </p:txBody>
      </p:sp>
      <p:sp>
        <p:nvSpPr>
          <p:cNvPr id="8" name="7 - Θέση κειμένου"/>
          <p:cNvSpPr>
            <a:spLocks noGrp="1"/>
          </p:cNvSpPr>
          <p:nvPr>
            <p:ph type="body" idx="1"/>
          </p:nvPr>
        </p:nvSpPr>
        <p:spPr/>
        <p:txBody>
          <a:bodyPr/>
          <a:lstStyle/>
          <a:p>
            <a:r>
              <a:rPr lang="el-GR" dirty="0" smtClean="0"/>
              <a:t>                 </a:t>
            </a:r>
            <a:r>
              <a:rPr lang="el-GR" b="0" i="1" dirty="0" smtClean="0">
                <a:solidFill>
                  <a:schemeClr val="accent2">
                    <a:lumMod val="75000"/>
                  </a:schemeClr>
                </a:solidFill>
              </a:rPr>
              <a:t>ΣΗΜΑΙΑ</a:t>
            </a:r>
            <a:endParaRPr lang="el-GR" b="0" i="1" dirty="0">
              <a:solidFill>
                <a:schemeClr val="accent2">
                  <a:lumMod val="75000"/>
                </a:schemeClr>
              </a:solidFill>
            </a:endParaRPr>
          </a:p>
        </p:txBody>
      </p:sp>
      <p:sp>
        <p:nvSpPr>
          <p:cNvPr id="10" name="9 - Θέση κειμένου"/>
          <p:cNvSpPr>
            <a:spLocks noGrp="1"/>
          </p:cNvSpPr>
          <p:nvPr>
            <p:ph type="body" sz="half" idx="3"/>
          </p:nvPr>
        </p:nvSpPr>
        <p:spPr/>
        <p:txBody>
          <a:bodyPr/>
          <a:lstStyle/>
          <a:p>
            <a:r>
              <a:rPr lang="el-GR" dirty="0" smtClean="0"/>
              <a:t>                 </a:t>
            </a:r>
            <a:r>
              <a:rPr lang="el-GR" b="0" i="1" dirty="0" smtClean="0">
                <a:solidFill>
                  <a:schemeClr val="accent2">
                    <a:lumMod val="75000"/>
                  </a:schemeClr>
                </a:solidFill>
              </a:rPr>
              <a:t>ΕΘΝΟΣΗΜΟ</a:t>
            </a:r>
            <a:endParaRPr lang="el-GR" dirty="0"/>
          </a:p>
        </p:txBody>
      </p:sp>
      <p:pic>
        <p:nvPicPr>
          <p:cNvPr id="12" name="11 - Θέση περιεχομένου" descr="188px-Flag_of_the_Netherlands.svg.png"/>
          <p:cNvPicPr>
            <a:picLocks noGrp="1" noChangeAspect="1"/>
          </p:cNvPicPr>
          <p:nvPr>
            <p:ph sz="quarter" idx="2"/>
          </p:nvPr>
        </p:nvPicPr>
        <p:blipFill>
          <a:blip r:embed="rId2"/>
          <a:stretch>
            <a:fillRect/>
          </a:stretch>
        </p:blipFill>
        <p:spPr>
          <a:xfrm>
            <a:off x="1214414" y="3674268"/>
            <a:ext cx="2500330" cy="1683557"/>
          </a:xfrm>
        </p:spPr>
      </p:pic>
      <p:pic>
        <p:nvPicPr>
          <p:cNvPr id="13" name="12 - Θέση περιεχομένου" descr="State_coat_of_arms_of_the_Netherlands.svg.png"/>
          <p:cNvPicPr>
            <a:picLocks noGrp="1" noChangeAspect="1"/>
          </p:cNvPicPr>
          <p:nvPr>
            <p:ph sz="quarter" idx="4"/>
          </p:nvPr>
        </p:nvPicPr>
        <p:blipFill>
          <a:blip r:embed="rId3"/>
          <a:stretch>
            <a:fillRect/>
          </a:stretch>
        </p:blipFill>
        <p:spPr>
          <a:xfrm>
            <a:off x="6178232" y="4053840"/>
            <a:ext cx="975360" cy="769620"/>
          </a:xfr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Τίτλος"/>
          <p:cNvSpPr>
            <a:spLocks noGrp="1"/>
          </p:cNvSpPr>
          <p:nvPr>
            <p:ph type="title"/>
          </p:nvPr>
        </p:nvSpPr>
        <p:spPr>
          <a:xfrm>
            <a:off x="428596" y="0"/>
            <a:ext cx="5715040" cy="1071546"/>
          </a:xfrm>
        </p:spPr>
        <p:txBody>
          <a:bodyPr/>
          <a:lstStyle/>
          <a:p>
            <a:r>
              <a:rPr lang="el-GR" sz="3600" i="1" dirty="0" smtClean="0">
                <a:solidFill>
                  <a:schemeClr val="accent2"/>
                </a:solidFill>
              </a:rPr>
              <a:t>ΤΟ ΜΟΥΣΕΙΟ ΤΗΣ ΑΝΝΑ ΦΡΑΝΚ</a:t>
            </a:r>
            <a:endParaRPr lang="el-GR" sz="3600" i="1" dirty="0">
              <a:solidFill>
                <a:schemeClr val="accent2"/>
              </a:solidFill>
            </a:endParaRPr>
          </a:p>
        </p:txBody>
      </p:sp>
      <p:sp>
        <p:nvSpPr>
          <p:cNvPr id="11" name="10 - Θέση περιεχομένου"/>
          <p:cNvSpPr>
            <a:spLocks noGrp="1"/>
          </p:cNvSpPr>
          <p:nvPr>
            <p:ph idx="1"/>
          </p:nvPr>
        </p:nvSpPr>
        <p:spPr>
          <a:xfrm>
            <a:off x="357158" y="1214422"/>
            <a:ext cx="7429552" cy="5500726"/>
          </a:xfrm>
        </p:spPr>
        <p:txBody>
          <a:bodyPr>
            <a:normAutofit fontScale="25000" lnSpcReduction="20000"/>
          </a:bodyPr>
          <a:lstStyle/>
          <a:p>
            <a:r>
              <a:rPr lang="el-GR" sz="7200" dirty="0" smtClean="0"/>
              <a:t>Το </a:t>
            </a:r>
            <a:r>
              <a:rPr lang="el-GR" sz="7200" b="1" dirty="0" smtClean="0"/>
              <a:t>Μουσείο της Άννας Φρανκ</a:t>
            </a:r>
            <a:r>
              <a:rPr lang="el-GR" sz="7200" dirty="0" smtClean="0"/>
              <a:t> βρίσκεται στο υδάτινο κανάλι "</a:t>
            </a:r>
            <a:r>
              <a:rPr lang="el-GR" sz="7200" dirty="0" err="1" smtClean="0"/>
              <a:t>Πρίνσενχραχτ</a:t>
            </a:r>
            <a:r>
              <a:rPr lang="el-GR" sz="7200" dirty="0" smtClean="0"/>
              <a:t>" ("</a:t>
            </a:r>
            <a:r>
              <a:rPr lang="el-GR" sz="7200" dirty="0" err="1" smtClean="0"/>
              <a:t>Prinsengracht</a:t>
            </a:r>
            <a:r>
              <a:rPr lang="el-GR" sz="7200" dirty="0" smtClean="0"/>
              <a:t>") του </a:t>
            </a:r>
            <a:r>
              <a:rPr lang="el-GR" sz="7200" dirty="0" smtClean="0">
                <a:hlinkClick r:id="rId2" tooltip="Άμστερνταμ"/>
              </a:rPr>
              <a:t>Άμστερνταμ</a:t>
            </a:r>
            <a:r>
              <a:rPr lang="el-GR" sz="7200" dirty="0" smtClean="0"/>
              <a:t>. Αποτελεί ένα </a:t>
            </a:r>
            <a:r>
              <a:rPr lang="el-GR" sz="7200" dirty="0" smtClean="0">
                <a:hlinkClick r:id="rId3" tooltip="Βιογραφικό μουσείο (δεν έχει γραφτεί ακόμα)"/>
              </a:rPr>
              <a:t>βιογραφικό μουσείο</a:t>
            </a:r>
            <a:r>
              <a:rPr lang="el-GR" sz="7200" dirty="0" smtClean="0"/>
              <a:t>, πάνω στη ζωή της </a:t>
            </a:r>
            <a:r>
              <a:rPr lang="el-GR" sz="7200" dirty="0" smtClean="0">
                <a:hlinkClick r:id="rId4" tooltip="Άννα Φρανκ"/>
              </a:rPr>
              <a:t>Άννας Φρανκ</a:t>
            </a:r>
            <a:r>
              <a:rPr lang="el-GR" sz="7200" dirty="0" smtClean="0"/>
              <a:t>, ενός μικρού κοριτσιού </a:t>
            </a:r>
            <a:r>
              <a:rPr lang="el-GR" sz="7200" dirty="0" smtClean="0">
                <a:hlinkClick r:id="rId5" tooltip="Εβραίοι"/>
              </a:rPr>
              <a:t>εβραϊκής</a:t>
            </a:r>
            <a:r>
              <a:rPr lang="el-GR" sz="7200" dirty="0" smtClean="0"/>
              <a:t> καταγωγής, που έμεινε γνωστή μετά τον θάνατό της από το ημερολόγιό της, που διασώθηκε με τον τίτλο </a:t>
            </a:r>
            <a:r>
              <a:rPr lang="el-GR" sz="7200" i="1" dirty="0" smtClean="0"/>
              <a:t>"</a:t>
            </a:r>
            <a:r>
              <a:rPr lang="el-GR" sz="7200" i="1" dirty="0" smtClean="0">
                <a:hlinkClick r:id="rId6" tooltip="Το ημερολόγιο της Άννας Φρανκ"/>
              </a:rPr>
              <a:t>Το ημερολόγιο της Άννας Φρανκ</a:t>
            </a:r>
            <a:r>
              <a:rPr lang="el-GR" sz="7200" i="1" dirty="0" smtClean="0"/>
              <a:t>"</a:t>
            </a:r>
            <a:r>
              <a:rPr lang="el-GR" sz="7200" dirty="0" smtClean="0"/>
              <a:t>. Η ίδια, την περίοδο της </a:t>
            </a:r>
            <a:r>
              <a:rPr lang="el-GR" sz="7200" dirty="0" smtClean="0">
                <a:hlinkClick r:id="rId7" tooltip="Η Ολλανδία στον Β' Παγκόσμιο Πόλεμο (δεν έχει γραφτεί ακόμα)"/>
              </a:rPr>
              <a:t>γερμανικής κατοχής</a:t>
            </a:r>
            <a:r>
              <a:rPr lang="el-GR" sz="7200" dirty="0" smtClean="0"/>
              <a:t> και των </a:t>
            </a:r>
            <a:r>
              <a:rPr lang="el-GR" sz="7200" dirty="0" smtClean="0">
                <a:hlinkClick r:id="rId8" tooltip="Ολοκαύτωμα"/>
              </a:rPr>
              <a:t>ναζιστικών διώξεων</a:t>
            </a:r>
            <a:r>
              <a:rPr lang="el-GR" sz="7200" dirty="0" smtClean="0"/>
              <a:t> των Εβραίων κατοίκων της </a:t>
            </a:r>
            <a:r>
              <a:rPr lang="el-GR" sz="7200" dirty="0" smtClean="0">
                <a:hlinkClick r:id="rId9" tooltip="Ολλανδία"/>
              </a:rPr>
              <a:t>Ολλανδίας</a:t>
            </a:r>
            <a:r>
              <a:rPr lang="el-GR" sz="7200" dirty="0" smtClean="0"/>
              <a:t>, κρυβόταν μαζί με την οικογένειά της και άλλους Εβραίους κατοίκους σε κρυμμένο χώρο της οικίας της, για περίπου δύο χρόνια και ένα μήνα, μέχρι την ανακάλυψη των καταφευγόντων και την αποστολή τους στα </a:t>
            </a:r>
            <a:r>
              <a:rPr lang="el-GR" sz="7200" dirty="0" smtClean="0">
                <a:hlinkClick r:id="rId10" tooltip="Ναζιστικά στρατόπεδα συγκέντρωσης"/>
              </a:rPr>
              <a:t>ναζιστικά στρατόπεδα συγκέντρωσης</a:t>
            </a:r>
            <a:r>
              <a:rPr lang="el-GR" sz="7200" dirty="0" smtClean="0"/>
              <a:t>.</a:t>
            </a:r>
          </a:p>
          <a:p>
            <a:r>
              <a:rPr lang="el-GR" sz="7200" dirty="0" smtClean="0"/>
              <a:t>Το μουσείο ιδρύθηκε το 1960 μετά την αποδέσμευση μιας κρατικής χρηματοδότησης και τρία χρόνια μετά την δημιουργία επιτροπής κατοίκων ενάντια στα σχέδια καταστροφής του κτιρίου από μια κατασκευαστική εταιρία, που σκόπευε να χτίσει στο οικοδομικό τετράγωνο. Στους χώρους του μουσείου, εκτός της βιογραφικής έκθεσης με την ζωή της οικογένειας της Άννας Φρανκ και της εμπόλεμης περιόδου που έζησε, λειτουργεί εκθεσιακός χώρος όπου επισημαίνονται οι μορφές διώξεων και διακρίσεων που συναντώνται στην κοινωνία. Κάθε χρόνο, το μουσείο δέχεται πάνω από ένα εκατομμύριο επισκέπτες. Στην επέτειο των 50 χρόνων από την πρώτη λειτουργία του μουσείου, εκτέθηκαν πρωτότυπες σελίδες του ημερολογίου της και δόθηκε η δυνατότητα εικονικής περιήγησης στην ιστοσελίδα του μουσείου</a:t>
            </a:r>
          </a:p>
          <a:p>
            <a:endParaRPr lang="el-GR" dirty="0"/>
          </a:p>
        </p:txBody>
      </p:sp>
      <p:pic>
        <p:nvPicPr>
          <p:cNvPr id="12" name="11 - Εικόνα" descr="ANNAFRANK.jpg"/>
          <p:cNvPicPr>
            <a:picLocks noChangeAspect="1"/>
          </p:cNvPicPr>
          <p:nvPr/>
        </p:nvPicPr>
        <p:blipFill>
          <a:blip r:embed="rId11"/>
          <a:stretch>
            <a:fillRect/>
          </a:stretch>
        </p:blipFill>
        <p:spPr>
          <a:xfrm>
            <a:off x="7500958" y="2357430"/>
            <a:ext cx="1643042" cy="2786082"/>
          </a:xfrm>
          <a:prstGeom prst="rect">
            <a:avLst/>
          </a:prstGeom>
        </p:spPr>
      </p:pic>
    </p:spTree>
  </p:cSld>
  <p:clrMapOvr>
    <a:masterClrMapping/>
  </p:clrMapOvr>
  <p:transition>
    <p:comb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i="1" dirty="0" smtClean="0">
                <a:solidFill>
                  <a:schemeClr val="accent2"/>
                </a:solidFill>
              </a:rPr>
              <a:t>CANALS AREA</a:t>
            </a:r>
            <a:endParaRPr lang="el-GR" i="1" dirty="0">
              <a:solidFill>
                <a:schemeClr val="accent2"/>
              </a:solidFill>
            </a:endParaRPr>
          </a:p>
        </p:txBody>
      </p:sp>
      <p:sp>
        <p:nvSpPr>
          <p:cNvPr id="3" name="2 - Θέση περιεχομένου"/>
          <p:cNvSpPr>
            <a:spLocks noGrp="1"/>
          </p:cNvSpPr>
          <p:nvPr>
            <p:ph idx="1"/>
          </p:nvPr>
        </p:nvSpPr>
        <p:spPr/>
        <p:txBody>
          <a:bodyPr>
            <a:normAutofit/>
          </a:bodyPr>
          <a:lstStyle/>
          <a:p>
            <a:r>
              <a:rPr lang="el-GR" sz="1800" dirty="0" smtClean="0">
                <a:hlinkClick r:id="rId2" tooltip="Άμστερνταμ"/>
              </a:rPr>
              <a:t>Το Άμστερνταμ</a:t>
            </a:r>
            <a:r>
              <a:rPr lang="el-GR" sz="1800" dirty="0" smtClean="0"/>
              <a:t> , πρωτεύουσα των </a:t>
            </a:r>
            <a:r>
              <a:rPr lang="el-GR" sz="1800" dirty="0" smtClean="0">
                <a:hlinkClick r:id="rId3" tooltip="Ολλανδία"/>
              </a:rPr>
              <a:t>Κάτω Χωρών</a:t>
            </a:r>
            <a:r>
              <a:rPr lang="el-GR" sz="1800" dirty="0" smtClean="0"/>
              <a:t> , έχει περισσότερα από 100 χιλιόμετρα (62 mi) </a:t>
            </a:r>
            <a:r>
              <a:rPr lang="el-GR" sz="1800" i="1" dirty="0" err="1" smtClean="0">
                <a:hlinkClick r:id="rId4" tooltip="Γκράχτ"/>
              </a:rPr>
              <a:t>grachten</a:t>
            </a:r>
            <a:r>
              <a:rPr lang="el-GR" sz="1800" dirty="0" smtClean="0"/>
              <a:t> ( </a:t>
            </a:r>
            <a:r>
              <a:rPr lang="el-GR" sz="1800" dirty="0" smtClean="0">
                <a:hlinkClick r:id="rId5" tooltip="Κανάλι"/>
              </a:rPr>
              <a:t>κανάλια</a:t>
            </a:r>
            <a:r>
              <a:rPr lang="el-GR" sz="1800" dirty="0" smtClean="0"/>
              <a:t> ), περίπου 90 </a:t>
            </a:r>
            <a:r>
              <a:rPr lang="el-GR" sz="1800" dirty="0" smtClean="0">
                <a:hlinkClick r:id="rId6" tooltip="Νησί"/>
              </a:rPr>
              <a:t>νησιά</a:t>
            </a:r>
            <a:r>
              <a:rPr lang="el-GR" sz="1800" dirty="0" smtClean="0"/>
              <a:t> και 1.500 </a:t>
            </a:r>
            <a:r>
              <a:rPr lang="el-GR" sz="1800" dirty="0" smtClean="0">
                <a:hlinkClick r:id="rId7" tooltip="Γέφυρα"/>
              </a:rPr>
              <a:t>γέφυρες</a:t>
            </a:r>
            <a:r>
              <a:rPr lang="el-GR" sz="1800" dirty="0" smtClean="0"/>
              <a:t> . Τα τρία κύρια κανάλια (</a:t>
            </a:r>
            <a:r>
              <a:rPr lang="el-GR" sz="1800" dirty="0" err="1" smtClean="0"/>
              <a:t>Herengracht</a:t>
            </a:r>
            <a:r>
              <a:rPr lang="el-GR" sz="1800" dirty="0" smtClean="0"/>
              <a:t>, </a:t>
            </a:r>
            <a:r>
              <a:rPr lang="el-GR" sz="1800" dirty="0" err="1" smtClean="0"/>
              <a:t>Prinsengracht</a:t>
            </a:r>
            <a:r>
              <a:rPr lang="el-GR" sz="1800" dirty="0" smtClean="0"/>
              <a:t> και </a:t>
            </a:r>
            <a:r>
              <a:rPr lang="el-GR" sz="1800" dirty="0" err="1" smtClean="0"/>
              <a:t>Keizersgracht</a:t>
            </a:r>
            <a:r>
              <a:rPr lang="el-GR" sz="1800" dirty="0" smtClean="0"/>
              <a:t>), που σκάβονταν τον 17ο αιώνα κατά τη διάρκεια της </a:t>
            </a:r>
            <a:r>
              <a:rPr lang="el-GR" sz="1800" dirty="0" smtClean="0">
                <a:hlinkClick r:id="rId8" tooltip="Ολλανδική Χρυσή Εποχή"/>
              </a:rPr>
              <a:t>Ολλανδικής Χρυσής Εποχής</a:t>
            </a:r>
            <a:r>
              <a:rPr lang="el-GR" sz="1800" dirty="0" smtClean="0"/>
              <a:t> , σχηματίζουν ομόκεντρες ζώνες γύρω από την πόλη, γνωστές ως </a:t>
            </a:r>
            <a:r>
              <a:rPr lang="el-GR" sz="1800" dirty="0" err="1" smtClean="0">
                <a:hlinkClick r:id="rId9" tooltip="Grachtengordel"/>
              </a:rPr>
              <a:t>Grachtengordel</a:t>
            </a:r>
            <a:r>
              <a:rPr lang="el-GR" sz="1800" dirty="0" smtClean="0"/>
              <a:t> . Δίπλα στα κύρια κανάλια υπάρχουν 1550 </a:t>
            </a:r>
            <a:r>
              <a:rPr lang="el-GR" sz="1800" dirty="0" smtClean="0">
                <a:hlinkClick r:id="rId10" tooltip="Μνημείο"/>
              </a:rPr>
              <a:t>μνημειώδη κτίρια</a:t>
            </a:r>
            <a:r>
              <a:rPr lang="el-GR" sz="1800" dirty="0" smtClean="0"/>
              <a:t> </a:t>
            </a:r>
            <a:endParaRPr lang="en-US" sz="1800" dirty="0" smtClean="0"/>
          </a:p>
          <a:p>
            <a:endParaRPr lang="el-GR" sz="1800" dirty="0"/>
          </a:p>
        </p:txBody>
      </p:sp>
      <p:pic>
        <p:nvPicPr>
          <p:cNvPr id="4" name="3 - Εικόνα" descr="SINEL.jpg"/>
          <p:cNvPicPr>
            <a:picLocks noChangeAspect="1"/>
          </p:cNvPicPr>
          <p:nvPr/>
        </p:nvPicPr>
        <p:blipFill>
          <a:blip r:embed="rId11"/>
          <a:stretch>
            <a:fillRect/>
          </a:stretch>
        </p:blipFill>
        <p:spPr>
          <a:xfrm>
            <a:off x="1214414" y="3786190"/>
            <a:ext cx="4000528" cy="2768600"/>
          </a:xfrm>
          <a:prstGeom prst="rect">
            <a:avLst/>
          </a:prstGeom>
        </p:spPr>
      </p:pic>
      <p:pic>
        <p:nvPicPr>
          <p:cNvPr id="5" name="4 - Εικόνα" descr="XEREGARXT.jfif"/>
          <p:cNvPicPr>
            <a:picLocks noChangeAspect="1"/>
          </p:cNvPicPr>
          <p:nvPr/>
        </p:nvPicPr>
        <p:blipFill>
          <a:blip r:embed="rId12"/>
          <a:stretch>
            <a:fillRect/>
          </a:stretch>
        </p:blipFill>
        <p:spPr>
          <a:xfrm>
            <a:off x="5286380" y="4143380"/>
            <a:ext cx="2971800" cy="2232660"/>
          </a:xfrm>
          <a:prstGeom prst="rect">
            <a:avLst/>
          </a:prstGeom>
        </p:spPr>
      </p:pic>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ΚΑΠΟΙΕΣ ΕΙΚΟΝΕΣ ΓΙΑ ΤΟ ΤΕΛΟΣ</a:t>
            </a:r>
            <a:endParaRPr lang="el-GR" i="1" dirty="0">
              <a:solidFill>
                <a:schemeClr val="accent2"/>
              </a:solidFill>
            </a:endParaRPr>
          </a:p>
        </p:txBody>
      </p:sp>
      <p:pic>
        <p:nvPicPr>
          <p:cNvPr id="5" name="4 - Θέση περιεχομένου" descr="images (16).jfif"/>
          <p:cNvPicPr>
            <a:picLocks noGrp="1" noChangeAspect="1"/>
          </p:cNvPicPr>
          <p:nvPr>
            <p:ph sz="half" idx="1"/>
          </p:nvPr>
        </p:nvPicPr>
        <p:blipFill>
          <a:blip r:embed="rId2"/>
          <a:stretch>
            <a:fillRect/>
          </a:stretch>
        </p:blipFill>
        <p:spPr>
          <a:xfrm>
            <a:off x="142063" y="1285860"/>
            <a:ext cx="2791157" cy="1857388"/>
          </a:xfrm>
        </p:spPr>
      </p:pic>
      <p:pic>
        <p:nvPicPr>
          <p:cNvPr id="6" name="5 - Θέση περιεχομένου" descr="images (17).jfif"/>
          <p:cNvPicPr>
            <a:picLocks noGrp="1" noChangeAspect="1"/>
          </p:cNvPicPr>
          <p:nvPr>
            <p:ph sz="half" idx="2"/>
          </p:nvPr>
        </p:nvPicPr>
        <p:blipFill>
          <a:blip r:embed="rId3"/>
          <a:stretch>
            <a:fillRect/>
          </a:stretch>
        </p:blipFill>
        <p:spPr>
          <a:xfrm>
            <a:off x="142844" y="3214686"/>
            <a:ext cx="2857520" cy="1428760"/>
          </a:xfrm>
        </p:spPr>
      </p:pic>
      <p:pic>
        <p:nvPicPr>
          <p:cNvPr id="7" name="6 - Εικόνα" descr="images (18).jfif"/>
          <p:cNvPicPr>
            <a:picLocks noChangeAspect="1"/>
          </p:cNvPicPr>
          <p:nvPr/>
        </p:nvPicPr>
        <p:blipFill>
          <a:blip r:embed="rId4"/>
          <a:stretch>
            <a:fillRect/>
          </a:stretch>
        </p:blipFill>
        <p:spPr>
          <a:xfrm>
            <a:off x="3071802" y="1571612"/>
            <a:ext cx="2648309" cy="1483053"/>
          </a:xfrm>
          <a:prstGeom prst="rect">
            <a:avLst/>
          </a:prstGeom>
        </p:spPr>
      </p:pic>
      <p:pic>
        <p:nvPicPr>
          <p:cNvPr id="8" name="7 - Εικόνα" descr="images (19).jfif"/>
          <p:cNvPicPr>
            <a:picLocks noChangeAspect="1"/>
          </p:cNvPicPr>
          <p:nvPr/>
        </p:nvPicPr>
        <p:blipFill>
          <a:blip r:embed="rId5"/>
          <a:stretch>
            <a:fillRect/>
          </a:stretch>
        </p:blipFill>
        <p:spPr>
          <a:xfrm>
            <a:off x="3214678" y="3286124"/>
            <a:ext cx="2519352" cy="1428760"/>
          </a:xfrm>
          <a:prstGeom prst="rect">
            <a:avLst/>
          </a:prstGeom>
        </p:spPr>
      </p:pic>
      <p:pic>
        <p:nvPicPr>
          <p:cNvPr id="9" name="8 - Εικόνα" descr="αρχείο λήψης (21).jfif"/>
          <p:cNvPicPr>
            <a:picLocks noChangeAspect="1"/>
          </p:cNvPicPr>
          <p:nvPr/>
        </p:nvPicPr>
        <p:blipFill>
          <a:blip r:embed="rId6"/>
          <a:stretch>
            <a:fillRect/>
          </a:stretch>
        </p:blipFill>
        <p:spPr>
          <a:xfrm>
            <a:off x="5786446" y="1357298"/>
            <a:ext cx="3143272" cy="1571636"/>
          </a:xfrm>
          <a:prstGeom prst="rect">
            <a:avLst/>
          </a:prstGeom>
        </p:spPr>
      </p:pic>
      <p:pic>
        <p:nvPicPr>
          <p:cNvPr id="10" name="9 - Εικόνα" descr="αρχείο λήψης (27).jfif"/>
          <p:cNvPicPr>
            <a:picLocks noChangeAspect="1"/>
          </p:cNvPicPr>
          <p:nvPr/>
        </p:nvPicPr>
        <p:blipFill>
          <a:blip r:embed="rId7"/>
          <a:stretch>
            <a:fillRect/>
          </a:stretch>
        </p:blipFill>
        <p:spPr>
          <a:xfrm>
            <a:off x="6143636" y="3214686"/>
            <a:ext cx="2449832" cy="1526832"/>
          </a:xfrm>
          <a:prstGeom prst="rect">
            <a:avLst/>
          </a:prstGeom>
        </p:spPr>
      </p:pic>
      <p:pic>
        <p:nvPicPr>
          <p:cNvPr id="11" name="10 - Εικόνα" descr="αρχείο λήψης (24).jfif"/>
          <p:cNvPicPr>
            <a:picLocks noChangeAspect="1"/>
          </p:cNvPicPr>
          <p:nvPr/>
        </p:nvPicPr>
        <p:blipFill>
          <a:blip r:embed="rId8"/>
          <a:stretch>
            <a:fillRect/>
          </a:stretch>
        </p:blipFill>
        <p:spPr>
          <a:xfrm>
            <a:off x="1714480" y="4929198"/>
            <a:ext cx="2576452" cy="1714512"/>
          </a:xfrm>
          <a:prstGeom prst="rect">
            <a:avLst/>
          </a:prstGeom>
        </p:spPr>
      </p:pic>
      <p:pic>
        <p:nvPicPr>
          <p:cNvPr id="12" name="11 - Εικόνα" descr="images (20).jfif"/>
          <p:cNvPicPr>
            <a:picLocks noChangeAspect="1"/>
          </p:cNvPicPr>
          <p:nvPr/>
        </p:nvPicPr>
        <p:blipFill>
          <a:blip r:embed="rId9"/>
          <a:stretch>
            <a:fillRect/>
          </a:stretch>
        </p:blipFill>
        <p:spPr>
          <a:xfrm>
            <a:off x="4500562" y="5000636"/>
            <a:ext cx="2679079" cy="166970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p:txBody>
          <a:bodyPr/>
          <a:lstStyle/>
          <a:p>
            <a:r>
              <a:rPr lang="el-GR" dirty="0" smtClean="0"/>
              <a:t>           </a:t>
            </a:r>
            <a:r>
              <a:rPr lang="el-GR" i="1" dirty="0" smtClean="0">
                <a:solidFill>
                  <a:schemeClr val="accent2"/>
                </a:solidFill>
              </a:rPr>
              <a:t> ΠΗΓΕΣ</a:t>
            </a:r>
            <a:endParaRPr lang="el-GR" i="1" dirty="0">
              <a:solidFill>
                <a:schemeClr val="accent2"/>
              </a:solidFill>
            </a:endParaRPr>
          </a:p>
        </p:txBody>
      </p:sp>
      <p:sp>
        <p:nvSpPr>
          <p:cNvPr id="9" name="8 - Θέση περιεχομένου"/>
          <p:cNvSpPr>
            <a:spLocks noGrp="1"/>
          </p:cNvSpPr>
          <p:nvPr>
            <p:ph idx="1"/>
          </p:nvPr>
        </p:nvSpPr>
        <p:spPr/>
        <p:txBody>
          <a:bodyPr/>
          <a:lstStyle/>
          <a:p>
            <a:r>
              <a:rPr lang="en-US" dirty="0" smtClean="0">
                <a:solidFill>
                  <a:srgbClr val="FF0000"/>
                </a:solidFill>
                <a:hlinkClick r:id="rId2"/>
              </a:rPr>
              <a:t>https://el.wikipedia.org/wiki/%CE%9F%CE%BB%CE%BB%CE%B1%CE%BD%CE%B4%CE%AF%CE%B1</a:t>
            </a:r>
            <a:endParaRPr lang="el-GR" dirty="0" smtClean="0">
              <a:solidFill>
                <a:srgbClr val="FF0000"/>
              </a:solidFill>
            </a:endParaRPr>
          </a:p>
          <a:p>
            <a:r>
              <a:rPr lang="en-US" dirty="0" smtClean="0">
                <a:hlinkClick r:id="rId3"/>
              </a:rPr>
              <a:t>https://www.clickatlife.gr/geusi/story/32864</a:t>
            </a:r>
            <a:endParaRPr lang="el-GR" dirty="0" smtClean="0"/>
          </a:p>
          <a:p>
            <a:r>
              <a:rPr lang="el-GR" dirty="0" smtClean="0">
                <a:solidFill>
                  <a:srgbClr val="FF0000"/>
                </a:solidFill>
              </a:rPr>
              <a:t>Οι εικόνες είναι από </a:t>
            </a:r>
            <a:r>
              <a:rPr lang="en-US" dirty="0" smtClean="0">
                <a:solidFill>
                  <a:srgbClr val="FF0000"/>
                </a:solidFill>
              </a:rPr>
              <a:t>Google</a:t>
            </a:r>
            <a:endParaRPr lang="el-GR" dirty="0">
              <a:solidFill>
                <a:srgbClr val="FF0000"/>
              </a:solidFill>
            </a:endParaRPr>
          </a:p>
        </p:txBody>
      </p:sp>
    </p:spTree>
  </p:cSld>
  <p:clrMapOvr>
    <a:masterClrMapping/>
  </p:clrMapOvr>
  <p:transition>
    <p:cover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ΟΛΛΑΝΔΙΑ</a:t>
            </a:r>
            <a:endParaRPr lang="el-GR" i="1" dirty="0">
              <a:solidFill>
                <a:schemeClr val="accent2"/>
              </a:solidFill>
            </a:endParaRPr>
          </a:p>
        </p:txBody>
      </p:sp>
      <p:sp>
        <p:nvSpPr>
          <p:cNvPr id="3" name="2 - Θέση περιεχομένου"/>
          <p:cNvSpPr>
            <a:spLocks noGrp="1"/>
          </p:cNvSpPr>
          <p:nvPr>
            <p:ph idx="1"/>
          </p:nvPr>
        </p:nvSpPr>
        <p:spPr/>
        <p:txBody>
          <a:bodyPr/>
          <a:lstStyle/>
          <a:p>
            <a:r>
              <a:rPr lang="el-GR" dirty="0" smtClean="0">
                <a:solidFill>
                  <a:schemeClr val="accent2"/>
                </a:solidFill>
              </a:rPr>
              <a:t>ΓΙΑΝΝΟΠΟΥΛΟΥ   ΕΛΕΝΑ   Β’1 </a:t>
            </a:r>
          </a:p>
          <a:p>
            <a:r>
              <a:rPr lang="el-GR" sz="4000" dirty="0" smtClean="0">
                <a:solidFill>
                  <a:schemeClr val="accent2"/>
                </a:solidFill>
              </a:rPr>
              <a:t>1</a:t>
            </a:r>
            <a:r>
              <a:rPr lang="el-GR" sz="2400" baseline="30000" dirty="0" smtClean="0">
                <a:solidFill>
                  <a:schemeClr val="accent2"/>
                </a:solidFill>
              </a:rPr>
              <a:t>ο</a:t>
            </a:r>
            <a:r>
              <a:rPr lang="el-GR" sz="2400" dirty="0" smtClean="0">
                <a:solidFill>
                  <a:schemeClr val="accent2"/>
                </a:solidFill>
              </a:rPr>
              <a:t>  </a:t>
            </a:r>
            <a:r>
              <a:rPr lang="el-GR" sz="3200" dirty="0" smtClean="0">
                <a:solidFill>
                  <a:schemeClr val="accent2"/>
                </a:solidFill>
              </a:rPr>
              <a:t>ΓΥΜΝΑΣΙΟ ΑΡΓΟΥΣ </a:t>
            </a:r>
          </a:p>
          <a:p>
            <a:r>
              <a:rPr lang="el-GR" sz="3200" dirty="0" smtClean="0">
                <a:solidFill>
                  <a:schemeClr val="accent2"/>
                </a:solidFill>
              </a:rPr>
              <a:t>2020-2021</a:t>
            </a:r>
            <a:endParaRPr lang="el-GR" sz="4000" dirty="0">
              <a:solidFill>
                <a:schemeClr val="accent2"/>
              </a:solidFill>
            </a:endParaRPr>
          </a:p>
        </p:txBody>
      </p:sp>
      <p:pic>
        <p:nvPicPr>
          <p:cNvPr id="4" name="3 - Εικόνα" descr="αρχείο λήψης (28).jfif"/>
          <p:cNvPicPr>
            <a:picLocks noChangeAspect="1"/>
          </p:cNvPicPr>
          <p:nvPr/>
        </p:nvPicPr>
        <p:blipFill>
          <a:blip r:embed="rId2"/>
          <a:stretch>
            <a:fillRect/>
          </a:stretch>
        </p:blipFill>
        <p:spPr>
          <a:xfrm>
            <a:off x="5143504" y="3857628"/>
            <a:ext cx="3151254" cy="2000264"/>
          </a:xfrm>
          <a:prstGeom prst="rect">
            <a:avLst/>
          </a:prstGeom>
        </p:spPr>
      </p:pic>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accent2">
                    <a:lumMod val="75000"/>
                  </a:schemeClr>
                </a:solidFill>
              </a:rPr>
              <a:t>ΚΑΠΟΙΑ ΒΑΣΙΚΑ ΣΤΟΙΧΕΙΑ ΤΗΣ ΟΛΛΑΝΔΙΑΣ</a:t>
            </a:r>
            <a:endParaRPr lang="el-GR" dirty="0">
              <a:solidFill>
                <a:schemeClr val="accent2">
                  <a:lumMod val="75000"/>
                </a:schemeClr>
              </a:solidFill>
            </a:endParaRPr>
          </a:p>
        </p:txBody>
      </p:sp>
      <p:sp>
        <p:nvSpPr>
          <p:cNvPr id="3" name="2 - Θέση περιεχομένου"/>
          <p:cNvSpPr>
            <a:spLocks noGrp="1"/>
          </p:cNvSpPr>
          <p:nvPr>
            <p:ph idx="1"/>
          </p:nvPr>
        </p:nvSpPr>
        <p:spPr/>
        <p:txBody>
          <a:bodyPr>
            <a:normAutofit/>
          </a:bodyPr>
          <a:lstStyle/>
          <a:p>
            <a:r>
              <a:rPr lang="el-GR" sz="2400" dirty="0" smtClean="0">
                <a:solidFill>
                  <a:schemeClr val="tx1">
                    <a:lumMod val="95000"/>
                  </a:schemeClr>
                </a:solidFill>
              </a:rPr>
              <a:t>H Ολλανδία είναι το ευρωπαϊκό τμήμα του </a:t>
            </a:r>
            <a:r>
              <a:rPr lang="el-GR" sz="2400" dirty="0" smtClean="0">
                <a:solidFill>
                  <a:schemeClr val="tx1">
                    <a:lumMod val="95000"/>
                  </a:schemeClr>
                </a:solidFill>
                <a:hlinkClick r:id="rId2"/>
              </a:rPr>
              <a:t>Βασιλείου των Κάτω Χωρών</a:t>
            </a:r>
            <a:r>
              <a:rPr lang="el-GR" sz="2400" dirty="0" smtClean="0">
                <a:solidFill>
                  <a:schemeClr val="tx1">
                    <a:lumMod val="95000"/>
                  </a:schemeClr>
                </a:solidFill>
              </a:rPr>
              <a:t> . Είναι μια μικρή, πυκνοκατοικημένη χώρα που βρίσκεται στη </a:t>
            </a:r>
            <a:r>
              <a:rPr lang="el-GR" sz="2400" dirty="0" smtClean="0">
                <a:solidFill>
                  <a:schemeClr val="tx1">
                    <a:lumMod val="95000"/>
                  </a:schemeClr>
                </a:solidFill>
                <a:hlinkClick r:id="rId3" tooltip="Δυτική Ευρώπη"/>
              </a:rPr>
              <a:t>Δυτική Ευρώπη</a:t>
            </a:r>
            <a:r>
              <a:rPr lang="el-GR" sz="2400" dirty="0" smtClean="0">
                <a:solidFill>
                  <a:schemeClr val="tx1">
                    <a:lumMod val="95000"/>
                  </a:schemeClr>
                </a:solidFill>
              </a:rPr>
              <a:t>, με τρεις νησιωτικές περιοχές στην </a:t>
            </a:r>
            <a:r>
              <a:rPr lang="el-GR" sz="2400" dirty="0" smtClean="0">
                <a:solidFill>
                  <a:schemeClr val="tx1">
                    <a:lumMod val="95000"/>
                  </a:schemeClr>
                </a:solidFill>
                <a:hlinkClick r:id="rId4" tooltip="Καραϊβική"/>
              </a:rPr>
              <a:t>Καραϊβική</a:t>
            </a:r>
            <a:r>
              <a:rPr lang="el-GR" sz="2400" dirty="0" smtClean="0"/>
              <a:t>.</a:t>
            </a:r>
          </a:p>
          <a:p>
            <a:r>
              <a:rPr lang="el-GR" sz="2400" dirty="0" smtClean="0"/>
              <a:t>Η ευρέως διαδεδομένη ονομασία (Ολλανδία) προέκυψε από την περιοχή της </a:t>
            </a:r>
            <a:r>
              <a:rPr lang="el-GR" sz="2400" i="1" dirty="0" smtClean="0">
                <a:hlinkClick r:id="rId5" tooltip="Ολλανδία (περιοχή)"/>
              </a:rPr>
              <a:t>Ολλανδίας</a:t>
            </a:r>
            <a:r>
              <a:rPr lang="el-GR" sz="2400" dirty="0" smtClean="0"/>
              <a:t>, στην οποία εμπεριέχονται δύο μόνο από τις δώδεκα επαρχίες του κράτους των Κάτω Χωρών. Η χώρα περιβάλλεται από τη </a:t>
            </a:r>
            <a:r>
              <a:rPr lang="el-GR" sz="2400" dirty="0" smtClean="0">
                <a:hlinkClick r:id="rId6" tooltip="Βόρεια Θάλασσα"/>
              </a:rPr>
              <a:t>Βόρεια Θάλασσα</a:t>
            </a:r>
            <a:r>
              <a:rPr lang="el-GR" sz="2400" dirty="0" smtClean="0"/>
              <a:t>, το </a:t>
            </a:r>
            <a:r>
              <a:rPr lang="el-GR" sz="2400" dirty="0" smtClean="0">
                <a:hlinkClick r:id="rId7" tooltip="Βέλγιο"/>
              </a:rPr>
              <a:t>Βέλγιο</a:t>
            </a:r>
            <a:r>
              <a:rPr lang="el-GR" sz="2400" dirty="0" smtClean="0"/>
              <a:t> και τη </a:t>
            </a:r>
            <a:r>
              <a:rPr lang="el-GR" sz="2400" u="sng" dirty="0" smtClean="0">
                <a:hlinkClick r:id="rId8"/>
              </a:rPr>
              <a:t>Γερμανία</a:t>
            </a:r>
            <a:r>
              <a:rPr lang="el-GR" sz="2400" dirty="0" smtClean="0"/>
              <a:t>.</a:t>
            </a:r>
          </a:p>
          <a:p>
            <a:r>
              <a:rPr lang="el-GR" sz="2400" dirty="0" smtClean="0"/>
              <a:t>Η πρωτεύουσα της είναι το </a:t>
            </a:r>
            <a:r>
              <a:rPr lang="el-GR" sz="2400" u="sng" dirty="0" smtClean="0">
                <a:solidFill>
                  <a:schemeClr val="accent3">
                    <a:lumMod val="75000"/>
                  </a:schemeClr>
                </a:solidFill>
              </a:rPr>
              <a:t>Άμστερνταμ</a:t>
            </a:r>
            <a:r>
              <a:rPr lang="el-GR" sz="2400" u="sng" dirty="0" smtClean="0">
                <a:solidFill>
                  <a:schemeClr val="accent3"/>
                </a:solidFill>
              </a:rPr>
              <a:t> </a:t>
            </a:r>
            <a:endParaRPr lang="el-GR" sz="2400" u="sng" dirty="0">
              <a:solidFill>
                <a:schemeClr val="accent3"/>
              </a:solidFill>
            </a:endParaRPr>
          </a:p>
        </p:txBody>
      </p:sp>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1"/>
          </a:solidFill>
        </p:spPr>
        <p:txBody>
          <a:bodyPr/>
          <a:lstStyle/>
          <a:p>
            <a:r>
              <a:rPr lang="el-GR" b="1" i="1" dirty="0" smtClean="0">
                <a:solidFill>
                  <a:schemeClr val="accent2">
                    <a:lumMod val="75000"/>
                  </a:schemeClr>
                </a:solidFill>
              </a:rPr>
              <a:t>ΓΕΩΓΡΑΦΙΚΑ</a:t>
            </a:r>
            <a:r>
              <a:rPr lang="el-GR" dirty="0" smtClean="0">
                <a:solidFill>
                  <a:schemeClr val="accent2">
                    <a:lumMod val="75000"/>
                  </a:schemeClr>
                </a:solidFill>
              </a:rPr>
              <a:t> ΣΤΟΙΧΕΙΑ</a:t>
            </a:r>
            <a:endParaRPr lang="el-GR" dirty="0">
              <a:solidFill>
                <a:schemeClr val="accent2">
                  <a:lumMod val="75000"/>
                </a:schemeClr>
              </a:solidFill>
            </a:endParaRPr>
          </a:p>
        </p:txBody>
      </p:sp>
      <p:sp>
        <p:nvSpPr>
          <p:cNvPr id="4" name="3 - Θέση περιεχομένου"/>
          <p:cNvSpPr>
            <a:spLocks noGrp="1"/>
          </p:cNvSpPr>
          <p:nvPr>
            <p:ph sz="half" idx="1"/>
          </p:nvPr>
        </p:nvSpPr>
        <p:spPr>
          <a:xfrm>
            <a:off x="0" y="1142985"/>
            <a:ext cx="4643438" cy="5715016"/>
          </a:xfrm>
        </p:spPr>
        <p:txBody>
          <a:bodyPr>
            <a:noAutofit/>
          </a:bodyPr>
          <a:lstStyle/>
          <a:p>
            <a:r>
              <a:rPr lang="el-GR" sz="1800" dirty="0" smtClean="0"/>
              <a:t>Η Ολλανδία έχει έκταση 33.491 </a:t>
            </a:r>
            <a:r>
              <a:rPr lang="el-GR" sz="1800" dirty="0" err="1" smtClean="0"/>
              <a:t>τ.χλμ</a:t>
            </a:r>
            <a:r>
              <a:rPr lang="el-GR" sz="1800" dirty="0" smtClean="0"/>
              <a:t>. ξηράς και, αν ληφθεί υπ' όψιν και το 20% της θαλάσσιας έκτασης συνολική επιφάνεια: 41.526 </a:t>
            </a:r>
            <a:r>
              <a:rPr lang="el-GR" sz="1800" dirty="0" err="1" smtClean="0">
                <a:hlinkClick r:id="rId2" tooltip="Τετραγωνικό χιλιόμετρο"/>
              </a:rPr>
              <a:t>τ.χλμ</a:t>
            </a:r>
            <a:r>
              <a:rPr lang="el-GR" sz="1800" dirty="0" smtClean="0">
                <a:hlinkClick r:id="rId2" tooltip="Τετραγωνικό χιλιόμετρο"/>
              </a:rPr>
              <a:t>.</a:t>
            </a:r>
            <a:r>
              <a:rPr lang="el-GR" sz="1800" dirty="0" smtClean="0"/>
              <a:t> Η μισή χώρα βρίσκεται λιγότερο από ένα μέτρο πάνω από την επιφάνεια της θάλασσας, ενώ το 1/4 κάτω από το επίπεδο της θάλασσας. Το ψηλότερο σημείο της χώρας είναι το </a:t>
            </a:r>
            <a:r>
              <a:rPr lang="el-GR" sz="1800" dirty="0" err="1" smtClean="0">
                <a:hlinkClick r:id="rId3" tooltip="Φάαλσερμπερχ (δεν έχει γραφτεί ακόμα)"/>
              </a:rPr>
              <a:t>Φάαλσερμπερχ</a:t>
            </a:r>
            <a:r>
              <a:rPr lang="el-GR" sz="1800" dirty="0" smtClean="0"/>
              <a:t>  στα νότια της χώρας, στα σύνορα με το </a:t>
            </a:r>
            <a:r>
              <a:rPr lang="el-GR" sz="1800" dirty="0" smtClean="0">
                <a:hlinkClick r:id="rId4" tooltip="Βέλγιο"/>
              </a:rPr>
              <a:t>Βέλγιο</a:t>
            </a:r>
            <a:r>
              <a:rPr lang="el-GR" sz="1800" dirty="0" smtClean="0"/>
              <a:t> και τη </a:t>
            </a:r>
            <a:r>
              <a:rPr lang="el-GR" sz="1800" dirty="0" smtClean="0">
                <a:hlinkClick r:id="rId5" tooltip="Γερμανία"/>
              </a:rPr>
              <a:t>Γερμανία</a:t>
            </a:r>
            <a:r>
              <a:rPr lang="el-GR" sz="1800" dirty="0" smtClean="0"/>
              <a:t> και έχει υψόμετρο μόλις 321 μέτρα. Το χαμηλότερο σημείο της χώρας βρίσκεται στο δήμο </a:t>
            </a:r>
            <a:r>
              <a:rPr lang="el-GR" sz="1800" dirty="0" err="1" smtClean="0">
                <a:hlinkClick r:id="rId6" tooltip="Νίουερκερκ αν ντεν Άισελ (δεν έχει γραφτεί ακόμα)"/>
              </a:rPr>
              <a:t>Νίουερκερκ</a:t>
            </a:r>
            <a:r>
              <a:rPr lang="el-GR" sz="1800" dirty="0" smtClean="0">
                <a:hlinkClick r:id="rId6" tooltip="Νίουερκερκ αν ντεν Άισελ (δεν έχει γραφτεί ακόμα)"/>
              </a:rPr>
              <a:t> αν </a:t>
            </a:r>
            <a:r>
              <a:rPr lang="el-GR" sz="1800" dirty="0" err="1" smtClean="0">
                <a:hlinkClick r:id="rId6" tooltip="Νίουερκερκ αν ντεν Άισελ (δεν έχει γραφτεί ακόμα)"/>
              </a:rPr>
              <a:t>ντεν</a:t>
            </a:r>
            <a:r>
              <a:rPr lang="el-GR" sz="1800" dirty="0" smtClean="0">
                <a:hlinkClick r:id="rId6" tooltip="Νίουερκερκ αν ντεν Άισελ (δεν έχει γραφτεί ακόμα)"/>
              </a:rPr>
              <a:t> </a:t>
            </a:r>
            <a:r>
              <a:rPr lang="el-GR" sz="1800" dirty="0" err="1" smtClean="0">
                <a:hlinkClick r:id="rId6" tooltip="Νίουερκερκ αν ντεν Άισελ (δεν έχει γραφτεί ακόμα)"/>
              </a:rPr>
              <a:t>Άισελ</a:t>
            </a:r>
            <a:r>
              <a:rPr lang="el-GR" sz="1800" dirty="0" smtClean="0"/>
              <a:t> και βρίσκεται 6,76 μέτρα </a:t>
            </a:r>
            <a:r>
              <a:rPr lang="el-GR" sz="1800" i="1" dirty="0" smtClean="0"/>
              <a:t>κάτω</a:t>
            </a:r>
            <a:r>
              <a:rPr lang="el-GR" sz="1800" dirty="0" smtClean="0"/>
              <a:t> από την επιφάνεια της θάλασσας, αποτελώντας έτσι το </a:t>
            </a:r>
            <a:r>
              <a:rPr lang="el-GR" sz="1800" dirty="0" smtClean="0">
                <a:hlinkClick r:id="rId7" tooltip="Ακραία σημεία της Ευρώπης"/>
              </a:rPr>
              <a:t>χαμηλότερο σημείο της Ευρώπης</a:t>
            </a:r>
            <a:r>
              <a:rPr lang="el-GR" sz="1800" dirty="0" smtClean="0"/>
              <a:t>. Το τοπίο είναι γενικά πιο λοφώδες στα ανατολικά και νότια της χώρας.</a:t>
            </a:r>
            <a:endParaRPr lang="el-GR" sz="1800" dirty="0"/>
          </a:p>
        </p:txBody>
      </p:sp>
      <p:pic>
        <p:nvPicPr>
          <p:cNvPr id="6" name="5 - Θέση περιεχομένου" descr="images (16).jfif"/>
          <p:cNvPicPr>
            <a:picLocks noGrp="1" noChangeAspect="1"/>
          </p:cNvPicPr>
          <p:nvPr>
            <p:ph sz="half" idx="2"/>
          </p:nvPr>
        </p:nvPicPr>
        <p:blipFill>
          <a:blip r:embed="rId8"/>
          <a:stretch>
            <a:fillRect/>
          </a:stretch>
        </p:blipFill>
        <p:spPr>
          <a:xfrm>
            <a:off x="5143504" y="1214422"/>
            <a:ext cx="3500462" cy="2643206"/>
          </a:xfrm>
        </p:spPr>
      </p:pic>
      <p:pic>
        <p:nvPicPr>
          <p:cNvPr id="7" name="6 - Εικόνα" descr="αρχείο λήψης (21).jfif"/>
          <p:cNvPicPr>
            <a:picLocks noChangeAspect="1"/>
          </p:cNvPicPr>
          <p:nvPr/>
        </p:nvPicPr>
        <p:blipFill>
          <a:blip r:embed="rId9"/>
          <a:stretch>
            <a:fillRect/>
          </a:stretch>
        </p:blipFill>
        <p:spPr>
          <a:xfrm>
            <a:off x="5214942" y="4071942"/>
            <a:ext cx="3357586" cy="1857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ΚΛΙΜΑ</a:t>
            </a:r>
            <a:endParaRPr lang="el-GR" i="1" dirty="0">
              <a:solidFill>
                <a:schemeClr val="accent2"/>
              </a:solidFill>
            </a:endParaRPr>
          </a:p>
        </p:txBody>
      </p:sp>
      <p:sp>
        <p:nvSpPr>
          <p:cNvPr id="3" name="2 - Θέση περιεχομένου"/>
          <p:cNvSpPr>
            <a:spLocks noGrp="1"/>
          </p:cNvSpPr>
          <p:nvPr>
            <p:ph sz="half" idx="1"/>
          </p:nvPr>
        </p:nvSpPr>
        <p:spPr>
          <a:xfrm>
            <a:off x="214282" y="1071546"/>
            <a:ext cx="4429156" cy="5786453"/>
          </a:xfrm>
        </p:spPr>
        <p:txBody>
          <a:bodyPr>
            <a:noAutofit/>
          </a:bodyPr>
          <a:lstStyle/>
          <a:p>
            <a:r>
              <a:rPr lang="el-GR" sz="1600" dirty="0" smtClean="0"/>
              <a:t>Το κλίμα είναι </a:t>
            </a:r>
            <a:r>
              <a:rPr lang="el-GR" sz="1600" dirty="0" smtClean="0">
                <a:hlinkClick r:id="rId2" tooltip="Ωκεάνιο κλίμα"/>
              </a:rPr>
              <a:t>ωκεάνιο</a:t>
            </a:r>
            <a:r>
              <a:rPr lang="el-GR" sz="1600" dirty="0" smtClean="0"/>
              <a:t> με δυτικούς ανέμους ως επί το πλείστον. Οι βροχές είναι άφθονες όλο τον χρόνο (εκτός του χειμώνα), ενώ οι θερμοκρασίες είναι σχετικά ήπιες το χειμώνα και δροσερές το καλοκαίρι. Χιονοπτώσεις συμβαίνουν κυρίως από τις αρχές Δεκεμβρίου έως και τα τέλη Φεβρουαρίου. Βροχές έχει όλο τον υπόλοιπο χρόνο και κυρίως τους καλοκαιρινούς μήνες. Οι θερμοκρασίες κυμαίνονται από -1,-2 έως 4-5 βαθμούς το χειμώνα και από 11-12 έως 20-22 βαθμούς το καλοκαίρι. Οι διαφορές θερμοκρασίας τόσο κατά το καλοκαίρι όσο και κατά και χειμώνα είναι σχετικά μικρές, και αυτό συμβαίνει διότι το χειμώνα ένα θερμό ρεύμα, το οποίο έρχεται κάθε χρόνο από τον κόλπο του Μεξικού, επηρεάζει τη θερμοκρασία της θάλασσας, με αποτέλεσμα να μην παγώνει σχεδόν ποτέ. Εάν δεν συνέβαινε αυτό, υπολογίζεται πως το Άμστερνταμ το χειμώνα θα είχε μέση θερμοκρασία γύρω στους -10 βαθμούς Κελσίου.</a:t>
            </a:r>
            <a:endParaRPr lang="el-GR" sz="1600" dirty="0"/>
          </a:p>
        </p:txBody>
      </p:sp>
      <p:pic>
        <p:nvPicPr>
          <p:cNvPr id="5" name="4 - Θέση περιεχομένου" descr="images (17).jfif"/>
          <p:cNvPicPr>
            <a:picLocks noGrp="1" noChangeAspect="1"/>
          </p:cNvPicPr>
          <p:nvPr>
            <p:ph sz="half" idx="2"/>
          </p:nvPr>
        </p:nvPicPr>
        <p:blipFill>
          <a:blip r:embed="rId3"/>
          <a:stretch>
            <a:fillRect/>
          </a:stretch>
        </p:blipFill>
        <p:spPr>
          <a:xfrm>
            <a:off x="5143504" y="1285860"/>
            <a:ext cx="3665508" cy="2214578"/>
          </a:xfrm>
        </p:spPr>
      </p:pic>
      <p:pic>
        <p:nvPicPr>
          <p:cNvPr id="6" name="5 - Εικόνα" descr="αρχείο λήψης (25).jfif"/>
          <p:cNvPicPr>
            <a:picLocks noChangeAspect="1"/>
          </p:cNvPicPr>
          <p:nvPr/>
        </p:nvPicPr>
        <p:blipFill>
          <a:blip r:embed="rId4"/>
          <a:stretch>
            <a:fillRect/>
          </a:stretch>
        </p:blipFill>
        <p:spPr>
          <a:xfrm>
            <a:off x="4929190" y="4143380"/>
            <a:ext cx="3500462" cy="2143140"/>
          </a:xfrm>
          <a:prstGeom prst="rect">
            <a:avLst/>
          </a:prstGeom>
        </p:spPr>
      </p:pic>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ΤΕΧΝΕΣ</a:t>
            </a:r>
            <a:r>
              <a:rPr lang="el-GR" b="1" i="1" dirty="0" smtClean="0">
                <a:solidFill>
                  <a:schemeClr val="accent2"/>
                </a:solidFill>
              </a:rPr>
              <a:t> </a:t>
            </a:r>
            <a:r>
              <a:rPr lang="el-GR" i="1" dirty="0" smtClean="0">
                <a:solidFill>
                  <a:schemeClr val="accent2"/>
                </a:solidFill>
              </a:rPr>
              <a:t>ΚΑΙ</a:t>
            </a:r>
            <a:r>
              <a:rPr lang="el-GR" b="1" i="1" dirty="0" smtClean="0">
                <a:solidFill>
                  <a:schemeClr val="accent2"/>
                </a:solidFill>
              </a:rPr>
              <a:t> </a:t>
            </a:r>
            <a:r>
              <a:rPr lang="el-GR" i="1" dirty="0" smtClean="0">
                <a:solidFill>
                  <a:schemeClr val="accent2"/>
                </a:solidFill>
              </a:rPr>
              <a:t>ΠΟΛΙΤΙΣΜΟΣ</a:t>
            </a:r>
            <a:r>
              <a:rPr lang="el-GR" b="1" i="1" dirty="0" smtClean="0">
                <a:solidFill>
                  <a:schemeClr val="accent2"/>
                </a:solidFill>
              </a:rPr>
              <a:t/>
            </a:r>
            <a:br>
              <a:rPr lang="el-GR" b="1" i="1" dirty="0" smtClean="0">
                <a:solidFill>
                  <a:schemeClr val="accent2"/>
                </a:solidFill>
              </a:rPr>
            </a:br>
            <a:endParaRPr lang="el-GR" b="1" i="1" dirty="0">
              <a:solidFill>
                <a:schemeClr val="accent2"/>
              </a:solidFill>
            </a:endParaRPr>
          </a:p>
        </p:txBody>
      </p:sp>
      <p:sp>
        <p:nvSpPr>
          <p:cNvPr id="3" name="2 - Θέση περιεχομένου"/>
          <p:cNvSpPr>
            <a:spLocks noGrp="1"/>
          </p:cNvSpPr>
          <p:nvPr>
            <p:ph sz="half" idx="1"/>
          </p:nvPr>
        </p:nvSpPr>
        <p:spPr>
          <a:xfrm>
            <a:off x="214282" y="1428737"/>
            <a:ext cx="5000660" cy="5286412"/>
          </a:xfrm>
        </p:spPr>
        <p:txBody>
          <a:bodyPr>
            <a:normAutofit fontScale="62500" lnSpcReduction="20000"/>
          </a:bodyPr>
          <a:lstStyle/>
          <a:p>
            <a:r>
              <a:rPr lang="el-GR" dirty="0" smtClean="0"/>
              <a:t>Η Ολλανδία είναι γνωστή παγκοσμίως για τους ζωγράφους της και τους εν γένει εικαστικούς καλλιτέχνες. Ο οικονομικός πλούτος του 17ου αιώνα γέννησε μια πλειάδα αριστουργηματικών καλλιτεχνών, όπως τον </a:t>
            </a:r>
            <a:r>
              <a:rPr lang="el-GR" dirty="0" smtClean="0">
                <a:hlinkClick r:id="rId2" tooltip="Ρέμπραντ"/>
              </a:rPr>
              <a:t>Ρέμπραντ</a:t>
            </a:r>
            <a:r>
              <a:rPr lang="el-GR" dirty="0" smtClean="0"/>
              <a:t> και τον </a:t>
            </a:r>
            <a:r>
              <a:rPr lang="el-GR" dirty="0" smtClean="0">
                <a:hlinkClick r:id="rId3" tooltip="Γιοχάνες Βερμέερ"/>
              </a:rPr>
              <a:t>Γιοχάνες </a:t>
            </a:r>
            <a:r>
              <a:rPr lang="el-GR" dirty="0" err="1" smtClean="0">
                <a:hlinkClick r:id="rId3" tooltip="Γιοχάνες Βερμέερ"/>
              </a:rPr>
              <a:t>Βερμέερ</a:t>
            </a:r>
            <a:r>
              <a:rPr lang="el-GR" dirty="0" smtClean="0"/>
              <a:t>, ενώ η νεότερη εποχή συνδέθηκε με τα ηχηρά ονόματα του </a:t>
            </a:r>
            <a:r>
              <a:rPr lang="el-GR" dirty="0" smtClean="0">
                <a:hlinkClick r:id="rId4" tooltip="Βίνσεντ βαν Γκογκ"/>
              </a:rPr>
              <a:t>Βίνσεντ βαν Γκογκ</a:t>
            </a:r>
            <a:r>
              <a:rPr lang="el-GR" dirty="0" smtClean="0"/>
              <a:t> και του </a:t>
            </a:r>
            <a:r>
              <a:rPr lang="el-GR" dirty="0" smtClean="0">
                <a:hlinkClick r:id="rId5" tooltip="Πητ Μοντριάν"/>
              </a:rPr>
              <a:t>Πητ </a:t>
            </a:r>
            <a:r>
              <a:rPr lang="el-GR" dirty="0" err="1" smtClean="0">
                <a:hlinkClick r:id="rId5" tooltip="Πητ Μοντριάν"/>
              </a:rPr>
              <a:t>Μοντριάν</a:t>
            </a:r>
            <a:r>
              <a:rPr lang="el-GR" dirty="0" smtClean="0"/>
              <a:t>. Τα έργα του χαράκτη </a:t>
            </a:r>
            <a:r>
              <a:rPr lang="el-GR" dirty="0" err="1" smtClean="0">
                <a:hlinkClick r:id="rId6" tooltip="Μαουρίτς Κορνέλις Έσερ"/>
              </a:rPr>
              <a:t>Μαουρίτς</a:t>
            </a:r>
            <a:r>
              <a:rPr lang="el-GR" dirty="0" smtClean="0">
                <a:hlinkClick r:id="rId6" tooltip="Μαουρίτς Κορνέλις Έσερ"/>
              </a:rPr>
              <a:t> </a:t>
            </a:r>
            <a:r>
              <a:rPr lang="el-GR" dirty="0" err="1" smtClean="0">
                <a:hlinkClick r:id="rId6" tooltip="Μαουρίτς Κορνέλις Έσερ"/>
              </a:rPr>
              <a:t>Κορνέλις</a:t>
            </a:r>
            <a:r>
              <a:rPr lang="el-GR" dirty="0" smtClean="0">
                <a:hlinkClick r:id="rId6" tooltip="Μαουρίτς Κορνέλις Έσερ"/>
              </a:rPr>
              <a:t> </a:t>
            </a:r>
            <a:r>
              <a:rPr lang="el-GR" dirty="0" err="1" smtClean="0">
                <a:hlinkClick r:id="rId6" tooltip="Μαουρίτς Κορνέλις Έσερ"/>
              </a:rPr>
              <a:t>Έσερ</a:t>
            </a:r>
            <a:r>
              <a:rPr lang="el-GR" dirty="0" smtClean="0"/>
              <a:t> αφήνουν ακόμη και σήμερα τα αποτυπώματά τους στα έργα άλλων καλλιτεχνών.</a:t>
            </a:r>
          </a:p>
          <a:p>
            <a:r>
              <a:rPr lang="el-GR" dirty="0" smtClean="0"/>
              <a:t>Από τον κόσμο των γραμμάτων, τα ονόματα </a:t>
            </a:r>
            <a:r>
              <a:rPr lang="el-GR" dirty="0" smtClean="0">
                <a:hlinkClick r:id="rId7" tooltip="Έρασμος"/>
              </a:rPr>
              <a:t>Έρασμος</a:t>
            </a:r>
            <a:r>
              <a:rPr lang="el-GR" dirty="0" smtClean="0"/>
              <a:t> και </a:t>
            </a:r>
            <a:r>
              <a:rPr lang="el-GR" dirty="0" smtClean="0">
                <a:hlinkClick r:id="rId8" tooltip="Σπινόζα"/>
              </a:rPr>
              <a:t>Σπινόζα</a:t>
            </a:r>
            <a:r>
              <a:rPr lang="el-GR" dirty="0" smtClean="0"/>
              <a:t> κατέχουν μια θέση στην παγκόσμια ιστορία, αμφότεροι φιλόσοφοι με έδρα την Ολλανδία. Μεγάλης αξίας είναι και το έργο του </a:t>
            </a:r>
            <a:r>
              <a:rPr lang="el-GR" dirty="0" smtClean="0">
                <a:hlinkClick r:id="rId9" tooltip="Καρτέσιος"/>
              </a:rPr>
              <a:t>Καρτέσιου</a:t>
            </a:r>
            <a:r>
              <a:rPr lang="el-GR" dirty="0" smtClean="0"/>
              <a:t>, που πραγματοποιήθηκε ως επί το πλείστον στην Ολλανδία, όπως επίσης και η εφεύρεση του εκκρεμούς ρολογιού από τον </a:t>
            </a:r>
            <a:r>
              <a:rPr lang="el-GR" dirty="0" smtClean="0">
                <a:hlinkClick r:id="rId10" tooltip="Κρίστιαν Χόυχενς"/>
              </a:rPr>
              <a:t>Κρίστιαν </a:t>
            </a:r>
            <a:r>
              <a:rPr lang="el-GR" dirty="0" err="1" smtClean="0">
                <a:hlinkClick r:id="rId10" tooltip="Κρίστιαν Χόυχενς"/>
              </a:rPr>
              <a:t>Χόυχενς</a:t>
            </a:r>
            <a:r>
              <a:rPr lang="el-GR" dirty="0" smtClean="0"/>
              <a:t>.</a:t>
            </a:r>
          </a:p>
          <a:p>
            <a:endParaRPr lang="el-GR" dirty="0"/>
          </a:p>
        </p:txBody>
      </p:sp>
      <p:pic>
        <p:nvPicPr>
          <p:cNvPr id="5" name="4 - Θέση περιεχομένου" descr="αρχείο λήψης (22).jfif"/>
          <p:cNvPicPr>
            <a:picLocks noGrp="1" noChangeAspect="1"/>
          </p:cNvPicPr>
          <p:nvPr>
            <p:ph sz="half" idx="2"/>
          </p:nvPr>
        </p:nvPicPr>
        <p:blipFill>
          <a:blip r:embed="rId11"/>
          <a:stretch>
            <a:fillRect/>
          </a:stretch>
        </p:blipFill>
        <p:spPr>
          <a:xfrm>
            <a:off x="5500694" y="1439049"/>
            <a:ext cx="2949898" cy="1918513"/>
          </a:xfrm>
        </p:spPr>
      </p:pic>
    </p:spTree>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ΚΑΠΟΙΑ ΚΛΑΣΙΚΑ ΠΟΙΑΤΑ</a:t>
            </a:r>
            <a:endParaRPr lang="el-GR" i="1" dirty="0">
              <a:solidFill>
                <a:schemeClr val="accent2"/>
              </a:solidFill>
            </a:endParaRPr>
          </a:p>
        </p:txBody>
      </p:sp>
      <p:sp>
        <p:nvSpPr>
          <p:cNvPr id="3" name="2 - Θέση περιεχομένου"/>
          <p:cNvSpPr>
            <a:spLocks noGrp="1"/>
          </p:cNvSpPr>
          <p:nvPr>
            <p:ph sz="half" idx="1"/>
          </p:nvPr>
        </p:nvSpPr>
        <p:spPr/>
        <p:txBody>
          <a:bodyPr>
            <a:normAutofit fontScale="62500" lnSpcReduction="20000"/>
          </a:bodyPr>
          <a:lstStyle/>
          <a:p>
            <a:r>
              <a:rPr lang="el-GR" b="1" dirty="0" err="1" smtClean="0"/>
              <a:t>Hollandse</a:t>
            </a:r>
            <a:r>
              <a:rPr lang="el-GR" b="1" dirty="0" smtClean="0"/>
              <a:t> </a:t>
            </a:r>
            <a:r>
              <a:rPr lang="el-GR" b="1" dirty="0" err="1" smtClean="0"/>
              <a:t>nieuwe</a:t>
            </a:r>
            <a:r>
              <a:rPr lang="el-GR" b="1" dirty="0" smtClean="0"/>
              <a:t> </a:t>
            </a:r>
            <a:r>
              <a:rPr lang="el-GR" b="1" dirty="0" err="1" smtClean="0"/>
              <a:t>haring</a:t>
            </a:r>
            <a:endParaRPr lang="el-GR" dirty="0" smtClean="0"/>
          </a:p>
          <a:p>
            <a:pPr>
              <a:buNone/>
            </a:pPr>
            <a:r>
              <a:rPr lang="el-GR" dirty="0" smtClean="0"/>
              <a:t>        Πρόκειται για ένα πιάτο με παστή </a:t>
            </a:r>
            <a:r>
              <a:rPr lang="el-GR" dirty="0" err="1" smtClean="0"/>
              <a:t>ρέγγα</a:t>
            </a:r>
            <a:r>
              <a:rPr lang="el-GR" dirty="0" smtClean="0"/>
              <a:t>, που σερβίρεται με ψιλοκομμένα κρεμμύδια και μια φέτα ψωμί. Η </a:t>
            </a:r>
            <a:r>
              <a:rPr lang="el-GR" dirty="0" err="1" smtClean="0"/>
              <a:t>ρέγγα</a:t>
            </a:r>
            <a:r>
              <a:rPr lang="el-GR" dirty="0" smtClean="0"/>
              <a:t> καθαρίζεται μόλις ψαρεύεται και μετά ωριμάζει μέσα σε άλμη. Οι ψαρόβαρκες βάζουν την ολλανδική σημαία όταν πιάσουν την πρώτη </a:t>
            </a:r>
            <a:r>
              <a:rPr lang="el-GR" dirty="0" err="1" smtClean="0"/>
              <a:t>ρέγγα</a:t>
            </a:r>
            <a:r>
              <a:rPr lang="el-GR" dirty="0" smtClean="0"/>
              <a:t> του χρόνου. Για να φάτε τη </a:t>
            </a:r>
            <a:r>
              <a:rPr lang="el-GR" dirty="0" err="1" smtClean="0"/>
              <a:t>ρέγγα</a:t>
            </a:r>
            <a:r>
              <a:rPr lang="el-GR" dirty="0" smtClean="0"/>
              <a:t> όπως οι Ολλανδοί, κρατήστε το ψάρι από την ουρά, ρίξτε το κεφάλι σας πίσω με το στόμα προς τα πάνω, ανοίξτε καλά το στόμα και κάντε το ψάρι μια μπουκιά. Αν το προτιμάτε σε σάντουιτς, τότε ζητήστε ένα </a:t>
            </a:r>
            <a:r>
              <a:rPr lang="el-GR" dirty="0" err="1" smtClean="0"/>
              <a:t>broodje</a:t>
            </a:r>
            <a:r>
              <a:rPr lang="el-GR" dirty="0" smtClean="0"/>
              <a:t> </a:t>
            </a:r>
            <a:r>
              <a:rPr lang="el-GR" dirty="0" err="1" smtClean="0"/>
              <a:t>haring</a:t>
            </a:r>
            <a:r>
              <a:rPr lang="el-GR" dirty="0" smtClean="0"/>
              <a:t>.</a:t>
            </a:r>
          </a:p>
          <a:p>
            <a:endParaRPr lang="el-GR" dirty="0"/>
          </a:p>
        </p:txBody>
      </p:sp>
      <p:pic>
        <p:nvPicPr>
          <p:cNvPr id="5" name="4 - Θέση περιεχομένου" descr="αρχείο λήψης (12).jpg"/>
          <p:cNvPicPr>
            <a:picLocks noGrp="1" noChangeAspect="1"/>
          </p:cNvPicPr>
          <p:nvPr>
            <p:ph sz="half" idx="2"/>
          </p:nvPr>
        </p:nvPicPr>
        <p:blipFill>
          <a:blip r:embed="rId2"/>
          <a:stretch>
            <a:fillRect/>
          </a:stretch>
        </p:blipFill>
        <p:spPr>
          <a:xfrm>
            <a:off x="4656138" y="2758361"/>
            <a:ext cx="4038600" cy="2549366"/>
          </a:xfrm>
        </p:spPr>
      </p:pic>
    </p:spTree>
  </p:cSld>
  <p:clrMapOvr>
    <a:masterClrMapping/>
  </p:clrMapOvr>
  <p:transition>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6543692" cy="1069298"/>
          </a:xfrm>
        </p:spPr>
        <p:txBody>
          <a:bodyPr/>
          <a:lstStyle/>
          <a:p>
            <a:r>
              <a:rPr lang="el-GR" i="1" dirty="0" smtClean="0">
                <a:solidFill>
                  <a:schemeClr val="accent2"/>
                </a:solidFill>
              </a:rPr>
              <a:t>ΚΑΠΟΙΑ ΚΛΑΣΙΚΑ ΠΟΙΑΤΑ</a:t>
            </a:r>
            <a:endParaRPr lang="el-GR" i="1" dirty="0">
              <a:solidFill>
                <a:schemeClr val="accent2"/>
              </a:solidFill>
            </a:endParaRPr>
          </a:p>
        </p:txBody>
      </p:sp>
      <p:sp>
        <p:nvSpPr>
          <p:cNvPr id="3" name="2 - Θέση περιεχομένου"/>
          <p:cNvSpPr>
            <a:spLocks noGrp="1"/>
          </p:cNvSpPr>
          <p:nvPr>
            <p:ph sz="half" idx="1"/>
          </p:nvPr>
        </p:nvSpPr>
        <p:spPr/>
        <p:txBody>
          <a:bodyPr>
            <a:normAutofit fontScale="62500" lnSpcReduction="20000"/>
          </a:bodyPr>
          <a:lstStyle/>
          <a:p>
            <a:r>
              <a:rPr lang="el-GR" b="1" dirty="0" err="1" smtClean="0"/>
              <a:t>Pannenkoeken</a:t>
            </a:r>
            <a:endParaRPr lang="el-GR" dirty="0" smtClean="0"/>
          </a:p>
          <a:p>
            <a:pPr>
              <a:buNone/>
            </a:pPr>
            <a:r>
              <a:rPr lang="en-US" dirty="0" smtClean="0"/>
              <a:t>        </a:t>
            </a:r>
            <a:r>
              <a:rPr lang="el-GR" dirty="0" smtClean="0"/>
              <a:t>Νόστιμα </a:t>
            </a:r>
            <a:r>
              <a:rPr lang="el-GR" dirty="0" err="1" smtClean="0"/>
              <a:t>pancakes</a:t>
            </a:r>
            <a:r>
              <a:rPr lang="el-GR" dirty="0" smtClean="0"/>
              <a:t>, άλλοτε αλμυρά κι άλλοτε γλυκά. Στην αλμυρή εκδοχή τους θα τα συναντήσετε μαζί με </a:t>
            </a:r>
            <a:r>
              <a:rPr lang="el-GR" dirty="0" err="1" smtClean="0"/>
              <a:t>bacon</a:t>
            </a:r>
            <a:r>
              <a:rPr lang="el-GR" dirty="0" smtClean="0"/>
              <a:t>, τυρί, καπνιστό σολομό και κρέμα γάλακτος, ενώ στη γλυκιά εκδοχή του, σερβίρεται μαζί με μήλα, σταφίδες, σοκολάτα, </a:t>
            </a:r>
            <a:r>
              <a:rPr lang="el-GR" dirty="0" err="1" smtClean="0"/>
              <a:t>stroop</a:t>
            </a:r>
            <a:r>
              <a:rPr lang="el-GR" dirty="0" smtClean="0"/>
              <a:t> (ένα πολύ γλυκό ολλανδικό σιρόπι) ή ζάχαρη. Είναι αρκετά πιο λεπτά από τα κλασικά αμερικάνικα </a:t>
            </a:r>
            <a:r>
              <a:rPr lang="el-GR" dirty="0" err="1" smtClean="0"/>
              <a:t>pancakes</a:t>
            </a:r>
            <a:r>
              <a:rPr lang="el-GR" dirty="0" smtClean="0"/>
              <a:t> και πολύ πιο μεγάλα, μοιάζουν δηλαδή αρκετά και με τις κρέπες. Στην Ολλανδία τα προτιμούν για πρωινό, μεσημεριανό, ακόμα και βραδινό και συνήθως, τρώγονται σαν ρολό με το χέρι.</a:t>
            </a:r>
          </a:p>
          <a:p>
            <a:endParaRPr lang="el-GR" dirty="0"/>
          </a:p>
        </p:txBody>
      </p:sp>
      <p:pic>
        <p:nvPicPr>
          <p:cNvPr id="5" name="4 - Θέση περιεχομένου" descr="pannenkoeken.jpg"/>
          <p:cNvPicPr>
            <a:picLocks noGrp="1" noChangeAspect="1"/>
          </p:cNvPicPr>
          <p:nvPr>
            <p:ph sz="half" idx="2"/>
          </p:nvPr>
        </p:nvPicPr>
        <p:blipFill>
          <a:blip r:embed="rId2"/>
          <a:stretch>
            <a:fillRect/>
          </a:stretch>
        </p:blipFill>
        <p:spPr>
          <a:xfrm>
            <a:off x="4656138" y="2758361"/>
            <a:ext cx="4038600" cy="2549366"/>
          </a:xfrm>
        </p:spPr>
      </p:pic>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ΚΑΠΟΙΑ ΚΛΑΣΙΚΑ ΠΟΙΑΤΑ</a:t>
            </a:r>
            <a:endParaRPr lang="el-GR" i="1" dirty="0">
              <a:solidFill>
                <a:schemeClr val="accent2"/>
              </a:solidFill>
            </a:endParaRPr>
          </a:p>
        </p:txBody>
      </p:sp>
      <p:sp>
        <p:nvSpPr>
          <p:cNvPr id="3" name="2 - Θέση περιεχομένου"/>
          <p:cNvSpPr>
            <a:spLocks noGrp="1"/>
          </p:cNvSpPr>
          <p:nvPr>
            <p:ph sz="half" idx="1"/>
          </p:nvPr>
        </p:nvSpPr>
        <p:spPr/>
        <p:txBody>
          <a:bodyPr>
            <a:normAutofit fontScale="70000" lnSpcReduction="20000"/>
          </a:bodyPr>
          <a:lstStyle/>
          <a:p>
            <a:r>
              <a:rPr lang="el-GR" b="1" dirty="0" err="1" smtClean="0"/>
              <a:t>Erwtensoep</a:t>
            </a:r>
            <a:endParaRPr lang="el-GR" dirty="0" smtClean="0"/>
          </a:p>
          <a:p>
            <a:pPr>
              <a:buNone/>
            </a:pPr>
            <a:r>
              <a:rPr lang="en-US" dirty="0" smtClean="0"/>
              <a:t>       </a:t>
            </a:r>
            <a:r>
              <a:rPr lang="el-GR" dirty="0" smtClean="0"/>
              <a:t>Είναι μια σούπα με αρακά, αρκετά παχύρρευστη, με πολλά λαχανικά, όπως </a:t>
            </a:r>
            <a:r>
              <a:rPr lang="el-GR" dirty="0" err="1" smtClean="0"/>
              <a:t>σέλερι</a:t>
            </a:r>
            <a:r>
              <a:rPr lang="el-GR" dirty="0" smtClean="0"/>
              <a:t>, κρεμμύδια, πατάτες και διαφορετικά είδη χοιρινού και καπνιστό λουκάνικο, το οποίο προστίθεται λίγο πριν το σερβίρισμα. Συνήθως συνοδεύεται από </a:t>
            </a:r>
            <a:r>
              <a:rPr lang="el-GR" dirty="0" err="1" smtClean="0"/>
              <a:t>roggebrood</a:t>
            </a:r>
            <a:r>
              <a:rPr lang="el-GR" dirty="0" smtClean="0"/>
              <a:t>, ένα ψωμί σίκαλης, μαζί με καπνιστό </a:t>
            </a:r>
            <a:r>
              <a:rPr lang="el-GR" dirty="0" err="1" smtClean="0"/>
              <a:t>bacon</a:t>
            </a:r>
            <a:r>
              <a:rPr lang="el-GR" dirty="0" smtClean="0"/>
              <a:t> </a:t>
            </a:r>
            <a:r>
              <a:rPr lang="el-GR" dirty="0" err="1" smtClean="0"/>
              <a:t>katenspek</a:t>
            </a:r>
            <a:r>
              <a:rPr lang="el-GR" dirty="0" smtClean="0"/>
              <a:t>, τυρί και βούτυρο. Παραδοσιακά τρώγεται την Πρωτοχρονιά, αλλά είναι και ιδανικό πιάτο για μια παγωμένη νύχτα.</a:t>
            </a:r>
          </a:p>
          <a:p>
            <a:endParaRPr lang="el-GR" dirty="0"/>
          </a:p>
        </p:txBody>
      </p:sp>
      <p:pic>
        <p:nvPicPr>
          <p:cNvPr id="5" name="4 - Θέση περιεχομένου" descr="erwtensoep.jpg"/>
          <p:cNvPicPr>
            <a:picLocks noGrp="1" noChangeAspect="1"/>
          </p:cNvPicPr>
          <p:nvPr>
            <p:ph sz="half" idx="2"/>
          </p:nvPr>
        </p:nvPicPr>
        <p:blipFill>
          <a:blip r:embed="rId2"/>
          <a:stretch>
            <a:fillRect/>
          </a:stretch>
        </p:blipFill>
        <p:spPr>
          <a:xfrm>
            <a:off x="4913560" y="2928933"/>
            <a:ext cx="3801844" cy="2382489"/>
          </a:xfrm>
        </p:spPr>
      </p:pic>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solidFill>
                  <a:schemeClr val="accent2"/>
                </a:solidFill>
              </a:rPr>
              <a:t>ΚΑΠΟΙΑ ΚΛΑΣΙΚΑ ΠΟΙΑΤΑ</a:t>
            </a:r>
            <a:endParaRPr lang="el-GR" i="1" dirty="0">
              <a:solidFill>
                <a:schemeClr val="accent2"/>
              </a:solidFill>
            </a:endParaRPr>
          </a:p>
        </p:txBody>
      </p:sp>
      <p:sp>
        <p:nvSpPr>
          <p:cNvPr id="3" name="2 - Θέση περιεχομένου"/>
          <p:cNvSpPr>
            <a:spLocks noGrp="1"/>
          </p:cNvSpPr>
          <p:nvPr>
            <p:ph sz="half" idx="1"/>
          </p:nvPr>
        </p:nvSpPr>
        <p:spPr/>
        <p:txBody>
          <a:bodyPr>
            <a:normAutofit fontScale="85000" lnSpcReduction="20000"/>
          </a:bodyPr>
          <a:lstStyle/>
          <a:p>
            <a:r>
              <a:rPr lang="el-GR" b="1" dirty="0" err="1" smtClean="0"/>
              <a:t>Appeltaart</a:t>
            </a:r>
            <a:endParaRPr lang="en-US" b="1" dirty="0" smtClean="0"/>
          </a:p>
          <a:p>
            <a:pPr>
              <a:buNone/>
            </a:pPr>
            <a:r>
              <a:rPr lang="en-US" b="1" dirty="0" smtClean="0"/>
              <a:t>     </a:t>
            </a:r>
            <a:r>
              <a:rPr lang="el-GR" dirty="0" smtClean="0"/>
              <a:t>Η μηλόπιτα είναι αγαπημένο ολλανδικό έδεσμα εδώ και πολλά χρόνια. Η διαφορά από τις κλασικές μηλόπιτες είναι ότι αυτή είναι σκεπαστή, με λωρίδες ζύμης. Η γέμισή της είναι από κομμάτια μήλου, μαζί με ζάχαρη, κανέλα και λεμόνι. Σερβίρεται ζεστή μαζί με σαντιγί κι ένα ζεστό φλιτζάνι καφέ.</a:t>
            </a:r>
          </a:p>
          <a:p>
            <a:endParaRPr lang="el-GR" dirty="0"/>
          </a:p>
        </p:txBody>
      </p:sp>
      <p:pic>
        <p:nvPicPr>
          <p:cNvPr id="5" name="4 - Θέση περιεχομένου" descr="appeltaart.jpg"/>
          <p:cNvPicPr>
            <a:picLocks noGrp="1" noChangeAspect="1"/>
          </p:cNvPicPr>
          <p:nvPr>
            <p:ph sz="half" idx="2"/>
          </p:nvPr>
        </p:nvPicPr>
        <p:blipFill>
          <a:blip r:embed="rId2"/>
          <a:stretch>
            <a:fillRect/>
          </a:stretch>
        </p:blipFill>
        <p:spPr>
          <a:xfrm>
            <a:off x="4656138" y="2500306"/>
            <a:ext cx="4202142" cy="2807421"/>
          </a:xfrm>
        </p:spPr>
      </p:pic>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124</TotalTime>
  <Words>452</Words>
  <Application>Microsoft Office PowerPoint</Application>
  <PresentationFormat>Προβολή στην οθόνη (4:3)</PresentationFormat>
  <Paragraphs>40</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Μετρό</vt:lpstr>
      <vt:lpstr>ΟΛΛΑΝΔΙΑ</vt:lpstr>
      <vt:lpstr>ΚΑΠΟΙΑ ΒΑΣΙΚΑ ΣΤΟΙΧΕΙΑ ΤΗΣ ΟΛΛΑΝΔΙΑΣ</vt:lpstr>
      <vt:lpstr>ΓΕΩΓΡΑΦΙΚΑ ΣΤΟΙΧΕΙΑ</vt:lpstr>
      <vt:lpstr>ΚΛΙΜΑ</vt:lpstr>
      <vt:lpstr>ΤΕΧΝΕΣ ΚΑΙ ΠΟΛΙΤΙΣΜΟΣ </vt:lpstr>
      <vt:lpstr>ΚΑΠΟΙΑ ΚΛΑΣΙΚΑ ΠΟΙΑΤΑ</vt:lpstr>
      <vt:lpstr>ΚΑΠΟΙΑ ΚΛΑΣΙΚΑ ΠΟΙΑΤΑ</vt:lpstr>
      <vt:lpstr>ΚΑΠΟΙΑ ΚΛΑΣΙΚΑ ΠΟΙΑΤΑ</vt:lpstr>
      <vt:lpstr>ΚΑΠΟΙΑ ΚΛΑΣΙΚΑ ΠΟΙΑΤΑ</vt:lpstr>
      <vt:lpstr>ΤΟ ΜΟΥΣΕΙΟ ΤΗΣ ΑΝΝΑ ΦΡΑΝΚ</vt:lpstr>
      <vt:lpstr>CANALS AREA</vt:lpstr>
      <vt:lpstr>ΚΑΠΟΙΕΣ ΕΙΚΟΝΕΣ ΓΙΑ ΤΟ ΤΕΛΟΣ</vt:lpstr>
      <vt:lpstr>            ΠΗΓΕΣ</vt:lpstr>
      <vt:lpstr>ΟΛΛΑΝΔΙΑ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ΟΛΛΑΝΔΙΑ</dc:title>
  <dc:creator>user</dc:creator>
  <cp:lastModifiedBy>user</cp:lastModifiedBy>
  <cp:revision>13</cp:revision>
  <dcterms:created xsi:type="dcterms:W3CDTF">2021-01-30T16:31:14Z</dcterms:created>
  <dcterms:modified xsi:type="dcterms:W3CDTF">2021-03-04T09:59:52Z</dcterms:modified>
</cp:coreProperties>
</file>