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57727-4FAA-4F9B-9888-2A6D677EA812}" type="datetimeFigureOut">
              <a:rPr lang="el-GR" smtClean="0"/>
              <a:pPr/>
              <a:t>16/4/2021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A7D5C3-9004-4A15-8047-923FA8F9300A}"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EA7D5C3-9004-4A15-8047-923FA8F9300A}" type="slidenum">
              <a:rPr lang="el-GR" smtClean="0"/>
              <a:pPr/>
              <a:t>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EFA635B-AFD9-4205-8A6D-46959359FF8E}" type="datetimeFigureOut">
              <a:rPr lang="el-GR" smtClean="0"/>
              <a:pPr/>
              <a:t>16/4/2021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F27EC8D-7B08-494B-8C68-EDB96E82BD8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EFA635B-AFD9-4205-8A6D-46959359FF8E}" type="datetimeFigureOut">
              <a:rPr lang="el-GR" smtClean="0"/>
              <a:pPr/>
              <a:t>16/4/2021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F27EC8D-7B08-494B-8C68-EDB96E82BD8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EFA635B-AFD9-4205-8A6D-46959359FF8E}" type="datetimeFigureOut">
              <a:rPr lang="el-GR" smtClean="0"/>
              <a:pPr/>
              <a:t>16/4/2021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F27EC8D-7B08-494B-8C68-EDB96E82BD8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EFA635B-AFD9-4205-8A6D-46959359FF8E}" type="datetimeFigureOut">
              <a:rPr lang="el-GR" smtClean="0"/>
              <a:pPr/>
              <a:t>16/4/2021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F27EC8D-7B08-494B-8C68-EDB96E82BD8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EFA635B-AFD9-4205-8A6D-46959359FF8E}" type="datetimeFigureOut">
              <a:rPr lang="el-GR" smtClean="0"/>
              <a:pPr/>
              <a:t>16/4/2021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F27EC8D-7B08-494B-8C68-EDB96E82BD8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EFA635B-AFD9-4205-8A6D-46959359FF8E}" type="datetimeFigureOut">
              <a:rPr lang="el-GR" smtClean="0"/>
              <a:pPr/>
              <a:t>16/4/2021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F27EC8D-7B08-494B-8C68-EDB96E82BD8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EFA635B-AFD9-4205-8A6D-46959359FF8E}" type="datetimeFigureOut">
              <a:rPr lang="el-GR" smtClean="0"/>
              <a:pPr/>
              <a:t>16/4/2021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F27EC8D-7B08-494B-8C68-EDB96E82BD8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EFA635B-AFD9-4205-8A6D-46959359FF8E}" type="datetimeFigureOut">
              <a:rPr lang="el-GR" smtClean="0"/>
              <a:pPr/>
              <a:t>16/4/2021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F27EC8D-7B08-494B-8C68-EDB96E82BD8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EFA635B-AFD9-4205-8A6D-46959359FF8E}" type="datetimeFigureOut">
              <a:rPr lang="el-GR" smtClean="0"/>
              <a:pPr/>
              <a:t>16/4/2021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F27EC8D-7B08-494B-8C68-EDB96E82BD8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EFA635B-AFD9-4205-8A6D-46959359FF8E}" type="datetimeFigureOut">
              <a:rPr lang="el-GR" smtClean="0"/>
              <a:pPr/>
              <a:t>16/4/2021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F27EC8D-7B08-494B-8C68-EDB96E82BD8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EFA635B-AFD9-4205-8A6D-46959359FF8E}" type="datetimeFigureOut">
              <a:rPr lang="el-GR" smtClean="0"/>
              <a:pPr/>
              <a:t>16/4/2021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F27EC8D-7B08-494B-8C68-EDB96E82BD8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A635B-AFD9-4205-8A6D-46959359FF8E}" type="datetimeFigureOut">
              <a:rPr lang="el-GR" smtClean="0"/>
              <a:pPr/>
              <a:t>16/4/2021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7EC8D-7B08-494B-8C68-EDB96E82BD8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b="1" dirty="0"/>
              <a:t>Οι Βαλκανικές χώρες</a:t>
            </a:r>
            <a:endParaRPr lang="el-GR" dirty="0"/>
          </a:p>
        </p:txBody>
      </p:sp>
      <p:graphicFrame>
        <p:nvGraphicFramePr>
          <p:cNvPr id="6" name="5 - Θέση περιεχομένου"/>
          <p:cNvGraphicFramePr>
            <a:graphicFrameLocks noGrp="1"/>
          </p:cNvGraphicFramePr>
          <p:nvPr>
            <p:ph idx="1"/>
          </p:nvPr>
        </p:nvGraphicFramePr>
        <p:xfrm>
          <a:off x="4357686" y="1357298"/>
          <a:ext cx="4186238" cy="4076700"/>
        </p:xfrm>
        <a:graphic>
          <a:graphicData uri="http://schemas.openxmlformats.org/drawingml/2006/table">
            <a:tbl>
              <a:tblPr firstRow="1" bandRow="1">
                <a:tableStyleId>{5C22544A-7EE6-4342-B048-85BDC9FD1C3A}</a:tableStyleId>
              </a:tblPr>
              <a:tblGrid>
                <a:gridCol w="2093119"/>
                <a:gridCol w="2093119"/>
              </a:tblGrid>
              <a:tr h="341148">
                <a:tc>
                  <a:txBody>
                    <a:bodyPr/>
                    <a:lstStyle/>
                    <a:p>
                      <a:endParaRPr lang="el-GR" dirty="0"/>
                    </a:p>
                  </a:txBody>
                  <a:tcPr/>
                </a:tc>
                <a:tc>
                  <a:txBody>
                    <a:bodyPr/>
                    <a:lstStyle/>
                    <a:p>
                      <a:endParaRPr lang="el-GR"/>
                    </a:p>
                  </a:txBody>
                  <a:tcPr/>
                </a:tc>
              </a:tr>
              <a:tr h="291397">
                <a:tc>
                  <a:txBody>
                    <a:bodyPr/>
                    <a:lstStyle/>
                    <a:p>
                      <a:pPr algn="ctr"/>
                      <a:r>
                        <a:rPr lang="el-GR" dirty="0"/>
                        <a:t>Αλβανία</a:t>
                      </a:r>
                    </a:p>
                  </a:txBody>
                  <a:tcPr marL="19050" marR="19050" marT="19050" marB="19050"/>
                </a:tc>
                <a:tc>
                  <a:txBody>
                    <a:bodyPr/>
                    <a:lstStyle/>
                    <a:p>
                      <a:pPr algn="ctr"/>
                      <a:r>
                        <a:rPr lang="el-GR" dirty="0"/>
                        <a:t>Τίρανα</a:t>
                      </a:r>
                    </a:p>
                  </a:txBody>
                  <a:tcPr marL="19050" marR="19050" marT="19050" marB="19050"/>
                </a:tc>
              </a:tr>
              <a:tr h="291397">
                <a:tc>
                  <a:txBody>
                    <a:bodyPr/>
                    <a:lstStyle/>
                    <a:p>
                      <a:pPr algn="ctr"/>
                      <a:r>
                        <a:rPr lang="el-GR" dirty="0"/>
                        <a:t>Βοσνία-Ερζεγοβίνη</a:t>
                      </a:r>
                    </a:p>
                  </a:txBody>
                  <a:tcPr marL="19050" marR="19050" marT="19050" marB="19050"/>
                </a:tc>
                <a:tc>
                  <a:txBody>
                    <a:bodyPr/>
                    <a:lstStyle/>
                    <a:p>
                      <a:pPr algn="ctr"/>
                      <a:r>
                        <a:rPr lang="el-GR" dirty="0"/>
                        <a:t>Σαράγεβο</a:t>
                      </a:r>
                    </a:p>
                  </a:txBody>
                  <a:tcPr marL="19050" marR="19050" marT="19050" marB="19050"/>
                </a:tc>
              </a:tr>
              <a:tr h="291397">
                <a:tc>
                  <a:txBody>
                    <a:bodyPr/>
                    <a:lstStyle/>
                    <a:p>
                      <a:pPr algn="ctr"/>
                      <a:r>
                        <a:rPr lang="el-GR" dirty="0"/>
                        <a:t>Βουλγαρία</a:t>
                      </a:r>
                    </a:p>
                  </a:txBody>
                  <a:tcPr marL="19050" marR="19050" marT="19050" marB="19050"/>
                </a:tc>
                <a:tc>
                  <a:txBody>
                    <a:bodyPr/>
                    <a:lstStyle/>
                    <a:p>
                      <a:pPr algn="ctr"/>
                      <a:r>
                        <a:rPr lang="el-GR" dirty="0"/>
                        <a:t>Σόφια</a:t>
                      </a:r>
                    </a:p>
                  </a:txBody>
                  <a:tcPr marL="19050" marR="19050" marT="19050" marB="19050"/>
                </a:tc>
              </a:tr>
              <a:tr h="291397">
                <a:tc>
                  <a:txBody>
                    <a:bodyPr/>
                    <a:lstStyle/>
                    <a:p>
                      <a:pPr algn="ctr"/>
                      <a:r>
                        <a:rPr lang="el-GR" dirty="0"/>
                        <a:t>Ελλάδα</a:t>
                      </a:r>
                    </a:p>
                  </a:txBody>
                  <a:tcPr marL="19050" marR="19050" marT="19050" marB="19050"/>
                </a:tc>
                <a:tc>
                  <a:txBody>
                    <a:bodyPr/>
                    <a:lstStyle/>
                    <a:p>
                      <a:pPr algn="ctr"/>
                      <a:r>
                        <a:rPr lang="el-GR" dirty="0"/>
                        <a:t>Αθήνα</a:t>
                      </a:r>
                    </a:p>
                  </a:txBody>
                  <a:tcPr marL="19050" marR="19050" marT="19050" marB="19050"/>
                </a:tc>
              </a:tr>
              <a:tr h="291397">
                <a:tc>
                  <a:txBody>
                    <a:bodyPr/>
                    <a:lstStyle/>
                    <a:p>
                      <a:pPr algn="ctr"/>
                      <a:r>
                        <a:rPr lang="el-GR" dirty="0"/>
                        <a:t>Κροατία</a:t>
                      </a:r>
                    </a:p>
                  </a:txBody>
                  <a:tcPr marL="19050" marR="19050" marT="19050" marB="19050"/>
                </a:tc>
                <a:tc>
                  <a:txBody>
                    <a:bodyPr/>
                    <a:lstStyle/>
                    <a:p>
                      <a:pPr algn="ctr"/>
                      <a:r>
                        <a:rPr lang="el-GR" dirty="0"/>
                        <a:t>Ζάγκρεμπ</a:t>
                      </a:r>
                    </a:p>
                  </a:txBody>
                  <a:tcPr marL="19050" marR="19050" marT="19050" marB="19050"/>
                </a:tc>
              </a:tr>
              <a:tr h="291397">
                <a:tc>
                  <a:txBody>
                    <a:bodyPr/>
                    <a:lstStyle/>
                    <a:p>
                      <a:pPr algn="ctr"/>
                      <a:r>
                        <a:rPr lang="el-GR" dirty="0"/>
                        <a:t>Μαυροβούνιο</a:t>
                      </a:r>
                    </a:p>
                  </a:txBody>
                  <a:tcPr marL="19050" marR="19050" marT="19050" marB="19050"/>
                </a:tc>
                <a:tc>
                  <a:txBody>
                    <a:bodyPr/>
                    <a:lstStyle/>
                    <a:p>
                      <a:pPr algn="ctr"/>
                      <a:r>
                        <a:rPr lang="el-GR" dirty="0"/>
                        <a:t>Ποντγκόριτσα</a:t>
                      </a:r>
                    </a:p>
                  </a:txBody>
                  <a:tcPr marL="19050" marR="19050" marT="19050" marB="19050"/>
                </a:tc>
              </a:tr>
              <a:tr h="547258">
                <a:tc>
                  <a:txBody>
                    <a:bodyPr/>
                    <a:lstStyle/>
                    <a:p>
                      <a:pPr algn="ctr"/>
                      <a:r>
                        <a:rPr lang="el-GR" dirty="0"/>
                        <a:t>Π.Γ.Δ.Μ</a:t>
                      </a:r>
                      <a:r>
                        <a:rPr lang="el-GR" dirty="0" smtClean="0"/>
                        <a:t>.(Β. Μακεδονία)</a:t>
                      </a:r>
                      <a:endParaRPr lang="el-GR" dirty="0"/>
                    </a:p>
                  </a:txBody>
                  <a:tcPr marL="19050" marR="19050" marT="19050" marB="19050"/>
                </a:tc>
                <a:tc>
                  <a:txBody>
                    <a:bodyPr/>
                    <a:lstStyle/>
                    <a:p>
                      <a:pPr algn="ctr"/>
                      <a:r>
                        <a:rPr lang="el-GR" dirty="0"/>
                        <a:t>Σκόπια</a:t>
                      </a:r>
                    </a:p>
                  </a:txBody>
                  <a:tcPr marL="19050" marR="19050" marT="19050" marB="19050"/>
                </a:tc>
              </a:tr>
              <a:tr h="244814">
                <a:tc>
                  <a:txBody>
                    <a:bodyPr/>
                    <a:lstStyle/>
                    <a:p>
                      <a:pPr algn="ctr"/>
                      <a:r>
                        <a:rPr lang="el-GR" dirty="0" smtClean="0"/>
                        <a:t>Ρουμανία</a:t>
                      </a:r>
                      <a:endParaRPr lang="el-GR" dirty="0"/>
                    </a:p>
                  </a:txBody>
                  <a:tcPr marL="19050" marR="19050" marT="19050" marB="19050"/>
                </a:tc>
                <a:tc>
                  <a:txBody>
                    <a:bodyPr/>
                    <a:lstStyle/>
                    <a:p>
                      <a:pPr algn="ctr"/>
                      <a:r>
                        <a:rPr lang="el-GR" dirty="0"/>
                        <a:t>Βουκουρέστι</a:t>
                      </a:r>
                    </a:p>
                  </a:txBody>
                  <a:tcPr marL="19050" marR="19050" marT="19050" marB="19050"/>
                </a:tc>
              </a:tr>
              <a:tr h="291397">
                <a:tc>
                  <a:txBody>
                    <a:bodyPr/>
                    <a:lstStyle/>
                    <a:p>
                      <a:pPr algn="ctr"/>
                      <a:r>
                        <a:rPr lang="el-GR" dirty="0"/>
                        <a:t>Σερβία</a:t>
                      </a:r>
                    </a:p>
                  </a:txBody>
                  <a:tcPr marL="19050" marR="19050" marT="19050" marB="19050"/>
                </a:tc>
                <a:tc>
                  <a:txBody>
                    <a:bodyPr/>
                    <a:lstStyle/>
                    <a:p>
                      <a:pPr algn="ctr"/>
                      <a:r>
                        <a:rPr lang="el-GR" dirty="0"/>
                        <a:t>Βελιγράδι</a:t>
                      </a:r>
                    </a:p>
                  </a:txBody>
                  <a:tcPr marL="19050" marR="19050" marT="19050" marB="19050"/>
                </a:tc>
              </a:tr>
              <a:tr h="291397">
                <a:tc>
                  <a:txBody>
                    <a:bodyPr/>
                    <a:lstStyle/>
                    <a:p>
                      <a:pPr algn="ctr"/>
                      <a:r>
                        <a:rPr lang="el-GR" dirty="0" smtClean="0"/>
                        <a:t>Σλοβενία</a:t>
                      </a:r>
                      <a:endParaRPr lang="el-GR" dirty="0"/>
                    </a:p>
                  </a:txBody>
                  <a:tcPr marL="19050" marR="19050" marT="19050" marB="19050"/>
                </a:tc>
                <a:tc>
                  <a:txBody>
                    <a:bodyPr/>
                    <a:lstStyle/>
                    <a:p>
                      <a:pPr algn="ctr"/>
                      <a:r>
                        <a:rPr lang="el-GR" dirty="0"/>
                        <a:t>Λιουμπλιάνα</a:t>
                      </a:r>
                    </a:p>
                  </a:txBody>
                  <a:tcPr marL="19050" marR="19050" marT="19050" marB="19050"/>
                </a:tc>
              </a:tr>
              <a:tr h="291397">
                <a:tc>
                  <a:txBody>
                    <a:bodyPr/>
                    <a:lstStyle/>
                    <a:p>
                      <a:pPr algn="ctr"/>
                      <a:r>
                        <a:rPr lang="el-GR" dirty="0" smtClean="0"/>
                        <a:t>Τουρκία(Ευρωπαϊκή)</a:t>
                      </a:r>
                      <a:endParaRPr lang="el-GR" dirty="0"/>
                    </a:p>
                  </a:txBody>
                  <a:tcPr marL="19050" marR="19050" marT="19050" marB="19050"/>
                </a:tc>
                <a:tc>
                  <a:txBody>
                    <a:bodyPr/>
                    <a:lstStyle/>
                    <a:p>
                      <a:pPr algn="ctr"/>
                      <a:r>
                        <a:rPr lang="el-GR" dirty="0"/>
                        <a:t>Άγκυρα</a:t>
                      </a:r>
                    </a:p>
                  </a:txBody>
                  <a:tcPr marL="19050" marR="19050" marT="19050" marB="19050"/>
                </a:tc>
              </a:tr>
            </a:tbl>
          </a:graphicData>
        </a:graphic>
      </p:graphicFrame>
      <p:pic>
        <p:nvPicPr>
          <p:cNvPr id="6146" name="Picture 2" descr="Αποτέλεσμα εικόνας για ΒΑΛΚΑΝΙΚΕς ΧΩΡΕς"/>
          <p:cNvPicPr>
            <a:picLocks noChangeAspect="1" noChangeArrowheads="1"/>
          </p:cNvPicPr>
          <p:nvPr/>
        </p:nvPicPr>
        <p:blipFill>
          <a:blip r:embed="rId2"/>
          <a:srcRect l="3440" t="5882" r="3681" b="1961"/>
          <a:stretch>
            <a:fillRect/>
          </a:stretch>
        </p:blipFill>
        <p:spPr bwMode="auto">
          <a:xfrm>
            <a:off x="214282" y="1857364"/>
            <a:ext cx="4011168" cy="349120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143240" y="1785926"/>
            <a:ext cx="5286412" cy="3416320"/>
          </a:xfrm>
          <a:prstGeom prst="rect">
            <a:avLst/>
          </a:prstGeom>
        </p:spPr>
        <p:txBody>
          <a:bodyPr wrap="square">
            <a:spAutoFit/>
          </a:bodyPr>
          <a:lstStyle/>
          <a:p>
            <a:r>
              <a:rPr lang="el-GR" dirty="0"/>
              <a:t>Η Βαλκανική είναι </a:t>
            </a:r>
            <a:r>
              <a:rPr lang="el-GR" b="1" u="sng" dirty="0"/>
              <a:t>ορεινή χερσόνησος</a:t>
            </a:r>
            <a:r>
              <a:rPr lang="el-GR" dirty="0"/>
              <a:t>, με πλούσιο κατακόρυφο διαμελισμό. Πήρε την ονομασία της από τη μεγάλη ομώνυμη οροσειρά που βρίσκεται στη Βουλγαρία, τα </a:t>
            </a:r>
            <a:r>
              <a:rPr lang="el-GR" b="1" dirty="0"/>
              <a:t>Βαλκάνια (Αίμος)</a:t>
            </a:r>
            <a:r>
              <a:rPr lang="el-GR" dirty="0"/>
              <a:t>.</a:t>
            </a:r>
            <a:r>
              <a:rPr lang="el-GR" b="1" dirty="0"/>
              <a:t> </a:t>
            </a:r>
            <a:r>
              <a:rPr lang="el-GR" dirty="0"/>
              <a:t>Άλλες οροσειρές της χερσονήσου είναι </a:t>
            </a:r>
            <a:r>
              <a:rPr lang="el-GR" b="1" dirty="0"/>
              <a:t>οι </a:t>
            </a:r>
            <a:r>
              <a:rPr lang="el-GR" b="1" dirty="0" err="1"/>
              <a:t>Δειναρικές</a:t>
            </a:r>
            <a:r>
              <a:rPr lang="el-GR" b="1" dirty="0"/>
              <a:t> Άλπεις, η </a:t>
            </a:r>
            <a:r>
              <a:rPr lang="el-GR" b="1" dirty="0" smtClean="0"/>
              <a:t>Πίνδος </a:t>
            </a:r>
            <a:r>
              <a:rPr lang="el-GR" b="1" dirty="0"/>
              <a:t>και η Ροδόπη, </a:t>
            </a:r>
            <a:r>
              <a:rPr lang="el-GR" dirty="0"/>
              <a:t>ενώ στο βόρειο τμήμα της εκτείνονται </a:t>
            </a:r>
            <a:r>
              <a:rPr lang="el-GR" b="1" dirty="0"/>
              <a:t>τα Καρπάθια</a:t>
            </a:r>
            <a:r>
              <a:rPr lang="el-GR" dirty="0"/>
              <a:t>. Οι πεδιάδες είναι σχετικά λίγες, με σημαντικότερη την πεδιάδα της </a:t>
            </a:r>
            <a:r>
              <a:rPr lang="el-GR" b="1" u="sng" dirty="0"/>
              <a:t>Βλαχίας</a:t>
            </a:r>
            <a:r>
              <a:rPr lang="el-GR" dirty="0"/>
              <a:t> κατά μήκος της ροής του Δούναβη, στα σύνορα Βουλγαρίας-Ρουμανίας.</a:t>
            </a:r>
          </a:p>
          <a:p>
            <a:r>
              <a:rPr lang="el-GR" dirty="0" smtClean="0"/>
              <a:t/>
            </a:r>
            <a:br>
              <a:rPr lang="el-GR" dirty="0" smtClean="0"/>
            </a:br>
            <a:endParaRPr lang="el-GR" dirty="0"/>
          </a:p>
        </p:txBody>
      </p:sp>
      <p:pic>
        <p:nvPicPr>
          <p:cNvPr id="1027" name="Picture 3"/>
          <p:cNvPicPr>
            <a:picLocks noChangeAspect="1" noChangeArrowheads="1"/>
          </p:cNvPicPr>
          <p:nvPr/>
        </p:nvPicPr>
        <p:blipFill>
          <a:blip r:embed="rId2"/>
          <a:srcRect l="21772" t="37179" r="60210" b="10256"/>
          <a:stretch>
            <a:fillRect/>
          </a:stretch>
        </p:blipFill>
        <p:spPr bwMode="auto">
          <a:xfrm>
            <a:off x="571472" y="1500174"/>
            <a:ext cx="2428892" cy="3661198"/>
          </a:xfrm>
          <a:prstGeom prst="rect">
            <a:avLst/>
          </a:prstGeom>
          <a:noFill/>
          <a:ln w="9525">
            <a:noFill/>
            <a:miter lim="800000"/>
            <a:headEnd/>
            <a:tailEnd/>
          </a:ln>
          <a:effectLst/>
        </p:spPr>
      </p:pic>
      <p:sp>
        <p:nvSpPr>
          <p:cNvPr id="5" name="4 - Τίτλος"/>
          <p:cNvSpPr>
            <a:spLocks noGrp="1"/>
          </p:cNvSpPr>
          <p:nvPr>
            <p:ph type="title"/>
          </p:nvPr>
        </p:nvSpPr>
        <p:spPr>
          <a:xfrm>
            <a:off x="285720" y="285728"/>
            <a:ext cx="8543956" cy="1143000"/>
          </a:xfrm>
        </p:spPr>
        <p:txBody>
          <a:bodyPr>
            <a:normAutofit fontScale="90000"/>
          </a:bodyPr>
          <a:lstStyle/>
          <a:p>
            <a:r>
              <a:rPr lang="el-GR" b="1" dirty="0" smtClean="0"/>
              <a:t>Κατακόρυφος διαμελισμός Βαλκανίων</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Οριζόντιος διαμελισμός Βαλκανίων</a:t>
            </a:r>
            <a:endParaRPr lang="el-GR" dirty="0"/>
          </a:p>
        </p:txBody>
      </p:sp>
      <p:sp>
        <p:nvSpPr>
          <p:cNvPr id="3" name="2 - Ορθογώνιο"/>
          <p:cNvSpPr/>
          <p:nvPr/>
        </p:nvSpPr>
        <p:spPr>
          <a:xfrm>
            <a:off x="4071934" y="2285992"/>
            <a:ext cx="4429156" cy="1477328"/>
          </a:xfrm>
          <a:prstGeom prst="rect">
            <a:avLst/>
          </a:prstGeom>
        </p:spPr>
        <p:txBody>
          <a:bodyPr wrap="square">
            <a:spAutoFit/>
          </a:bodyPr>
          <a:lstStyle/>
          <a:p>
            <a:r>
              <a:rPr lang="el-GR" dirty="0"/>
              <a:t>Πλούσιος είναι και ο οριζόντιος διαμελισμός της Βαλκανικής Χερσονήσου, που περιλαμβάνει, εκτός των άλλων, χιλιάδες </a:t>
            </a:r>
            <a:r>
              <a:rPr lang="el-GR" b="1" dirty="0"/>
              <a:t>νησιά στο Αιγαίο</a:t>
            </a:r>
            <a:r>
              <a:rPr lang="el-GR" dirty="0"/>
              <a:t>, στο </a:t>
            </a:r>
            <a:r>
              <a:rPr lang="el-GR" b="1" dirty="0"/>
              <a:t>Ιόνιο</a:t>
            </a:r>
            <a:r>
              <a:rPr lang="el-GR" dirty="0"/>
              <a:t> και στην </a:t>
            </a:r>
            <a:r>
              <a:rPr lang="el-GR" b="1" dirty="0"/>
              <a:t>Αδριατική</a:t>
            </a:r>
            <a:r>
              <a:rPr lang="el-GR" dirty="0"/>
              <a:t> </a:t>
            </a:r>
            <a:r>
              <a:rPr lang="el-GR" dirty="0" smtClean="0"/>
              <a:t>(Δαλματικές </a:t>
            </a:r>
            <a:r>
              <a:rPr lang="el-GR" dirty="0"/>
              <a:t>ακτές).</a:t>
            </a:r>
          </a:p>
        </p:txBody>
      </p:sp>
      <p:pic>
        <p:nvPicPr>
          <p:cNvPr id="5" name="Picture 2" descr="Χαρακτηριστικά και ιδιομορφίες των Βαλκανίων – Γράφει ο στρατηγός ..."/>
          <p:cNvPicPr>
            <a:picLocks noChangeAspect="1" noChangeArrowheads="1"/>
          </p:cNvPicPr>
          <p:nvPr/>
        </p:nvPicPr>
        <p:blipFill>
          <a:blip r:embed="rId2"/>
          <a:srcRect l="24399" t="1913" r="28926"/>
          <a:stretch>
            <a:fillRect/>
          </a:stretch>
        </p:blipFill>
        <p:spPr bwMode="auto">
          <a:xfrm>
            <a:off x="571472" y="1643050"/>
            <a:ext cx="3143240" cy="366236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142852"/>
            <a:ext cx="8229600" cy="857256"/>
          </a:xfrm>
        </p:spPr>
        <p:txBody>
          <a:bodyPr>
            <a:normAutofit fontScale="90000"/>
          </a:bodyPr>
          <a:lstStyle/>
          <a:p>
            <a:r>
              <a:rPr lang="el-GR" sz="4000" b="1" dirty="0" smtClean="0"/>
              <a:t>Θρησκεία-Γλώσσα-Οικονομία Βαλκανίων</a:t>
            </a:r>
            <a:endParaRPr lang="el-GR" sz="4000" b="1" dirty="0"/>
          </a:p>
        </p:txBody>
      </p:sp>
      <p:sp>
        <p:nvSpPr>
          <p:cNvPr id="3" name="2 - Ορθογώνιο"/>
          <p:cNvSpPr/>
          <p:nvPr/>
        </p:nvSpPr>
        <p:spPr>
          <a:xfrm>
            <a:off x="3143240" y="928670"/>
            <a:ext cx="6000760" cy="5078313"/>
          </a:xfrm>
          <a:prstGeom prst="rect">
            <a:avLst/>
          </a:prstGeom>
        </p:spPr>
        <p:txBody>
          <a:bodyPr wrap="square">
            <a:spAutoFit/>
          </a:bodyPr>
          <a:lstStyle/>
          <a:p>
            <a:r>
              <a:rPr lang="el-GR" dirty="0" smtClean="0"/>
              <a:t/>
            </a:r>
            <a:br>
              <a:rPr lang="el-GR" dirty="0" smtClean="0"/>
            </a:br>
            <a:r>
              <a:rPr lang="el-GR" dirty="0"/>
              <a:t>• Οι βαλκανικές χώρες είναι </a:t>
            </a:r>
            <a:r>
              <a:rPr lang="el-GR" b="1" dirty="0"/>
              <a:t>μικρές σε έκταση και σε </a:t>
            </a:r>
            <a:r>
              <a:rPr lang="el-GR" b="1" dirty="0" smtClean="0"/>
              <a:t>πληθυσμό</a:t>
            </a:r>
            <a:r>
              <a:rPr lang="el-GR" dirty="0" smtClean="0"/>
              <a:t>(έχουν οι περισσότερες δημογραφικό πρόβλημα ).</a:t>
            </a:r>
            <a:br>
              <a:rPr lang="el-GR" dirty="0" smtClean="0"/>
            </a:br>
            <a:r>
              <a:rPr lang="el-GR" dirty="0"/>
              <a:t>• Υπάρχει </a:t>
            </a:r>
            <a:r>
              <a:rPr lang="el-GR" b="1" dirty="0"/>
              <a:t>εθνική, γλωσσική και θρησκευτική ανομοιομορφία </a:t>
            </a:r>
            <a:r>
              <a:rPr lang="el-GR" dirty="0"/>
              <a:t>στα Βαλκάνια σε σχέση με τις άλλες χερσονήσους της Ευρώπης και με την ίδια την Ευρώπη συνολικά. Βέβαια, οι γλώσσες αρκετών βαλκανικών χωρών ανήκουν στη σλαβική οικογένεια, υπάρχουν ωστόσο αρκετές διαφορετικές εθνικές γλώσσες (π.χ. ελληνική, αλβανική, τουρκική, ρουμανική). Όσον αφορά το θρήσκευμα, στις έξι από τις βαλκανικές χώρες επικρατεί η ορθοδοξία, ενώ εδώ βρίσκονται οι μόνες ευρωπαϊκές χώρες στις οποίες επικρατεί ο μωαμεθανισμός (Τουρκία, Αλβανία, Βοσνία-Ερζεγοβίνη). Στις βορειοδυτικές βαλκανικές χώρες, οι οποίες βρίσκονται εγγύτερα στον ηπειρωτικό κορμό της Ευρώπης, επικρατεί ο καθολικισμός (Κροατία, Σλοβενία).</a:t>
            </a:r>
            <a:r>
              <a:rPr lang="el-GR" dirty="0" smtClean="0"/>
              <a:t/>
            </a:r>
            <a:br>
              <a:rPr lang="el-GR" dirty="0" smtClean="0"/>
            </a:br>
            <a:r>
              <a:rPr lang="el-GR" dirty="0"/>
              <a:t>• </a:t>
            </a:r>
            <a:r>
              <a:rPr lang="el-GR" b="1" dirty="0"/>
              <a:t>Η οικονομία αρκετών βαλκανικών χωρών είναι λιγότερο αναπτυγμένη </a:t>
            </a:r>
            <a:r>
              <a:rPr lang="el-GR" dirty="0"/>
              <a:t>από αυτήν των χωρών της δυτικής </a:t>
            </a:r>
            <a:r>
              <a:rPr lang="el-GR" dirty="0" smtClean="0"/>
              <a:t>Ευρώπης.</a:t>
            </a:r>
            <a:endParaRPr lang="el-GR" dirty="0"/>
          </a:p>
        </p:txBody>
      </p:sp>
      <p:pic>
        <p:nvPicPr>
          <p:cNvPr id="4" name="Picture 2"/>
          <p:cNvPicPr>
            <a:picLocks noChangeAspect="1" noChangeArrowheads="1"/>
          </p:cNvPicPr>
          <p:nvPr/>
        </p:nvPicPr>
        <p:blipFill>
          <a:blip r:embed="rId3"/>
          <a:srcRect l="54598" t="49609" r="27203" b="30978"/>
          <a:stretch>
            <a:fillRect/>
          </a:stretch>
        </p:blipFill>
        <p:spPr bwMode="auto">
          <a:xfrm>
            <a:off x="214282" y="3786190"/>
            <a:ext cx="2250297" cy="1928826"/>
          </a:xfrm>
          <a:prstGeom prst="rect">
            <a:avLst/>
          </a:prstGeom>
          <a:noFill/>
          <a:ln w="9525">
            <a:noFill/>
            <a:miter lim="800000"/>
            <a:headEnd/>
            <a:tailEnd/>
          </a:ln>
          <a:effectLst/>
        </p:spPr>
      </p:pic>
      <p:pic>
        <p:nvPicPr>
          <p:cNvPr id="5" name="Picture 3"/>
          <p:cNvPicPr>
            <a:picLocks noChangeAspect="1" noChangeArrowheads="1"/>
          </p:cNvPicPr>
          <p:nvPr/>
        </p:nvPicPr>
        <p:blipFill>
          <a:blip r:embed="rId4"/>
          <a:srcRect l="26816" t="37999" r="45809" b="29280"/>
          <a:stretch>
            <a:fillRect/>
          </a:stretch>
        </p:blipFill>
        <p:spPr bwMode="auto">
          <a:xfrm>
            <a:off x="214282" y="1500174"/>
            <a:ext cx="2964350" cy="2214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572560" cy="1143000"/>
          </a:xfrm>
        </p:spPr>
        <p:txBody>
          <a:bodyPr>
            <a:normAutofit/>
          </a:bodyPr>
          <a:lstStyle/>
          <a:p>
            <a:r>
              <a:rPr lang="el-GR" sz="3600" b="1" dirty="0" smtClean="0"/>
              <a:t>Γενικά χαρακτηριστικά Βαλκανικών χωρών</a:t>
            </a:r>
            <a:endParaRPr lang="el-GR" sz="3600" b="1" dirty="0"/>
          </a:p>
        </p:txBody>
      </p:sp>
      <p:sp>
        <p:nvSpPr>
          <p:cNvPr id="6" name="5 - Ορθογώνιο"/>
          <p:cNvSpPr/>
          <p:nvPr/>
        </p:nvSpPr>
        <p:spPr>
          <a:xfrm>
            <a:off x="857224" y="1142984"/>
            <a:ext cx="7643866" cy="6463308"/>
          </a:xfrm>
          <a:prstGeom prst="rect">
            <a:avLst/>
          </a:prstGeom>
        </p:spPr>
        <p:txBody>
          <a:bodyPr wrap="square">
            <a:spAutoFit/>
          </a:bodyPr>
          <a:lstStyle/>
          <a:p>
            <a:r>
              <a:rPr lang="el-GR" dirty="0"/>
              <a:t>• </a:t>
            </a:r>
            <a:r>
              <a:rPr lang="el-GR" b="1" dirty="0"/>
              <a:t>Η στρατηγική θέση της Βαλκανικής Χερσονήσου</a:t>
            </a:r>
            <a:r>
              <a:rPr lang="el-GR" dirty="0"/>
              <a:t>. Στο νοτιοανατολικό άκρο της Ευρώπης και πολύ κοντά στην Ασία και στην Αφρική, αποτέλεσε πέρασμα κατά τις μετακινήσεις των λαών στην περιοχή (Σλάβοι, Τούρκοι κ.ά.).</a:t>
            </a:r>
            <a:r>
              <a:rPr lang="el-GR" dirty="0" smtClean="0"/>
              <a:t/>
            </a:r>
            <a:br>
              <a:rPr lang="el-GR" dirty="0" smtClean="0"/>
            </a:br>
            <a:r>
              <a:rPr lang="el-GR" dirty="0"/>
              <a:t>• </a:t>
            </a:r>
            <a:r>
              <a:rPr lang="el-GR" b="1" dirty="0"/>
              <a:t>Η συγκέντρωση πολλών εθνοτήτων </a:t>
            </a:r>
            <a:r>
              <a:rPr lang="el-GR" dirty="0"/>
              <a:t>σε έναν περιορισμένο γεωγραφικά χώρο.</a:t>
            </a:r>
            <a:r>
              <a:rPr lang="el-GR" dirty="0" smtClean="0"/>
              <a:t/>
            </a:r>
            <a:br>
              <a:rPr lang="el-GR" dirty="0" smtClean="0"/>
            </a:br>
            <a:r>
              <a:rPr lang="el-GR" dirty="0"/>
              <a:t>• </a:t>
            </a:r>
            <a:r>
              <a:rPr lang="el-GR" b="1" dirty="0"/>
              <a:t>Η ορεινή γεωμορφολογία της περιοχής</a:t>
            </a:r>
            <a:r>
              <a:rPr lang="el-GR" dirty="0"/>
              <a:t>. Το ανάγλυφο είναι κυρίως ορεινό, με λιγοστές πεδινές καλλιεργούμενες εκτάσεις και λίγα μόνο περάσματα ανάμεσα στα ψηλά </a:t>
            </a:r>
            <a:r>
              <a:rPr lang="el-GR" dirty="0" smtClean="0"/>
              <a:t>βουνά.</a:t>
            </a:r>
          </a:p>
          <a:p>
            <a:r>
              <a:rPr lang="el-GR" dirty="0"/>
              <a:t>• </a:t>
            </a:r>
            <a:r>
              <a:rPr lang="el-GR" b="1" dirty="0"/>
              <a:t>Τα ιστορικά γεγονότα </a:t>
            </a:r>
            <a:r>
              <a:rPr lang="el-GR" dirty="0"/>
              <a:t>που έχουν διαδραματιστεί στα Βαλκάνια τα τελευταία 200 χρόνια, ως αποτέλεσμα της εθνικής, γλωσσικής και θρησκευτικής ανομοιομορφίας της </a:t>
            </a:r>
            <a:r>
              <a:rPr lang="el-GR" dirty="0" smtClean="0"/>
              <a:t>χερσονήσου(βαλκανικοί πόλεμοι Α΄, Β΄- Παγκόσμιοι Πόλεμοι Α΄, Β - </a:t>
            </a:r>
            <a:r>
              <a:rPr lang="el-GR" dirty="0"/>
              <a:t> </a:t>
            </a:r>
            <a:r>
              <a:rPr lang="el-GR" dirty="0" smtClean="0"/>
              <a:t>Η </a:t>
            </a:r>
            <a:r>
              <a:rPr lang="el-GR" dirty="0"/>
              <a:t>διάσπαση της ενιαίας μέχρι τις αρχές της δεκαετίας του 1990 Γιουγκοσλαβίας </a:t>
            </a:r>
            <a:r>
              <a:rPr lang="el-GR" dirty="0" smtClean="0"/>
              <a:t>που είχε </a:t>
            </a:r>
            <a:r>
              <a:rPr lang="el-GR" dirty="0"/>
              <a:t>ως αποτέλεσμα τη δημιουργία, από το 1991 έως το 2006, έξι νέων </a:t>
            </a:r>
            <a:r>
              <a:rPr lang="el-GR" dirty="0" smtClean="0"/>
              <a:t>κρατών).</a:t>
            </a:r>
          </a:p>
          <a:p>
            <a:r>
              <a:rPr lang="el-GR" dirty="0"/>
              <a:t>• </a:t>
            </a:r>
            <a:r>
              <a:rPr lang="el-GR" b="1" dirty="0"/>
              <a:t>Τα κοινωνικά-πολιτικά γεγονότα </a:t>
            </a:r>
            <a:r>
              <a:rPr lang="el-GR" dirty="0"/>
              <a:t>που συνέβησαν στη Βαλκανική Χερσόνησο τα τελευταία 60 </a:t>
            </a:r>
            <a:r>
              <a:rPr lang="el-GR" dirty="0" smtClean="0"/>
              <a:t>χρόνια. </a:t>
            </a:r>
            <a:r>
              <a:rPr lang="el-GR" dirty="0"/>
              <a:t>Η κατάρρευση, στις αρχές της δεκαετίας του 1990, των καθεστώτων που επικρατούσαν έως τότε στις περισσότερες χώρες της περιοχής (Βουλγαρία, Ρουμανία, Αλβανία) προκάλεσε σοβαρή πτώση του βιοτικού </a:t>
            </a:r>
            <a:r>
              <a:rPr lang="el-GR" dirty="0" smtClean="0"/>
              <a:t>επιπέδου και μετανάστευση.</a:t>
            </a:r>
          </a:p>
          <a:p>
            <a:r>
              <a:rPr lang="el-GR" dirty="0" smtClean="0"/>
              <a:t>• </a:t>
            </a:r>
            <a:r>
              <a:rPr lang="el-GR" b="1" dirty="0" smtClean="0"/>
              <a:t>Στην Ε.Ε. </a:t>
            </a:r>
            <a:r>
              <a:rPr lang="el-GR" dirty="0" smtClean="0"/>
              <a:t>ανήκουν η Ελλάδα, η Σλοβενία, η Βουλγαρία και η Ρουμανία.</a:t>
            </a:r>
          </a:p>
          <a:p>
            <a:endParaRPr lang="el-GR" dirty="0" smtClean="0"/>
          </a:p>
          <a:p>
            <a:endParaRPr lang="el-GR"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Αποτέλεσμα εικόνας για ΒΑΛΚΑΝΙΚΕς ΧΩΡΕς"/>
          <p:cNvPicPr>
            <a:picLocks noChangeAspect="1" noChangeArrowheads="1" noCrop="1"/>
          </p:cNvPicPr>
          <p:nvPr/>
        </p:nvPicPr>
        <p:blipFill>
          <a:blip r:embed="rId2"/>
          <a:srcRect/>
          <a:stretch>
            <a:fillRect/>
          </a:stretch>
        </p:blipFill>
        <p:spPr bwMode="auto">
          <a:xfrm>
            <a:off x="142844" y="357166"/>
            <a:ext cx="5715000" cy="6096001"/>
          </a:xfrm>
          <a:prstGeom prst="rect">
            <a:avLst/>
          </a:prstGeom>
          <a:noFill/>
        </p:spPr>
      </p:pic>
      <p:pic>
        <p:nvPicPr>
          <p:cNvPr id="2" name="Picture 2" descr="Επικαιρότητα στα Βαλκάνια (2016-30)"/>
          <p:cNvPicPr>
            <a:picLocks noChangeAspect="1" noChangeArrowheads="1"/>
          </p:cNvPicPr>
          <p:nvPr/>
        </p:nvPicPr>
        <p:blipFill>
          <a:blip r:embed="rId3"/>
          <a:srcRect/>
          <a:stretch>
            <a:fillRect/>
          </a:stretch>
        </p:blipFill>
        <p:spPr bwMode="auto">
          <a:xfrm>
            <a:off x="5929322" y="357166"/>
            <a:ext cx="3000396" cy="2643206"/>
          </a:xfrm>
          <a:prstGeom prst="rect">
            <a:avLst/>
          </a:prstGeom>
          <a:noFill/>
        </p:spPr>
      </p:pic>
      <p:pic>
        <p:nvPicPr>
          <p:cNvPr id="1028" name="Picture 4" descr="Βρες τις σημαίες των βαλκανικών χωρών | e-Γεωγραφία"/>
          <p:cNvPicPr>
            <a:picLocks noChangeAspect="1" noChangeArrowheads="1"/>
          </p:cNvPicPr>
          <p:nvPr/>
        </p:nvPicPr>
        <p:blipFill>
          <a:blip r:embed="rId4"/>
          <a:srcRect/>
          <a:stretch>
            <a:fillRect/>
          </a:stretch>
        </p:blipFill>
        <p:spPr bwMode="auto">
          <a:xfrm>
            <a:off x="6072198" y="3071810"/>
            <a:ext cx="2857500" cy="2857500"/>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189</Words>
  <Application>Microsoft Office PowerPoint</Application>
  <PresentationFormat>Προβολή στην οθόνη (4:3)</PresentationFormat>
  <Paragraphs>38</Paragraphs>
  <Slides>6</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Θέμα του Office</vt:lpstr>
      <vt:lpstr>Οι Βαλκανικές χώρες</vt:lpstr>
      <vt:lpstr>Κατακόρυφος διαμελισμός Βαλκανίων</vt:lpstr>
      <vt:lpstr>Οριζόντιος διαμελισμός Βαλκανίων</vt:lpstr>
      <vt:lpstr>Θρησκεία-Γλώσσα-Οικονομία Βαλκανίων</vt:lpstr>
      <vt:lpstr>Γενικά χαρακτηριστικά Βαλκανικών χωρών</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Βαλκανικές χώρες</dc:title>
  <dc:creator>User</dc:creator>
  <cp:lastModifiedBy>user</cp:lastModifiedBy>
  <cp:revision>14</cp:revision>
  <dcterms:created xsi:type="dcterms:W3CDTF">2020-03-18T15:45:43Z</dcterms:created>
  <dcterms:modified xsi:type="dcterms:W3CDTF">2021-04-16T07:42:33Z</dcterms:modified>
</cp:coreProperties>
</file>