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E816CBEA-22B6-4712-8302-90706EB21E49}" type="datetimeFigureOut">
              <a:rPr lang="el-GR" smtClean="0"/>
              <a:pPr/>
              <a:t>15/1/2021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CC31F125-5C0A-484A-A8E3-16B3E55A4FF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16CBEA-22B6-4712-8302-90706EB21E49}" type="datetimeFigureOut">
              <a:rPr lang="el-GR" smtClean="0"/>
              <a:pPr/>
              <a:t>15/1/2021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31F125-5C0A-484A-A8E3-16B3E55A4FFA}"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16CBEA-22B6-4712-8302-90706EB21E49}" type="datetimeFigureOut">
              <a:rPr lang="el-GR" smtClean="0"/>
              <a:pPr/>
              <a:t>15/1/2021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31F125-5C0A-484A-A8E3-16B3E55A4FFA}"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E816CBEA-22B6-4712-8302-90706EB21E49}" type="datetimeFigureOut">
              <a:rPr lang="el-GR" smtClean="0"/>
              <a:pPr/>
              <a:t>15/1/2021</a:t>
            </a:fld>
            <a:endParaRPr lang="el-GR"/>
          </a:p>
        </p:txBody>
      </p:sp>
      <p:sp>
        <p:nvSpPr>
          <p:cNvPr id="9" name="8 - Θέση αριθμού διαφάνειας"/>
          <p:cNvSpPr>
            <a:spLocks noGrp="1"/>
          </p:cNvSpPr>
          <p:nvPr>
            <p:ph type="sldNum" sz="quarter" idx="15"/>
          </p:nvPr>
        </p:nvSpPr>
        <p:spPr/>
        <p:txBody>
          <a:bodyPr rtlCol="0"/>
          <a:lstStyle/>
          <a:p>
            <a:fld id="{CC31F125-5C0A-484A-A8E3-16B3E55A4FFA}"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E816CBEA-22B6-4712-8302-90706EB21E49}" type="datetimeFigureOut">
              <a:rPr lang="el-GR" smtClean="0"/>
              <a:pPr/>
              <a:t>15/1/2021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CC31F125-5C0A-484A-A8E3-16B3E55A4FF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816CBEA-22B6-4712-8302-90706EB21E49}" type="datetimeFigureOut">
              <a:rPr lang="el-GR" smtClean="0"/>
              <a:pPr/>
              <a:t>15/1/2021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31F125-5C0A-484A-A8E3-16B3E55A4FFA}"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E816CBEA-22B6-4712-8302-90706EB21E49}" type="datetimeFigureOut">
              <a:rPr lang="el-GR" smtClean="0"/>
              <a:pPr/>
              <a:t>15/1/2021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C31F125-5C0A-484A-A8E3-16B3E55A4FFA}"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E816CBEA-22B6-4712-8302-90706EB21E49}" type="datetimeFigureOut">
              <a:rPr lang="el-GR" smtClean="0"/>
              <a:pPr/>
              <a:t>15/1/2021</a:t>
            </a:fld>
            <a:endParaRPr lang="el-GR"/>
          </a:p>
        </p:txBody>
      </p:sp>
      <p:sp>
        <p:nvSpPr>
          <p:cNvPr id="7" name="6 - Θέση αριθμού διαφάνειας"/>
          <p:cNvSpPr>
            <a:spLocks noGrp="1"/>
          </p:cNvSpPr>
          <p:nvPr>
            <p:ph type="sldNum" sz="quarter" idx="11"/>
          </p:nvPr>
        </p:nvSpPr>
        <p:spPr/>
        <p:txBody>
          <a:bodyPr rtlCol="0"/>
          <a:lstStyle/>
          <a:p>
            <a:fld id="{CC31F125-5C0A-484A-A8E3-16B3E55A4FFA}"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816CBEA-22B6-4712-8302-90706EB21E49}" type="datetimeFigureOut">
              <a:rPr lang="el-GR" smtClean="0"/>
              <a:pPr/>
              <a:t>15/1/2021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C31F125-5C0A-484A-A8E3-16B3E55A4FFA}"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E816CBEA-22B6-4712-8302-90706EB21E49}" type="datetimeFigureOut">
              <a:rPr lang="el-GR" smtClean="0"/>
              <a:pPr/>
              <a:t>15/1/2021</a:t>
            </a:fld>
            <a:endParaRPr lang="el-GR"/>
          </a:p>
        </p:txBody>
      </p:sp>
      <p:sp>
        <p:nvSpPr>
          <p:cNvPr id="22" name="21 - Θέση αριθμού διαφάνειας"/>
          <p:cNvSpPr>
            <a:spLocks noGrp="1"/>
          </p:cNvSpPr>
          <p:nvPr>
            <p:ph type="sldNum" sz="quarter" idx="15"/>
          </p:nvPr>
        </p:nvSpPr>
        <p:spPr/>
        <p:txBody>
          <a:bodyPr rtlCol="0"/>
          <a:lstStyle/>
          <a:p>
            <a:fld id="{CC31F125-5C0A-484A-A8E3-16B3E55A4FFA}"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E816CBEA-22B6-4712-8302-90706EB21E49}" type="datetimeFigureOut">
              <a:rPr lang="el-GR" smtClean="0"/>
              <a:pPr/>
              <a:t>15/1/2021</a:t>
            </a:fld>
            <a:endParaRPr lang="el-GR"/>
          </a:p>
        </p:txBody>
      </p:sp>
      <p:sp>
        <p:nvSpPr>
          <p:cNvPr id="18" name="17 - Θέση αριθμού διαφάνειας"/>
          <p:cNvSpPr>
            <a:spLocks noGrp="1"/>
          </p:cNvSpPr>
          <p:nvPr>
            <p:ph type="sldNum" sz="quarter" idx="11"/>
          </p:nvPr>
        </p:nvSpPr>
        <p:spPr/>
        <p:txBody>
          <a:bodyPr rtlCol="0"/>
          <a:lstStyle/>
          <a:p>
            <a:fld id="{CC31F125-5C0A-484A-A8E3-16B3E55A4FFA}"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816CBEA-22B6-4712-8302-90706EB21E49}" type="datetimeFigureOut">
              <a:rPr lang="el-GR" smtClean="0"/>
              <a:pPr/>
              <a:t>15/1/2021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C31F125-5C0A-484A-A8E3-16B3E55A4FF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85984" y="3714752"/>
            <a:ext cx="6172200" cy="1894362"/>
          </a:xfrm>
        </p:spPr>
        <p:txBody>
          <a:bodyPr/>
          <a:lstStyle/>
          <a:p>
            <a:r>
              <a:rPr lang="el-GR" dirty="0" smtClean="0"/>
              <a:t>ΠΑΡΙΣΙ</a:t>
            </a:r>
            <a:endParaRPr lang="el-GR" dirty="0"/>
          </a:p>
        </p:txBody>
      </p:sp>
      <p:sp>
        <p:nvSpPr>
          <p:cNvPr id="3" name="2 - Υπότιτλος"/>
          <p:cNvSpPr>
            <a:spLocks noGrp="1"/>
          </p:cNvSpPr>
          <p:nvPr>
            <p:ph type="subTitle" idx="1"/>
          </p:nvPr>
        </p:nvSpPr>
        <p:spPr>
          <a:xfrm>
            <a:off x="2285984" y="5486400"/>
            <a:ext cx="6172200" cy="1371600"/>
          </a:xfrm>
        </p:spPr>
        <p:txBody>
          <a:bodyPr>
            <a:normAutofit lnSpcReduction="10000"/>
          </a:bodyPr>
          <a:lstStyle/>
          <a:p>
            <a:r>
              <a:rPr lang="el-GR" dirty="0" smtClean="0"/>
              <a:t>Η ΠΟΛΗ ΤΟΥ ΦΩΤΟΣ</a:t>
            </a:r>
          </a:p>
          <a:p>
            <a:endParaRPr lang="el-GR" dirty="0" smtClean="0"/>
          </a:p>
          <a:p>
            <a:endParaRPr lang="el-GR" dirty="0" smtClean="0"/>
          </a:p>
          <a:p>
            <a:pPr algn="r"/>
            <a:r>
              <a:rPr lang="el-GR" dirty="0" smtClean="0"/>
              <a:t>ΔΗΜΗΤΡΑ ΚΑΠΕΤΑΝΙΟΥ Β2</a:t>
            </a:r>
            <a:endParaRPr lang="el-GR" dirty="0"/>
          </a:p>
        </p:txBody>
      </p:sp>
      <p:pic>
        <p:nvPicPr>
          <p:cNvPr id="15366" name="Picture 6" descr="Το Παρίσι το 1900 και σήμερα! (φωτογραφίες) | iEllada.gr"/>
          <p:cNvPicPr>
            <a:picLocks noChangeAspect="1" noChangeArrowheads="1"/>
          </p:cNvPicPr>
          <p:nvPr/>
        </p:nvPicPr>
        <p:blipFill>
          <a:blip r:embed="rId2"/>
          <a:srcRect/>
          <a:stretch>
            <a:fillRect/>
          </a:stretch>
        </p:blipFill>
        <p:spPr bwMode="auto">
          <a:xfrm>
            <a:off x="1857356" y="64164"/>
            <a:ext cx="6868410" cy="4364968"/>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01122" cy="785818"/>
          </a:xfrm>
        </p:spPr>
        <p:txBody>
          <a:bodyPr>
            <a:normAutofit fontScale="90000"/>
          </a:bodyPr>
          <a:lstStyle/>
          <a:p>
            <a:r>
              <a:rPr lang="el-GR" sz="2400" dirty="0" smtClean="0"/>
              <a:t>ΒΑΣΙΛΙΚΗ ΤΗΣ ΙΕΡΗΣ ΚΑΡΔΙΑΣ ΣΤΗ ΜΟΝΜΑΡΤΗ</a:t>
            </a:r>
            <a:br>
              <a:rPr lang="el-GR" sz="2400" dirty="0" smtClean="0"/>
            </a:br>
            <a:endParaRPr lang="el-GR" sz="2400" dirty="0"/>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pic>
        <p:nvPicPr>
          <p:cNvPr id="22530" name="Picture 2" descr="Βασιλική της Ιερής Καρδιάς Παρίσι"/>
          <p:cNvPicPr>
            <a:picLocks noChangeAspect="1" noChangeArrowheads="1"/>
          </p:cNvPicPr>
          <p:nvPr/>
        </p:nvPicPr>
        <p:blipFill>
          <a:blip r:embed="rId2"/>
          <a:srcRect/>
          <a:stretch>
            <a:fillRect/>
          </a:stretch>
        </p:blipFill>
        <p:spPr bwMode="auto">
          <a:xfrm>
            <a:off x="0" y="2090202"/>
            <a:ext cx="7715272" cy="4767798"/>
          </a:xfrm>
          <a:prstGeom prst="rect">
            <a:avLst/>
          </a:prstGeom>
          <a:noFill/>
        </p:spPr>
      </p:pic>
      <p:sp>
        <p:nvSpPr>
          <p:cNvPr id="6" name="5 - Ορθογώνιο"/>
          <p:cNvSpPr/>
          <p:nvPr/>
        </p:nvSpPr>
        <p:spPr>
          <a:xfrm>
            <a:off x="142844" y="357166"/>
            <a:ext cx="8572560" cy="1754326"/>
          </a:xfrm>
          <a:prstGeom prst="rect">
            <a:avLst/>
          </a:prstGeom>
        </p:spPr>
        <p:txBody>
          <a:bodyPr wrap="square">
            <a:spAutoFit/>
          </a:bodyPr>
          <a:lstStyle/>
          <a:p>
            <a:pPr algn="just"/>
            <a:r>
              <a:rPr lang="el-GR" dirty="0" smtClean="0">
                <a:solidFill>
                  <a:schemeClr val="tx2">
                    <a:lumMod val="50000"/>
                  </a:schemeClr>
                </a:solidFill>
              </a:rPr>
              <a:t>Η εκκλησία </a:t>
            </a:r>
            <a:r>
              <a:rPr lang="el-GR" dirty="0" err="1" smtClean="0">
                <a:solidFill>
                  <a:schemeClr val="tx2">
                    <a:lumMod val="50000"/>
                  </a:schemeClr>
                </a:solidFill>
              </a:rPr>
              <a:t>Sacre</a:t>
            </a:r>
            <a:r>
              <a:rPr lang="el-GR" dirty="0" smtClean="0">
                <a:solidFill>
                  <a:schemeClr val="tx2">
                    <a:lumMod val="50000"/>
                  </a:schemeClr>
                </a:solidFill>
              </a:rPr>
              <a:t> </a:t>
            </a:r>
            <a:r>
              <a:rPr lang="el-GR" dirty="0" err="1" smtClean="0">
                <a:solidFill>
                  <a:schemeClr val="tx2">
                    <a:lumMod val="50000"/>
                  </a:schemeClr>
                </a:solidFill>
              </a:rPr>
              <a:t>Coeur</a:t>
            </a:r>
            <a:r>
              <a:rPr lang="el-GR" dirty="0" smtClean="0">
                <a:solidFill>
                  <a:schemeClr val="tx2">
                    <a:lumMod val="50000"/>
                  </a:schemeClr>
                </a:solidFill>
              </a:rPr>
              <a:t> είναι γνωστή και ως «στέκι των καλλιτεχνών». Είναι χτισμένη σε λόφο, επομένως τα σκαλιά της εκκλησίας είναι ιδανικά για να καθίσετε και να απολαύσετε την πανοραμική άποψη του Παρισιού. Η εκκλησία διατηρεί το χαρακτηριστικό λευκό χρώμα χάρις στις πέτρες </a:t>
            </a:r>
            <a:r>
              <a:rPr lang="el-GR" dirty="0" err="1" smtClean="0">
                <a:solidFill>
                  <a:schemeClr val="tx2">
                    <a:lumMod val="50000"/>
                  </a:schemeClr>
                </a:solidFill>
              </a:rPr>
              <a:t>Château</a:t>
            </a:r>
            <a:r>
              <a:rPr lang="el-GR" dirty="0" smtClean="0">
                <a:solidFill>
                  <a:schemeClr val="tx2">
                    <a:lumMod val="50000"/>
                  </a:schemeClr>
                </a:solidFill>
              </a:rPr>
              <a:t>-</a:t>
            </a:r>
            <a:r>
              <a:rPr lang="el-GR" dirty="0" err="1" smtClean="0">
                <a:solidFill>
                  <a:schemeClr val="tx2">
                    <a:lumMod val="50000"/>
                  </a:schemeClr>
                </a:solidFill>
              </a:rPr>
              <a:t>Landon</a:t>
            </a:r>
            <a:r>
              <a:rPr lang="el-GR" dirty="0" smtClean="0">
                <a:solidFill>
                  <a:schemeClr val="tx2">
                    <a:lumMod val="50000"/>
                  </a:schemeClr>
                </a:solidFill>
              </a:rPr>
              <a:t>, οι οποίες όταν βρέχει αντιδρούν με το νερό και εκκρίνουν ασβεστίτη, που λειτουργεί ως λευκαντής!</a:t>
            </a:r>
            <a:endParaRPr lang="el-GR"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71500"/>
            <a:ext cx="7467600" cy="1143000"/>
          </a:xfrm>
        </p:spPr>
        <p:txBody>
          <a:bodyPr/>
          <a:lstStyle/>
          <a:p>
            <a:r>
              <a:rPr lang="el-GR" b="1" dirty="0" smtClean="0"/>
              <a:t>ΔΙΑΣΚΕΔΑΣΗ</a:t>
            </a:r>
            <a:endParaRPr lang="el-GR" b="1" dirty="0"/>
          </a:p>
        </p:txBody>
      </p:sp>
      <p:sp>
        <p:nvSpPr>
          <p:cNvPr id="3" name="2 - Θέση περιεχομένου"/>
          <p:cNvSpPr>
            <a:spLocks noGrp="1"/>
          </p:cNvSpPr>
          <p:nvPr>
            <p:ph sz="quarter" idx="1"/>
          </p:nvPr>
        </p:nvSpPr>
        <p:spPr/>
        <p:txBody>
          <a:bodyPr/>
          <a:lstStyle/>
          <a:p>
            <a:endParaRPr lang="el-GR" dirty="0"/>
          </a:p>
        </p:txBody>
      </p:sp>
      <p:sp>
        <p:nvSpPr>
          <p:cNvPr id="4" name="3 - Θέση περιεχομένου"/>
          <p:cNvSpPr>
            <a:spLocks noGrp="1"/>
          </p:cNvSpPr>
          <p:nvPr>
            <p:ph sz="quarter" idx="2"/>
          </p:nvPr>
        </p:nvSpPr>
        <p:spPr/>
        <p:txBody>
          <a:bodyPr/>
          <a:lstStyle/>
          <a:p>
            <a:endParaRPr lang="el-GR"/>
          </a:p>
        </p:txBody>
      </p:sp>
      <p:sp>
        <p:nvSpPr>
          <p:cNvPr id="5" name="4 - Ορθογώνιο"/>
          <p:cNvSpPr/>
          <p:nvPr/>
        </p:nvSpPr>
        <p:spPr>
          <a:xfrm>
            <a:off x="142844" y="785794"/>
            <a:ext cx="3643306" cy="646331"/>
          </a:xfrm>
          <a:prstGeom prst="rect">
            <a:avLst/>
          </a:prstGeom>
        </p:spPr>
        <p:txBody>
          <a:bodyPr wrap="square">
            <a:spAutoFit/>
          </a:bodyPr>
          <a:lstStyle/>
          <a:p>
            <a:pPr algn="ctr"/>
            <a:r>
              <a:rPr lang="el-GR" b="1" dirty="0" smtClean="0">
                <a:solidFill>
                  <a:schemeClr val="bg2">
                    <a:lumMod val="50000"/>
                  </a:schemeClr>
                </a:solidFill>
              </a:rPr>
              <a:t>ΕΘΝΙΚΗ ΟΠΕΡΑ ΤΟΥ ΠΑΡΙΣΙΟΥ</a:t>
            </a:r>
            <a:endParaRPr lang="el-GR" b="1" dirty="0">
              <a:solidFill>
                <a:schemeClr val="bg2">
                  <a:lumMod val="50000"/>
                </a:schemeClr>
              </a:solidFill>
            </a:endParaRPr>
          </a:p>
        </p:txBody>
      </p:sp>
      <p:pic>
        <p:nvPicPr>
          <p:cNvPr id="23554" name="Picture 2" descr="Όπερα Garnier Παρίσι"/>
          <p:cNvPicPr>
            <a:picLocks noChangeAspect="1" noChangeArrowheads="1"/>
          </p:cNvPicPr>
          <p:nvPr/>
        </p:nvPicPr>
        <p:blipFill>
          <a:blip r:embed="rId2"/>
          <a:srcRect/>
          <a:stretch>
            <a:fillRect/>
          </a:stretch>
        </p:blipFill>
        <p:spPr bwMode="auto">
          <a:xfrm>
            <a:off x="3786182" y="0"/>
            <a:ext cx="5024430" cy="6858000"/>
          </a:xfrm>
          <a:prstGeom prst="rect">
            <a:avLst/>
          </a:prstGeom>
          <a:noFill/>
        </p:spPr>
      </p:pic>
      <p:sp>
        <p:nvSpPr>
          <p:cNvPr id="7" name="6 - Ορθογώνιο"/>
          <p:cNvSpPr/>
          <p:nvPr/>
        </p:nvSpPr>
        <p:spPr>
          <a:xfrm>
            <a:off x="0" y="1415181"/>
            <a:ext cx="3714744" cy="2585323"/>
          </a:xfrm>
          <a:prstGeom prst="rect">
            <a:avLst/>
          </a:prstGeom>
        </p:spPr>
        <p:txBody>
          <a:bodyPr wrap="square">
            <a:spAutoFit/>
          </a:bodyPr>
          <a:lstStyle/>
          <a:p>
            <a:pPr algn="just"/>
            <a:r>
              <a:rPr lang="el-GR" dirty="0" smtClean="0">
                <a:solidFill>
                  <a:schemeClr val="tx2">
                    <a:lumMod val="50000"/>
                  </a:schemeClr>
                </a:solidFill>
              </a:rPr>
              <a:t>Η πιο διάσημη Όπερα του κόσμου, αυτή του Παρισιού. Με χωρητικότητα 2.700 θεατών, έχει φιλοξενήσει μερικά από τα πιο σημαντικά έργα παγκοσμίως. Όλον το χρόνο σημαντικές παραστάσεις όπερας, μπαλέτου αλλά και συναυλίες φιλοξενούνται στη σκηνή της. </a:t>
            </a:r>
            <a:endParaRPr lang="el-GR" dirty="0">
              <a:solidFill>
                <a:schemeClr val="tx2">
                  <a:lumMod val="50000"/>
                </a:schemeClr>
              </a:solidFill>
            </a:endParaRPr>
          </a:p>
        </p:txBody>
      </p:sp>
      <p:pic>
        <p:nvPicPr>
          <p:cNvPr id="23556" name="Picture 4" descr="Η ιστορία της Όπερας του Παρισιού που γιορτάζει τα 350 της χρόνια -  Ρούντολφ Νουρέγιεφ - Μότσαρτ - Ροσίνι - ελcblog - Μουσική - elculture.gr"/>
          <p:cNvPicPr>
            <a:picLocks noChangeAspect="1" noChangeArrowheads="1"/>
          </p:cNvPicPr>
          <p:nvPr/>
        </p:nvPicPr>
        <p:blipFill>
          <a:blip r:embed="rId3"/>
          <a:srcRect/>
          <a:stretch>
            <a:fillRect/>
          </a:stretch>
        </p:blipFill>
        <p:spPr bwMode="auto">
          <a:xfrm>
            <a:off x="0" y="4071943"/>
            <a:ext cx="4286252" cy="278605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7467600" cy="439718"/>
          </a:xfrm>
        </p:spPr>
        <p:txBody>
          <a:bodyPr>
            <a:normAutofit fontScale="90000"/>
          </a:bodyPr>
          <a:lstStyle/>
          <a:p>
            <a:r>
              <a:rPr lang="el-GR" b="1" dirty="0" smtClean="0"/>
              <a:t>ΔΙΑΣΚΕΔΑΣΗ</a:t>
            </a:r>
            <a:endParaRPr lang="el-GR" dirty="0"/>
          </a:p>
        </p:txBody>
      </p:sp>
      <p:sp>
        <p:nvSpPr>
          <p:cNvPr id="3" name="2 - Θέση περιεχομένου"/>
          <p:cNvSpPr>
            <a:spLocks noGrp="1"/>
          </p:cNvSpPr>
          <p:nvPr>
            <p:ph sz="quarter" idx="1"/>
          </p:nvPr>
        </p:nvSpPr>
        <p:spPr/>
        <p:txBody>
          <a:bodyPr/>
          <a:lstStyle/>
          <a:p>
            <a:endParaRPr lang="el-GR" dirty="0"/>
          </a:p>
        </p:txBody>
      </p:sp>
      <p:sp>
        <p:nvSpPr>
          <p:cNvPr id="4" name="3 - Θέση περιεχομένου"/>
          <p:cNvSpPr>
            <a:spLocks noGrp="1"/>
          </p:cNvSpPr>
          <p:nvPr>
            <p:ph sz="quarter" idx="2"/>
          </p:nvPr>
        </p:nvSpPr>
        <p:spPr/>
        <p:txBody>
          <a:bodyPr/>
          <a:lstStyle/>
          <a:p>
            <a:endParaRPr lang="el-GR" dirty="0"/>
          </a:p>
        </p:txBody>
      </p:sp>
      <p:sp>
        <p:nvSpPr>
          <p:cNvPr id="5" name="4 - Ορθογώνιο"/>
          <p:cNvSpPr/>
          <p:nvPr/>
        </p:nvSpPr>
        <p:spPr>
          <a:xfrm>
            <a:off x="142844" y="571480"/>
            <a:ext cx="4572000" cy="2585323"/>
          </a:xfrm>
          <a:prstGeom prst="rect">
            <a:avLst/>
          </a:prstGeom>
        </p:spPr>
        <p:txBody>
          <a:bodyPr>
            <a:spAutoFit/>
          </a:bodyPr>
          <a:lstStyle/>
          <a:p>
            <a:pPr algn="just"/>
            <a:r>
              <a:rPr lang="el-GR" dirty="0" smtClean="0">
                <a:solidFill>
                  <a:schemeClr val="tx2">
                    <a:lumMod val="50000"/>
                  </a:schemeClr>
                </a:solidFill>
              </a:rPr>
              <a:t>Αν θέλετε να επισκεφθείτε τα περίφημα </a:t>
            </a:r>
            <a:r>
              <a:rPr lang="el-GR" b="1" dirty="0" err="1" smtClean="0">
                <a:solidFill>
                  <a:schemeClr val="tx2">
                    <a:lumMod val="50000"/>
                  </a:schemeClr>
                </a:solidFill>
              </a:rPr>
              <a:t>Moulin</a:t>
            </a:r>
            <a:r>
              <a:rPr lang="el-GR" b="1" dirty="0" smtClean="0">
                <a:solidFill>
                  <a:schemeClr val="tx2">
                    <a:lumMod val="50000"/>
                  </a:schemeClr>
                </a:solidFill>
              </a:rPr>
              <a:t> </a:t>
            </a:r>
            <a:r>
              <a:rPr lang="el-GR" b="1" dirty="0" err="1" smtClean="0">
                <a:solidFill>
                  <a:schemeClr val="tx2">
                    <a:lumMod val="50000"/>
                  </a:schemeClr>
                </a:solidFill>
              </a:rPr>
              <a:t>Rouge</a:t>
            </a:r>
            <a:r>
              <a:rPr lang="el-GR" dirty="0" smtClean="0">
                <a:solidFill>
                  <a:schemeClr val="tx2">
                    <a:lumMod val="50000"/>
                  </a:schemeClr>
                </a:solidFill>
              </a:rPr>
              <a:t> θα απολαύσετε θεάματα πολύ προσεγμένα. Το σκηνικό είναι κοινό. Αγαλμάτινα σώματα, προσεγμένες χορογραφίες, υπέροχα κουστούμια, προσεγμένο γυμνό, στρας, πούλιες, φτερά και πούπουλα και ελαφρύς αισθησιασμός συνθέτουν το απόλυτο νυχτερινό τοπίο των καμπαρέ.</a:t>
            </a:r>
            <a:endParaRPr lang="el-GR" dirty="0">
              <a:solidFill>
                <a:schemeClr val="tx2">
                  <a:lumMod val="50000"/>
                </a:schemeClr>
              </a:solidFill>
            </a:endParaRPr>
          </a:p>
        </p:txBody>
      </p:sp>
      <p:pic>
        <p:nvPicPr>
          <p:cNvPr id="24578" name="Picture 2" descr="https://upload.wikimedia.org/wikipedia/commons/thumb/9/94/Das_Moulin_Rouge_bei_Tag.JPG/1280px-Das_Moulin_Rouge_bei_Tag.JPG"/>
          <p:cNvPicPr>
            <a:picLocks noChangeAspect="1" noChangeArrowheads="1"/>
          </p:cNvPicPr>
          <p:nvPr/>
        </p:nvPicPr>
        <p:blipFill>
          <a:blip r:embed="rId2"/>
          <a:srcRect/>
          <a:stretch>
            <a:fillRect/>
          </a:stretch>
        </p:blipFill>
        <p:spPr bwMode="auto">
          <a:xfrm>
            <a:off x="4748883" y="214290"/>
            <a:ext cx="4395117" cy="2928934"/>
          </a:xfrm>
          <a:prstGeom prst="rect">
            <a:avLst/>
          </a:prstGeom>
          <a:noFill/>
        </p:spPr>
      </p:pic>
      <p:pic>
        <p:nvPicPr>
          <p:cNvPr id="24580" name="Picture 4" descr="https://upload.wikimedia.org/wikipedia/commons/thumb/1/17/Lautrec_moulin_rouge%2C_la_goulue_%28poster%29_1891.jpg/220px-Lautrec_moulin_rouge%2C_la_goulue_%28poster%29_1891.jpg"/>
          <p:cNvPicPr>
            <a:picLocks noChangeAspect="1" noChangeArrowheads="1"/>
          </p:cNvPicPr>
          <p:nvPr/>
        </p:nvPicPr>
        <p:blipFill>
          <a:blip r:embed="rId3"/>
          <a:srcRect/>
          <a:stretch>
            <a:fillRect/>
          </a:stretch>
        </p:blipFill>
        <p:spPr bwMode="auto">
          <a:xfrm>
            <a:off x="285720" y="3143248"/>
            <a:ext cx="2286016" cy="3574499"/>
          </a:xfrm>
          <a:prstGeom prst="rect">
            <a:avLst/>
          </a:prstGeom>
          <a:noFill/>
        </p:spPr>
      </p:pic>
      <p:pic>
        <p:nvPicPr>
          <p:cNvPr id="24582" name="Picture 6" descr="https://upload.wikimedia.org/wikipedia/commons/thumb/1/18/Henri_de_Toulouse-Lautrec_005.jpg/1024px-Henri_de_Toulouse-Lautrec_005.jpg"/>
          <p:cNvPicPr>
            <a:picLocks noChangeAspect="1" noChangeArrowheads="1"/>
          </p:cNvPicPr>
          <p:nvPr/>
        </p:nvPicPr>
        <p:blipFill>
          <a:blip r:embed="rId4"/>
          <a:srcRect/>
          <a:stretch>
            <a:fillRect/>
          </a:stretch>
        </p:blipFill>
        <p:spPr bwMode="auto">
          <a:xfrm>
            <a:off x="3000364" y="3214686"/>
            <a:ext cx="5715040" cy="3143272"/>
          </a:xfrm>
          <a:prstGeom prst="rect">
            <a:avLst/>
          </a:prstGeom>
          <a:noFill/>
        </p:spPr>
      </p:pic>
      <p:sp>
        <p:nvSpPr>
          <p:cNvPr id="9" name="8 - Ορθογώνιο"/>
          <p:cNvSpPr/>
          <p:nvPr/>
        </p:nvSpPr>
        <p:spPr>
          <a:xfrm>
            <a:off x="2786050" y="6257835"/>
            <a:ext cx="5929354" cy="1200329"/>
          </a:xfrm>
          <a:prstGeom prst="rect">
            <a:avLst/>
          </a:prstGeom>
        </p:spPr>
        <p:txBody>
          <a:bodyPr wrap="square">
            <a:spAutoFit/>
          </a:bodyPr>
          <a:lstStyle/>
          <a:p>
            <a:pPr algn="ctr" fontAlgn="t"/>
            <a:r>
              <a:rPr lang="el-GR" dirty="0" smtClean="0"/>
              <a:t>   </a:t>
            </a:r>
            <a:r>
              <a:rPr lang="el-GR" dirty="0" smtClean="0">
                <a:solidFill>
                  <a:schemeClr val="tx2">
                    <a:lumMod val="50000"/>
                  </a:schemeClr>
                </a:solidFill>
              </a:rPr>
              <a:t>Ο χορός του </a:t>
            </a:r>
            <a:r>
              <a:rPr lang="el-GR" dirty="0" err="1" smtClean="0">
                <a:solidFill>
                  <a:schemeClr val="tx2">
                    <a:lumMod val="50000"/>
                  </a:schemeClr>
                </a:solidFill>
              </a:rPr>
              <a:t>Μουλέν</a:t>
            </a:r>
            <a:r>
              <a:rPr lang="el-GR" dirty="0" smtClean="0">
                <a:solidFill>
                  <a:schemeClr val="tx2">
                    <a:lumMod val="50000"/>
                  </a:schemeClr>
                </a:solidFill>
              </a:rPr>
              <a:t> Ρουζ, </a:t>
            </a:r>
            <a:r>
              <a:rPr lang="el-GR" dirty="0" err="1" smtClean="0">
                <a:solidFill>
                  <a:schemeClr val="tx2">
                    <a:lumMod val="50000"/>
                  </a:schemeClr>
                </a:solidFill>
              </a:rPr>
              <a:t>Ανρί</a:t>
            </a:r>
            <a:r>
              <a:rPr lang="el-GR" dirty="0" smtClean="0">
                <a:solidFill>
                  <a:schemeClr val="tx2">
                    <a:lumMod val="50000"/>
                  </a:schemeClr>
                </a:solidFill>
              </a:rPr>
              <a:t> ντε Τουλούζ Λωτρέκ, 1890 </a:t>
            </a:r>
          </a:p>
          <a:p>
            <a:r>
              <a:rPr lang="el-GR" dirty="0" smtClean="0"/>
              <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7467600" cy="560406"/>
          </a:xfrm>
        </p:spPr>
        <p:txBody>
          <a:bodyPr/>
          <a:lstStyle/>
          <a:p>
            <a:r>
              <a:rPr lang="el-GR" b="1" dirty="0" smtClean="0"/>
              <a:t>ΔΙΑΣΚΕΔΑΣΗ</a:t>
            </a:r>
            <a:endParaRPr lang="el-GR" dirty="0"/>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dirty="0"/>
          </a:p>
        </p:txBody>
      </p:sp>
      <p:sp>
        <p:nvSpPr>
          <p:cNvPr id="5" name="4 - Ορθογώνιο"/>
          <p:cNvSpPr/>
          <p:nvPr/>
        </p:nvSpPr>
        <p:spPr>
          <a:xfrm>
            <a:off x="4572000" y="285728"/>
            <a:ext cx="4214810" cy="2585323"/>
          </a:xfrm>
          <a:prstGeom prst="rect">
            <a:avLst/>
          </a:prstGeom>
        </p:spPr>
        <p:txBody>
          <a:bodyPr wrap="square">
            <a:spAutoFit/>
          </a:bodyPr>
          <a:lstStyle/>
          <a:p>
            <a:pPr algn="just"/>
            <a:r>
              <a:rPr lang="el-GR" dirty="0" smtClean="0">
                <a:solidFill>
                  <a:schemeClr val="tx2">
                    <a:lumMod val="50000"/>
                  </a:schemeClr>
                </a:solidFill>
              </a:rPr>
              <a:t>Το </a:t>
            </a:r>
            <a:r>
              <a:rPr lang="el-GR" b="1" dirty="0" err="1" smtClean="0">
                <a:solidFill>
                  <a:schemeClr val="tx2">
                    <a:lumMod val="50000"/>
                  </a:schemeClr>
                </a:solidFill>
              </a:rPr>
              <a:t>Le</a:t>
            </a:r>
            <a:r>
              <a:rPr lang="el-GR" b="1" dirty="0" smtClean="0">
                <a:solidFill>
                  <a:schemeClr val="tx2">
                    <a:lumMod val="50000"/>
                  </a:schemeClr>
                </a:solidFill>
              </a:rPr>
              <a:t> </a:t>
            </a:r>
            <a:r>
              <a:rPr lang="el-GR" b="1" dirty="0" err="1" smtClean="0">
                <a:solidFill>
                  <a:schemeClr val="tx2">
                    <a:lumMod val="50000"/>
                  </a:schemeClr>
                </a:solidFill>
              </a:rPr>
              <a:t>sitede</a:t>
            </a:r>
            <a:r>
              <a:rPr lang="el-GR" b="1" dirty="0" smtClean="0">
                <a:solidFill>
                  <a:schemeClr val="tx2">
                    <a:lumMod val="50000"/>
                  </a:schemeClr>
                </a:solidFill>
              </a:rPr>
              <a:t> </a:t>
            </a:r>
            <a:r>
              <a:rPr lang="el-GR" b="1" dirty="0" err="1" smtClean="0">
                <a:solidFill>
                  <a:schemeClr val="tx2">
                    <a:lumMod val="50000"/>
                  </a:schemeClr>
                </a:solidFill>
              </a:rPr>
              <a:t>la</a:t>
            </a:r>
            <a:r>
              <a:rPr lang="el-GR" b="1" dirty="0" smtClean="0">
                <a:solidFill>
                  <a:schemeClr val="tx2">
                    <a:lumMod val="50000"/>
                  </a:schemeClr>
                </a:solidFill>
              </a:rPr>
              <a:t> </a:t>
            </a:r>
            <a:r>
              <a:rPr lang="el-GR" b="1" dirty="0" err="1" smtClean="0">
                <a:solidFill>
                  <a:schemeClr val="tx2">
                    <a:lumMod val="50000"/>
                  </a:schemeClr>
                </a:solidFill>
              </a:rPr>
              <a:t>Com</a:t>
            </a:r>
            <a:r>
              <a:rPr lang="el-GR" dirty="0" smtClean="0">
                <a:solidFill>
                  <a:schemeClr val="tx2">
                    <a:lumMod val="50000"/>
                  </a:schemeClr>
                </a:solidFill>
              </a:rPr>
              <a:t> αποτελεί το αντίστοιχο Εθνικό Θέατρο. </a:t>
            </a:r>
            <a:r>
              <a:rPr lang="el-GR" dirty="0" err="1" smtClean="0">
                <a:solidFill>
                  <a:schemeClr val="tx2">
                    <a:lumMod val="50000"/>
                  </a:schemeClr>
                </a:solidFill>
              </a:rPr>
              <a:t>Ανέβαζει</a:t>
            </a:r>
            <a:r>
              <a:rPr lang="el-GR" dirty="0" smtClean="0">
                <a:solidFill>
                  <a:schemeClr val="tx2">
                    <a:lumMod val="50000"/>
                  </a:schemeClr>
                </a:solidFill>
              </a:rPr>
              <a:t> κλασικό ρεπερτόριο. Επίσης το </a:t>
            </a:r>
            <a:r>
              <a:rPr lang="el-GR" b="1" dirty="0" err="1" smtClean="0">
                <a:solidFill>
                  <a:schemeClr val="tx2">
                    <a:lumMod val="50000"/>
                  </a:schemeClr>
                </a:solidFill>
              </a:rPr>
              <a:t>Théâtre</a:t>
            </a:r>
            <a:r>
              <a:rPr lang="el-GR" b="1" dirty="0" smtClean="0">
                <a:solidFill>
                  <a:schemeClr val="tx2">
                    <a:lumMod val="50000"/>
                  </a:schemeClr>
                </a:solidFill>
              </a:rPr>
              <a:t> </a:t>
            </a:r>
            <a:r>
              <a:rPr lang="el-GR" b="1" dirty="0" err="1" smtClean="0">
                <a:solidFill>
                  <a:schemeClr val="tx2">
                    <a:lumMod val="50000"/>
                  </a:schemeClr>
                </a:solidFill>
              </a:rPr>
              <a:t>du</a:t>
            </a:r>
            <a:r>
              <a:rPr lang="el-GR" b="1" dirty="0" smtClean="0">
                <a:solidFill>
                  <a:schemeClr val="tx2">
                    <a:lumMod val="50000"/>
                  </a:schemeClr>
                </a:solidFill>
              </a:rPr>
              <a:t> </a:t>
            </a:r>
            <a:r>
              <a:rPr lang="el-GR" b="1" dirty="0" err="1" smtClean="0">
                <a:solidFill>
                  <a:schemeClr val="tx2">
                    <a:lumMod val="50000"/>
                  </a:schemeClr>
                </a:solidFill>
              </a:rPr>
              <a:t>Châtelet</a:t>
            </a:r>
            <a:r>
              <a:rPr lang="el-GR" dirty="0" smtClean="0">
                <a:solidFill>
                  <a:schemeClr val="tx2">
                    <a:lumMod val="50000"/>
                  </a:schemeClr>
                </a:solidFill>
              </a:rPr>
              <a:t> αποτελεί εμβληματικό θέατρο του Παρισιού. Εδώ πρωτοπαρουσιάστηκαν τα Ρώσικα Μπαλέτα του </a:t>
            </a:r>
            <a:r>
              <a:rPr lang="el-GR" dirty="0" err="1" smtClean="0">
                <a:solidFill>
                  <a:schemeClr val="tx2">
                    <a:lumMod val="50000"/>
                  </a:schemeClr>
                </a:solidFill>
              </a:rPr>
              <a:t>Νταγκίλιεφ</a:t>
            </a:r>
            <a:r>
              <a:rPr lang="el-GR" dirty="0" smtClean="0">
                <a:solidFill>
                  <a:schemeClr val="tx2">
                    <a:lumMod val="50000"/>
                  </a:schemeClr>
                </a:solidFill>
              </a:rPr>
              <a:t>. Σκηνογράφος και ενδυματολόγος των Μπαλέτων υπήρξε ο Πικάσο. </a:t>
            </a:r>
            <a:endParaRPr lang="el-GR" dirty="0">
              <a:solidFill>
                <a:schemeClr val="tx2">
                  <a:lumMod val="50000"/>
                </a:schemeClr>
              </a:solidFill>
            </a:endParaRPr>
          </a:p>
        </p:txBody>
      </p:sp>
      <p:pic>
        <p:nvPicPr>
          <p:cNvPr id="25604" name="Picture 4" descr="Théâtre du Châtelet, October 2008.jpg"/>
          <p:cNvPicPr>
            <a:picLocks noChangeAspect="1" noChangeArrowheads="1"/>
          </p:cNvPicPr>
          <p:nvPr/>
        </p:nvPicPr>
        <p:blipFill>
          <a:blip r:embed="rId2"/>
          <a:srcRect/>
          <a:stretch>
            <a:fillRect/>
          </a:stretch>
        </p:blipFill>
        <p:spPr bwMode="auto">
          <a:xfrm>
            <a:off x="142844" y="642918"/>
            <a:ext cx="4411079" cy="2928958"/>
          </a:xfrm>
          <a:prstGeom prst="rect">
            <a:avLst/>
          </a:prstGeom>
          <a:noFill/>
        </p:spPr>
      </p:pic>
      <p:pic>
        <p:nvPicPr>
          <p:cNvPr id="25606" name="Picture 6" descr="Remise de diplômes au Théâtre du Châtelet"/>
          <p:cNvPicPr>
            <a:picLocks noChangeAspect="1" noChangeArrowheads="1"/>
          </p:cNvPicPr>
          <p:nvPr/>
        </p:nvPicPr>
        <p:blipFill>
          <a:blip r:embed="rId3"/>
          <a:srcRect/>
          <a:stretch>
            <a:fillRect/>
          </a:stretch>
        </p:blipFill>
        <p:spPr bwMode="auto">
          <a:xfrm>
            <a:off x="142843" y="3643314"/>
            <a:ext cx="5716837" cy="3214686"/>
          </a:xfrm>
          <a:prstGeom prst="rect">
            <a:avLst/>
          </a:prstGeom>
          <a:noFill/>
        </p:spPr>
      </p:pic>
      <p:sp>
        <p:nvSpPr>
          <p:cNvPr id="25608" name="AutoShape 8" descr="Théâtre du châtelet by bladsurb, via Flickr ~ Paris | Pari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10" name="AutoShape 10" descr="Théâtre du châtelet by bladsurb, via Flickr ~ Paris | Pari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12" name="AutoShape 12" descr="Théâtre du châtelet by bladsurb, via Flickr ~ Paris | Pari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14" name="AutoShape 14" descr="Théâtre du châtelet by bladsurb, via Flickr ~ Paris | Pari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5620" name="Picture 20" descr="Chatelet Theatre in Paris reopens |"/>
          <p:cNvPicPr>
            <a:picLocks noChangeAspect="1" noChangeArrowheads="1"/>
          </p:cNvPicPr>
          <p:nvPr/>
        </p:nvPicPr>
        <p:blipFill>
          <a:blip r:embed="rId4"/>
          <a:srcRect/>
          <a:stretch>
            <a:fillRect/>
          </a:stretch>
        </p:blipFill>
        <p:spPr bwMode="auto">
          <a:xfrm>
            <a:off x="6000760" y="2928934"/>
            <a:ext cx="3146384" cy="3929066"/>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2852"/>
            <a:ext cx="7467600" cy="1143000"/>
          </a:xfrm>
        </p:spPr>
        <p:txBody>
          <a:bodyPr>
            <a:normAutofit fontScale="90000"/>
          </a:bodyPr>
          <a:lstStyle/>
          <a:p>
            <a:r>
              <a:rPr lang="el-GR" dirty="0" smtClean="0"/>
              <a:t/>
            </a:r>
            <a:br>
              <a:rPr lang="el-GR" dirty="0" smtClean="0"/>
            </a:br>
            <a:r>
              <a:rPr lang="el-GR" b="1" dirty="0" smtClean="0"/>
              <a:t> ΔΙΑΣΚΕΔΑΣΗ </a:t>
            </a:r>
            <a:r>
              <a:rPr lang="el-GR" dirty="0" smtClean="0"/>
              <a:t/>
            </a:r>
            <a:br>
              <a:rPr lang="el-GR" dirty="0" smtClean="0"/>
            </a:br>
            <a:r>
              <a:rPr lang="el-GR" dirty="0" smtClean="0"/>
              <a:t>ΝΤΙΣΝΕΫΛΑΝΤ ΣΤΟ ΠΑΡΙΣΙ</a:t>
            </a:r>
            <a:br>
              <a:rPr lang="el-GR" dirty="0" smtClean="0"/>
            </a:br>
            <a:endParaRPr lang="el-GR" dirty="0"/>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pic>
        <p:nvPicPr>
          <p:cNvPr id="26626" name="Picture 2" descr="https://www.taxidia-prosfores.gr/wp-content/uploads/2012/07/disneyland20paris.jpg"/>
          <p:cNvPicPr>
            <a:picLocks noChangeAspect="1" noChangeArrowheads="1"/>
          </p:cNvPicPr>
          <p:nvPr/>
        </p:nvPicPr>
        <p:blipFill>
          <a:blip r:embed="rId2"/>
          <a:srcRect/>
          <a:stretch>
            <a:fillRect/>
          </a:stretch>
        </p:blipFill>
        <p:spPr bwMode="auto">
          <a:xfrm>
            <a:off x="1" y="1000108"/>
            <a:ext cx="7000891" cy="5857892"/>
          </a:xfrm>
          <a:prstGeom prst="rect">
            <a:avLst/>
          </a:prstGeom>
          <a:noFill/>
        </p:spPr>
      </p:pic>
      <p:sp>
        <p:nvSpPr>
          <p:cNvPr id="6" name="5 - Ορθογώνιο"/>
          <p:cNvSpPr/>
          <p:nvPr/>
        </p:nvSpPr>
        <p:spPr>
          <a:xfrm>
            <a:off x="6929454" y="714356"/>
            <a:ext cx="1928794" cy="5078313"/>
          </a:xfrm>
          <a:prstGeom prst="rect">
            <a:avLst/>
          </a:prstGeom>
        </p:spPr>
        <p:txBody>
          <a:bodyPr wrap="square">
            <a:spAutoFit/>
          </a:bodyPr>
          <a:lstStyle/>
          <a:p>
            <a:pPr algn="ctr"/>
            <a:r>
              <a:rPr lang="el-GR" dirty="0" smtClean="0">
                <a:solidFill>
                  <a:schemeClr val="tx2">
                    <a:lumMod val="50000"/>
                  </a:schemeClr>
                </a:solidFill>
              </a:rPr>
              <a:t>Ένα παραμύθι στη καρδιά της πρωτεύουσας είναι πλέον πραγματικότητα. Ο παράδεισος του παιδιού. Η επίσκεψη στα τρενάκια του τρόμου, η παρακολούθηση των πολύχρωμων παρελάσεων και τα πυροτεχνήματα κλέβουν τις εντυπώσεις.</a:t>
            </a:r>
            <a:endParaRPr lang="el-GR"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71500"/>
            <a:ext cx="7467600" cy="1143000"/>
          </a:xfrm>
        </p:spPr>
        <p:txBody>
          <a:bodyPr/>
          <a:lstStyle/>
          <a:p>
            <a:r>
              <a:rPr lang="el-GR" b="1" dirty="0" err="1" smtClean="0"/>
              <a:t>Φαγητα</a:t>
            </a:r>
            <a:r>
              <a:rPr lang="el-GR" b="1" dirty="0" smtClean="0"/>
              <a:t> - </a:t>
            </a:r>
            <a:r>
              <a:rPr lang="el-GR" b="1" dirty="0" err="1" smtClean="0"/>
              <a:t>γλυκα</a:t>
            </a:r>
            <a:endParaRPr lang="el-GR" b="1" dirty="0"/>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dirty="0"/>
          </a:p>
        </p:txBody>
      </p:sp>
      <p:sp>
        <p:nvSpPr>
          <p:cNvPr id="5" name="4 - Ορθογώνιο"/>
          <p:cNvSpPr/>
          <p:nvPr/>
        </p:nvSpPr>
        <p:spPr>
          <a:xfrm>
            <a:off x="357158" y="3143248"/>
            <a:ext cx="1409360" cy="369332"/>
          </a:xfrm>
          <a:prstGeom prst="rect">
            <a:avLst/>
          </a:prstGeom>
        </p:spPr>
        <p:txBody>
          <a:bodyPr wrap="none">
            <a:spAutoFit/>
          </a:bodyPr>
          <a:lstStyle/>
          <a:p>
            <a:r>
              <a:rPr lang="el-GR" b="1" dirty="0" smtClean="0">
                <a:solidFill>
                  <a:schemeClr val="tx2">
                    <a:lumMod val="50000"/>
                  </a:schemeClr>
                </a:solidFill>
              </a:rPr>
              <a:t>Κρουασάν</a:t>
            </a:r>
            <a:endParaRPr lang="el-GR" dirty="0">
              <a:solidFill>
                <a:schemeClr val="tx2">
                  <a:lumMod val="50000"/>
                </a:schemeClr>
              </a:solidFill>
            </a:endParaRPr>
          </a:p>
        </p:txBody>
      </p:sp>
      <p:pic>
        <p:nvPicPr>
          <p:cNvPr id="27650" name="Picture 2" descr="perierga.gr - 10 διάσημα παρισιάνικα γλυκά!"/>
          <p:cNvPicPr>
            <a:picLocks noChangeAspect="1" noChangeArrowheads="1"/>
          </p:cNvPicPr>
          <p:nvPr/>
        </p:nvPicPr>
        <p:blipFill>
          <a:blip r:embed="rId2"/>
          <a:srcRect/>
          <a:stretch>
            <a:fillRect/>
          </a:stretch>
        </p:blipFill>
        <p:spPr bwMode="auto">
          <a:xfrm>
            <a:off x="142844" y="642918"/>
            <a:ext cx="3309260" cy="2500330"/>
          </a:xfrm>
          <a:prstGeom prst="rect">
            <a:avLst/>
          </a:prstGeom>
          <a:noFill/>
        </p:spPr>
      </p:pic>
      <p:pic>
        <p:nvPicPr>
          <p:cNvPr id="27652" name="Picture 4" descr="perierga.gr - 10 διάσημα παρισιάνικα γλυκά!"/>
          <p:cNvPicPr>
            <a:picLocks noChangeAspect="1" noChangeArrowheads="1"/>
          </p:cNvPicPr>
          <p:nvPr/>
        </p:nvPicPr>
        <p:blipFill>
          <a:blip r:embed="rId3"/>
          <a:srcRect/>
          <a:stretch>
            <a:fillRect/>
          </a:stretch>
        </p:blipFill>
        <p:spPr bwMode="auto">
          <a:xfrm>
            <a:off x="3500430" y="0"/>
            <a:ext cx="3643338" cy="2045361"/>
          </a:xfrm>
          <a:prstGeom prst="rect">
            <a:avLst/>
          </a:prstGeom>
          <a:noFill/>
        </p:spPr>
      </p:pic>
      <p:sp>
        <p:nvSpPr>
          <p:cNvPr id="8" name="7 - Ορθογώνιο"/>
          <p:cNvSpPr/>
          <p:nvPr/>
        </p:nvSpPr>
        <p:spPr>
          <a:xfrm>
            <a:off x="7286644" y="642918"/>
            <a:ext cx="1183337" cy="369332"/>
          </a:xfrm>
          <a:prstGeom prst="rect">
            <a:avLst/>
          </a:prstGeom>
        </p:spPr>
        <p:txBody>
          <a:bodyPr wrap="none">
            <a:spAutoFit/>
          </a:bodyPr>
          <a:lstStyle/>
          <a:p>
            <a:r>
              <a:rPr lang="el-GR" b="1" dirty="0" err="1" smtClean="0">
                <a:solidFill>
                  <a:schemeClr val="tx2">
                    <a:lumMod val="50000"/>
                  </a:schemeClr>
                </a:solidFill>
              </a:rPr>
              <a:t>Μιλφέιγ</a:t>
            </a:r>
            <a:endParaRPr lang="el-GR" dirty="0">
              <a:solidFill>
                <a:schemeClr val="tx2">
                  <a:lumMod val="50000"/>
                </a:schemeClr>
              </a:solidFill>
            </a:endParaRPr>
          </a:p>
        </p:txBody>
      </p:sp>
      <p:pic>
        <p:nvPicPr>
          <p:cNvPr id="27654" name="Picture 6" descr="perierga.gr - 10 διάσημα παρισιάνικα γλυκά!"/>
          <p:cNvPicPr>
            <a:picLocks noChangeAspect="1" noChangeArrowheads="1"/>
          </p:cNvPicPr>
          <p:nvPr/>
        </p:nvPicPr>
        <p:blipFill>
          <a:blip r:embed="rId4"/>
          <a:srcRect/>
          <a:stretch>
            <a:fillRect/>
          </a:stretch>
        </p:blipFill>
        <p:spPr bwMode="auto">
          <a:xfrm>
            <a:off x="0" y="4071942"/>
            <a:ext cx="3643306" cy="2532097"/>
          </a:xfrm>
          <a:prstGeom prst="rect">
            <a:avLst/>
          </a:prstGeom>
          <a:noFill/>
        </p:spPr>
      </p:pic>
      <p:sp>
        <p:nvSpPr>
          <p:cNvPr id="10" name="9 - Ορθογώνιο"/>
          <p:cNvSpPr/>
          <p:nvPr/>
        </p:nvSpPr>
        <p:spPr>
          <a:xfrm>
            <a:off x="285720" y="6560130"/>
            <a:ext cx="1606530" cy="369332"/>
          </a:xfrm>
          <a:prstGeom prst="rect">
            <a:avLst/>
          </a:prstGeom>
        </p:spPr>
        <p:txBody>
          <a:bodyPr wrap="none">
            <a:spAutoFit/>
          </a:bodyPr>
          <a:lstStyle/>
          <a:p>
            <a:r>
              <a:rPr lang="en-US" b="1" dirty="0" smtClean="0">
                <a:solidFill>
                  <a:schemeClr val="tx2">
                    <a:lumMod val="50000"/>
                  </a:schemeClr>
                </a:solidFill>
              </a:rPr>
              <a:t> </a:t>
            </a:r>
            <a:r>
              <a:rPr lang="en-US" b="1" dirty="0" err="1" smtClean="0">
                <a:solidFill>
                  <a:schemeClr val="tx2">
                    <a:lumMod val="50000"/>
                  </a:schemeClr>
                </a:solidFill>
              </a:rPr>
              <a:t>Petits</a:t>
            </a:r>
            <a:r>
              <a:rPr lang="en-US" b="1" dirty="0" smtClean="0">
                <a:solidFill>
                  <a:schemeClr val="tx2">
                    <a:lumMod val="50000"/>
                  </a:schemeClr>
                </a:solidFill>
              </a:rPr>
              <a:t> Four</a:t>
            </a:r>
            <a:endParaRPr lang="el-GR" dirty="0">
              <a:solidFill>
                <a:schemeClr val="tx2">
                  <a:lumMod val="50000"/>
                </a:schemeClr>
              </a:solidFill>
            </a:endParaRPr>
          </a:p>
        </p:txBody>
      </p:sp>
      <p:pic>
        <p:nvPicPr>
          <p:cNvPr id="27656" name="Picture 8" descr="perierga.gr - 10 διάσημα παρισιάνικα γλυκά!"/>
          <p:cNvPicPr>
            <a:picLocks noChangeAspect="1" noChangeArrowheads="1"/>
          </p:cNvPicPr>
          <p:nvPr/>
        </p:nvPicPr>
        <p:blipFill>
          <a:blip r:embed="rId5"/>
          <a:srcRect/>
          <a:stretch>
            <a:fillRect/>
          </a:stretch>
        </p:blipFill>
        <p:spPr bwMode="auto">
          <a:xfrm>
            <a:off x="3786182" y="4302924"/>
            <a:ext cx="4143404" cy="2555076"/>
          </a:xfrm>
          <a:prstGeom prst="rect">
            <a:avLst/>
          </a:prstGeom>
          <a:noFill/>
        </p:spPr>
      </p:pic>
      <p:sp>
        <p:nvSpPr>
          <p:cNvPr id="12" name="11 - Ορθογώνιο"/>
          <p:cNvSpPr/>
          <p:nvPr/>
        </p:nvSpPr>
        <p:spPr>
          <a:xfrm>
            <a:off x="7929586" y="5286388"/>
            <a:ext cx="928459" cy="369332"/>
          </a:xfrm>
          <a:prstGeom prst="rect">
            <a:avLst/>
          </a:prstGeom>
        </p:spPr>
        <p:txBody>
          <a:bodyPr wrap="none">
            <a:spAutoFit/>
          </a:bodyPr>
          <a:lstStyle/>
          <a:p>
            <a:r>
              <a:rPr lang="el-GR" b="1" dirty="0" err="1" smtClean="0">
                <a:solidFill>
                  <a:schemeClr val="tx2">
                    <a:lumMod val="50000"/>
                  </a:schemeClr>
                </a:solidFill>
              </a:rPr>
              <a:t>Εκλέρ</a:t>
            </a:r>
            <a:endParaRPr lang="el-GR" dirty="0">
              <a:solidFill>
                <a:schemeClr val="tx2">
                  <a:lumMod val="50000"/>
                </a:schemeClr>
              </a:solidFill>
            </a:endParaRPr>
          </a:p>
        </p:txBody>
      </p:sp>
      <p:pic>
        <p:nvPicPr>
          <p:cNvPr id="27658" name="Picture 10" descr="https://upload.wikimedia.org/wikipedia/commons/thumb/2/2f/Arc-en-ciel_comestible.jpg/120px-Arc-en-ciel_comestible.jpg"/>
          <p:cNvPicPr>
            <a:picLocks noChangeAspect="1" noChangeArrowheads="1"/>
          </p:cNvPicPr>
          <p:nvPr/>
        </p:nvPicPr>
        <p:blipFill>
          <a:blip r:embed="rId6"/>
          <a:srcRect/>
          <a:stretch>
            <a:fillRect/>
          </a:stretch>
        </p:blipFill>
        <p:spPr bwMode="auto">
          <a:xfrm>
            <a:off x="3786182" y="1785926"/>
            <a:ext cx="3643338" cy="2428892"/>
          </a:xfrm>
          <a:prstGeom prst="rect">
            <a:avLst/>
          </a:prstGeom>
          <a:noFill/>
        </p:spPr>
      </p:pic>
      <p:sp>
        <p:nvSpPr>
          <p:cNvPr id="14" name="13 - Ορθογώνιο"/>
          <p:cNvSpPr/>
          <p:nvPr/>
        </p:nvSpPr>
        <p:spPr>
          <a:xfrm>
            <a:off x="7429520" y="3000372"/>
            <a:ext cx="1303562" cy="369332"/>
          </a:xfrm>
          <a:prstGeom prst="rect">
            <a:avLst/>
          </a:prstGeom>
        </p:spPr>
        <p:txBody>
          <a:bodyPr wrap="none">
            <a:spAutoFit/>
          </a:bodyPr>
          <a:lstStyle/>
          <a:p>
            <a:r>
              <a:rPr lang="el-GR" b="1" dirty="0" err="1" smtClean="0">
                <a:solidFill>
                  <a:schemeClr val="tx2">
                    <a:lumMod val="50000"/>
                  </a:schemeClr>
                </a:solidFill>
              </a:rPr>
              <a:t>Μακαρον</a:t>
            </a:r>
            <a:endParaRPr lang="el-GR" b="1"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28652"/>
            <a:ext cx="7467600" cy="1143000"/>
          </a:xfrm>
        </p:spPr>
        <p:txBody>
          <a:bodyPr/>
          <a:lstStyle/>
          <a:p>
            <a:r>
              <a:rPr lang="el-GR" dirty="0" smtClean="0"/>
              <a:t>ΓΑΛΛΙΚΑ ΤΥΡΙΑ - ΚΡΑΣΙΑ</a:t>
            </a:r>
            <a:endParaRPr lang="el-GR" dirty="0"/>
          </a:p>
        </p:txBody>
      </p:sp>
      <p:sp>
        <p:nvSpPr>
          <p:cNvPr id="3" name="2 - Θέση περιεχομένου"/>
          <p:cNvSpPr>
            <a:spLocks noGrp="1"/>
          </p:cNvSpPr>
          <p:nvPr>
            <p:ph sz="quarter" idx="1"/>
          </p:nvPr>
        </p:nvSpPr>
        <p:spPr/>
        <p:txBody>
          <a:bodyPr/>
          <a:lstStyle/>
          <a:p>
            <a:endParaRPr lang="el-GR" dirty="0"/>
          </a:p>
        </p:txBody>
      </p:sp>
      <p:sp>
        <p:nvSpPr>
          <p:cNvPr id="4" name="3 - Θέση περιεχομένου"/>
          <p:cNvSpPr>
            <a:spLocks noGrp="1"/>
          </p:cNvSpPr>
          <p:nvPr>
            <p:ph sz="quarter" idx="2"/>
          </p:nvPr>
        </p:nvSpPr>
        <p:spPr/>
        <p:txBody>
          <a:bodyPr/>
          <a:lstStyle/>
          <a:p>
            <a:endParaRPr lang="el-GR" dirty="0"/>
          </a:p>
        </p:txBody>
      </p:sp>
      <p:sp>
        <p:nvSpPr>
          <p:cNvPr id="5" name="4 - Ορθογώνιο"/>
          <p:cNvSpPr/>
          <p:nvPr/>
        </p:nvSpPr>
        <p:spPr>
          <a:xfrm>
            <a:off x="4143372" y="4143380"/>
            <a:ext cx="4604146" cy="369332"/>
          </a:xfrm>
          <a:prstGeom prst="rect">
            <a:avLst/>
          </a:prstGeom>
        </p:spPr>
        <p:txBody>
          <a:bodyPr wrap="none">
            <a:spAutoFit/>
          </a:bodyPr>
          <a:lstStyle/>
          <a:p>
            <a:r>
              <a:rPr lang="el-GR" dirty="0" smtClean="0">
                <a:solidFill>
                  <a:schemeClr val="tx2">
                    <a:lumMod val="50000"/>
                  </a:schemeClr>
                </a:solidFill>
              </a:rPr>
              <a:t>Η Γαλλία έχει πάνω από 400 είδη τυριών.</a:t>
            </a:r>
            <a:r>
              <a:rPr lang="el-GR" dirty="0" smtClean="0"/>
              <a:t> </a:t>
            </a:r>
            <a:endParaRPr lang="el-GR" dirty="0"/>
          </a:p>
        </p:txBody>
      </p:sp>
      <p:pic>
        <p:nvPicPr>
          <p:cNvPr id="28674" name="Picture 2" descr="Τα 4 γαλλικά τυριά που πρέπει να δοκιμάσεις, έστω και μια φορά στη ζωή σου!"/>
          <p:cNvPicPr>
            <a:picLocks noChangeAspect="1" noChangeArrowheads="1"/>
          </p:cNvPicPr>
          <p:nvPr/>
        </p:nvPicPr>
        <p:blipFill>
          <a:blip r:embed="rId2"/>
          <a:srcRect/>
          <a:stretch>
            <a:fillRect/>
          </a:stretch>
        </p:blipFill>
        <p:spPr bwMode="auto">
          <a:xfrm>
            <a:off x="4572001" y="857233"/>
            <a:ext cx="4143403" cy="3107552"/>
          </a:xfrm>
          <a:prstGeom prst="rect">
            <a:avLst/>
          </a:prstGeom>
          <a:noFill/>
        </p:spPr>
      </p:pic>
      <p:sp>
        <p:nvSpPr>
          <p:cNvPr id="28676" name="AutoShape 4" descr="Τι πρέπει να γνωρίζετε για να αγοράστε ένα Γαλλικό κρασί | Carus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8" name="AutoShape 6" descr="Τι πρέπει να γνωρίζετε για να αγοράστε ένα Γαλλικό κρασί | Carus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80" name="AutoShape 8" descr="Ρεκόρ εξαγωγών για τα γαλλικά κρασιά και τη σαμπάνια το 2017 | Economy 36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82" name="AutoShape 10" descr="Ρεκόρ εξαγωγών για τα γαλλικά κρασιά και τη σαμπάνια το 2017 | Economy 36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84" name="AutoShape 12" descr="Γαλλικά κρασι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6" name="Picture 14" descr="Τι πρέπει να γνωρίζετε για να αγοράστε ένα Γαλλικό κρασί | Caruso.gr"/>
          <p:cNvPicPr>
            <a:picLocks noChangeAspect="1" noChangeArrowheads="1"/>
          </p:cNvPicPr>
          <p:nvPr/>
        </p:nvPicPr>
        <p:blipFill>
          <a:blip r:embed="rId3"/>
          <a:srcRect/>
          <a:stretch>
            <a:fillRect/>
          </a:stretch>
        </p:blipFill>
        <p:spPr bwMode="auto">
          <a:xfrm>
            <a:off x="142844" y="928670"/>
            <a:ext cx="4054722" cy="2705079"/>
          </a:xfrm>
          <a:prstGeom prst="rect">
            <a:avLst/>
          </a:prstGeom>
          <a:noFill/>
        </p:spPr>
      </p:pic>
      <p:pic>
        <p:nvPicPr>
          <p:cNvPr id="28688" name="Picture 16" descr="Portnet - Εκλεπτυσμένη ΓΕΥΣΗ: Ελληνικά Κρασιά με Γαλλικά &amp; Ολλανδικά τυριά!"/>
          <p:cNvPicPr>
            <a:picLocks noChangeAspect="1" noChangeArrowheads="1"/>
          </p:cNvPicPr>
          <p:nvPr/>
        </p:nvPicPr>
        <p:blipFill>
          <a:blip r:embed="rId4"/>
          <a:srcRect/>
          <a:stretch>
            <a:fillRect/>
          </a:stretch>
        </p:blipFill>
        <p:spPr bwMode="auto">
          <a:xfrm>
            <a:off x="285720" y="4214818"/>
            <a:ext cx="3786214" cy="2524143"/>
          </a:xfrm>
          <a:prstGeom prst="rect">
            <a:avLst/>
          </a:prstGeom>
          <a:noFill/>
        </p:spPr>
      </p:pic>
      <p:sp>
        <p:nvSpPr>
          <p:cNvPr id="14" name="13 - Ορθογώνιο"/>
          <p:cNvSpPr/>
          <p:nvPr/>
        </p:nvSpPr>
        <p:spPr>
          <a:xfrm>
            <a:off x="4143372" y="5143512"/>
            <a:ext cx="4572000" cy="646331"/>
          </a:xfrm>
          <a:prstGeom prst="rect">
            <a:avLst/>
          </a:prstGeom>
        </p:spPr>
        <p:txBody>
          <a:bodyPr>
            <a:spAutoFit/>
          </a:bodyPr>
          <a:lstStyle/>
          <a:p>
            <a:r>
              <a:rPr lang="el-GR" dirty="0" smtClean="0">
                <a:solidFill>
                  <a:schemeClr val="tx2">
                    <a:lumMod val="50000"/>
                  </a:schemeClr>
                </a:solidFill>
              </a:rPr>
              <a:t>Η σαμπάνια είναι και περιοχή στη Γαλλία και στυλ κρασιού.</a:t>
            </a:r>
            <a:endParaRPr lang="el-GR" dirty="0">
              <a:solidFill>
                <a:schemeClr val="tx2">
                  <a:lumMod val="50000"/>
                </a:schemeClr>
              </a:solidFill>
            </a:endParaRPr>
          </a:p>
        </p:txBody>
      </p:sp>
      <p:sp>
        <p:nvSpPr>
          <p:cNvPr id="15" name="14 - Ορθογώνιο"/>
          <p:cNvSpPr/>
          <p:nvPr/>
        </p:nvSpPr>
        <p:spPr>
          <a:xfrm>
            <a:off x="4143372" y="4500570"/>
            <a:ext cx="4572000" cy="646331"/>
          </a:xfrm>
          <a:prstGeom prst="rect">
            <a:avLst/>
          </a:prstGeom>
        </p:spPr>
        <p:txBody>
          <a:bodyPr>
            <a:spAutoFit/>
          </a:bodyPr>
          <a:lstStyle/>
          <a:p>
            <a:r>
              <a:rPr lang="el-GR" dirty="0" smtClean="0">
                <a:solidFill>
                  <a:schemeClr val="tx2">
                    <a:lumMod val="50000"/>
                  </a:schemeClr>
                </a:solidFill>
              </a:rPr>
              <a:t>Παραδοσιακά, το γαλλικό κρασί σερβίρεται πάντα με φαγητό. </a:t>
            </a:r>
            <a:endParaRPr lang="el-GR"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28652"/>
            <a:ext cx="7467600" cy="1143000"/>
          </a:xfrm>
        </p:spPr>
        <p:txBody>
          <a:bodyPr/>
          <a:lstStyle/>
          <a:p>
            <a:r>
              <a:rPr lang="el-GR" dirty="0" smtClean="0"/>
              <a:t>ΓΑΛΛΙΚΑ ΑΡΩΜΑΤΑ</a:t>
            </a:r>
            <a:endParaRPr lang="el-GR" dirty="0"/>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dirty="0"/>
          </a:p>
        </p:txBody>
      </p:sp>
      <p:sp>
        <p:nvSpPr>
          <p:cNvPr id="5" name="4 - Ορθογώνιο"/>
          <p:cNvSpPr/>
          <p:nvPr/>
        </p:nvSpPr>
        <p:spPr>
          <a:xfrm>
            <a:off x="0" y="785794"/>
            <a:ext cx="4786314" cy="1754326"/>
          </a:xfrm>
          <a:prstGeom prst="rect">
            <a:avLst/>
          </a:prstGeom>
        </p:spPr>
        <p:txBody>
          <a:bodyPr wrap="square">
            <a:spAutoFit/>
          </a:bodyPr>
          <a:lstStyle/>
          <a:p>
            <a:pPr algn="just"/>
            <a:r>
              <a:rPr lang="el-GR" dirty="0" smtClean="0">
                <a:solidFill>
                  <a:schemeClr val="tx2">
                    <a:lumMod val="50000"/>
                  </a:schemeClr>
                </a:solidFill>
              </a:rPr>
              <a:t>Η Γαλλία έχει μακρά παράδοση στην παρασκευή αρωμάτων και ανήκει στις χώρες με τις υψηλότερες πωλήσεις αρωμάτων παγκοσμίως. Τα </a:t>
            </a:r>
            <a:r>
              <a:rPr lang="el-GR" b="1" dirty="0" smtClean="0">
                <a:solidFill>
                  <a:schemeClr val="tx2">
                    <a:lumMod val="50000"/>
                  </a:schemeClr>
                </a:solidFill>
              </a:rPr>
              <a:t>γαλλικά αρώματα</a:t>
            </a:r>
            <a:r>
              <a:rPr lang="el-GR" dirty="0" smtClean="0">
                <a:solidFill>
                  <a:schemeClr val="tx2">
                    <a:lumMod val="50000"/>
                  </a:schemeClr>
                </a:solidFill>
              </a:rPr>
              <a:t> είναι από τα ποιοτικότερα και πιο ιδιαίτερα στον κόσμο.</a:t>
            </a:r>
            <a:endParaRPr lang="el-GR" dirty="0">
              <a:solidFill>
                <a:schemeClr val="tx2">
                  <a:lumMod val="50000"/>
                </a:schemeClr>
              </a:solidFill>
            </a:endParaRPr>
          </a:p>
        </p:txBody>
      </p:sp>
      <p:pic>
        <p:nvPicPr>
          <p:cNvPr id="29700" name="Picture 4" descr="https://www.dior.com/couture/var/dior/storage/images/horizon/woman/pushs-sous-cover-femme/pcd-j%E2%80%99adore-eau-de-parfum-infinissime2/21651580-2-int-EN/pcd-j%E2%80%99adore-eau-de-parfum-infinissime-noel2_1440_1200.jpg"/>
          <p:cNvPicPr>
            <a:picLocks noChangeAspect="1" noChangeArrowheads="1"/>
          </p:cNvPicPr>
          <p:nvPr/>
        </p:nvPicPr>
        <p:blipFill>
          <a:blip r:embed="rId2" cstate="print"/>
          <a:srcRect/>
          <a:stretch>
            <a:fillRect/>
          </a:stretch>
        </p:blipFill>
        <p:spPr bwMode="auto">
          <a:xfrm>
            <a:off x="4143372" y="3173188"/>
            <a:ext cx="3929090" cy="3684812"/>
          </a:xfrm>
          <a:prstGeom prst="rect">
            <a:avLst/>
          </a:prstGeom>
          <a:noFill/>
        </p:spPr>
      </p:pic>
      <p:pic>
        <p:nvPicPr>
          <p:cNvPr id="29702" name="Picture 6" descr="LA VIE EST BELLE L'ÉCLAT"/>
          <p:cNvPicPr>
            <a:picLocks noChangeAspect="1" noChangeArrowheads="1"/>
          </p:cNvPicPr>
          <p:nvPr/>
        </p:nvPicPr>
        <p:blipFill>
          <a:blip r:embed="rId3"/>
          <a:srcRect/>
          <a:stretch>
            <a:fillRect/>
          </a:stretch>
        </p:blipFill>
        <p:spPr bwMode="auto">
          <a:xfrm>
            <a:off x="142844" y="3071810"/>
            <a:ext cx="3786188" cy="3786190"/>
          </a:xfrm>
          <a:prstGeom prst="rect">
            <a:avLst/>
          </a:prstGeom>
          <a:noFill/>
        </p:spPr>
      </p:pic>
      <p:pic>
        <p:nvPicPr>
          <p:cNvPr id="29706" name="Picture 10" descr="https://www.chanel.com/emea/img/q_auto,fl_lossy,dpr_2,f_jpg/w_960/prd-emea/sys-master/content/h54/h18/9081684033566-PA2020_00_0041.jpg"/>
          <p:cNvPicPr>
            <a:picLocks noChangeAspect="1" noChangeArrowheads="1"/>
          </p:cNvPicPr>
          <p:nvPr/>
        </p:nvPicPr>
        <p:blipFill>
          <a:blip r:embed="rId4" cstate="print"/>
          <a:srcRect/>
          <a:stretch>
            <a:fillRect/>
          </a:stretch>
        </p:blipFill>
        <p:spPr bwMode="auto">
          <a:xfrm>
            <a:off x="4857752" y="-1"/>
            <a:ext cx="3214710" cy="3042069"/>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7467600" cy="714356"/>
          </a:xfrm>
        </p:spPr>
        <p:txBody>
          <a:bodyPr/>
          <a:lstStyle/>
          <a:p>
            <a:r>
              <a:rPr lang="el-GR" b="1" dirty="0" smtClean="0"/>
              <a:t>ΓΑΛΛΙΚΗ ΜΟΔΑ</a:t>
            </a:r>
            <a:endParaRPr lang="el-GR" b="1" dirty="0"/>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dirty="0"/>
          </a:p>
        </p:txBody>
      </p:sp>
      <p:sp>
        <p:nvSpPr>
          <p:cNvPr id="5" name="4 - Ορθογώνιο"/>
          <p:cNvSpPr/>
          <p:nvPr/>
        </p:nvSpPr>
        <p:spPr>
          <a:xfrm>
            <a:off x="71406" y="4929198"/>
            <a:ext cx="8001056" cy="923330"/>
          </a:xfrm>
          <a:prstGeom prst="rect">
            <a:avLst/>
          </a:prstGeom>
        </p:spPr>
        <p:txBody>
          <a:bodyPr wrap="square">
            <a:spAutoFit/>
          </a:bodyPr>
          <a:lstStyle/>
          <a:p>
            <a:pPr algn="just"/>
            <a:r>
              <a:rPr lang="el-GR" dirty="0" smtClean="0">
                <a:solidFill>
                  <a:schemeClr val="accent2">
                    <a:lumMod val="50000"/>
                  </a:schemeClr>
                </a:solidFill>
              </a:rPr>
              <a:t>Οι μοδίστρες της Γαλλίας θεωρούνταν οι καλύτερες στην Ευρώπη και τα παριζιάνικα ενδύματα κρίθηκαν καλύτερα από τις τοπικές απομιμήσεις. Ο </a:t>
            </a:r>
            <a:r>
              <a:rPr lang="el-GR" dirty="0" err="1" smtClean="0">
                <a:solidFill>
                  <a:schemeClr val="accent2">
                    <a:lumMod val="50000"/>
                  </a:schemeClr>
                </a:solidFill>
              </a:rPr>
              <a:t>Charles</a:t>
            </a:r>
            <a:r>
              <a:rPr lang="el-GR" dirty="0" smtClean="0">
                <a:solidFill>
                  <a:schemeClr val="accent2">
                    <a:lumMod val="50000"/>
                  </a:schemeClr>
                </a:solidFill>
              </a:rPr>
              <a:t> </a:t>
            </a:r>
            <a:r>
              <a:rPr lang="el-GR" dirty="0" err="1" smtClean="0">
                <a:solidFill>
                  <a:schemeClr val="accent2">
                    <a:lumMod val="50000"/>
                  </a:schemeClr>
                </a:solidFill>
              </a:rPr>
              <a:t>Federic</a:t>
            </a:r>
            <a:r>
              <a:rPr lang="el-GR" dirty="0" smtClean="0">
                <a:solidFill>
                  <a:schemeClr val="accent2">
                    <a:lumMod val="50000"/>
                  </a:schemeClr>
                </a:solidFill>
              </a:rPr>
              <a:t> </a:t>
            </a:r>
            <a:r>
              <a:rPr lang="el-GR" dirty="0" err="1" smtClean="0">
                <a:solidFill>
                  <a:schemeClr val="accent2">
                    <a:lumMod val="50000"/>
                  </a:schemeClr>
                </a:solidFill>
              </a:rPr>
              <a:t>Worth</a:t>
            </a:r>
            <a:r>
              <a:rPr lang="el-GR" dirty="0" smtClean="0">
                <a:solidFill>
                  <a:schemeClr val="accent2">
                    <a:lumMod val="50000"/>
                  </a:schemeClr>
                </a:solidFill>
              </a:rPr>
              <a:t> θεωρείται ως ο πατέρας της υψηλής ραπτικής. </a:t>
            </a:r>
            <a:endParaRPr lang="el-GR" dirty="0">
              <a:solidFill>
                <a:schemeClr val="accent2">
                  <a:lumMod val="50000"/>
                </a:schemeClr>
              </a:solidFill>
            </a:endParaRPr>
          </a:p>
        </p:txBody>
      </p:sp>
      <p:pic>
        <p:nvPicPr>
          <p:cNvPr id="1026" name="Picture 2" descr="Picture"/>
          <p:cNvPicPr>
            <a:picLocks noChangeAspect="1" noChangeArrowheads="1"/>
          </p:cNvPicPr>
          <p:nvPr/>
        </p:nvPicPr>
        <p:blipFill>
          <a:blip r:embed="rId2"/>
          <a:srcRect/>
          <a:stretch>
            <a:fillRect/>
          </a:stretch>
        </p:blipFill>
        <p:spPr bwMode="auto">
          <a:xfrm>
            <a:off x="6143636" y="1142984"/>
            <a:ext cx="2571768" cy="3216389"/>
          </a:xfrm>
          <a:prstGeom prst="rect">
            <a:avLst/>
          </a:prstGeom>
          <a:noFill/>
        </p:spPr>
      </p:pic>
      <p:pic>
        <p:nvPicPr>
          <p:cNvPr id="1030" name="Picture 6" descr="Picture"/>
          <p:cNvPicPr>
            <a:picLocks noChangeAspect="1" noChangeArrowheads="1"/>
          </p:cNvPicPr>
          <p:nvPr/>
        </p:nvPicPr>
        <p:blipFill>
          <a:blip r:embed="rId3"/>
          <a:srcRect/>
          <a:stretch>
            <a:fillRect/>
          </a:stretch>
        </p:blipFill>
        <p:spPr bwMode="auto">
          <a:xfrm>
            <a:off x="142844" y="642918"/>
            <a:ext cx="3103267" cy="4214818"/>
          </a:xfrm>
          <a:prstGeom prst="rect">
            <a:avLst/>
          </a:prstGeom>
          <a:noFill/>
        </p:spPr>
      </p:pic>
      <p:pic>
        <p:nvPicPr>
          <p:cNvPr id="1032" name="Picture 8" descr="Picture"/>
          <p:cNvPicPr>
            <a:picLocks noChangeAspect="1" noChangeArrowheads="1"/>
          </p:cNvPicPr>
          <p:nvPr/>
        </p:nvPicPr>
        <p:blipFill>
          <a:blip r:embed="rId4"/>
          <a:srcRect/>
          <a:stretch>
            <a:fillRect/>
          </a:stretch>
        </p:blipFill>
        <p:spPr bwMode="auto">
          <a:xfrm>
            <a:off x="3286116" y="653180"/>
            <a:ext cx="2786082" cy="4179123"/>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Ορθογώνιο"/>
          <p:cNvSpPr/>
          <p:nvPr/>
        </p:nvSpPr>
        <p:spPr>
          <a:xfrm>
            <a:off x="571472" y="2285992"/>
            <a:ext cx="8143932" cy="2585323"/>
          </a:xfrm>
          <a:prstGeom prst="rect">
            <a:avLst/>
          </a:prstGeom>
          <a:noFill/>
        </p:spPr>
        <p:txBody>
          <a:bodyPr wrap="square" lIns="91440" tIns="45720" rIns="91440" bIns="45720">
            <a:prstTxWarp prst="textPlain">
              <a:avLst/>
            </a:prstTxWarp>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l-G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ΣΑΣ ΕΥΧΑΡΙΣΤΩ ΓΙΑ ΤΗΝ ΠΡΟΣΟΧΗ ΣΑΣ</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90"/>
            <a:ext cx="7467600" cy="1143000"/>
          </a:xfrm>
        </p:spPr>
        <p:txBody>
          <a:bodyPr/>
          <a:lstStyle/>
          <a:p>
            <a:r>
              <a:rPr lang="el-GR" b="1" dirty="0" smtClean="0"/>
              <a:t>ΛΙΓΑ ΛΟΓΙΑ</a:t>
            </a:r>
            <a:endParaRPr lang="el-GR" b="1" dirty="0"/>
          </a:p>
        </p:txBody>
      </p:sp>
      <p:sp>
        <p:nvSpPr>
          <p:cNvPr id="3" name="2 - Θέση περιεχομένου"/>
          <p:cNvSpPr>
            <a:spLocks noGrp="1"/>
          </p:cNvSpPr>
          <p:nvPr>
            <p:ph sz="quarter" idx="1"/>
          </p:nvPr>
        </p:nvSpPr>
        <p:spPr>
          <a:xfrm>
            <a:off x="0" y="928670"/>
            <a:ext cx="3971956" cy="5572164"/>
          </a:xfrm>
        </p:spPr>
        <p:txBody>
          <a:bodyPr>
            <a:normAutofit fontScale="25000" lnSpcReduction="20000"/>
          </a:bodyPr>
          <a:lstStyle/>
          <a:p>
            <a:pPr algn="just"/>
            <a:r>
              <a:rPr lang="el-GR" sz="8000" dirty="0" smtClean="0">
                <a:solidFill>
                  <a:schemeClr val="tx2">
                    <a:lumMod val="50000"/>
                  </a:schemeClr>
                </a:solidFill>
              </a:rPr>
              <a:t>Το </a:t>
            </a:r>
            <a:r>
              <a:rPr lang="el-GR" sz="8000" b="1" dirty="0" smtClean="0">
                <a:solidFill>
                  <a:schemeClr val="tx2">
                    <a:lumMod val="50000"/>
                  </a:schemeClr>
                </a:solidFill>
              </a:rPr>
              <a:t>Παρίσι</a:t>
            </a:r>
            <a:r>
              <a:rPr lang="el-GR" sz="8000" dirty="0" smtClean="0">
                <a:solidFill>
                  <a:schemeClr val="tx2">
                    <a:lumMod val="50000"/>
                  </a:schemeClr>
                </a:solidFill>
              </a:rPr>
              <a:t>, γνωστό και ως η Πόλη του φωτός, από τότε που εφοδιάστηκαν οι κύριες λεωφόροι του με φανάρια γκαζιού το 1828, είναι η πρωτεύουσα της Γαλλίας και μία από τις </a:t>
            </a:r>
            <a:r>
              <a:rPr lang="el-GR" sz="8000" dirty="0" err="1" smtClean="0">
                <a:solidFill>
                  <a:schemeClr val="tx2">
                    <a:lumMod val="50000"/>
                  </a:schemeClr>
                </a:solidFill>
              </a:rPr>
              <a:t>ιστορικότερες</a:t>
            </a:r>
            <a:r>
              <a:rPr lang="el-GR" sz="8000" dirty="0" smtClean="0">
                <a:solidFill>
                  <a:schemeClr val="tx2">
                    <a:lumMod val="50000"/>
                  </a:schemeClr>
                </a:solidFill>
              </a:rPr>
              <a:t> πόλεις της Ευρώπης. </a:t>
            </a:r>
          </a:p>
          <a:p>
            <a:pPr algn="just"/>
            <a:r>
              <a:rPr lang="el-GR" sz="8000" dirty="0" smtClean="0">
                <a:solidFill>
                  <a:schemeClr val="tx2">
                    <a:lumMod val="50000"/>
                  </a:schemeClr>
                </a:solidFill>
              </a:rPr>
              <a:t>Ο πληθυσμός της πόλης ανέρχεται στα 2.153.600 κατοίκους, ενώ μαζί με τα περίχωρα και τις γύρω κοινότητες, αγγίζει τους 13.200.000 κατοίκους περίπου . </a:t>
            </a:r>
          </a:p>
          <a:p>
            <a:pPr algn="just"/>
            <a:r>
              <a:rPr lang="el-GR" sz="8000" dirty="0" smtClean="0">
                <a:solidFill>
                  <a:schemeClr val="tx2">
                    <a:lumMod val="50000"/>
                  </a:schemeClr>
                </a:solidFill>
              </a:rPr>
              <a:t>Επιπλέον είναι η πολιτιστική και οικονομική πρωτεύουσα της Γαλλίας, το σημαντικότερο κομβικό σημείο της και έδρα πολλών διεθνών οργανισμών.   </a:t>
            </a:r>
          </a:p>
          <a:p>
            <a:endParaRPr lang="el-GR" dirty="0">
              <a:solidFill>
                <a:schemeClr val="tx2">
                  <a:lumMod val="50000"/>
                </a:schemeClr>
              </a:solidFill>
            </a:endParaRPr>
          </a:p>
        </p:txBody>
      </p:sp>
      <p:pic>
        <p:nvPicPr>
          <p:cNvPr id="5" name="4 - Θέση περιεχομένου" descr="paris_orig.jpg"/>
          <p:cNvPicPr>
            <a:picLocks noGrp="1" noChangeAspect="1"/>
          </p:cNvPicPr>
          <p:nvPr>
            <p:ph sz="quarter" idx="2"/>
          </p:nvPr>
        </p:nvPicPr>
        <p:blipFill>
          <a:blip r:embed="rId2"/>
          <a:stretch>
            <a:fillRect/>
          </a:stretch>
        </p:blipFill>
        <p:spPr>
          <a:xfrm>
            <a:off x="4067139" y="142852"/>
            <a:ext cx="4648233" cy="3429024"/>
          </a:xfrm>
        </p:spPr>
      </p:pic>
      <p:pic>
        <p:nvPicPr>
          <p:cNvPr id="6" name="5 - Εικόνα" descr="GALLIA-PARISI-KORONOIOS.jpg"/>
          <p:cNvPicPr>
            <a:picLocks noChangeAspect="1"/>
          </p:cNvPicPr>
          <p:nvPr/>
        </p:nvPicPr>
        <p:blipFill>
          <a:blip r:embed="rId3"/>
          <a:stretch>
            <a:fillRect/>
          </a:stretch>
        </p:blipFill>
        <p:spPr>
          <a:xfrm>
            <a:off x="4088093" y="3714752"/>
            <a:ext cx="4627311" cy="2571768"/>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7467600" cy="1143000"/>
          </a:xfrm>
        </p:spPr>
        <p:txBody>
          <a:bodyPr/>
          <a:lstStyle/>
          <a:p>
            <a:r>
              <a:rPr lang="el-GR" b="1" dirty="0" smtClean="0"/>
              <a:t>ΠΗΓΕΣ</a:t>
            </a:r>
            <a:endParaRPr lang="el-GR" b="1" dirty="0"/>
          </a:p>
        </p:txBody>
      </p:sp>
      <p:sp>
        <p:nvSpPr>
          <p:cNvPr id="3" name="2 - Ορθογώνιο"/>
          <p:cNvSpPr/>
          <p:nvPr/>
        </p:nvSpPr>
        <p:spPr>
          <a:xfrm>
            <a:off x="285720" y="1142984"/>
            <a:ext cx="8358246" cy="369332"/>
          </a:xfrm>
          <a:prstGeom prst="rect">
            <a:avLst/>
          </a:prstGeom>
        </p:spPr>
        <p:txBody>
          <a:bodyPr wrap="square">
            <a:spAutoFit/>
          </a:bodyPr>
          <a:lstStyle/>
          <a:p>
            <a:pPr>
              <a:buFont typeface="Arial" pitchFamily="34" charset="0"/>
              <a:buChar char="•"/>
            </a:pPr>
            <a:r>
              <a:rPr lang="el-GR" dirty="0" smtClean="0"/>
              <a:t> </a:t>
            </a:r>
            <a:r>
              <a:rPr lang="en-US" dirty="0" smtClean="0"/>
              <a:t>https://www.taxidia-prosfores.gr/diaskedash-nyxterini-zoi-parisi/</a:t>
            </a:r>
            <a:endParaRPr lang="el-GR" dirty="0"/>
          </a:p>
        </p:txBody>
      </p:sp>
      <p:sp>
        <p:nvSpPr>
          <p:cNvPr id="4" name="3 - Ορθογώνιο"/>
          <p:cNvSpPr/>
          <p:nvPr/>
        </p:nvSpPr>
        <p:spPr>
          <a:xfrm>
            <a:off x="285720" y="1571612"/>
            <a:ext cx="8358246" cy="1200329"/>
          </a:xfrm>
          <a:prstGeom prst="rect">
            <a:avLst/>
          </a:prstGeom>
        </p:spPr>
        <p:txBody>
          <a:bodyPr wrap="square">
            <a:spAutoFit/>
          </a:bodyPr>
          <a:lstStyle/>
          <a:p>
            <a:pPr algn="just">
              <a:buFont typeface="Arial" pitchFamily="34" charset="0"/>
              <a:buChar char="•"/>
            </a:pPr>
            <a:r>
              <a:rPr lang="el-GR" dirty="0" smtClean="0"/>
              <a:t> </a:t>
            </a:r>
            <a:r>
              <a:rPr lang="en-US" dirty="0" smtClean="0"/>
              <a:t>https://www.taxidia-prosfores.gr/%CE%BD%CF%84%CE%AF%CF%83%CE%BD%CE%B5%CF%8B%CE%BB%CE%B1%CE%BD%CF%84-%CF%83%CF%84%CE%BF-%CF%80%CE%B1%CF%81%CE%AF%CF%83%CE%B9/</a:t>
            </a:r>
            <a:endParaRPr lang="el-GR" dirty="0"/>
          </a:p>
        </p:txBody>
      </p:sp>
      <p:sp>
        <p:nvSpPr>
          <p:cNvPr id="5" name="4 - Ορθογώνιο"/>
          <p:cNvSpPr/>
          <p:nvPr/>
        </p:nvSpPr>
        <p:spPr>
          <a:xfrm>
            <a:off x="285720" y="3214686"/>
            <a:ext cx="7858180" cy="369332"/>
          </a:xfrm>
          <a:prstGeom prst="rect">
            <a:avLst/>
          </a:prstGeom>
        </p:spPr>
        <p:txBody>
          <a:bodyPr wrap="square">
            <a:spAutoFit/>
          </a:bodyPr>
          <a:lstStyle/>
          <a:p>
            <a:pPr>
              <a:buFont typeface="Arial" pitchFamily="34" charset="0"/>
              <a:buChar char="•"/>
            </a:pPr>
            <a:r>
              <a:rPr lang="el-GR" dirty="0" smtClean="0"/>
              <a:t> </a:t>
            </a:r>
            <a:r>
              <a:rPr lang="en-US" dirty="0" smtClean="0"/>
              <a:t>https://www.taxidia-prosfores.gr/parisi/</a:t>
            </a:r>
            <a:endParaRPr lang="el-GR" dirty="0"/>
          </a:p>
        </p:txBody>
      </p:sp>
      <p:sp>
        <p:nvSpPr>
          <p:cNvPr id="6" name="5 - Ορθογώνιο"/>
          <p:cNvSpPr/>
          <p:nvPr/>
        </p:nvSpPr>
        <p:spPr>
          <a:xfrm>
            <a:off x="285720" y="2786058"/>
            <a:ext cx="8358246" cy="369332"/>
          </a:xfrm>
          <a:prstGeom prst="rect">
            <a:avLst/>
          </a:prstGeom>
        </p:spPr>
        <p:txBody>
          <a:bodyPr wrap="square">
            <a:spAutoFit/>
          </a:bodyPr>
          <a:lstStyle/>
          <a:p>
            <a:pPr>
              <a:buFont typeface="Arial" pitchFamily="34" charset="0"/>
              <a:buChar char="•"/>
            </a:pPr>
            <a:r>
              <a:rPr lang="el-GR" dirty="0" smtClean="0"/>
              <a:t> </a:t>
            </a:r>
            <a:r>
              <a:rPr lang="en-US" dirty="0" smtClean="0"/>
              <a:t>https://www.travelstyle.gr/aksiotheata-pou-prepei-na-deite-sto-parisi/</a:t>
            </a:r>
            <a:endParaRPr lang="el-GR" dirty="0"/>
          </a:p>
        </p:txBody>
      </p:sp>
      <p:sp>
        <p:nvSpPr>
          <p:cNvPr id="7" name="6 - Ορθογώνιο"/>
          <p:cNvSpPr/>
          <p:nvPr/>
        </p:nvSpPr>
        <p:spPr>
          <a:xfrm>
            <a:off x="285720" y="3571876"/>
            <a:ext cx="8143932" cy="369332"/>
          </a:xfrm>
          <a:prstGeom prst="rect">
            <a:avLst/>
          </a:prstGeom>
        </p:spPr>
        <p:txBody>
          <a:bodyPr wrap="square">
            <a:spAutoFit/>
          </a:bodyPr>
          <a:lstStyle/>
          <a:p>
            <a:pPr>
              <a:buFont typeface="Arial" pitchFamily="34" charset="0"/>
              <a:buChar char="•"/>
            </a:pPr>
            <a:r>
              <a:rPr lang="el-GR" dirty="0" smtClean="0"/>
              <a:t> </a:t>
            </a:r>
            <a:r>
              <a:rPr lang="en-US" dirty="0" smtClean="0"/>
              <a:t>https://www.travelstyle.gr/aksiotheata-pou-prepei-na-deite-sto-parisi/</a:t>
            </a:r>
            <a:endParaRPr lang="el-GR" dirty="0"/>
          </a:p>
        </p:txBody>
      </p:sp>
      <p:sp>
        <p:nvSpPr>
          <p:cNvPr id="8" name="7 - Ορθογώνιο"/>
          <p:cNvSpPr/>
          <p:nvPr/>
        </p:nvSpPr>
        <p:spPr>
          <a:xfrm>
            <a:off x="285720" y="3929066"/>
            <a:ext cx="8143932" cy="369332"/>
          </a:xfrm>
          <a:prstGeom prst="rect">
            <a:avLst/>
          </a:prstGeom>
        </p:spPr>
        <p:txBody>
          <a:bodyPr wrap="square">
            <a:spAutoFit/>
          </a:bodyPr>
          <a:lstStyle/>
          <a:p>
            <a:pPr>
              <a:buFont typeface="Arial" pitchFamily="34" charset="0"/>
              <a:buChar char="•"/>
            </a:pPr>
            <a:r>
              <a:rPr lang="el-GR" dirty="0" smtClean="0"/>
              <a:t> </a:t>
            </a:r>
            <a:r>
              <a:rPr lang="en-US" dirty="0" smtClean="0"/>
              <a:t>https://ofrench.com/el/culture/best-french-fragrances-women/</a:t>
            </a:r>
            <a:endParaRPr lang="el-GR" dirty="0"/>
          </a:p>
        </p:txBody>
      </p:sp>
      <p:sp>
        <p:nvSpPr>
          <p:cNvPr id="9" name="8 - Ορθογώνιο"/>
          <p:cNvSpPr/>
          <p:nvPr/>
        </p:nvSpPr>
        <p:spPr>
          <a:xfrm>
            <a:off x="285720" y="4286256"/>
            <a:ext cx="8501122" cy="646331"/>
          </a:xfrm>
          <a:prstGeom prst="rect">
            <a:avLst/>
          </a:prstGeom>
        </p:spPr>
        <p:txBody>
          <a:bodyPr wrap="square">
            <a:spAutoFit/>
          </a:bodyPr>
          <a:lstStyle/>
          <a:p>
            <a:pPr>
              <a:buFont typeface="Arial" pitchFamily="34" charset="0"/>
              <a:buChar char="•"/>
            </a:pPr>
            <a:r>
              <a:rPr lang="el-GR" dirty="0" smtClean="0"/>
              <a:t> </a:t>
            </a:r>
            <a:r>
              <a:rPr lang="en-US" dirty="0" smtClean="0"/>
              <a:t>http://www.krasiagr.com/10-apla-pragmata-pou-prepei-na-gnwrizete-gia-to-galliko-krasi/</a:t>
            </a:r>
            <a:endParaRPr lang="el-GR" dirty="0"/>
          </a:p>
        </p:txBody>
      </p:sp>
      <p:sp>
        <p:nvSpPr>
          <p:cNvPr id="10" name="9 - Ορθογώνιο"/>
          <p:cNvSpPr/>
          <p:nvPr/>
        </p:nvSpPr>
        <p:spPr>
          <a:xfrm>
            <a:off x="285720" y="4929198"/>
            <a:ext cx="8072494" cy="646331"/>
          </a:xfrm>
          <a:prstGeom prst="rect">
            <a:avLst/>
          </a:prstGeom>
        </p:spPr>
        <p:txBody>
          <a:bodyPr wrap="square">
            <a:spAutoFit/>
          </a:bodyPr>
          <a:lstStyle/>
          <a:p>
            <a:pPr>
              <a:buFont typeface="Arial" pitchFamily="34" charset="0"/>
              <a:buChar char="•"/>
            </a:pPr>
            <a:r>
              <a:rPr lang="en-US" dirty="0" smtClean="0"/>
              <a:t>http://lifetone.gr/%CE%B3%CE%B1%CE%BB%CE%BB%CE%B9%CE%BA%CE%AC-%CF%84%CF%85%CF%81%CE%B9%CE%AC/</a:t>
            </a:r>
            <a:endParaRPr lang="el-GR" dirty="0"/>
          </a:p>
        </p:txBody>
      </p:sp>
      <p:sp>
        <p:nvSpPr>
          <p:cNvPr id="11" name="10 - Ορθογώνιο"/>
          <p:cNvSpPr/>
          <p:nvPr/>
        </p:nvSpPr>
        <p:spPr>
          <a:xfrm>
            <a:off x="214282" y="5500702"/>
            <a:ext cx="8358246" cy="646331"/>
          </a:xfrm>
          <a:prstGeom prst="rect">
            <a:avLst/>
          </a:prstGeom>
        </p:spPr>
        <p:txBody>
          <a:bodyPr wrap="square">
            <a:spAutoFit/>
          </a:bodyPr>
          <a:lstStyle/>
          <a:p>
            <a:pPr>
              <a:buFont typeface="Arial" pitchFamily="34" charset="0"/>
              <a:buChar char="•"/>
            </a:pPr>
            <a:r>
              <a:rPr lang="en-US" dirty="0" smtClean="0"/>
              <a:t>http://theatrecomments.weebly.com/alphaphiiotaepsilonrhoomegamualphataualpha-write/9891971</a:t>
            </a:r>
            <a:endParaRPr lang="el-G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900"/>
            <a:ext cx="1357322" cy="4929222"/>
          </a:xfrm>
        </p:spPr>
        <p:txBody>
          <a:bodyPr vert="wordArtVert" anchor="t">
            <a:normAutofit/>
          </a:bodyPr>
          <a:lstStyle/>
          <a:p>
            <a:r>
              <a:rPr lang="el-GR" b="1" dirty="0" smtClean="0"/>
              <a:t>ΑΞΙΟΘΕΑΤΑ</a:t>
            </a:r>
            <a:endParaRPr lang="el-GR" b="1" dirty="0"/>
          </a:p>
        </p:txBody>
      </p:sp>
      <p:sp>
        <p:nvSpPr>
          <p:cNvPr id="3" name="2 - Θέση περιεχομένου"/>
          <p:cNvSpPr>
            <a:spLocks noGrp="1"/>
          </p:cNvSpPr>
          <p:nvPr>
            <p:ph sz="quarter" idx="1"/>
          </p:nvPr>
        </p:nvSpPr>
        <p:spPr>
          <a:xfrm>
            <a:off x="500034" y="4643422"/>
            <a:ext cx="7543824" cy="2214578"/>
          </a:xfrm>
        </p:spPr>
        <p:txBody>
          <a:bodyPr>
            <a:noAutofit/>
          </a:bodyPr>
          <a:lstStyle/>
          <a:p>
            <a:pPr algn="just">
              <a:buNone/>
            </a:pPr>
            <a:r>
              <a:rPr lang="el-GR" sz="2000" dirty="0" smtClean="0"/>
              <a:t>   </a:t>
            </a:r>
            <a:r>
              <a:rPr lang="el-GR" sz="2000" dirty="0" smtClean="0">
                <a:solidFill>
                  <a:schemeClr val="tx2">
                    <a:lumMod val="50000"/>
                  </a:schemeClr>
                </a:solidFill>
              </a:rPr>
              <a:t>Τα διάσημα αξιοθέατα που θα συναντήσετε στο διάβα σας στους κοσμοπολίτικους δρόμους του Παρισιού θα σας κάνουν σίγουρα να συμφωνήσετε με τον Χέμινγουεϊ, που όταν επισκέφθηκε για πρώτη φορά τη γαλλική πρωτεύουσα, στις αρχές της δεκαετίας του ‘30, έγραψε: «Αν δείτε τον κόσμο σαν πυραμίδα, τότε σίγουρα στην κορυφή της βρίσκεται το Παρίσι»!</a:t>
            </a:r>
            <a:endParaRPr lang="el-GR" sz="2000" dirty="0">
              <a:solidFill>
                <a:schemeClr val="tx2">
                  <a:lumMod val="50000"/>
                </a:schemeClr>
              </a:solidFill>
            </a:endParaRPr>
          </a:p>
        </p:txBody>
      </p:sp>
      <p:sp>
        <p:nvSpPr>
          <p:cNvPr id="4" name="3 - Θέση περιεχομένου"/>
          <p:cNvSpPr>
            <a:spLocks noGrp="1"/>
          </p:cNvSpPr>
          <p:nvPr>
            <p:ph sz="quarter" idx="2"/>
          </p:nvPr>
        </p:nvSpPr>
        <p:spPr/>
        <p:txBody>
          <a:bodyPr>
            <a:normAutofit/>
          </a:bodyPr>
          <a:lstStyle/>
          <a:p>
            <a:endParaRPr lang="el-GR" dirty="0"/>
          </a:p>
        </p:txBody>
      </p:sp>
      <p:pic>
        <p:nvPicPr>
          <p:cNvPr id="16386" name="Picture 2" descr="https://www.travelstyle.gr/wp-content/uploads/2019/01/aksiotheata-parisi.jpg"/>
          <p:cNvPicPr>
            <a:picLocks noChangeAspect="1" noChangeArrowheads="1"/>
          </p:cNvPicPr>
          <p:nvPr/>
        </p:nvPicPr>
        <p:blipFill>
          <a:blip r:embed="rId2"/>
          <a:srcRect/>
          <a:stretch>
            <a:fillRect/>
          </a:stretch>
        </p:blipFill>
        <p:spPr bwMode="auto">
          <a:xfrm>
            <a:off x="1142976" y="-24"/>
            <a:ext cx="6786610" cy="4654656"/>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62"/>
            <a:ext cx="7467600" cy="1143000"/>
          </a:xfrm>
        </p:spPr>
        <p:txBody>
          <a:bodyPr/>
          <a:lstStyle/>
          <a:p>
            <a:r>
              <a:rPr lang="el-GR" dirty="0" smtClean="0"/>
              <a:t>ΠΥΡΓΟΣ ΤΟΥ ΑΙΦΕΛ (TOUR EIFFEL)</a:t>
            </a:r>
            <a:br>
              <a:rPr lang="el-GR" dirty="0" smtClean="0"/>
            </a:br>
            <a:endParaRPr lang="el-GR" dirty="0"/>
          </a:p>
        </p:txBody>
      </p:sp>
      <p:sp>
        <p:nvSpPr>
          <p:cNvPr id="4" name="3 - Θέση περιεχομένου"/>
          <p:cNvSpPr>
            <a:spLocks noGrp="1"/>
          </p:cNvSpPr>
          <p:nvPr>
            <p:ph sz="quarter" idx="2"/>
          </p:nvPr>
        </p:nvSpPr>
        <p:spPr>
          <a:xfrm>
            <a:off x="0" y="1000108"/>
            <a:ext cx="3500462" cy="5172092"/>
          </a:xfrm>
        </p:spPr>
        <p:txBody>
          <a:bodyPr>
            <a:normAutofit/>
          </a:bodyPr>
          <a:lstStyle/>
          <a:p>
            <a:pPr algn="just">
              <a:buNone/>
            </a:pPr>
            <a:r>
              <a:rPr lang="el-GR" sz="2000" dirty="0" smtClean="0">
                <a:solidFill>
                  <a:schemeClr val="tx2">
                    <a:lumMod val="50000"/>
                  </a:schemeClr>
                </a:solidFill>
              </a:rPr>
              <a:t>    Ο Πύργος του Άιφελ, με ύψος 324 μ., κόβει την ανάσα! Το πιο γνωστό ίσως ορόσημο της Ευρώπης και αναμφίβολα το πιο διάσημο σύμβολο του Παρισιού, εντοπίζεται στο 7ο Διαμέρισμα στην περιοχή </a:t>
            </a:r>
            <a:r>
              <a:rPr lang="el-GR" sz="2000" dirty="0" err="1" smtClean="0">
                <a:solidFill>
                  <a:schemeClr val="tx2">
                    <a:lumMod val="50000"/>
                  </a:schemeClr>
                </a:solidFill>
              </a:rPr>
              <a:t>Champs</a:t>
            </a:r>
            <a:r>
              <a:rPr lang="el-GR" sz="2000" dirty="0" smtClean="0">
                <a:solidFill>
                  <a:schemeClr val="tx2">
                    <a:lumMod val="50000"/>
                  </a:schemeClr>
                </a:solidFill>
              </a:rPr>
              <a:t> </a:t>
            </a:r>
            <a:r>
              <a:rPr lang="el-GR" sz="2000" dirty="0" err="1" smtClean="0">
                <a:solidFill>
                  <a:schemeClr val="tx2">
                    <a:lumMod val="50000"/>
                  </a:schemeClr>
                </a:solidFill>
              </a:rPr>
              <a:t>de</a:t>
            </a:r>
            <a:r>
              <a:rPr lang="el-GR" sz="2000" dirty="0" smtClean="0">
                <a:solidFill>
                  <a:schemeClr val="tx2">
                    <a:lumMod val="50000"/>
                  </a:schemeClr>
                </a:solidFill>
              </a:rPr>
              <a:t> </a:t>
            </a:r>
            <a:r>
              <a:rPr lang="el-GR" sz="2000" dirty="0" err="1" smtClean="0">
                <a:solidFill>
                  <a:schemeClr val="tx2">
                    <a:lumMod val="50000"/>
                  </a:schemeClr>
                </a:solidFill>
              </a:rPr>
              <a:t>Mars</a:t>
            </a:r>
            <a:r>
              <a:rPr lang="el-GR" sz="2000" dirty="0" smtClean="0">
                <a:solidFill>
                  <a:schemeClr val="tx2">
                    <a:lumMod val="50000"/>
                  </a:schemeClr>
                </a:solidFill>
              </a:rPr>
              <a:t>. </a:t>
            </a:r>
            <a:endParaRPr lang="el-GR" sz="2000" dirty="0">
              <a:solidFill>
                <a:schemeClr val="tx2">
                  <a:lumMod val="50000"/>
                </a:schemeClr>
              </a:solidFill>
            </a:endParaRPr>
          </a:p>
        </p:txBody>
      </p:sp>
      <p:pic>
        <p:nvPicPr>
          <p:cNvPr id="17412" name="Picture 4" descr="Ο Πύργος του Άιφελ - Αφιέρωμα - Σαν Σήμερα .gr"/>
          <p:cNvPicPr>
            <a:picLocks noChangeAspect="1" noChangeArrowheads="1"/>
          </p:cNvPicPr>
          <p:nvPr/>
        </p:nvPicPr>
        <p:blipFill>
          <a:blip r:embed="rId2"/>
          <a:srcRect/>
          <a:stretch>
            <a:fillRect/>
          </a:stretch>
        </p:blipFill>
        <p:spPr bwMode="auto">
          <a:xfrm>
            <a:off x="214282" y="4714884"/>
            <a:ext cx="3929058" cy="2143116"/>
          </a:xfrm>
          <a:prstGeom prst="rect">
            <a:avLst/>
          </a:prstGeom>
          <a:noFill/>
        </p:spPr>
      </p:pic>
      <p:pic>
        <p:nvPicPr>
          <p:cNvPr id="17414" name="Picture 6" descr="Πύργος του Άιφελ: 10 μυστικά που σίγουρα δεν ξέρετε!"/>
          <p:cNvPicPr>
            <a:picLocks noChangeAspect="1" noChangeArrowheads="1"/>
          </p:cNvPicPr>
          <p:nvPr/>
        </p:nvPicPr>
        <p:blipFill>
          <a:blip r:embed="rId3"/>
          <a:srcRect/>
          <a:stretch>
            <a:fillRect/>
          </a:stretch>
        </p:blipFill>
        <p:spPr bwMode="auto">
          <a:xfrm>
            <a:off x="3643307" y="642918"/>
            <a:ext cx="5072098" cy="4000528"/>
          </a:xfrm>
          <a:prstGeom prst="rect">
            <a:avLst/>
          </a:prstGeom>
          <a:noFill/>
        </p:spPr>
      </p:pic>
      <p:sp>
        <p:nvSpPr>
          <p:cNvPr id="8" name="7 - Ορθογώνιο"/>
          <p:cNvSpPr/>
          <p:nvPr/>
        </p:nvSpPr>
        <p:spPr>
          <a:xfrm>
            <a:off x="4214810" y="4857760"/>
            <a:ext cx="4572000" cy="1938992"/>
          </a:xfrm>
          <a:prstGeom prst="rect">
            <a:avLst/>
          </a:prstGeom>
        </p:spPr>
        <p:txBody>
          <a:bodyPr wrap="square">
            <a:spAutoFit/>
          </a:bodyPr>
          <a:lstStyle/>
          <a:p>
            <a:r>
              <a:rPr lang="el-GR" sz="2000" dirty="0" smtClean="0">
                <a:solidFill>
                  <a:schemeClr val="tx2">
                    <a:lumMod val="50000"/>
                  </a:schemeClr>
                </a:solidFill>
              </a:rPr>
              <a:t>Χτίστηκε από τον γνωστό για τις επαναστατικές ιδέες του αρχιτέκτονα Γκούσταβ Άιφελ για την Παγκόσμια Έκθεση του 1889, η οποία πραγματοποιήθηκε για τον εορτασμό της Γαλλικής Επανάστασης του 1789.</a:t>
            </a:r>
            <a:endParaRPr lang="el-GR" sz="2000"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00042"/>
            <a:ext cx="7467600" cy="571480"/>
          </a:xfrm>
        </p:spPr>
        <p:txBody>
          <a:bodyPr>
            <a:noAutofit/>
          </a:bodyPr>
          <a:lstStyle/>
          <a:p>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fr-FR" sz="2800" dirty="0" err="1" smtClean="0">
                <a:latin typeface="+mn-lt"/>
              </a:rPr>
              <a:t>Αν</a:t>
            </a:r>
            <a:r>
              <a:rPr lang="el-GR" sz="2800" dirty="0" smtClean="0">
                <a:latin typeface="+mn-lt"/>
              </a:rPr>
              <a:t>Α</a:t>
            </a:r>
            <a:r>
              <a:rPr lang="fr-FR" sz="2800" dirty="0" err="1" smtClean="0">
                <a:latin typeface="+mn-lt"/>
              </a:rPr>
              <a:t>κτορο</a:t>
            </a:r>
            <a:r>
              <a:rPr lang="fr-FR" sz="2800" dirty="0" smtClean="0">
                <a:latin typeface="+mn-lt"/>
              </a:rPr>
              <a:t> </a:t>
            </a:r>
            <a:r>
              <a:rPr lang="fr-FR" sz="2800" dirty="0" err="1" smtClean="0">
                <a:latin typeface="+mn-lt"/>
              </a:rPr>
              <a:t>των</a:t>
            </a:r>
            <a:r>
              <a:rPr lang="fr-FR" sz="2800" dirty="0" smtClean="0">
                <a:latin typeface="+mn-lt"/>
              </a:rPr>
              <a:t> </a:t>
            </a:r>
            <a:r>
              <a:rPr lang="fr-FR" sz="2800" dirty="0" err="1" smtClean="0">
                <a:latin typeface="+mn-lt"/>
              </a:rPr>
              <a:t>Βερσαλλι</a:t>
            </a:r>
            <a:r>
              <a:rPr lang="el-GR" sz="2800" dirty="0" smtClean="0">
                <a:latin typeface="+mn-lt"/>
              </a:rPr>
              <a:t>Ω</a:t>
            </a:r>
            <a:r>
              <a:rPr lang="fr-FR" sz="2800" dirty="0" smtClean="0">
                <a:latin typeface="+mn-lt"/>
              </a:rPr>
              <a:t>ν </a:t>
            </a:r>
            <a:r>
              <a:rPr lang="fr-FR" sz="2000" dirty="0" smtClean="0"/>
              <a:t/>
            </a:r>
            <a:br>
              <a:rPr lang="fr-FR" sz="2000" dirty="0" smtClean="0"/>
            </a:br>
            <a:r>
              <a:rPr lang="fr-FR" sz="2000" dirty="0" smtClean="0"/>
              <a:t/>
            </a:r>
            <a:br>
              <a:rPr lang="fr-FR" sz="2000" dirty="0" smtClean="0"/>
            </a:br>
            <a:endParaRPr lang="el-GR" sz="2000" dirty="0"/>
          </a:p>
        </p:txBody>
      </p:sp>
      <p:sp>
        <p:nvSpPr>
          <p:cNvPr id="4" name="3 - Θέση περιεχομένου"/>
          <p:cNvSpPr>
            <a:spLocks noGrp="1"/>
          </p:cNvSpPr>
          <p:nvPr>
            <p:ph sz="quarter" idx="2"/>
          </p:nvPr>
        </p:nvSpPr>
        <p:spPr/>
        <p:txBody>
          <a:bodyPr/>
          <a:lstStyle/>
          <a:p>
            <a:endParaRPr lang="el-GR"/>
          </a:p>
        </p:txBody>
      </p:sp>
      <p:pic>
        <p:nvPicPr>
          <p:cNvPr id="1026" name="Picture 2"/>
          <p:cNvPicPr>
            <a:picLocks noGrp="1" noChangeAspect="1" noChangeArrowheads="1"/>
          </p:cNvPicPr>
          <p:nvPr>
            <p:ph sz="quarter" idx="1"/>
          </p:nvPr>
        </p:nvPicPr>
        <p:blipFill>
          <a:blip r:embed="rId2"/>
          <a:srcRect/>
          <a:stretch>
            <a:fillRect/>
          </a:stretch>
        </p:blipFill>
        <p:spPr bwMode="auto">
          <a:xfrm>
            <a:off x="785786" y="428604"/>
            <a:ext cx="7429552" cy="4945295"/>
          </a:xfrm>
          <a:prstGeom prst="rect">
            <a:avLst/>
          </a:prstGeom>
          <a:noFill/>
          <a:ln w="9525">
            <a:noFill/>
            <a:miter lim="800000"/>
            <a:headEnd/>
            <a:tailEnd/>
          </a:ln>
          <a:effectLst/>
        </p:spPr>
      </p:pic>
      <p:sp>
        <p:nvSpPr>
          <p:cNvPr id="6" name="5 - Ορθογώνιο"/>
          <p:cNvSpPr/>
          <p:nvPr/>
        </p:nvSpPr>
        <p:spPr>
          <a:xfrm>
            <a:off x="214282" y="5380672"/>
            <a:ext cx="7929618" cy="1477328"/>
          </a:xfrm>
          <a:prstGeom prst="rect">
            <a:avLst/>
          </a:prstGeom>
        </p:spPr>
        <p:txBody>
          <a:bodyPr wrap="square">
            <a:spAutoFit/>
          </a:bodyPr>
          <a:lstStyle/>
          <a:p>
            <a:pPr algn="just"/>
            <a:r>
              <a:rPr lang="el-GR" dirty="0" err="1" smtClean="0">
                <a:solidFill>
                  <a:schemeClr val="tx2">
                    <a:lumMod val="50000"/>
                  </a:schemeClr>
                </a:solidFill>
              </a:rPr>
              <a:t>To</a:t>
            </a:r>
            <a:r>
              <a:rPr lang="el-GR" dirty="0" smtClean="0">
                <a:solidFill>
                  <a:schemeClr val="tx2">
                    <a:lumMod val="50000"/>
                  </a:schemeClr>
                </a:solidFill>
              </a:rPr>
              <a:t> Εθνικό Μουσείο της Γαλλίας, στην περιοχή των Βερσαλλιών, περίπου 35 λεπτά από το κέντρο του Παρισιού, ξεκίνησε να χτίζεται μετά από εντολή του Λουδοβίκου ΧΙV. Αποτελείται από 700 δωμάτια (ανάμεσά τους και τα διαμερίσματα της Μαρίας Αντουανέτας), στολισμένα με μάρμαρο, βελούδο και χρυσό.</a:t>
            </a:r>
            <a:endParaRPr lang="el-GR"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7467600" cy="1143000"/>
          </a:xfrm>
        </p:spPr>
        <p:txBody>
          <a:bodyPr/>
          <a:lstStyle/>
          <a:p>
            <a:r>
              <a:rPr lang="el-GR" dirty="0" smtClean="0"/>
              <a:t>Αψίδα του θριάμβου</a:t>
            </a:r>
            <a:br>
              <a:rPr lang="el-GR" dirty="0" smtClean="0"/>
            </a:br>
            <a:endParaRPr lang="el-GR" dirty="0"/>
          </a:p>
        </p:txBody>
      </p:sp>
      <p:sp>
        <p:nvSpPr>
          <p:cNvPr id="4" name="3 - Θέση περιεχομένου"/>
          <p:cNvSpPr>
            <a:spLocks noGrp="1"/>
          </p:cNvSpPr>
          <p:nvPr>
            <p:ph sz="quarter" idx="2"/>
          </p:nvPr>
        </p:nvSpPr>
        <p:spPr/>
        <p:txBody>
          <a:bodyPr/>
          <a:lstStyle/>
          <a:p>
            <a:endParaRPr lang="el-GR"/>
          </a:p>
        </p:txBody>
      </p:sp>
      <p:pic>
        <p:nvPicPr>
          <p:cNvPr id="2050" name="Picture 2"/>
          <p:cNvPicPr>
            <a:picLocks noGrp="1" noChangeAspect="1" noChangeArrowheads="1"/>
          </p:cNvPicPr>
          <p:nvPr>
            <p:ph sz="quarter" idx="1"/>
          </p:nvPr>
        </p:nvPicPr>
        <p:blipFill>
          <a:blip r:embed="rId2"/>
          <a:srcRect/>
          <a:stretch>
            <a:fillRect/>
          </a:stretch>
        </p:blipFill>
        <p:spPr bwMode="auto">
          <a:xfrm>
            <a:off x="642910" y="1924313"/>
            <a:ext cx="7429552" cy="4933687"/>
          </a:xfrm>
          <a:prstGeom prst="rect">
            <a:avLst/>
          </a:prstGeom>
          <a:noFill/>
          <a:ln w="9525">
            <a:noFill/>
            <a:miter lim="800000"/>
            <a:headEnd/>
            <a:tailEnd/>
          </a:ln>
          <a:effectLst/>
        </p:spPr>
      </p:pic>
      <p:sp>
        <p:nvSpPr>
          <p:cNvPr id="6" name="5 - Ορθογώνιο"/>
          <p:cNvSpPr/>
          <p:nvPr/>
        </p:nvSpPr>
        <p:spPr>
          <a:xfrm>
            <a:off x="71438" y="714356"/>
            <a:ext cx="8643966" cy="1200329"/>
          </a:xfrm>
          <a:prstGeom prst="rect">
            <a:avLst/>
          </a:prstGeom>
        </p:spPr>
        <p:txBody>
          <a:bodyPr wrap="square">
            <a:spAutoFit/>
          </a:bodyPr>
          <a:lstStyle/>
          <a:p>
            <a:pPr algn="just"/>
            <a:r>
              <a:rPr lang="el-GR" dirty="0" smtClean="0">
                <a:solidFill>
                  <a:schemeClr val="tx2">
                    <a:lumMod val="50000"/>
                  </a:schemeClr>
                </a:solidFill>
              </a:rPr>
              <a:t>Δώδεκα Λεωφόροι συναντώνται στην Αψίδα του Θριάμβου, σχηματίζοντας ένα αστέρι και προσφέροντας ένα θέαμα εντυπωσιακό! Το επιβλητικό μνημείο κοσμεί την </a:t>
            </a:r>
            <a:r>
              <a:rPr lang="el-GR" dirty="0" err="1" smtClean="0">
                <a:solidFill>
                  <a:schemeClr val="tx2">
                    <a:lumMod val="50000"/>
                  </a:schemeClr>
                </a:solidFill>
              </a:rPr>
              <a:t>Place</a:t>
            </a:r>
            <a:r>
              <a:rPr lang="el-GR" dirty="0" smtClean="0">
                <a:solidFill>
                  <a:schemeClr val="tx2">
                    <a:lumMod val="50000"/>
                  </a:schemeClr>
                </a:solidFill>
              </a:rPr>
              <a:t> </a:t>
            </a:r>
            <a:r>
              <a:rPr lang="el-GR" dirty="0" err="1" smtClean="0">
                <a:solidFill>
                  <a:schemeClr val="tx2">
                    <a:lumMod val="50000"/>
                  </a:schemeClr>
                </a:solidFill>
              </a:rPr>
              <a:t>Charlesde</a:t>
            </a:r>
            <a:r>
              <a:rPr lang="el-GR" dirty="0" smtClean="0">
                <a:solidFill>
                  <a:schemeClr val="tx2">
                    <a:lumMod val="50000"/>
                  </a:schemeClr>
                </a:solidFill>
              </a:rPr>
              <a:t> </a:t>
            </a:r>
            <a:r>
              <a:rPr lang="el-GR" dirty="0" err="1" smtClean="0">
                <a:solidFill>
                  <a:schemeClr val="tx2">
                    <a:lumMod val="50000"/>
                  </a:schemeClr>
                </a:solidFill>
              </a:rPr>
              <a:t>Gaulle</a:t>
            </a:r>
            <a:r>
              <a:rPr lang="el-GR" dirty="0" smtClean="0">
                <a:solidFill>
                  <a:schemeClr val="tx2">
                    <a:lumMod val="50000"/>
                  </a:schemeClr>
                </a:solidFill>
              </a:rPr>
              <a:t>, στο 8ο Διαμέρισμα, στα ξακουστά Ηλύσια Πεδία (</a:t>
            </a:r>
            <a:r>
              <a:rPr lang="el-GR" dirty="0" err="1" smtClean="0">
                <a:solidFill>
                  <a:schemeClr val="tx2">
                    <a:lumMod val="50000"/>
                  </a:schemeClr>
                </a:solidFill>
              </a:rPr>
              <a:t>Champs</a:t>
            </a:r>
            <a:r>
              <a:rPr lang="el-GR" dirty="0" smtClean="0">
                <a:solidFill>
                  <a:schemeClr val="tx2">
                    <a:lumMod val="50000"/>
                  </a:schemeClr>
                </a:solidFill>
              </a:rPr>
              <a:t> </a:t>
            </a:r>
            <a:r>
              <a:rPr lang="el-GR" dirty="0" err="1" smtClean="0">
                <a:solidFill>
                  <a:schemeClr val="tx2">
                    <a:lumMod val="50000"/>
                  </a:schemeClr>
                </a:solidFill>
              </a:rPr>
              <a:t>Elysees</a:t>
            </a:r>
            <a:r>
              <a:rPr lang="el-GR" dirty="0" smtClean="0">
                <a:solidFill>
                  <a:schemeClr val="tx2">
                    <a:lumMod val="50000"/>
                  </a:schemeClr>
                </a:solidFill>
              </a:rPr>
              <a:t>).</a:t>
            </a:r>
            <a:endParaRPr lang="el-GR"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900"/>
            <a:ext cx="7467600" cy="1143000"/>
          </a:xfrm>
        </p:spPr>
        <p:txBody>
          <a:bodyPr/>
          <a:lstStyle/>
          <a:p>
            <a:r>
              <a:rPr lang="el-GR" dirty="0" smtClean="0"/>
              <a:t>Παναγία των Παρισίων (</a:t>
            </a:r>
            <a:r>
              <a:rPr lang="el-GR" dirty="0" err="1" smtClean="0"/>
              <a:t>Notre</a:t>
            </a:r>
            <a:r>
              <a:rPr lang="el-GR" dirty="0" smtClean="0"/>
              <a:t> </a:t>
            </a:r>
            <a:r>
              <a:rPr lang="el-GR" dirty="0" err="1" smtClean="0"/>
              <a:t>Dame</a:t>
            </a:r>
            <a:r>
              <a:rPr lang="el-GR" dirty="0" smtClean="0"/>
              <a:t>)</a:t>
            </a:r>
            <a:br>
              <a:rPr lang="el-GR" dirty="0" smtClean="0"/>
            </a:br>
            <a:endParaRPr lang="el-GR" dirty="0"/>
          </a:p>
        </p:txBody>
      </p:sp>
      <p:sp>
        <p:nvSpPr>
          <p:cNvPr id="3" name="2 - Θέση περιεχομένου"/>
          <p:cNvSpPr>
            <a:spLocks noGrp="1"/>
          </p:cNvSpPr>
          <p:nvPr>
            <p:ph sz="quarter" idx="1"/>
          </p:nvPr>
        </p:nvSpPr>
        <p:spPr/>
        <p:txBody>
          <a:bodyPr/>
          <a:lstStyle/>
          <a:p>
            <a:endParaRPr lang="el-GR" dirty="0"/>
          </a:p>
        </p:txBody>
      </p:sp>
      <p:sp>
        <p:nvSpPr>
          <p:cNvPr id="4" name="3 - Θέση περιεχομένου"/>
          <p:cNvSpPr>
            <a:spLocks noGrp="1"/>
          </p:cNvSpPr>
          <p:nvPr>
            <p:ph sz="quarter" idx="2"/>
          </p:nvPr>
        </p:nvSpPr>
        <p:spPr/>
        <p:txBody>
          <a:bodyPr/>
          <a:lstStyle/>
          <a:p>
            <a:endParaRPr lang="el-GR"/>
          </a:p>
        </p:txBody>
      </p:sp>
      <p:pic>
        <p:nvPicPr>
          <p:cNvPr id="3074" name="Picture 2" descr="Παναγία των Παρισίων - αξιοθέατα Παρίσι"/>
          <p:cNvPicPr>
            <a:picLocks noChangeAspect="1" noChangeArrowheads="1"/>
          </p:cNvPicPr>
          <p:nvPr/>
        </p:nvPicPr>
        <p:blipFill>
          <a:blip r:embed="rId2"/>
          <a:srcRect/>
          <a:stretch>
            <a:fillRect/>
          </a:stretch>
        </p:blipFill>
        <p:spPr bwMode="auto">
          <a:xfrm>
            <a:off x="500034" y="500042"/>
            <a:ext cx="7858180" cy="5230601"/>
          </a:xfrm>
          <a:prstGeom prst="rect">
            <a:avLst/>
          </a:prstGeom>
          <a:noFill/>
        </p:spPr>
      </p:pic>
      <p:sp>
        <p:nvSpPr>
          <p:cNvPr id="6" name="5 - Ορθογώνιο"/>
          <p:cNvSpPr/>
          <p:nvPr/>
        </p:nvSpPr>
        <p:spPr>
          <a:xfrm>
            <a:off x="214282" y="5729133"/>
            <a:ext cx="8001056" cy="1200329"/>
          </a:xfrm>
          <a:prstGeom prst="rect">
            <a:avLst/>
          </a:prstGeom>
        </p:spPr>
        <p:txBody>
          <a:bodyPr wrap="square">
            <a:spAutoFit/>
          </a:bodyPr>
          <a:lstStyle/>
          <a:p>
            <a:pPr algn="just"/>
            <a:r>
              <a:rPr lang="el-GR" dirty="0" smtClean="0">
                <a:solidFill>
                  <a:schemeClr val="tx2">
                    <a:lumMod val="50000"/>
                  </a:schemeClr>
                </a:solidFill>
              </a:rPr>
              <a:t>Ο καθεδρικός ναός στο κέντρο του Παρισιού. Στις 2 Δεκεμβρίου 1804 εδώ αναγορεύτηκε Αυτοκράτορας ο Ναπολέων, ενώ το κτίσμα αποτέλεσε πηγή έμπνευσης για τον Βίκτωρα Ουγκώ στο μυθιστόρημα «Η Παναγία των Παρισίων».</a:t>
            </a:r>
            <a:endParaRPr lang="el-GR"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900"/>
            <a:ext cx="7467600" cy="1143000"/>
          </a:xfrm>
        </p:spPr>
        <p:txBody>
          <a:bodyPr/>
          <a:lstStyle/>
          <a:p>
            <a:r>
              <a:rPr lang="el-GR" dirty="0" smtClean="0"/>
              <a:t>Μουσείο του Λούβρου</a:t>
            </a:r>
            <a:br>
              <a:rPr lang="el-GR" dirty="0" smtClean="0"/>
            </a:br>
            <a:endParaRPr lang="el-GR" dirty="0"/>
          </a:p>
        </p:txBody>
      </p:sp>
      <p:sp>
        <p:nvSpPr>
          <p:cNvPr id="4" name="3 - Θέση περιεχομένου"/>
          <p:cNvSpPr>
            <a:spLocks noGrp="1"/>
          </p:cNvSpPr>
          <p:nvPr>
            <p:ph sz="quarter" idx="2"/>
          </p:nvPr>
        </p:nvSpPr>
        <p:spPr/>
        <p:txBody>
          <a:bodyPr/>
          <a:lstStyle/>
          <a:p>
            <a:endParaRPr lang="el-GR" dirty="0"/>
          </a:p>
        </p:txBody>
      </p:sp>
      <p:pic>
        <p:nvPicPr>
          <p:cNvPr id="20482" name="Picture 2" descr="Λούβρο Παρίσι"/>
          <p:cNvPicPr>
            <a:picLocks noChangeAspect="1" noChangeArrowheads="1"/>
          </p:cNvPicPr>
          <p:nvPr/>
        </p:nvPicPr>
        <p:blipFill>
          <a:blip r:embed="rId2"/>
          <a:srcRect/>
          <a:stretch>
            <a:fillRect/>
          </a:stretch>
        </p:blipFill>
        <p:spPr bwMode="auto">
          <a:xfrm>
            <a:off x="571472" y="571480"/>
            <a:ext cx="4643470" cy="3643338"/>
          </a:xfrm>
          <a:prstGeom prst="rect">
            <a:avLst/>
          </a:prstGeom>
          <a:noFill/>
        </p:spPr>
      </p:pic>
      <p:sp>
        <p:nvSpPr>
          <p:cNvPr id="6" name="5 - Ορθογώνιο"/>
          <p:cNvSpPr/>
          <p:nvPr/>
        </p:nvSpPr>
        <p:spPr>
          <a:xfrm>
            <a:off x="5072066" y="4857760"/>
            <a:ext cx="3143272" cy="2031325"/>
          </a:xfrm>
          <a:prstGeom prst="rect">
            <a:avLst/>
          </a:prstGeom>
        </p:spPr>
        <p:txBody>
          <a:bodyPr wrap="square">
            <a:spAutoFit/>
          </a:bodyPr>
          <a:lstStyle/>
          <a:p>
            <a:pPr algn="ctr"/>
            <a:r>
              <a:rPr lang="el-GR" dirty="0" smtClean="0">
                <a:solidFill>
                  <a:schemeClr val="tx2">
                    <a:lumMod val="50000"/>
                  </a:schemeClr>
                </a:solidFill>
              </a:rPr>
              <a:t>Είναι ένα από τα μεγαλύτερα και παλαιότερα μουσεία </a:t>
            </a:r>
            <a:r>
              <a:rPr lang="el-GR" dirty="0" err="1" smtClean="0">
                <a:solidFill>
                  <a:schemeClr val="tx2">
                    <a:lumMod val="50000"/>
                  </a:schemeClr>
                </a:solidFill>
              </a:rPr>
              <a:t>Tέχνης</a:t>
            </a:r>
            <a:r>
              <a:rPr lang="el-GR" dirty="0" smtClean="0">
                <a:solidFill>
                  <a:schemeClr val="tx2">
                    <a:lumMod val="50000"/>
                  </a:schemeClr>
                </a:solidFill>
              </a:rPr>
              <a:t> στον κόσμο. Διάσημα γλυπτά, όπως η Αφροδίτη της Μήλου και η Νίκη της Σαμοθράκης, έχουν περίοπτη θέση. </a:t>
            </a:r>
            <a:endParaRPr lang="el-GR" dirty="0">
              <a:solidFill>
                <a:schemeClr val="tx2">
                  <a:lumMod val="50000"/>
                </a:schemeClr>
              </a:solidFill>
            </a:endParaRPr>
          </a:p>
        </p:txBody>
      </p:sp>
      <p:pic>
        <p:nvPicPr>
          <p:cNvPr id="20484" name="Picture 4" descr="Η Αφροδίτη της Μήλου"/>
          <p:cNvPicPr>
            <a:picLocks noChangeAspect="1" noChangeArrowheads="1"/>
          </p:cNvPicPr>
          <p:nvPr/>
        </p:nvPicPr>
        <p:blipFill>
          <a:blip r:embed="rId3"/>
          <a:srcRect/>
          <a:stretch>
            <a:fillRect/>
          </a:stretch>
        </p:blipFill>
        <p:spPr bwMode="auto">
          <a:xfrm>
            <a:off x="5857884" y="214290"/>
            <a:ext cx="2285984" cy="4714884"/>
          </a:xfrm>
          <a:prstGeom prst="rect">
            <a:avLst/>
          </a:prstGeom>
          <a:noFill/>
        </p:spPr>
      </p:pic>
      <p:pic>
        <p:nvPicPr>
          <p:cNvPr id="20490" name="Picture 10" descr="Εργασίες συντήρησης για τη Νίκη της Σαμοθράκης - Αρχαιολογία Online"/>
          <p:cNvPicPr>
            <a:picLocks noChangeAspect="1" noChangeArrowheads="1"/>
          </p:cNvPicPr>
          <p:nvPr/>
        </p:nvPicPr>
        <p:blipFill>
          <a:blip r:embed="rId4" cstate="print"/>
          <a:srcRect/>
          <a:stretch>
            <a:fillRect/>
          </a:stretch>
        </p:blipFill>
        <p:spPr bwMode="auto">
          <a:xfrm>
            <a:off x="2857488" y="3571876"/>
            <a:ext cx="2286016" cy="3429000"/>
          </a:xfrm>
          <a:prstGeom prst="rect">
            <a:avLst/>
          </a:prstGeom>
          <a:noFill/>
        </p:spPr>
      </p:pic>
      <p:pic>
        <p:nvPicPr>
          <p:cNvPr id="20492" name="Picture 12" descr="upload.wikimedia.org/wikipedia/commons/thumb/e/..."/>
          <p:cNvPicPr>
            <a:picLocks noChangeAspect="1" noChangeArrowheads="1"/>
          </p:cNvPicPr>
          <p:nvPr/>
        </p:nvPicPr>
        <p:blipFill>
          <a:blip r:embed="rId5"/>
          <a:srcRect/>
          <a:stretch>
            <a:fillRect/>
          </a:stretch>
        </p:blipFill>
        <p:spPr bwMode="auto">
          <a:xfrm>
            <a:off x="142844" y="4214818"/>
            <a:ext cx="2416280" cy="2643182"/>
          </a:xfrm>
          <a:prstGeom prst="rect">
            <a:avLst/>
          </a:prstGeom>
          <a:noFill/>
        </p:spPr>
      </p:pic>
      <p:sp>
        <p:nvSpPr>
          <p:cNvPr id="12" name="11 - Θέση περιεχομένου"/>
          <p:cNvSpPr>
            <a:spLocks noGrp="1"/>
          </p:cNvSpPr>
          <p:nvPr>
            <p:ph sz="quarter" idx="1"/>
          </p:nvPr>
        </p:nvSpPr>
        <p:spPr/>
        <p:txBody>
          <a:bodyPr/>
          <a:lstStyle/>
          <a:p>
            <a:endParaRPr lang="el-G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7467600" cy="1143000"/>
          </a:xfrm>
        </p:spPr>
        <p:txBody>
          <a:bodyPr/>
          <a:lstStyle/>
          <a:p>
            <a:r>
              <a:rPr lang="el-GR" dirty="0" smtClean="0"/>
              <a:t>Πάνθεον </a:t>
            </a:r>
            <a:br>
              <a:rPr lang="el-GR" dirty="0" smtClean="0"/>
            </a:br>
            <a:endParaRPr lang="el-GR" dirty="0"/>
          </a:p>
        </p:txBody>
      </p:sp>
      <p:sp>
        <p:nvSpPr>
          <p:cNvPr id="3" name="2 - Θέση περιεχομένου"/>
          <p:cNvSpPr>
            <a:spLocks noGrp="1"/>
          </p:cNvSpPr>
          <p:nvPr>
            <p:ph sz="quarter" idx="1"/>
          </p:nvPr>
        </p:nvSpPr>
        <p:spPr/>
        <p:txBody>
          <a:bodyPr>
            <a:normAutofit/>
          </a:bodyPr>
          <a:lstStyle/>
          <a:p>
            <a:endParaRPr lang="el-GR"/>
          </a:p>
        </p:txBody>
      </p:sp>
      <p:sp>
        <p:nvSpPr>
          <p:cNvPr id="4" name="3 - Θέση περιεχομένου"/>
          <p:cNvSpPr>
            <a:spLocks noGrp="1"/>
          </p:cNvSpPr>
          <p:nvPr>
            <p:ph sz="quarter" idx="2"/>
          </p:nvPr>
        </p:nvSpPr>
        <p:spPr>
          <a:xfrm>
            <a:off x="3929058" y="1714488"/>
            <a:ext cx="4500594" cy="2071702"/>
          </a:xfrm>
        </p:spPr>
        <p:txBody>
          <a:bodyPr>
            <a:normAutofit/>
          </a:bodyPr>
          <a:lstStyle/>
          <a:p>
            <a:pPr algn="just">
              <a:buNone/>
            </a:pPr>
            <a:r>
              <a:rPr lang="el-GR" sz="1800" dirty="0" smtClean="0"/>
              <a:t>    </a:t>
            </a:r>
            <a:r>
              <a:rPr lang="el-GR" sz="1800" dirty="0" smtClean="0">
                <a:solidFill>
                  <a:schemeClr val="tx2">
                    <a:lumMod val="50000"/>
                  </a:schemeClr>
                </a:solidFill>
              </a:rPr>
              <a:t>Εδώ, το 1851 ο αστρονόμος Ζαν Μπερνάρ Λεόν Φουκώ πραγματοποίησε το πρώτο περίφημο πείραμά του, που αποδεικνύει ότι η Γη περιστρέφεται γύρω από τον άξονά της, και μέχρι σήμερα φυλάσσεται εδώ το περίφημο «Εκκρεμές».</a:t>
            </a:r>
            <a:endParaRPr lang="el-GR" sz="1800" dirty="0">
              <a:solidFill>
                <a:schemeClr val="tx2">
                  <a:lumMod val="50000"/>
                </a:schemeClr>
              </a:solidFill>
            </a:endParaRPr>
          </a:p>
        </p:txBody>
      </p:sp>
      <p:pic>
        <p:nvPicPr>
          <p:cNvPr id="21506" name="Picture 2" descr="Πάνθεον - αξιοθέατα Παρίσι"/>
          <p:cNvPicPr>
            <a:picLocks noChangeAspect="1" noChangeArrowheads="1"/>
          </p:cNvPicPr>
          <p:nvPr/>
        </p:nvPicPr>
        <p:blipFill>
          <a:blip r:embed="rId2"/>
          <a:srcRect/>
          <a:stretch>
            <a:fillRect/>
          </a:stretch>
        </p:blipFill>
        <p:spPr bwMode="auto">
          <a:xfrm>
            <a:off x="214282" y="714356"/>
            <a:ext cx="4000528" cy="6069552"/>
          </a:xfrm>
          <a:prstGeom prst="rect">
            <a:avLst/>
          </a:prstGeom>
          <a:noFill/>
        </p:spPr>
      </p:pic>
      <p:sp>
        <p:nvSpPr>
          <p:cNvPr id="6" name="5 - Ορθογώνιο"/>
          <p:cNvSpPr/>
          <p:nvPr/>
        </p:nvSpPr>
        <p:spPr>
          <a:xfrm>
            <a:off x="4143372" y="0"/>
            <a:ext cx="4572000" cy="1754326"/>
          </a:xfrm>
          <a:prstGeom prst="rect">
            <a:avLst/>
          </a:prstGeom>
        </p:spPr>
        <p:txBody>
          <a:bodyPr>
            <a:spAutoFit/>
          </a:bodyPr>
          <a:lstStyle/>
          <a:p>
            <a:pPr algn="just"/>
            <a:r>
              <a:rPr lang="el-GR" dirty="0" smtClean="0">
                <a:solidFill>
                  <a:schemeClr val="tx2">
                    <a:lumMod val="50000"/>
                  </a:schemeClr>
                </a:solidFill>
              </a:rPr>
              <a:t>Από το 1885 λειτουργεί ως χώρος όπου φιλοξενούνται οι τάφοι επιφανών ιστορικών προσωπικοτήτων, όπως του Βίκτωρα Ουγκώ, του Βολταίρου, του </a:t>
            </a:r>
            <a:r>
              <a:rPr lang="el-GR" dirty="0" err="1" smtClean="0">
                <a:solidFill>
                  <a:schemeClr val="tx2">
                    <a:lumMod val="50000"/>
                  </a:schemeClr>
                </a:solidFill>
              </a:rPr>
              <a:t>Jean</a:t>
            </a:r>
            <a:r>
              <a:rPr lang="el-GR" dirty="0" smtClean="0">
                <a:solidFill>
                  <a:schemeClr val="tx2">
                    <a:lumMod val="50000"/>
                  </a:schemeClr>
                </a:solidFill>
              </a:rPr>
              <a:t> </a:t>
            </a:r>
            <a:r>
              <a:rPr lang="el-GR" dirty="0" err="1" smtClean="0">
                <a:solidFill>
                  <a:schemeClr val="tx2">
                    <a:lumMod val="50000"/>
                  </a:schemeClr>
                </a:solidFill>
              </a:rPr>
              <a:t>Monnet</a:t>
            </a:r>
            <a:r>
              <a:rPr lang="el-GR" dirty="0" smtClean="0">
                <a:solidFill>
                  <a:schemeClr val="tx2">
                    <a:lumMod val="50000"/>
                  </a:schemeClr>
                </a:solidFill>
              </a:rPr>
              <a:t>, της Μαρίας και του Πιερ Κιουρί, του </a:t>
            </a:r>
            <a:r>
              <a:rPr lang="el-GR" dirty="0" err="1" smtClean="0">
                <a:solidFill>
                  <a:schemeClr val="tx2">
                    <a:lumMod val="50000"/>
                  </a:schemeClr>
                </a:solidFill>
              </a:rPr>
              <a:t>Εμίλ</a:t>
            </a:r>
            <a:r>
              <a:rPr lang="el-GR" dirty="0" smtClean="0">
                <a:solidFill>
                  <a:schemeClr val="tx2">
                    <a:lumMod val="50000"/>
                  </a:schemeClr>
                </a:solidFill>
              </a:rPr>
              <a:t> Ζολά κ.ά.</a:t>
            </a:r>
            <a:endParaRPr lang="el-GR" dirty="0">
              <a:solidFill>
                <a:schemeClr val="tx2">
                  <a:lumMod val="50000"/>
                </a:schemeClr>
              </a:solidFill>
            </a:endParaRPr>
          </a:p>
        </p:txBody>
      </p:sp>
      <p:pic>
        <p:nvPicPr>
          <p:cNvPr id="21508" name="Picture 4" descr="https://upload.wikimedia.org/wikipedia/commons/thumb/5/5e/Arts_et_Metiers_church_Foucault_pendulum_dsc03957.jpg/220px-Arts_et_Metiers_church_Foucault_pendulum_dsc03957.jpg"/>
          <p:cNvPicPr>
            <a:picLocks noChangeAspect="1" noChangeArrowheads="1"/>
          </p:cNvPicPr>
          <p:nvPr/>
        </p:nvPicPr>
        <p:blipFill>
          <a:blip r:embed="rId3"/>
          <a:srcRect/>
          <a:stretch>
            <a:fillRect/>
          </a:stretch>
        </p:blipFill>
        <p:spPr bwMode="auto">
          <a:xfrm>
            <a:off x="6643702" y="3429000"/>
            <a:ext cx="2285984" cy="3286124"/>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279</TotalTime>
  <Words>728</Words>
  <Application>Microsoft Office PowerPoint</Application>
  <PresentationFormat>Προβολή στην οθόνη (4:3)</PresentationFormat>
  <Paragraphs>63</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Προεξοχή</vt:lpstr>
      <vt:lpstr>ΠΑΡΙΣΙ</vt:lpstr>
      <vt:lpstr>ΛΙΓΑ ΛΟΓΙΑ</vt:lpstr>
      <vt:lpstr>ΑΞΙΟΘΕΑΤΑ</vt:lpstr>
      <vt:lpstr>ΠΥΡΓΟΣ ΤΟΥ ΑΙΦΕΛ (TOUR EIFFEL) </vt:lpstr>
      <vt:lpstr>             ΑνΑκτορο των ΒερσαλλιΩν   </vt:lpstr>
      <vt:lpstr>Αψίδα του θριάμβου </vt:lpstr>
      <vt:lpstr>Παναγία των Παρισίων (Notre Dame) </vt:lpstr>
      <vt:lpstr>Μουσείο του Λούβρου </vt:lpstr>
      <vt:lpstr>Πάνθεον  </vt:lpstr>
      <vt:lpstr>ΒΑΣΙΛΙΚΗ ΤΗΣ ΙΕΡΗΣ ΚΑΡΔΙΑΣ ΣΤΗ ΜΟΝΜΑΡΤΗ </vt:lpstr>
      <vt:lpstr>ΔΙΑΣΚΕΔΑΣΗ</vt:lpstr>
      <vt:lpstr>ΔΙΑΣΚΕΔΑΣΗ</vt:lpstr>
      <vt:lpstr>ΔΙΑΣΚΕΔΑΣΗ</vt:lpstr>
      <vt:lpstr>  ΔΙΑΣΚΕΔΑΣΗ  ΝΤΙΣΝΕΫΛΑΝΤ ΣΤΟ ΠΑΡΙΣΙ </vt:lpstr>
      <vt:lpstr>Φαγητα - γλυκα</vt:lpstr>
      <vt:lpstr>ΓΑΛΛΙΚΑ ΤΥΡΙΑ - ΚΡΑΣΙΑ</vt:lpstr>
      <vt:lpstr>ΓΑΛΛΙΚΑ ΑΡΩΜΑΤΑ</vt:lpstr>
      <vt:lpstr>ΓΑΛΛΙΚΗ ΜΟΔΑ</vt:lpstr>
      <vt:lpstr>Διαφάνεια 19</vt:lpstr>
      <vt:lpstr>ΠΗΓΕΣ</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ΠΑΡΙΣΙ</dc:title>
  <dc:creator>KAPE</dc:creator>
  <cp:lastModifiedBy>user</cp:lastModifiedBy>
  <cp:revision>22</cp:revision>
  <dcterms:created xsi:type="dcterms:W3CDTF">2020-12-22T18:26:36Z</dcterms:created>
  <dcterms:modified xsi:type="dcterms:W3CDTF">2021-01-15T09:52:37Z</dcterms:modified>
</cp:coreProperties>
</file>