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61" r:id="rId4"/>
    <p:sldId id="263" r:id="rId5"/>
    <p:sldId id="264" r:id="rId6"/>
    <p:sldId id="268" r:id="rId7"/>
    <p:sldId id="265" r:id="rId8"/>
    <p:sldId id="269" r:id="rId9"/>
    <p:sldId id="270" r:id="rId10"/>
    <p:sldId id="271"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95512C8-4288-438F-8C72-8A4CF09626AF}" type="datetimeFigureOut">
              <a:rPr lang="el-GR" smtClean="0"/>
              <a:pPr/>
              <a:t>22/2/2022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51BF67-DD5A-49AF-AA87-0F1C9B3A47A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512C8-4288-438F-8C72-8A4CF09626AF}" type="datetimeFigureOut">
              <a:rPr lang="el-GR" smtClean="0"/>
              <a:pPr/>
              <a:t>22/2/2022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1BF67-DD5A-49AF-AA87-0F1C9B3A47A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714380"/>
          </a:xfrm>
        </p:spPr>
        <p:txBody>
          <a:bodyPr>
            <a:normAutofit fontScale="90000"/>
          </a:bodyPr>
          <a:lstStyle/>
          <a:p>
            <a:r>
              <a:rPr lang="el-GR" i="1" dirty="0" smtClean="0"/>
              <a:t>ΑΛΒΑΝΙΑ</a:t>
            </a:r>
            <a:r>
              <a:rPr lang="el-GR" dirty="0" smtClean="0"/>
              <a:t>     </a:t>
            </a:r>
            <a:br>
              <a:rPr lang="el-GR" dirty="0" smtClean="0"/>
            </a:br>
            <a:endParaRPr lang="el-GR" dirty="0"/>
          </a:p>
        </p:txBody>
      </p:sp>
      <p:pic>
        <p:nvPicPr>
          <p:cNvPr id="4" name="3 - Θέση περιεχομένου" descr="albanian (1).png"/>
          <p:cNvPicPr>
            <a:picLocks noGrp="1" noChangeAspect="1"/>
          </p:cNvPicPr>
          <p:nvPr>
            <p:ph idx="1"/>
          </p:nvPr>
        </p:nvPicPr>
        <p:blipFill>
          <a:blip r:embed="rId2"/>
          <a:stretch>
            <a:fillRect/>
          </a:stretch>
        </p:blipFill>
        <p:spPr>
          <a:xfrm>
            <a:off x="1214414" y="2143116"/>
            <a:ext cx="6537745" cy="385843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5072098"/>
          </a:xfrm>
        </p:spPr>
        <p:txBody>
          <a:bodyPr/>
          <a:lstStyle/>
          <a:p>
            <a:r>
              <a:rPr lang="el-GR" i="1" dirty="0" smtClean="0"/>
              <a:t>ΕΡΓΑΣΙΑ ΤΟΥ ΜΑΘΗΤΗ ΤΟΥ Β4 </a:t>
            </a:r>
            <a:br>
              <a:rPr lang="el-GR" i="1" dirty="0" smtClean="0"/>
            </a:br>
            <a:r>
              <a:rPr lang="el-GR" i="1" dirty="0" smtClean="0"/>
              <a:t>ΠΟΝΤΙΚΑΤΙ ΑΡΗ</a:t>
            </a:r>
            <a:endParaRPr lang="el-GR"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6072230"/>
          </a:xfrm>
        </p:spPr>
        <p:txBody>
          <a:bodyPr>
            <a:normAutofit lnSpcReduction="10000"/>
          </a:bodyPr>
          <a:lstStyle/>
          <a:p>
            <a:r>
              <a:rPr lang="el-GR" i="1" dirty="0" smtClean="0"/>
              <a:t>Η ΑΛΒΑΝΙΑ Η ΑΛΛΙΩΣ ΑΛΒΑΝΙΚΗ ΔΗΜΟΚΡΑΤΙΑ ΕΙΝΑΙ ΧΩΡΑ ΤΗΣ ΑΝΑΤΟΛΙΚΗΣ ΕΥΡΩΠΗΣ ΚΑΙ ΤΩΝ ΒΑΛΚΑΝΙΩΝ.  ΣΥΝΟΡΕΥΕΙ ΒΟΡΕΙΟΔΥΤΙΚΑ ΜΕ ΤΟ ΜΑΥΡΟΒΟΥΝΙΟ, ΑΝΑΤΟΛΙΚΑ ΜΕ ΤΗΝ ΒΟΡΕΙΑ ΜΑΚΕΔΟΝΙΑ ,ΒΟΡΕΙΟΑΝΑΤΟΛΙΚΑ ΜΕ ΤΟ ΚΟΣΣΥΦΟΠΕΔΙΟ (ΚΟΣΟΒΟ) ΚΑΙ ΝΟΤΙΑ ΜΕ ΤΗΝ ΕΛΛΑΔΑ.ΒΡΕΧΕΤΑΙ </a:t>
            </a:r>
            <a:r>
              <a:rPr lang="el-GR" i="1" dirty="0" smtClean="0"/>
              <a:t>ΑΠΟ </a:t>
            </a:r>
            <a:r>
              <a:rPr lang="el-GR" i="1" dirty="0" smtClean="0"/>
              <a:t>ΤΗΝ ΑΔΡΙΑΤΙΚΗ ΘΑΛΑΣΣΑ ΣΤΑ ΔΥΤΙΚΑ ΚΑΙ ΒΡΕΧΕΤΑΙ ΝΟΤΙΟΔΥΤΙΚΑ </a:t>
            </a:r>
            <a:r>
              <a:rPr lang="el-GR" i="1" dirty="0" smtClean="0"/>
              <a:t>ΑΠΟ </a:t>
            </a:r>
            <a:r>
              <a:rPr lang="el-GR" i="1" dirty="0" smtClean="0"/>
              <a:t>ΤΟ ΙΟΝΙΟ ΠΕΛΑΓΟΣ</a:t>
            </a:r>
            <a:r>
              <a:rPr lang="el-GR" i="1" dirty="0" smtClean="0"/>
              <a:t>.</a:t>
            </a:r>
            <a:r>
              <a:rPr lang="en-US" i="1" dirty="0" smtClean="0"/>
              <a:t> </a:t>
            </a:r>
          </a:p>
          <a:p>
            <a:r>
              <a:rPr lang="en-US" i="1" dirty="0" smtClean="0"/>
              <a:t> </a:t>
            </a:r>
            <a:r>
              <a:rPr lang="el-GR" i="1" dirty="0" smtClean="0"/>
              <a:t>ΕΠΙΣΗΜΗ ΓΛΩΣΣΑ ΤΗΣ ΧΩΡΑΣ ΕΙΝΑΙ ΤΑ </a:t>
            </a:r>
          </a:p>
          <a:p>
            <a:pPr>
              <a:buNone/>
            </a:pPr>
            <a:r>
              <a:rPr lang="el-GR" i="1" dirty="0" smtClean="0"/>
              <a:t>  </a:t>
            </a:r>
            <a:r>
              <a:rPr lang="el-GR" i="1" dirty="0" smtClean="0"/>
              <a:t>   ΑΛΒΑΝΙΚΑ.</a:t>
            </a:r>
          </a:p>
          <a:p>
            <a:pPr>
              <a:buNone/>
            </a:pPr>
            <a:endParaRPr lang="el-GR" i="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42852"/>
            <a:ext cx="8429684" cy="4929222"/>
          </a:xfrm>
        </p:spPr>
        <p:txBody>
          <a:bodyPr>
            <a:normAutofit lnSpcReduction="10000"/>
          </a:bodyPr>
          <a:lstStyle/>
          <a:p>
            <a:r>
              <a:rPr lang="el-GR" i="1" dirty="0" smtClean="0"/>
              <a:t>Η ΑΛΒΑΝΙΑ ΕΊΝΑΙ ΜΕΛΟΣ ΤΟΥ ΟΡΓΑΝΙΣΜΟΥ ΗΝΩΜΕΝΩΝ ΕΘΝΩΝ (ΟΗΕ) , ΤΟΥ ΝΑΤΟ , ΤΟΥ ΟΡΓΑΝΙΣΜΟΥ ΙΣΛΑΜΙΚΗΣ ΔΙΑΣΚΕΨΗΣ. Η ΑΛΒΑΝΙΑ ΕΊΝΑΙ ΥΠΟΨΗΦΙΑ ΠΡΟΣ ΕΝΤΑΞΗ ΧΩΡΑ ΣΤΗΝ ΕΥΡΩΠΑΙΚΗ ΕΝΩΣΗ. Η ΧΩΡΑ ΕΚΑΝΕ ΑΙΤΗΣΗ ΓΙΑ ΤΗΝ ΕΝΤΑΞΗ ΤΗΣ ΣΤΗΝ ΕΥΡΩΠΑΙΚΗ ΕΝΩΣΗ ΣΤΙΣ 28 ΑΠΡΙΛΗ ΤΟΥ 2009 ΚΑΙ ΕΛΑΒΕ ΚΑΘΕΣΤΩΣ ΕΠΙΣΗΜΗΣ ΥΠΟΨΗΦΙΟΤΗΤΑΣ ΣΤΙΣ 24 ΙΟΥΝΗ ΤΟ 2014.  </a:t>
            </a:r>
          </a:p>
          <a:p>
            <a:r>
              <a:rPr lang="el-GR" i="1" dirty="0" smtClean="0"/>
              <a:t> ΕΠΙΣΗΜΟ ΝΟΜΙΣΜΑ ΤΗΣ ΧΩΡΑΣ ΕΙΝΑΙ ΤΟ ΛΕΚ</a:t>
            </a:r>
            <a:endParaRPr lang="el-GR" i="1" dirty="0"/>
          </a:p>
        </p:txBody>
      </p:sp>
      <p:pic>
        <p:nvPicPr>
          <p:cNvPr id="4" name="3 - Εικόνα" descr="Lek_notes.png"/>
          <p:cNvPicPr>
            <a:picLocks noChangeAspect="1"/>
          </p:cNvPicPr>
          <p:nvPr/>
        </p:nvPicPr>
        <p:blipFill>
          <a:blip r:embed="rId2"/>
          <a:stretch>
            <a:fillRect/>
          </a:stretch>
        </p:blipFill>
        <p:spPr>
          <a:xfrm>
            <a:off x="1170505" y="4572008"/>
            <a:ext cx="5973263" cy="2285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285860"/>
            <a:ext cx="8286808" cy="5286411"/>
          </a:xfrm>
        </p:spPr>
        <p:txBody>
          <a:bodyPr/>
          <a:lstStyle/>
          <a:p>
            <a:r>
              <a:rPr lang="el-GR" i="1" dirty="0" smtClean="0"/>
              <a:t>ΠΡΩΤΕΥΟΥΣΑ, ΤΟΥ ΚΡΑΤΟΥΣ ΕΙΝΑΙ ΤΑ ΤΙΡΑΝΑ ΜΕ ΠΛΗΘΥΣΜΟ 883.996 ΚΑΤΟΙΚΟΥΣ (ΑΠΟ ΤΟ 2018).(ΣΥΝΟΛΙΚΑ Η ΧΩΡΑ ΕΧΕΙ ΠΛΗΘΗΣΜΟ</a:t>
            </a:r>
          </a:p>
          <a:p>
            <a:pPr>
              <a:buNone/>
            </a:pPr>
            <a:r>
              <a:rPr lang="el-GR" i="1" dirty="0" smtClean="0"/>
              <a:t>    2.838.000 ΑΠ’ΤΟ 2020)</a:t>
            </a:r>
            <a:endParaRPr lang="el-GR" i="1" dirty="0"/>
          </a:p>
        </p:txBody>
      </p:sp>
      <p:pic>
        <p:nvPicPr>
          <p:cNvPr id="4" name="3 - Εικόνα" descr="Tirana_from_South.jpg"/>
          <p:cNvPicPr>
            <a:picLocks noChangeAspect="1"/>
          </p:cNvPicPr>
          <p:nvPr/>
        </p:nvPicPr>
        <p:blipFill>
          <a:blip r:embed="rId2"/>
          <a:stretch>
            <a:fillRect/>
          </a:stretch>
        </p:blipFill>
        <p:spPr>
          <a:xfrm>
            <a:off x="3500430" y="3571876"/>
            <a:ext cx="3916214" cy="25220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42984"/>
            <a:ext cx="8258204" cy="5572164"/>
          </a:xfrm>
        </p:spPr>
        <p:txBody>
          <a:bodyPr>
            <a:normAutofit/>
          </a:bodyPr>
          <a:lstStyle/>
          <a:p>
            <a:r>
              <a:rPr lang="el-GR" i="1" dirty="0" smtClean="0"/>
              <a:t>ΤΑ ΕΘΝΙΚΑ ΦΑΓΗΤΑ     </a:t>
            </a:r>
          </a:p>
          <a:p>
            <a:r>
              <a:rPr lang="en-US" i="1" dirty="0" smtClean="0"/>
              <a:t>QOFTE</a:t>
            </a:r>
          </a:p>
          <a:p>
            <a:pPr>
              <a:buNone/>
            </a:pPr>
            <a:r>
              <a:rPr lang="en-US" i="1" dirty="0" smtClean="0"/>
              <a:t>TA QOFTE EINAI</a:t>
            </a:r>
            <a:endParaRPr lang="el-GR" i="1" dirty="0" smtClean="0"/>
          </a:p>
          <a:p>
            <a:pPr>
              <a:buNone/>
            </a:pPr>
            <a:r>
              <a:rPr lang="el-GR" i="1" dirty="0" smtClean="0"/>
              <a:t>ΚΕΦΤΕΔΑΚΙΑ ΣΤΗ ΣΧΑΡΑ.</a:t>
            </a:r>
          </a:p>
          <a:p>
            <a:pPr>
              <a:buNone/>
            </a:pPr>
            <a:r>
              <a:rPr lang="el-GR" i="1" dirty="0" smtClean="0"/>
              <a:t>ΣΕ ΕΙΣΑΓΩΓΙΚΑ ΕΊΝΑΙ</a:t>
            </a:r>
          </a:p>
          <a:p>
            <a:pPr>
              <a:buNone/>
            </a:pPr>
            <a:r>
              <a:rPr lang="el-GR" i="1" dirty="0" smtClean="0"/>
              <a:t>ΚΑΡΥΚΕΥΜΕΝΟ ΜΕ ΚΑΡΥΚΕΜΑΤΑ ΚΑΙ ΔΥΟΣΜΟ</a:t>
            </a:r>
            <a:r>
              <a:rPr lang="en-US" i="1" dirty="0" smtClean="0"/>
              <a:t> </a:t>
            </a:r>
            <a:endParaRPr lang="el-GR" i="1" dirty="0" smtClean="0"/>
          </a:p>
          <a:p>
            <a:pPr>
              <a:buNone/>
            </a:pPr>
            <a:r>
              <a:rPr lang="el-GR" i="1" dirty="0" smtClean="0"/>
              <a:t>ΚΑΙ ΣΕΡΒΙΡΕΤΑΙ ΜΕ ΝΟΠΟ ΚΡΕΜΜΥΔΙ,ΡΥΖΙ,</a:t>
            </a:r>
          </a:p>
          <a:p>
            <a:pPr>
              <a:buNone/>
            </a:pPr>
            <a:r>
              <a:rPr lang="el-GR" i="1" dirty="0" smtClean="0"/>
              <a:t>ΑΡΑΚΑ ΚΑΙ ΣΑΛΤΣΑ ΤΥΠΟΥ ΚΟΡΥΤΣΑ. </a:t>
            </a:r>
            <a:endParaRPr lang="en-US" i="1" dirty="0" smtClean="0"/>
          </a:p>
          <a:p>
            <a:pPr>
              <a:buNone/>
            </a:pPr>
            <a:endParaRPr lang="el-GR" dirty="0"/>
          </a:p>
        </p:txBody>
      </p:sp>
      <p:pic>
        <p:nvPicPr>
          <p:cNvPr id="4" name="3 - Εικόνα" descr="11-delicious-food-try-albania-5.jpg"/>
          <p:cNvPicPr>
            <a:picLocks noChangeAspect="1"/>
          </p:cNvPicPr>
          <p:nvPr/>
        </p:nvPicPr>
        <p:blipFill>
          <a:blip r:embed="rId2"/>
          <a:stretch>
            <a:fillRect/>
          </a:stretch>
        </p:blipFill>
        <p:spPr>
          <a:xfrm>
            <a:off x="4857751" y="1285860"/>
            <a:ext cx="3759555" cy="2500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500858"/>
          </a:xfrm>
        </p:spPr>
        <p:txBody>
          <a:bodyPr>
            <a:normAutofit/>
          </a:bodyPr>
          <a:lstStyle/>
          <a:p>
            <a:r>
              <a:rPr lang="en-US" i="1" dirty="0" smtClean="0"/>
              <a:t>SPECA ME GJIZE </a:t>
            </a:r>
          </a:p>
          <a:p>
            <a:r>
              <a:rPr lang="en-US" i="1" dirty="0" smtClean="0"/>
              <a:t>TO</a:t>
            </a:r>
            <a:r>
              <a:rPr lang="el-GR" i="1" dirty="0" smtClean="0"/>
              <a:t> </a:t>
            </a:r>
            <a:r>
              <a:rPr lang="en-US" i="1" dirty="0" smtClean="0"/>
              <a:t>SPECA ME </a:t>
            </a:r>
          </a:p>
          <a:p>
            <a:pPr>
              <a:buNone/>
            </a:pPr>
            <a:r>
              <a:rPr lang="en-US" i="1" dirty="0" smtClean="0"/>
              <a:t>     GJIZE </a:t>
            </a:r>
            <a:r>
              <a:rPr lang="el-GR" i="1" dirty="0" smtClean="0"/>
              <a:t> </a:t>
            </a:r>
            <a:r>
              <a:rPr lang="el-GR" i="1" dirty="0" smtClean="0"/>
              <a:t>ΕΙΝΑΙ </a:t>
            </a:r>
            <a:r>
              <a:rPr lang="el-GR" i="1" dirty="0" smtClean="0"/>
              <a:t>Ε</a:t>
            </a:r>
            <a:r>
              <a:rPr lang="el-GR" i="1" dirty="0" smtClean="0"/>
              <a:t>ΝΑ </a:t>
            </a:r>
            <a:endParaRPr lang="el-GR" i="1" dirty="0" smtClean="0"/>
          </a:p>
          <a:p>
            <a:pPr>
              <a:buNone/>
            </a:pPr>
            <a:r>
              <a:rPr lang="el-GR" i="1" dirty="0" smtClean="0"/>
              <a:t>      ΑΠ ΤΑ ΠΙΟ </a:t>
            </a:r>
            <a:r>
              <a:rPr lang="el-GR" i="1" dirty="0" smtClean="0"/>
              <a:t>ΠΟΛΥ- </a:t>
            </a:r>
            <a:endParaRPr lang="el-GR" i="1" dirty="0" smtClean="0"/>
          </a:p>
          <a:p>
            <a:pPr>
              <a:buNone/>
            </a:pPr>
            <a:r>
              <a:rPr lang="el-GR" i="1" dirty="0" smtClean="0"/>
              <a:t>      ΧΡΩΜΑ ΚΑΙ ΝΟΣΤΙΜΑ ΦΑΓΗΤΑ ΤΗΣ ΧΩΡΑΣ </a:t>
            </a:r>
          </a:p>
          <a:p>
            <a:pPr>
              <a:buNone/>
            </a:pPr>
            <a:r>
              <a:rPr lang="el-GR" i="1" dirty="0" smtClean="0"/>
              <a:t>      ΦΤΙΑΓΜΕΝΑ ΜΕ ΚΙΤΡΙΝΕΣ, ΠΟΡΤΟΚΑΛΙ, </a:t>
            </a:r>
          </a:p>
          <a:p>
            <a:pPr>
              <a:buNone/>
            </a:pPr>
            <a:r>
              <a:rPr lang="el-GR" i="1" dirty="0" smtClean="0"/>
              <a:t>        ΠΡΑΣΙΝΕΣ Η ΚΑΙ ΚΟΚΚΙΝΕΣ ΠΙΠΕΡΙΕΣ </a:t>
            </a:r>
          </a:p>
          <a:p>
            <a:pPr>
              <a:buNone/>
            </a:pPr>
            <a:r>
              <a:rPr lang="el-GR" i="1" dirty="0" smtClean="0"/>
              <a:t>       ΓΕΜΙΣΜΕΝΕΣ ΜΕ ΡΥΖΙ, ΑΝΘΟΤΥΡΟ ΚΑΙ </a:t>
            </a:r>
          </a:p>
          <a:p>
            <a:pPr>
              <a:buNone/>
            </a:pPr>
            <a:r>
              <a:rPr lang="el-GR" i="1" dirty="0" smtClean="0"/>
              <a:t>       ΜΠΑΧΑΡΙΚΑ ΠΡΙΝ ΨΗΘΟΥΝ ΣΤΟ ΦΟΥΡΝΟ. </a:t>
            </a:r>
          </a:p>
          <a:p>
            <a:pPr>
              <a:buNone/>
            </a:pPr>
            <a:r>
              <a:rPr lang="el-GR" i="1" dirty="0" smtClean="0"/>
              <a:t>      </a:t>
            </a:r>
            <a:r>
              <a:rPr lang="el-GR" i="1" dirty="0" smtClean="0"/>
              <a:t>ΕΙΝΑΙ </a:t>
            </a:r>
            <a:r>
              <a:rPr lang="el-GR" i="1" dirty="0" smtClean="0"/>
              <a:t>ΜΙΑ ΥΓΕΙΝΗ ΕΠΙΛΟΓΗ ΚΑΙ ΜΕΓΑΛΟ </a:t>
            </a:r>
          </a:p>
          <a:p>
            <a:pPr>
              <a:buNone/>
            </a:pPr>
            <a:r>
              <a:rPr lang="el-GR" i="1" dirty="0" smtClean="0"/>
              <a:t>       ΠΙΑΤΟ ΓΙΑ ΧΟΡΤΟΦΑΓΟΥΣ.</a:t>
            </a:r>
          </a:p>
        </p:txBody>
      </p:sp>
      <p:pic>
        <p:nvPicPr>
          <p:cNvPr id="4" name="3 - Εικόνα" descr="tave-speca-mbushur-gjize-furre-gatime-kuzhina-shqiptare-shije.jpg"/>
          <p:cNvPicPr>
            <a:picLocks noChangeAspect="1"/>
          </p:cNvPicPr>
          <p:nvPr/>
        </p:nvPicPr>
        <p:blipFill>
          <a:blip r:embed="rId2"/>
          <a:stretch>
            <a:fillRect/>
          </a:stretch>
        </p:blipFill>
        <p:spPr>
          <a:xfrm>
            <a:off x="4071934" y="214290"/>
            <a:ext cx="4357718" cy="22145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472518" cy="6643710"/>
          </a:xfrm>
        </p:spPr>
        <p:txBody>
          <a:bodyPr>
            <a:normAutofit/>
          </a:bodyPr>
          <a:lstStyle/>
          <a:p>
            <a:r>
              <a:rPr lang="el-GR" i="1" dirty="0" smtClean="0"/>
              <a:t>ΣΗΜΑΝΤΙΚΑ ΑΞΙΟΘΕΑΤΑ</a:t>
            </a:r>
          </a:p>
          <a:p>
            <a:r>
              <a:rPr lang="el-GR" i="1" dirty="0" smtClean="0"/>
              <a:t>ΤΟ ΑΙ</a:t>
            </a:r>
            <a:r>
              <a:rPr lang="en-US" i="1" dirty="0" smtClean="0"/>
              <a:t>R ALBANIA </a:t>
            </a:r>
          </a:p>
          <a:p>
            <a:pPr>
              <a:buNone/>
            </a:pPr>
            <a:r>
              <a:rPr lang="en-US" i="1" dirty="0" smtClean="0"/>
              <a:t>KOMBETARE STADIUM</a:t>
            </a:r>
          </a:p>
          <a:p>
            <a:pPr>
              <a:buNone/>
            </a:pPr>
            <a:r>
              <a:rPr lang="en-US" i="1" dirty="0" smtClean="0"/>
              <a:t>EINAI</a:t>
            </a:r>
            <a:r>
              <a:rPr lang="el-GR" i="1" dirty="0" smtClean="0"/>
              <a:t> </a:t>
            </a:r>
            <a:r>
              <a:rPr lang="el-GR" i="1" dirty="0" smtClean="0"/>
              <a:t>ΕΝΑ </a:t>
            </a:r>
            <a:r>
              <a:rPr lang="el-GR" i="1" dirty="0" smtClean="0"/>
              <a:t>ΑΠ ΤΑ</a:t>
            </a:r>
          </a:p>
          <a:p>
            <a:pPr>
              <a:buNone/>
            </a:pPr>
            <a:r>
              <a:rPr lang="el-GR" i="1" dirty="0" smtClean="0"/>
              <a:t>ΜΕΓΑΛΥΤΕΡΑ</a:t>
            </a:r>
          </a:p>
          <a:p>
            <a:pPr>
              <a:buNone/>
            </a:pPr>
            <a:r>
              <a:rPr lang="el-GR" i="1" dirty="0" smtClean="0"/>
              <a:t>ΓΗΠΕΔΑ ΣΕ ΟΛΗ ΤΗΝ ΑΛΒΑΝΙΑ. ΤΑ ΕΡΓΑ ΤΟΥ </a:t>
            </a:r>
          </a:p>
          <a:p>
            <a:pPr>
              <a:buNone/>
            </a:pPr>
            <a:r>
              <a:rPr lang="el-GR" i="1" dirty="0" smtClean="0"/>
              <a:t>ΓΗΠΕΔΟΥ ΞΕΚΙΝΗΣΑΝ ΤΟ 2016 ΚΑΙ ΤΑ ΕΓΚΑΙΝΙΑ </a:t>
            </a:r>
          </a:p>
          <a:p>
            <a:pPr>
              <a:buNone/>
            </a:pPr>
            <a:r>
              <a:rPr lang="el-GR" i="1" dirty="0" smtClean="0"/>
              <a:t>ΤΟΥ ΕΓΙΝΑΝ ΣΤΙΣ 17 ΝΟΕΜΒΡΗ ΤΟΥ 2019. ΤΟ </a:t>
            </a:r>
            <a:r>
              <a:rPr lang="el-GR" i="1" dirty="0" smtClean="0"/>
              <a:t>ΟΠ- </a:t>
            </a:r>
          </a:p>
          <a:p>
            <a:pPr>
              <a:buNone/>
            </a:pPr>
            <a:r>
              <a:rPr lang="el-GR" i="1" dirty="0" smtClean="0"/>
              <a:t>ΟΙΟ ΕΙΝΑΙ ΧΩΡΗΤΙΚΟΤΗΤΑΣ 22.500 ΘΕΣΕΩΝ ΣΤΟ</a:t>
            </a:r>
            <a:endParaRPr lang="el-GR" i="1" dirty="0" smtClean="0"/>
          </a:p>
          <a:p>
            <a:pPr>
              <a:buNone/>
            </a:pPr>
            <a:r>
              <a:rPr lang="el-GR" i="1" dirty="0" smtClean="0"/>
              <a:t>ΣΗΓΚΕΚΡΗΜΕΝΟ ΓΗΠΕΔΟ ΘΑ ΔΙΕΞΑΧΘΗ </a:t>
            </a:r>
            <a:r>
              <a:rPr lang="en-US" i="1" dirty="0" smtClean="0"/>
              <a:t>O </a:t>
            </a:r>
            <a:r>
              <a:rPr lang="el-GR" i="1" dirty="0" smtClean="0"/>
              <a:t> ΜΕΓΑ  </a:t>
            </a:r>
          </a:p>
          <a:p>
            <a:pPr>
              <a:buNone/>
            </a:pPr>
            <a:r>
              <a:rPr lang="el-GR" i="1" dirty="0" smtClean="0"/>
              <a:t>ΤΕΛΙΚΟΣ ΤΟΥ </a:t>
            </a:r>
            <a:r>
              <a:rPr lang="en-US" i="1" dirty="0" smtClean="0"/>
              <a:t>UEFA EUROPA CONFERNCE LEAGUE.</a:t>
            </a:r>
            <a:endParaRPr lang="el-GR" i="1" dirty="0" smtClean="0"/>
          </a:p>
        </p:txBody>
      </p:sp>
      <p:pic>
        <p:nvPicPr>
          <p:cNvPr id="4" name="3 - Εικόνα" descr="ΑΛΒ.jpg"/>
          <p:cNvPicPr>
            <a:picLocks noChangeAspect="1"/>
          </p:cNvPicPr>
          <p:nvPr/>
        </p:nvPicPr>
        <p:blipFill>
          <a:blip r:embed="rId2"/>
          <a:stretch>
            <a:fillRect/>
          </a:stretch>
        </p:blipFill>
        <p:spPr>
          <a:xfrm>
            <a:off x="4214810" y="714356"/>
            <a:ext cx="4214842" cy="24098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472518" cy="6500833"/>
          </a:xfrm>
        </p:spPr>
        <p:txBody>
          <a:bodyPr/>
          <a:lstStyle/>
          <a:p>
            <a:r>
              <a:rPr lang="el-GR" i="1" dirty="0" smtClean="0"/>
              <a:t>ΠΛΑΤΕΙΑ ΣΚΕΝΤΕΡΜΠΕΗ </a:t>
            </a:r>
          </a:p>
          <a:p>
            <a:r>
              <a:rPr lang="el-GR" i="1" dirty="0" smtClean="0"/>
              <a:t>Η ΠΛΑΤΕΙΑ ΣΚΕΝΤΕΡΜΠ- </a:t>
            </a:r>
          </a:p>
          <a:p>
            <a:pPr>
              <a:buNone/>
            </a:pPr>
            <a:r>
              <a:rPr lang="el-GR" i="1" dirty="0" smtClean="0"/>
              <a:t>   ΕΗ </a:t>
            </a:r>
            <a:r>
              <a:rPr lang="el-GR" i="1" dirty="0" smtClean="0"/>
              <a:t>ΕΙΝΑΙ </a:t>
            </a:r>
            <a:r>
              <a:rPr lang="el-GR" i="1" dirty="0" smtClean="0"/>
              <a:t>Η ΚΥΡΙΑ </a:t>
            </a:r>
          </a:p>
          <a:p>
            <a:pPr>
              <a:buNone/>
            </a:pPr>
            <a:r>
              <a:rPr lang="el-GR" i="1" dirty="0" smtClean="0"/>
              <a:t>    ΠΛΑΤΕΙΑ ΣΤΟ ΚΕΝΤΡΟ </a:t>
            </a:r>
          </a:p>
          <a:p>
            <a:pPr>
              <a:buNone/>
            </a:pPr>
            <a:r>
              <a:rPr lang="el-GR" i="1" dirty="0" smtClean="0"/>
              <a:t>  ΤΩΝ ΤΙΡΑΝΩΝ. Η ΠΛΑΤΕΙΑ </a:t>
            </a:r>
          </a:p>
          <a:p>
            <a:pPr>
              <a:buNone/>
            </a:pPr>
            <a:r>
              <a:rPr lang="el-GR" i="1" dirty="0" smtClean="0"/>
              <a:t>   ΠΗΡΕ ΤΟ ΟΝΟΜΑ ΤΗΣ </a:t>
            </a:r>
          </a:p>
          <a:p>
            <a:pPr>
              <a:buNone/>
            </a:pPr>
            <a:r>
              <a:rPr lang="el-GR" i="1" dirty="0" smtClean="0"/>
              <a:t>ΑΠΟ </a:t>
            </a:r>
            <a:r>
              <a:rPr lang="el-GR" i="1" dirty="0" smtClean="0"/>
              <a:t>ΤΟΝ ΕΘΝΙΚΟ ΗΡΩΑ </a:t>
            </a:r>
            <a:r>
              <a:rPr lang="en-US" i="1" dirty="0" smtClean="0"/>
              <a:t>GJERGJI KASTRIOTI </a:t>
            </a:r>
          </a:p>
          <a:p>
            <a:pPr>
              <a:buNone/>
            </a:pPr>
            <a:r>
              <a:rPr lang="en-US" i="1" dirty="0" smtClean="0"/>
              <a:t>SKENDERBEU H </a:t>
            </a:r>
            <a:r>
              <a:rPr lang="el-GR" i="1" dirty="0" smtClean="0"/>
              <a:t>ΣΥΝΟΛΙΚΗ ΕΚΤΑΣΗ </a:t>
            </a:r>
            <a:r>
              <a:rPr lang="el-GR" i="1" dirty="0" smtClean="0"/>
              <a:t>ΕΙΝΑΙ </a:t>
            </a:r>
            <a:endParaRPr lang="el-GR" i="1" dirty="0" smtClean="0"/>
          </a:p>
          <a:p>
            <a:pPr>
              <a:buNone/>
            </a:pPr>
            <a:r>
              <a:rPr lang="el-GR" i="1" dirty="0" smtClean="0"/>
              <a:t>40.000 ΤΕΤΡΑΓΩΝΙΚΑ ΜΕΤΡΑ. ΤΟ ΜΝΗΜΕΙΟ </a:t>
            </a:r>
          </a:p>
          <a:p>
            <a:pPr>
              <a:buNone/>
            </a:pPr>
            <a:r>
              <a:rPr lang="el-GR" i="1" dirty="0" smtClean="0"/>
              <a:t>ΤΟΥ ΣΚΕΝΤΕΡΜΠΕΗ ΔΕΣΠΟΖΕΙ ΣΤΗΝ ΠΛΑΤΕΙΑ.</a:t>
            </a:r>
          </a:p>
        </p:txBody>
      </p:sp>
      <p:pic>
        <p:nvPicPr>
          <p:cNvPr id="4" name="3 - Εικόνα" descr="tirana-momu.jpg"/>
          <p:cNvPicPr>
            <a:picLocks noChangeAspect="1"/>
          </p:cNvPicPr>
          <p:nvPr/>
        </p:nvPicPr>
        <p:blipFill>
          <a:blip r:embed="rId2"/>
          <a:stretch>
            <a:fillRect/>
          </a:stretch>
        </p:blipFill>
        <p:spPr>
          <a:xfrm>
            <a:off x="5143504" y="642918"/>
            <a:ext cx="3786214" cy="27146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αρχείο λήψης.jpg"/>
          <p:cNvPicPr>
            <a:picLocks noGrp="1" noChangeAspect="1"/>
          </p:cNvPicPr>
          <p:nvPr>
            <p:ph idx="1"/>
          </p:nvPr>
        </p:nvPicPr>
        <p:blipFill>
          <a:blip r:embed="rId2"/>
          <a:stretch>
            <a:fillRect/>
          </a:stretch>
        </p:blipFill>
        <p:spPr>
          <a:xfrm>
            <a:off x="5429256" y="285728"/>
            <a:ext cx="3463246" cy="2214578"/>
          </a:xfrm>
        </p:spPr>
      </p:pic>
      <p:sp>
        <p:nvSpPr>
          <p:cNvPr id="4" name="3 - Θέση κειμένου"/>
          <p:cNvSpPr>
            <a:spLocks noGrp="1"/>
          </p:cNvSpPr>
          <p:nvPr>
            <p:ph type="body" sz="half" idx="2"/>
          </p:nvPr>
        </p:nvSpPr>
        <p:spPr>
          <a:xfrm>
            <a:off x="428596" y="214290"/>
            <a:ext cx="8501122" cy="6643710"/>
          </a:xfrm>
        </p:spPr>
        <p:txBody>
          <a:bodyPr>
            <a:normAutofit/>
          </a:bodyPr>
          <a:lstStyle/>
          <a:p>
            <a:pPr>
              <a:buFont typeface="Arial" pitchFamily="34" charset="0"/>
              <a:buChar char="•"/>
            </a:pPr>
            <a:r>
              <a:rPr lang="el-GR" sz="3200" i="1" dirty="0" smtClean="0"/>
              <a:t> ΒΟΥΘΡΩΤΟ </a:t>
            </a:r>
          </a:p>
          <a:p>
            <a:pPr>
              <a:buFont typeface="Arial" pitchFamily="34" charset="0"/>
              <a:buChar char="•"/>
            </a:pPr>
            <a:r>
              <a:rPr lang="el-GR" sz="3200" i="1" dirty="0" smtClean="0"/>
              <a:t> ΤΟ ΒΟΥΘΡΩΤΟ (</a:t>
            </a:r>
            <a:r>
              <a:rPr lang="en-US" sz="3200" i="1" dirty="0" smtClean="0"/>
              <a:t>BUTRI- </a:t>
            </a:r>
          </a:p>
          <a:p>
            <a:r>
              <a:rPr lang="en-US" sz="3200" i="1" dirty="0" smtClean="0"/>
              <a:t> NTI) EINAI </a:t>
            </a:r>
            <a:r>
              <a:rPr lang="el-GR" sz="3200" i="1" dirty="0" smtClean="0"/>
              <a:t>ΑΡΧΑΙΟΛΟΓΙΚΟΣ </a:t>
            </a:r>
          </a:p>
          <a:p>
            <a:r>
              <a:rPr lang="el-GR" sz="3200" i="1" dirty="0" smtClean="0"/>
              <a:t> ΧΩΡΟΣ ΚΑΙ ΑΡΧΑΙΑ ΕΛΛΗ- </a:t>
            </a:r>
          </a:p>
          <a:p>
            <a:r>
              <a:rPr lang="el-GR" sz="3200" i="1" dirty="0" smtClean="0"/>
              <a:t> ΝΙΚΗ ΠΟΛΗ 20 </a:t>
            </a:r>
            <a:r>
              <a:rPr lang="el-GR" sz="3200" i="1" dirty="0" smtClean="0"/>
              <a:t>ΧΛΜ ΝΟΤΙΑ ΑΠΟ</a:t>
            </a:r>
            <a:endParaRPr lang="el-GR" sz="3200" i="1" dirty="0" smtClean="0"/>
          </a:p>
          <a:p>
            <a:r>
              <a:rPr lang="el-GR" sz="3200" i="1" dirty="0" smtClean="0"/>
              <a:t>ΤΟΥΣ ΑΓΙΟΥΣ ΣΑΡΑΝΤΑ. ΚΑΤΟΙΚΙΜΕΝΟ ΑΠΟ ΤΑ </a:t>
            </a:r>
          </a:p>
          <a:p>
            <a:r>
              <a:rPr lang="el-GR" sz="3200" i="1" dirty="0" smtClean="0"/>
              <a:t>ΠΡΟΙΣΤΟΡΙΚΑ ΧΡΟΝΙΑ ΤΟ ΒΟΥΘΡΩΤΟ ΥΠΗΡΞΕ </a:t>
            </a:r>
          </a:p>
          <a:p>
            <a:r>
              <a:rPr lang="el-GR" sz="3200" i="1" dirty="0" smtClean="0"/>
              <a:t>ΕΔΡΑ ΕΛΛΗΝΙΚΗΣ ΠΟΛΗΣ ΚΑΙ ΑΡΓΟΤΕΡΑ ΧΡΙΣΤΙΑ- </a:t>
            </a:r>
          </a:p>
          <a:p>
            <a:r>
              <a:rPr lang="el-GR" sz="3200" i="1" dirty="0" smtClean="0"/>
              <a:t>ΝΙΚΗΣ ΕΠΙΣΚΟΠΗΣ ΚΑΙ ΕΙΝΑΙ ΒΡΑΒΕΥΜΕΝΟ </a:t>
            </a:r>
          </a:p>
          <a:p>
            <a:r>
              <a:rPr lang="el-GR" sz="3200" i="1" dirty="0" smtClean="0"/>
              <a:t>ΜΝΗΜΕΙΟ ΠΑΓΚΟΣΜΙΑΣ ΠΟΛΙΤΙΣΤΙΚΗΣ ΚΛΗΡΟ- </a:t>
            </a:r>
          </a:p>
          <a:p>
            <a:r>
              <a:rPr lang="el-GR" sz="3200" i="1" dirty="0" smtClean="0"/>
              <a:t>ΝΟΜΙΑΣ ΑΠΟ ΤΗΝ </a:t>
            </a:r>
            <a:r>
              <a:rPr lang="en-US" sz="3200" i="1" dirty="0" smtClean="0"/>
              <a:t>UNESCO A</a:t>
            </a:r>
            <a:r>
              <a:rPr lang="el-GR" sz="3200" i="1" dirty="0" smtClean="0"/>
              <a:t>ΠΟ ΤΟ 1992.</a:t>
            </a:r>
            <a:endParaRPr lang="el-GR" sz="3200" i="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2404</TotalTime>
  <Words>419</Words>
  <Application>Microsoft Office PowerPoint</Application>
  <PresentationFormat>Προβολή στην οθόνη (4:3)</PresentationFormat>
  <Paragraphs>60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ΑΛΒΑΝΙΑ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ΕΡΓΑΣΙΑ ΤΟΥ ΜΑΘΗΤΗ ΤΟΥ Β4  ΠΟΝΤΙΚΑΤΙ ΑΡΗ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ΑΛΒΑΝΙΑ</dc:title>
  <dc:creator>User</dc:creator>
  <cp:lastModifiedBy>User</cp:lastModifiedBy>
  <cp:revision>67</cp:revision>
  <dcterms:created xsi:type="dcterms:W3CDTF">2021-10-20T15:01:59Z</dcterms:created>
  <dcterms:modified xsi:type="dcterms:W3CDTF">2022-02-22T17:40:21Z</dcterms:modified>
</cp:coreProperties>
</file>