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71" r:id="rId2"/>
    <p:sldId id="256" r:id="rId3"/>
    <p:sldId id="257" r:id="rId4"/>
    <p:sldId id="258" r:id="rId5"/>
    <p:sldId id="266" r:id="rId6"/>
    <p:sldId id="267" r:id="rId7"/>
    <p:sldId id="268" r:id="rId8"/>
    <p:sldId id="260" r:id="rId9"/>
    <p:sldId id="269" r:id="rId10"/>
    <p:sldId id="261" r:id="rId11"/>
    <p:sldId id="262" r:id="rId12"/>
    <p:sldId id="264" r:id="rId13"/>
    <p:sldId id="270" r:id="rId14"/>
    <p:sldId id="263" r:id="rId15"/>
    <p:sldId id="265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33" autoAdjust="0"/>
    <p:restoredTop sz="94650" autoAdjust="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44E91-6758-4CC6-B569-807CA9FB596D}" type="datetimeFigureOut">
              <a:rPr lang="el-GR" smtClean="0"/>
              <a:pPr/>
              <a:t>26/1/2021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A787F-5262-488F-9072-50DE4D86178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E30-9B31-4BE0-BCE1-2E534C2D2ED8}" type="datetimeFigureOut">
              <a:rPr lang="el-GR" smtClean="0"/>
              <a:pPr/>
              <a:t>26/1/2021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460D-53EE-4DA5-8D72-3115CB6561E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E30-9B31-4BE0-BCE1-2E534C2D2ED8}" type="datetimeFigureOut">
              <a:rPr lang="el-GR" smtClean="0"/>
              <a:pPr/>
              <a:t>26/1/2021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460D-53EE-4DA5-8D72-3115CB6561E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E30-9B31-4BE0-BCE1-2E534C2D2ED8}" type="datetimeFigureOut">
              <a:rPr lang="el-GR" smtClean="0"/>
              <a:pPr/>
              <a:t>26/1/2021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460D-53EE-4DA5-8D72-3115CB6561E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E30-9B31-4BE0-BCE1-2E534C2D2ED8}" type="datetimeFigureOut">
              <a:rPr lang="el-GR" smtClean="0"/>
              <a:pPr/>
              <a:t>26/1/2021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460D-53EE-4DA5-8D72-3115CB6561E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E30-9B31-4BE0-BCE1-2E534C2D2ED8}" type="datetimeFigureOut">
              <a:rPr lang="el-GR" smtClean="0"/>
              <a:pPr/>
              <a:t>26/1/2021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460D-53EE-4DA5-8D72-3115CB6561E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E30-9B31-4BE0-BCE1-2E534C2D2ED8}" type="datetimeFigureOut">
              <a:rPr lang="el-GR" smtClean="0"/>
              <a:pPr/>
              <a:t>26/1/2021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460D-53EE-4DA5-8D72-3115CB6561E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E30-9B31-4BE0-BCE1-2E534C2D2ED8}" type="datetimeFigureOut">
              <a:rPr lang="el-GR" smtClean="0"/>
              <a:pPr/>
              <a:t>26/1/2021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460D-53EE-4DA5-8D72-3115CB6561E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E30-9B31-4BE0-BCE1-2E534C2D2ED8}" type="datetimeFigureOut">
              <a:rPr lang="el-GR" smtClean="0"/>
              <a:pPr/>
              <a:t>26/1/2021</a:t>
            </a:fld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BE460D-53EE-4DA5-8D72-3115CB6561E2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E30-9B31-4BE0-BCE1-2E534C2D2ED8}" type="datetimeFigureOut">
              <a:rPr lang="el-GR" smtClean="0"/>
              <a:pPr/>
              <a:t>26/1/2021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460D-53EE-4DA5-8D72-3115CB6561E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4E30-9B31-4BE0-BCE1-2E534C2D2ED8}" type="datetimeFigureOut">
              <a:rPr lang="el-GR" smtClean="0"/>
              <a:pPr/>
              <a:t>26/1/2021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3BE460D-53EE-4DA5-8D72-3115CB6561E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3854E30-9B31-4BE0-BCE1-2E534C2D2ED8}" type="datetimeFigureOut">
              <a:rPr lang="el-GR" smtClean="0"/>
              <a:pPr/>
              <a:t>26/1/2021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460D-53EE-4DA5-8D72-3115CB6561E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854E30-9B31-4BE0-BCE1-2E534C2D2ED8}" type="datetimeFigureOut">
              <a:rPr lang="el-GR" smtClean="0"/>
              <a:pPr/>
              <a:t>26/1/2021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BE460D-53EE-4DA5-8D72-3115CB6561E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03648" y="3861048"/>
            <a:ext cx="6480048" cy="2301240"/>
          </a:xfrm>
        </p:spPr>
        <p:txBody>
          <a:bodyPr/>
          <a:lstStyle/>
          <a:p>
            <a:r>
              <a:rPr lang="el-GR" dirty="0" smtClean="0"/>
              <a:t>Η ισπανια</a:t>
            </a:r>
            <a:br>
              <a:rPr lang="el-GR" dirty="0" smtClean="0"/>
            </a:br>
            <a:r>
              <a:rPr lang="es-ES" dirty="0" smtClean="0"/>
              <a:t> España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4392488" cy="1224136"/>
          </a:xfrm>
        </p:spPr>
        <p:txBody>
          <a:bodyPr>
            <a:normAutofit fontScale="85000" lnSpcReduction="20000"/>
          </a:bodyPr>
          <a:lstStyle/>
          <a:p>
            <a:r>
              <a:rPr lang="el-GR" sz="2800" dirty="0" smtClean="0"/>
              <a:t>Η παρουσίαση πραγματοποιείται από τη μαθήτρια της Β΄ Γυμνασίου Άννα  </a:t>
            </a:r>
            <a:r>
              <a:rPr lang="el-GR" sz="2800" dirty="0" err="1" smtClean="0"/>
              <a:t>Παπανδριανού</a:t>
            </a:r>
            <a:endParaRPr lang="el-GR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ÎÏÎ¿ÏÎ­Î»ÎµÏÎ¼Î± ÎµÎ¹ÎºÏÎ½Î±Ï Î³Î¹Î± Palacio Real-ÎÎ±Î´ÏÎ¯ÏÎ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3995936" cy="2492071"/>
          </a:xfrm>
          <a:prstGeom prst="rect">
            <a:avLst/>
          </a:prstGeom>
          <a:noFill/>
        </p:spPr>
      </p:pic>
      <p:pic>
        <p:nvPicPr>
          <p:cNvPr id="19464" name="Picture 8" descr="ÎÏÎ¿ÏÎ­Î»ÎµÏÎ¼Î± ÎµÎ¹ÎºÏÎ½Î±Ï Î³Î¹Î± ÏÎ±Î³ÏÎ±Î´Î± ÏÎ±Î¼Î¹Î»Î¹Î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05064"/>
            <a:ext cx="2771800" cy="2695000"/>
          </a:xfrm>
          <a:prstGeom prst="rect">
            <a:avLst/>
          </a:prstGeom>
          <a:noFill/>
        </p:spPr>
      </p:pic>
      <p:pic>
        <p:nvPicPr>
          <p:cNvPr id="19462" name="Picture 6" descr="ÎÏÎ¿ÏÎ­Î»ÎµÏÎ¼Î± ÎµÎ¹ÎºÏÎ½Î±Ï Î³Î¹Î± ÎÎÎ¥Î£ÎÎÎ DE PR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5625" y="404664"/>
            <a:ext cx="3908375" cy="2489101"/>
          </a:xfrm>
          <a:prstGeom prst="rect">
            <a:avLst/>
          </a:prstGeom>
          <a:noFill/>
        </p:spPr>
      </p:pic>
      <p:pic>
        <p:nvPicPr>
          <p:cNvPr id="19458" name="Picture 2" descr="ÎÏÎ¿ÏÎ­Î»ÎµÏÎ¼Î± ÎµÎ¹ÎºÏÎ½Î±Ï Î³Î¹Î± Î ÎÎÎ ÎÎÎâÎÎÎÎ¤ÎÎ¡ÎÎâÎÎ ÎÎÎÎ ÎÎ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3801413" cy="2375883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131840" y="332656"/>
            <a:ext cx="3168352" cy="1143000"/>
          </a:xfrm>
        </p:spPr>
        <p:txBody>
          <a:bodyPr/>
          <a:lstStyle/>
          <a:p>
            <a:r>
              <a:rPr lang="el-GR" dirty="0" smtClean="0"/>
              <a:t>ΑΞΙΟΘΕΑΤΑ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404664"/>
            <a:ext cx="2232248" cy="288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000" dirty="0" smtClean="0"/>
              <a:t>ΠΑΜΠΟΛΑ‐ΒΙΚΤΟΡΙΑ‐ΜΠΙΛΜΠΑΟ</a:t>
            </a:r>
            <a:endParaRPr lang="el-GR" sz="1000" dirty="0"/>
          </a:p>
        </p:txBody>
      </p:sp>
      <p:pic>
        <p:nvPicPr>
          <p:cNvPr id="19460" name="Picture 4" descr="ÎÏÎ¿ÏÎ­Î»ÎµÏÎ¼Î± ÎµÎ¹ÎºÏÎ½Î±Ï Î³Î¹Î± ÎÎÎ¡ÎÎ¥ÎÎÎ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348880"/>
            <a:ext cx="3644759" cy="2336383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3779912" y="25649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 smtClean="0"/>
              <a:t>ΛΑ</a:t>
            </a:r>
            <a:r>
              <a:rPr lang="el-GR" dirty="0" smtClean="0"/>
              <a:t>  </a:t>
            </a:r>
            <a:r>
              <a:rPr lang="el-GR" sz="1050" dirty="0" smtClean="0"/>
              <a:t>ΚΟΡΟΥΝΙΑ</a:t>
            </a:r>
            <a:endParaRPr lang="el-GR" sz="1050" dirty="0"/>
          </a:p>
        </p:txBody>
      </p:sp>
      <p:sp>
        <p:nvSpPr>
          <p:cNvPr id="10" name="9 - TextBox"/>
          <p:cNvSpPr txBox="1"/>
          <p:nvPr/>
        </p:nvSpPr>
        <p:spPr>
          <a:xfrm>
            <a:off x="1340024" y="42294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6300192" y="620688"/>
            <a:ext cx="2088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 smtClean="0"/>
              <a:t>ΜΟΥΣΕΙΟ </a:t>
            </a:r>
            <a:r>
              <a:rPr lang="en-US" sz="1050" dirty="0" smtClean="0"/>
              <a:t>DE PRADO</a:t>
            </a:r>
            <a:endParaRPr lang="el-GR" sz="1050" dirty="0"/>
          </a:p>
        </p:txBody>
      </p:sp>
      <p:sp>
        <p:nvSpPr>
          <p:cNvPr id="13" name="12 - TextBox"/>
          <p:cNvSpPr txBox="1"/>
          <p:nvPr/>
        </p:nvSpPr>
        <p:spPr>
          <a:xfrm>
            <a:off x="6660232" y="4149080"/>
            <a:ext cx="26642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 smtClean="0"/>
              <a:t>ΣΑΓΡΑΔΑ ΦΑΜΙΛΙΑ</a:t>
            </a:r>
            <a:endParaRPr lang="el-GR" sz="1050" dirty="0"/>
          </a:p>
        </p:txBody>
      </p:sp>
      <p:sp>
        <p:nvSpPr>
          <p:cNvPr id="15" name="14 - TextBox"/>
          <p:cNvSpPr txBox="1"/>
          <p:nvPr/>
        </p:nvSpPr>
        <p:spPr>
          <a:xfrm>
            <a:off x="827584" y="4293096"/>
            <a:ext cx="25922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PALACIO-REAL </a:t>
            </a:r>
            <a:r>
              <a:rPr lang="el-GR" sz="1050" b="1" dirty="0" smtClean="0"/>
              <a:t>ΜΑΔΡΙΤΗ</a:t>
            </a:r>
            <a:endParaRPr lang="el-GR" sz="105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downloads.naftemporiki.gr.edgesuite.net/static/12/04/26/gl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200972" cy="2356198"/>
          </a:xfrm>
          <a:prstGeom prst="rect">
            <a:avLst/>
          </a:prstGeom>
          <a:noFill/>
        </p:spPr>
      </p:pic>
      <p:pic>
        <p:nvPicPr>
          <p:cNvPr id="18436" name="Picture 4" descr="ÎÏÎ¿ÏÎ­Î»ÎµÏÎ¼Î± ÎµÎ¹ÎºÏÎ½Î±Ï Î³Î¹Î± Pa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149080"/>
            <a:ext cx="4212583" cy="2708920"/>
          </a:xfrm>
          <a:prstGeom prst="rect">
            <a:avLst/>
          </a:prstGeom>
          <a:noFill/>
        </p:spPr>
      </p:pic>
      <p:pic>
        <p:nvPicPr>
          <p:cNvPr id="18438" name="Picture 6" descr="shutterstock_7476253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5213" y="2780928"/>
            <a:ext cx="4068787" cy="2589228"/>
          </a:xfrm>
          <a:prstGeom prst="rect">
            <a:avLst/>
          </a:prstGeom>
          <a:noFill/>
        </p:spPr>
      </p:pic>
      <p:pic>
        <p:nvPicPr>
          <p:cNvPr id="18434" name="Picture 2" descr="ÎÏÎ¿ÏÎ­Î»ÎµÏÎ¼Î± ÎµÎ¹ÎºÏÎ½Î±Ï Î³Î¹Î± Cochinillo Asa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32656"/>
            <a:ext cx="4132598" cy="275506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32656"/>
            <a:ext cx="2962672" cy="12150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ΦΑΓΗΤΑ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n-US" dirty="0" smtClean="0"/>
              <a:t>LA COMIDA)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419872" y="2708920"/>
            <a:ext cx="2520280" cy="36004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Cochinillo  Asado</a:t>
            </a:r>
            <a:endParaRPr lang="el-GR" sz="1400" dirty="0"/>
          </a:p>
        </p:txBody>
      </p:sp>
      <p:sp>
        <p:nvSpPr>
          <p:cNvPr id="5" name="4 - TextBox"/>
          <p:cNvSpPr txBox="1"/>
          <p:nvPr/>
        </p:nvSpPr>
        <p:spPr>
          <a:xfrm>
            <a:off x="5220072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Paella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5580112" y="49411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Bebes recien nacidos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683568" y="458112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Churros</a:t>
            </a:r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ÎÏÎ¿ÏÎ­Î»ÎµÏÎ¼Î± ÎµÎ¹ÎºÏÎ½Î±Ï Î³Î¹Î± Î¿Î´Î·Î³Î·ÏÎ· ÏÏÎ± Î´ÎµÎ¾Î¹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795" y="3573016"/>
            <a:ext cx="5192205" cy="292494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ΘΡΗΣΚΕΙΑ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7467600" cy="1612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     Οι Ισπανοί είναι κατά το μεγαλύτερο μέρος τους χριστιανοί Ρωμαιοκαθολικοί, αν και η δύναμη της Εκκλησίας έχει μειωθεί αρκετά τα τελευταία χρόνια.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611560" y="357301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ΜΕΤΑΦΟΡΕΣ</a:t>
            </a:r>
            <a:endParaRPr lang="el-GR" sz="3200" dirty="0"/>
          </a:p>
        </p:txBody>
      </p:sp>
      <p:sp>
        <p:nvSpPr>
          <p:cNvPr id="5" name="4 - TextBox"/>
          <p:cNvSpPr txBox="1"/>
          <p:nvPr/>
        </p:nvSpPr>
        <p:spPr>
          <a:xfrm>
            <a:off x="971600" y="479715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Η οδήγηση γίνεται στα δεξιά</a:t>
            </a:r>
            <a:endParaRPr lang="el-GR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8579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ΕΘΝΙΚΗ ΟΜΑΔΑ ΠΟΔΟΣΦΑΙΡΟΥ</a:t>
            </a:r>
            <a:br>
              <a:rPr lang="el-GR" dirty="0" smtClean="0"/>
            </a:br>
            <a:r>
              <a:rPr lang="el-GR" dirty="0" smtClean="0"/>
              <a:t>ΜΠΑΡΤΣΕΛΟΝΑ</a:t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5301208"/>
            <a:ext cx="7467600" cy="1396752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28674" name="AutoShape 2" descr="ÎÏÎ¿ÏÎ­Î»ÎµÏÎ¼Î± ÎµÎ¹ÎºÏÎ½Î±Ï Î³Î¹Î± Î¹ÏÏÎ±Î½Î¹Î± Î¿Î¼Î±Î´Î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8676" name="AutoShape 4" descr="ÎÏÎ¿ÏÎ­Î»ÎµÏÎ¼Î± ÎµÎ¹ÎºÏÎ½Î±Ï Î³Î¹Î± Î¹ÏÏÎ±Î½Î¹Î± Î¿Î¼Î±Î´Î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8680" name="Picture 8" descr="ÎÏÎ¿ÏÎ­Î»ÎµÏÎ¼Î± ÎµÎ¹ÎºÏÎ½Î±Ï Î³Î¹Î± Î¼ÏÎ±ÏÏÏÎµÎ»Î¿Î½Î± Î¹ÏÏÎ±Î½Î¹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5905500" cy="3933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ÎÏÎ¿ÏÎ­Î»ÎµÏÎ¼Î± ÎµÎ¹ÎºÏÎ½Î±Ï Î³Î¹Î± buenos d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995936" cy="3995936"/>
          </a:xfrm>
          <a:prstGeom prst="rect">
            <a:avLst/>
          </a:prstGeom>
          <a:noFill/>
        </p:spPr>
      </p:pic>
      <p:pic>
        <p:nvPicPr>
          <p:cNvPr id="21518" name="Picture 14" descr="ÎÏÎ¿ÏÎ­Î»ÎµÏÎ¼Î± ÎµÎ¹ÎºÏÎ½Î±Ï Î³Î¹Î± h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28975"/>
            <a:ext cx="4724400" cy="362902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ΙΣΠΑΝΙΚΗ ΓΛΩΣΣΑ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Καλημέρα: </a:t>
            </a:r>
            <a:r>
              <a:rPr lang="en-US" dirty="0" smtClean="0">
                <a:solidFill>
                  <a:schemeClr val="bg1"/>
                </a:solidFill>
              </a:rPr>
              <a:t>buenos dias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Καληνύχτα: </a:t>
            </a:r>
            <a:r>
              <a:rPr lang="es-ES" dirty="0" smtClean="0">
                <a:solidFill>
                  <a:schemeClr val="bg1"/>
                </a:solidFill>
              </a:rPr>
              <a:t>buenas noches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Γεια σου: </a:t>
            </a:r>
            <a:r>
              <a:rPr lang="en-US" dirty="0" smtClean="0">
                <a:solidFill>
                  <a:schemeClr val="bg1"/>
                </a:solidFill>
              </a:rPr>
              <a:t>hola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Αντίο: </a:t>
            </a:r>
            <a:r>
              <a:rPr lang="es-ES" dirty="0" smtClean="0">
                <a:solidFill>
                  <a:schemeClr val="bg1"/>
                </a:solidFill>
              </a:rPr>
              <a:t>adios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Πώς σε λένε; : </a:t>
            </a:r>
            <a:r>
              <a:rPr lang="es-ES" dirty="0" smtClean="0">
                <a:solidFill>
                  <a:schemeClr val="bg1"/>
                </a:solidFill>
              </a:rPr>
              <a:t>Cómo te dicen?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Με λένε…: </a:t>
            </a:r>
            <a:r>
              <a:rPr lang="en-US" dirty="0" smtClean="0">
                <a:solidFill>
                  <a:schemeClr val="bg1"/>
                </a:solidFill>
              </a:rPr>
              <a:t>me dicen ...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Ευχαριστώ πολύ: </a:t>
            </a:r>
            <a:r>
              <a:rPr lang="en-US" dirty="0" smtClean="0">
                <a:solidFill>
                  <a:schemeClr val="bg1"/>
                </a:solidFill>
              </a:rPr>
              <a:t>muchas gracias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Καλό Καλοκαίρι: </a:t>
            </a:r>
            <a:r>
              <a:rPr lang="en-US" dirty="0" smtClean="0">
                <a:solidFill>
                  <a:schemeClr val="bg1"/>
                </a:solidFill>
              </a:rPr>
              <a:t>buen verano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1506" name="AutoShape 2" descr="ÎÏÎ¿ÏÎ­Î»ÎµÏÎ¼Î± ÎµÎ¹ÎºÏÎ½Î±Ï Î³Î¹Î± h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12" name="AutoShape 8" descr="ÎÏÎ¿ÏÎ­Î»ÎµÏÎ¼Î± ÎµÎ¹ÎºÏÎ½Î±Ï Î³Î¹Î± h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14" name="AutoShape 10" descr="ÎÏÎ¿ÏÎ­Î»ÎµÏÎ¼Î± ÎµÎ¹ÎºÏÎ½Î±Ï Î³Î¹Î± h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92867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ΣΑΣ ΕΥΧΑΡΙΣΤΩ ΠΟΛΎ ΓΙΑ ΤΗΝ ΠΑΡΑΚΟΛΟΥΘΗΣΗ!!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57290" y="4572008"/>
            <a:ext cx="6567510" cy="155415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3556" name="Picture 4" descr="ÎÏÎ¿ÏÎ­Î»ÎµÏÎ¼Î± ÎµÎ¹ÎºÏÎ½Î±Ï Î³Î¹Î± buen ver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643182"/>
            <a:ext cx="4527728" cy="3265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ÎÏÎ¿ÏÎ­Î»ÎµÏÎ¼Î± ÎµÎ¹ÎºÏÎ½Î±Ï Î³Î¹Î± ÏÎ·Î¼Î±Î¹Î± Î¹ÏÏÎ±Î½Î¹Î±Ï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" y="0"/>
            <a:ext cx="9139938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500298" y="428604"/>
            <a:ext cx="4065304" cy="1273696"/>
          </a:xfrm>
        </p:spPr>
        <p:txBody>
          <a:bodyPr/>
          <a:lstStyle/>
          <a:p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πληροφοριεσ</a:t>
            </a:r>
            <a:endParaRPr lang="el-G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14678" y="1857364"/>
            <a:ext cx="5687960" cy="348079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l-G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Επίσημη γλώσσα: ισπανική γλώσσα</a:t>
            </a:r>
          </a:p>
          <a:p>
            <a:pPr>
              <a:buFont typeface="Courier New" pitchFamily="49" charset="0"/>
              <a:buChar char="o"/>
            </a:pPr>
            <a:r>
              <a:rPr lang="el-G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Πρωτεύουσα: Μαδρίτη</a:t>
            </a:r>
          </a:p>
          <a:p>
            <a:pPr>
              <a:buFont typeface="Courier New" pitchFamily="49" charset="0"/>
              <a:buChar char="o"/>
            </a:pPr>
            <a:r>
              <a:rPr lang="el-G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Πολίτευμα: Βασιλευόμενη Κοινοβουλευτική Δημοκρατία</a:t>
            </a:r>
          </a:p>
          <a:p>
            <a:pPr>
              <a:buFont typeface="Courier New" pitchFamily="49" charset="0"/>
              <a:buChar char="o"/>
            </a:pPr>
            <a:r>
              <a:rPr lang="el-G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Έκταση: 505 χλμ</a:t>
            </a:r>
          </a:p>
          <a:p>
            <a:pPr>
              <a:buFont typeface="Courier New" pitchFamily="49" charset="0"/>
              <a:buChar char="o"/>
            </a:pPr>
            <a:r>
              <a:rPr lang="el-G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Πληθυσμός: 46.500.000</a:t>
            </a:r>
          </a:p>
          <a:p>
            <a:pPr>
              <a:buFont typeface="Courier New" pitchFamily="49" charset="0"/>
              <a:buChar char="o"/>
            </a:pPr>
            <a:r>
              <a:rPr lang="el-GR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Νόμισμα: Ευρώ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l-GR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8" name="Picture 22" descr="ÎÏÎ¿ÏÎ­Î»ÎµÏÎ¼Î± ÎµÎ¹ÎºÏÎ½Î±Ï Î³Î¹Î± ÏÎ·Î¼Î±Î¹Î± Î¹ÏÏÎ±Î½Î¹Î±Ï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500174"/>
            <a:ext cx="3714776" cy="278608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357166"/>
            <a:ext cx="6720730" cy="78581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ΣΗΜΑΙΑ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ΚΑΙ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ΕΘΝΟΣΗΜΟ:</a:t>
            </a:r>
            <a:endParaRPr lang="el-G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40" name="AutoShape 4" descr="ÎÏÎ¿ÏÎ­Î»ÎµÏÎ¼Î± ÎµÎ¹ÎºÏÎ½Î±Ï Î³Î¹Î± Î£ÎÎÎÎÎ ÎÎÎ ÎÎÎÎÎ£ÎÎÎ ÎÎ£Î ÎÎÎÎÎ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4342" name="AutoShape 6" descr="ÎÏÎ¿ÏÎ­Î»ÎµÏÎ¼Î± ÎµÎ¹ÎºÏÎ½Î±Ï Î³Î¹Î± Î£ÎÎÎÎÎ ÎÎÎ ÎÎÎÎÎ£ÎÎÎ ÎÎ£Î ÎÎÎÎÎ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4344" name="AutoShape 8" descr="ÎÏÎ¿ÏÎ­Î»ÎµÏÎ¼Î± ÎµÎ¹ÎºÏÎ½Î±Ï Î³Î¹Î± Î£ÎÎÎÎÎ ÎÎÎ ÎÎÎÎÎ£ÎÎÎ ÎÎ£Î ÎÎÎÎÎ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4346" name="AutoShape 10" descr="ÎÏÎ¿ÏÎ­Î»ÎµÏÎ¼Î± ÎµÎ¹ÎºÏÎ½Î±Ï Î³Î¹Î± Î£ÎÎÎÎÎ ÎÎÎ ÎÎÎÎÎ£ÎÎÎ ÎÎ£Î ÎÎÎÎÎ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4348" name="AutoShape 12" descr="ÎÏÎ¿ÏÎ­Î»ÎµÏÎ¼Î± ÎµÎ¹ÎºÏÎ½Î±Ï Î³Î¹Î± Î£ÎÎÎÎÎ ÎÎÎ ÎÎÎÎÎ£ÎÎÎ ÎÎ£Î ÎÎÎÎÎ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4350" name="AutoShape 14" descr="ÎÏÎ¿ÏÎ­Î»ÎµÏÎ¼Î± ÎµÎ¹ÎºÏÎ½Î±Ï Î³Î¹Î± Î£ÎÎÎÎÎ ÎÎÎ ÎÎÎÎÎ£ÎÎÎ ÎÎ£Î ÎÎÎÎÎ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4352" name="AutoShape 16" descr="ÎÏÎ¿ÏÎ­Î»ÎµÏÎ¼Î± ÎµÎ¹ÎºÏÎ½Î±Ï Î³Î¹Î± ÏÎ·Î¼Î±Î¹Î± Î¹ÏÏÎ±Î½Î¹Î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2" name="2 - Θέση περιεχομένου"/>
          <p:cNvSpPr>
            <a:spLocks noGrp="1"/>
          </p:cNvSpPr>
          <p:nvPr>
            <p:ph idx="1"/>
          </p:nvPr>
        </p:nvSpPr>
        <p:spPr>
          <a:xfrm>
            <a:off x="1000100" y="5072074"/>
            <a:ext cx="3675634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ΕΘΝΙΚΟΣ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ΥΜΝΟΣ:</a:t>
            </a:r>
            <a:endParaRPr lang="el-G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56" name="AutoShape 20" descr="ÎÏÎ¿ÏÎ­Î»ÎµÏÎ¼Î± ÎµÎ¹ÎºÏÎ½Î±Ï Î³Î¹Î± ÏÎ·Î¼Î±Î¹Î± Î¹ÏÏÎ±Î½Î¹Î±Ï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19" name="Εγγεγραμμένος ήχος">
            <a:hlinkClick r:id="" action="ppaction://media"/>
          </p:cNvPr>
          <p:cNvPicPr>
            <a:picLocks noRot="1" noChangeAspect="1"/>
          </p:cNvPicPr>
          <p:nvPr>
            <a:wavAudioFile r:embed="rId1" name="Εγγεγραμμένος ήχος"/>
          </p:nvPr>
        </p:nvPicPr>
        <p:blipFill>
          <a:blip r:embed="rId4"/>
          <a:stretch>
            <a:fillRect/>
          </a:stretch>
        </p:blipFill>
        <p:spPr>
          <a:xfrm>
            <a:off x="5143504" y="5143512"/>
            <a:ext cx="661990" cy="66199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ÎÏÎ¿ÏÎ­Î»ÎµÏÎ¼Î± ÎµÎ¹ÎºÏÎ½Î±Ï Î³Î¹Î± Î¹ÏÏÎ±Î½Î¹Î± ÏÎ±ÏÏÎ·Ï ÎµÏÏÏÏÎ·Ï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676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ΧΑΡΤΗΣ ΚΑΙ ΣΥΝΟΡΑ</a:t>
            </a:r>
            <a:endParaRPr lang="el-GR" sz="3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132856"/>
            <a:ext cx="7467600" cy="2808312"/>
          </a:xfrm>
        </p:spPr>
        <p:txBody>
          <a:bodyPr/>
          <a:lstStyle/>
          <a:p>
            <a:r>
              <a:rPr lang="el-G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Η Ισπανία βρίσκεται ΝΔ της Ευρώπης και συνορεύει με τη Γαλλία, την Πορτογαλία και το Μαρόκο. Βρέχεται  από την Μεσόγειο θάλασσα και τον Ατλαντικό Ωκεανό</a:t>
            </a:r>
            <a:endParaRPr lang="el-G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ÎÏÎ¿ÏÎ­Î»ÎµÏÎ¼Î± ÎµÎ¹ÎºÏÎ½Î±Ï Î³Î¹Î± Î¹ÏÏÎ±Î½Î¹Î± Î¾Î·ÏÎ¿ÏÎ·Ï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356992"/>
            <a:ext cx="4673289" cy="350100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2400288" cy="1143000"/>
          </a:xfrm>
        </p:spPr>
        <p:txBody>
          <a:bodyPr/>
          <a:lstStyle/>
          <a:p>
            <a:r>
              <a:rPr lang="el-GR" dirty="0" smtClean="0"/>
              <a:t>ΚΛΙΜΑ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74676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Το κλίμα της Ισπανίας ποικίλει ανάλογα με το υψόμετρο και το έδαφος της περιοχής. Γενικά δεν υπάρχουν έντονες βροχοπτώσεις . Στη Μαδρίτη η μέση θερμοκρασία είναι</a:t>
            </a:r>
            <a:r>
              <a:rPr lang="en-US" dirty="0" smtClean="0"/>
              <a:t> +14 °C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ÎÏÎ¿ÏÎ­Î»ÎµÏÎ¼Î± ÎµÎ¹ÎºÏÎ½Î±Ï Î³Î¹Î± ÏÎ¹ÎµÏÏÎ± Î½ÎµÎ²Î±Î´Î± Î¹ÏÏÎ±Î½Î¹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6418" y="116632"/>
            <a:ext cx="4307582" cy="3243834"/>
          </a:xfrm>
          <a:prstGeom prst="rect">
            <a:avLst/>
          </a:prstGeom>
          <a:noFill/>
        </p:spPr>
      </p:pic>
      <p:pic>
        <p:nvPicPr>
          <p:cNvPr id="25606" name="Picture 6" descr="ÎÏÎ¿ÏÎ­Î»ÎµÏÎ¼Î± ÎµÎ¹ÎºÏÎ½Î±Ï Î³Î¹Î± ÎÎ±Î½ÏÎ±Î²ÏÎ¹ÎºÎ¬ ÏÏÎ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267" y="3284984"/>
            <a:ext cx="4092733" cy="3384376"/>
          </a:xfrm>
          <a:prstGeom prst="rect">
            <a:avLst/>
          </a:prstGeom>
          <a:noFill/>
        </p:spPr>
      </p:pic>
      <p:pic>
        <p:nvPicPr>
          <p:cNvPr id="25604" name="Picture 4" descr="ÎÏÎ¿ÏÎ­Î»ÎµÏÎ¼Î± ÎµÎ¹ÎºÏÎ½Î±Ï Î³Î¹Î± ÎÎ²Î·ÏÎ¹ÎºÎ¬ ÎÏÎ· ÏÏÏÎ¿Î³ÏÎ±ÏÎ¹ÎµÏ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5151"/>
            <a:ext cx="5032074" cy="3682849"/>
          </a:xfrm>
          <a:prstGeom prst="rect">
            <a:avLst/>
          </a:prstGeom>
          <a:noFill/>
        </p:spPr>
      </p:pic>
      <p:pic>
        <p:nvPicPr>
          <p:cNvPr id="25602" name="Picture 2" descr="ÎÏÎ¿ÏÎ­Î»ÎµÏÎ¼Î± ÎµÎ¹ÎºÏÎ½Î±Ï Î³Î¹Î± Î ÏÏÎ·Î½Î±Î¯Î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6632"/>
            <a:ext cx="4868146" cy="324036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ΒΟΥΝΑ ΤΗΣ ΙΣΠΑΝΙΑΣ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95736" y="2564904"/>
            <a:ext cx="2448272" cy="6809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Πυρηναία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051720" y="350100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Ιβηρικά Όρη</a:t>
            </a:r>
            <a:endParaRPr lang="el-GR" sz="2800" dirty="0"/>
          </a:p>
        </p:txBody>
      </p:sp>
      <p:sp>
        <p:nvSpPr>
          <p:cNvPr id="8" name="7 - TextBox"/>
          <p:cNvSpPr txBox="1"/>
          <p:nvPr/>
        </p:nvSpPr>
        <p:spPr>
          <a:xfrm>
            <a:off x="5508104" y="364502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 smtClean="0"/>
              <a:t>Κανταβρικά</a:t>
            </a:r>
            <a:r>
              <a:rPr lang="el-GR" sz="2800" dirty="0" smtClean="0"/>
              <a:t> </a:t>
            </a:r>
            <a:r>
              <a:rPr lang="el-GR" sz="2800" dirty="0"/>
              <a:t> Ό</a:t>
            </a:r>
            <a:r>
              <a:rPr lang="el-GR" sz="2800" dirty="0" smtClean="0"/>
              <a:t>ρη</a:t>
            </a:r>
            <a:endParaRPr lang="el-GR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5220072" y="24928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Σιέρρα Νεβάδα</a:t>
            </a:r>
            <a:endParaRPr lang="el-GR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868958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ΜΕΓΑΛΥΤΕΡΟΙ ΠΟΤΑΜΟΙ 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196752"/>
            <a:ext cx="3394720" cy="60466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 Tajo (1007 Km)</a:t>
            </a:r>
          </a:p>
          <a:p>
            <a:endParaRPr lang="el-GR" dirty="0"/>
          </a:p>
        </p:txBody>
      </p:sp>
      <p:pic>
        <p:nvPicPr>
          <p:cNvPr id="26626" name="Picture 2" descr="ÎÏÎ¿ÏÎ­Î»ÎµÏÎ¼Î± ÎµÎ¹ÎºÏÎ½Î±Ï Î³Î¹Î± Tajo (1007 K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2520280" cy="157162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4355976" y="314096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EBRO (925 Km)</a:t>
            </a:r>
          </a:p>
        </p:txBody>
      </p:sp>
      <p:pic>
        <p:nvPicPr>
          <p:cNvPr id="26628" name="Picture 4" descr="ÎÏÎ¿ÏÎ­Î»ÎµÏÎ¼Î± ÎµÎ¹ÎºÏÎ½Î±Ï Î³Î¹Î± EBRO (925 Km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2603782" cy="1952836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323528" y="429309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Η ΡΟΖ ΛΙΜΝΗ</a:t>
            </a:r>
          </a:p>
          <a:p>
            <a:r>
              <a:rPr lang="el-GR" sz="3200" dirty="0" smtClean="0"/>
              <a:t>(</a:t>
            </a:r>
            <a:r>
              <a:rPr lang="en-US" sz="3200" dirty="0" smtClean="0"/>
              <a:t>Torrevieja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pic>
        <p:nvPicPr>
          <p:cNvPr id="26630" name="Picture 6" descr="ÎÏÎ¿ÏÎ­Î»ÎµÏÎ¼Î± ÎµÎ¹ÎºÏÎ½Î±Ï Î³Î¹Î± ÎÎÎÎÎÎ¥Î¤ÎÎ¡ÎÏ ÎÎÎÎÎÏ ÎÎ£Î ÎÎÎÎÏ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933056"/>
            <a:ext cx="5492333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ÎÏÎ¿ÏÎ­Î»ÎµÏÎ¼Î± ÎµÎ¹ÎºÏÎ½Î±Ï Î³Î¹Î± Î¼Î¿ÏÏÎ¹ÎºÎ· ÏÏÎ·Î½ Î¹ÏÏÎ±Î½Î¹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5429250" cy="3505200"/>
          </a:xfrm>
          <a:prstGeom prst="rect">
            <a:avLst/>
          </a:prstGeom>
          <a:noFill/>
        </p:spPr>
      </p:pic>
      <p:pic>
        <p:nvPicPr>
          <p:cNvPr id="16386" name="Picture 2" descr="ÎÏÎ¿ÏÎ­Î»ÎµÏÎ¼Î± ÎµÎ¹ÎºÏÎ½Î±Ï Î³Î¹Î± ÏÎ¿ÏÎ¿Ï ÏÏÎ·Î½ Î¹ÏÏÎ±Î½Î¹Î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779912" cy="404990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80112" y="476672"/>
            <a:ext cx="3394720" cy="1143000"/>
          </a:xfrm>
        </p:spPr>
        <p:txBody>
          <a:bodyPr/>
          <a:lstStyle/>
          <a:p>
            <a:r>
              <a:rPr lang="el-GR" dirty="0" smtClean="0"/>
              <a:t>ΠΟΛΙΤΙΣΜΟΣ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08520" y="4509120"/>
            <a:ext cx="5976664" cy="201622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Ο πολιτισμός της Ισπανίας μέρα με τη μέρα εξελίσσεται μέσα από ποικίλες εκφράσεις όπως : Λογοτεχνία, θέατρο, μουσική, ζωγραφική και χορός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ÎÏÎ¿ÏÎ­Î»ÎµÏÎ¼Î± ÎµÎ¹ÎºÏÎ½Î±Ï Î³Î¹Î± ÎÎÎÎ¡ÎÎ¤Î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421732" cy="2538705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ΜΕΓΑΛΥΤΕΡΕΣ ΠΟΛΕΙΣ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43808" y="1556792"/>
            <a:ext cx="1080120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/>
              <a:t>Μαδρίτη</a:t>
            </a:r>
            <a:endParaRPr lang="el-GR" sz="1800" dirty="0"/>
          </a:p>
        </p:txBody>
      </p:sp>
      <p:pic>
        <p:nvPicPr>
          <p:cNvPr id="27652" name="Picture 4" descr="ÎÏÎ¿ÏÎ­Î»ÎµÏÎ¼Î± ÎµÎ¹ÎºÏÎ½Î±Ï Î³Î¹Î± Î²Î±ÏÎºÎµÎ»ÏÎ½Î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749452" cy="263081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220072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Βαρκελώνη</a:t>
            </a:r>
            <a:endParaRPr lang="el-GR" dirty="0"/>
          </a:p>
        </p:txBody>
      </p:sp>
      <p:pic>
        <p:nvPicPr>
          <p:cNvPr id="27654" name="Picture 6" descr="ÎÏÎ¿ÏÎ­Î»ÎµÏÎ¼Î± ÎµÎ¹ÎºÏÎ½Î±Ï Î³Î¹Î± Î²Î±Î»ÎµÎ½Î¸Î¹Î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861048"/>
            <a:ext cx="4787122" cy="2808312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220072" y="41490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Βαλένθια</a:t>
            </a:r>
            <a:endParaRPr lang="el-GR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εχνικ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807</TotalTime>
  <Words>240</Words>
  <Application>Microsoft Office PowerPoint</Application>
  <PresentationFormat>Προβολή στην οθόνη (4:3)</PresentationFormat>
  <Paragraphs>57</Paragraphs>
  <Slides>15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Τεχνικό</vt:lpstr>
      <vt:lpstr>Η ισπανια  España</vt:lpstr>
      <vt:lpstr>πληροφοριεσ</vt:lpstr>
      <vt:lpstr>     ΣΗΜΑΙΑ ΚΑΙ ΕΘΝΟΣΗΜΟ:</vt:lpstr>
      <vt:lpstr>ΧΑΡΤΗΣ ΚΑΙ ΣΥΝΟΡΑ</vt:lpstr>
      <vt:lpstr>ΚΛΙΜΑ</vt:lpstr>
      <vt:lpstr>ΒΟΥΝΑ ΤΗΣ ΙΣΠΑΝΙΑΣ</vt:lpstr>
      <vt:lpstr>ΜΕΓΑΛΥΤΕΡΟΙ ΠΟΤΑΜΟΙ </vt:lpstr>
      <vt:lpstr>ΠΟΛΙΤΙΣΜΟΣ</vt:lpstr>
      <vt:lpstr>ΜΕΓΑΛΥΤΕΡΕΣ ΠΟΛΕΙΣ </vt:lpstr>
      <vt:lpstr>ΑΞΙΟΘΕΑΤΑ</vt:lpstr>
      <vt:lpstr>ΦΑΓΗΤΑ  (LA COMIDA)</vt:lpstr>
      <vt:lpstr>ΘΡΗΣΚΕΙΑ</vt:lpstr>
      <vt:lpstr>ΕΘΝΙΚΗ ΟΜΑΔΑ ΠΟΔΟΣΦΑΙΡΟΥ ΜΠΑΡΤΣΕΛΟΝΑ  </vt:lpstr>
      <vt:lpstr>ΙΣΠΑΝΙΚΗ ΓΛΩΣΣΑ</vt:lpstr>
      <vt:lpstr>ΣΑΣ ΕΥΧΑΡΙΣΤΩ ΠΟΛΎ ΓΙΑ ΤΗΝ ΠΑΡΑΚΟΛΟΥΘΗΣΗ!!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πληροφοριεσ</dc:title>
  <dc:creator>user1</dc:creator>
  <cp:lastModifiedBy>user</cp:lastModifiedBy>
  <cp:revision>35</cp:revision>
  <dcterms:created xsi:type="dcterms:W3CDTF">2019-06-10T15:42:10Z</dcterms:created>
  <dcterms:modified xsi:type="dcterms:W3CDTF">2021-01-26T11:22:33Z</dcterms:modified>
</cp:coreProperties>
</file>