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sldIdLst>
    <p:sldId id="256" r:id="rId2"/>
    <p:sldId id="257" r:id="rId3"/>
    <p:sldId id="258" r:id="rId4"/>
    <p:sldId id="259" r:id="rId5"/>
    <p:sldId id="266" r:id="rId6"/>
    <p:sldId id="260" r:id="rId7"/>
    <p:sldId id="261" r:id="rId8"/>
    <p:sldId id="262" r:id="rId9"/>
    <p:sldId id="263" r:id="rId10"/>
    <p:sldId id="264" r:id="rId11"/>
    <p:sldId id="267" r:id="rId12"/>
    <p:sldId id="268" r:id="rId13"/>
    <p:sldId id="269" r:id="rId14"/>
    <p:sldId id="270" r:id="rId15"/>
    <p:sldId id="271" r:id="rId16"/>
    <p:sldId id="273" r:id="rId17"/>
    <p:sldId id="272"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24A2B-51CB-4C1B-9763-34106031AB65}" v="3" dt="2021-01-20T19:32:55.283"/>
    <p1510:client id="{48F5B02C-1AD3-494D-8084-FEF888168812}" v="40" dt="2021-01-24T13:26:11.940"/>
    <p1510:client id="{4925D6A4-A044-4EDA-A0EB-E601A004EBF4}" v="39" dt="2021-01-18T19:21:44.715"/>
    <p1510:client id="{9B84CCC6-C392-49DC-B305-599B63292634}" v="751" dt="2021-01-18T20:39:26.242"/>
    <p1510:client id="{A589C42D-9250-4E6B-92AE-3BD678E88DF5}" v="717" dt="2021-01-18T15:13:59.063"/>
    <p1510:client id="{D64273E9-44AD-4712-B1B8-32E6FE86AAD3}" v="278" dt="2021-01-20T20:42:22.001"/>
    <p1510:client id="{DD2C3B1E-EB64-4B31-A4D3-ACFF867B7C90}" v="1507" dt="2021-01-24T11:01:22.540"/>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Μεσαίο στυλ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972" autoAdjust="0"/>
    <p:restoredTop sz="94660"/>
  </p:normalViewPr>
  <p:slideViewPr>
    <p:cSldViewPr snapToGrid="0">
      <p:cViewPr varScale="1">
        <p:scale>
          <a:sx n="76" d="100"/>
          <a:sy n="76" d="100"/>
        </p:scale>
        <p:origin x="-96" y="-79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75748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458612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667531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3207746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2100900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1/28/2021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25697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1/28/2021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697815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4147793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22097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29845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283910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52211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pPr/>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19363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pPr/>
              <a:t>1/28/2021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4177014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1/28/2021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236599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1/28/2021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42163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27261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1/28/2021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51245784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9.jpeg"/><Relationship Id="rId4" Type="http://schemas.openxmlformats.org/officeDocument/2006/relationships/image" Target="../media/image3.png"/><Relationship Id="rId9"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hyperlink" Target="https://happytraveller.gr/paradosiaka-piata-finlandia" TargetMode="External"/><Relationship Id="rId2" Type="http://schemas.openxmlformats.org/officeDocument/2006/relationships/hyperlink" Target="https://el.wikipedia.org/wiki/%CE%A6%CE%B9%CE%BD%CE%BB%CE%B1%CE%BD%CE%B4%CE%AF%CE%B1" TargetMode="External"/><Relationship Id="rId1" Type="http://schemas.openxmlformats.org/officeDocument/2006/relationships/slideLayout" Target="../slideLayouts/slideLayout2.xml"/><Relationship Id="rId6" Type="http://schemas.openxmlformats.org/officeDocument/2006/relationships/hyperlink" Target="https://www.newsbeast.gr/travel/arthro/2026791/" TargetMode="External"/><Relationship Id="rId5" Type="http://schemas.openxmlformats.org/officeDocument/2006/relationships/hyperlink" Target="https://www.olivemagazine.gr/&#947;&#945;&#963;&#964;&#961;&#959;&#957;&#959;&#956;&#953;&#954;&#940;/&#964;&#945;&#958;&#953;&#948;&#949;&#973;&#959;&#957;&#964;&#945;&#962;" TargetMode="External"/><Relationship Id="rId4" Type="http://schemas.openxmlformats.org/officeDocument/2006/relationships/hyperlink" Target="https://www.tripadvisor.com.gr/Attractions-g189896-Activities-Finland.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01837" y="1454963"/>
            <a:ext cx="3342462" cy="3308380"/>
          </a:xfrm>
        </p:spPr>
        <p:txBody>
          <a:bodyPr>
            <a:normAutofit/>
          </a:bodyPr>
          <a:lstStyle/>
          <a:p>
            <a:r>
              <a:rPr lang="el-GR" sz="4200" b="1">
                <a:cs typeface="Calibri Light"/>
              </a:rPr>
              <a:t>ΦΙΝΛΑΝΔΙΑ</a:t>
            </a:r>
            <a:endParaRPr lang="el-GR" sz="4200" b="1"/>
          </a:p>
        </p:txBody>
      </p:sp>
      <p:pic>
        <p:nvPicPr>
          <p:cNvPr id="5" name="Picture 5" descr="Logo, icon&#10;&#10;Description automatically generated">
            <a:extLst>
              <a:ext uri="{FF2B5EF4-FFF2-40B4-BE49-F238E27FC236}">
                <a16:creationId xmlns:a16="http://schemas.microsoft.com/office/drawing/2014/main" xmlns="" id="{A63F9350-FFF7-41C2-86B4-03DAE6B7A1E4}"/>
              </a:ext>
            </a:extLst>
          </p:cNvPr>
          <p:cNvPicPr>
            <a:picLocks noChangeAspect="1"/>
          </p:cNvPicPr>
          <p:nvPr/>
        </p:nvPicPr>
        <p:blipFill rotWithShape="1">
          <a:blip r:embed="rId3"/>
          <a:srcRect l="5213" r="11081" b="-2"/>
          <a:stretch/>
        </p:blipFill>
        <p:spPr>
          <a:xfrm>
            <a:off x="607848" y="609601"/>
            <a:ext cx="6946288" cy="563879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xmlns="" val="2325122232"/>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4" descr="Εικόνα που περιέχει υπαίθριος, σκούρος, καθιστός, φως&#10;&#10;Περιγραφή που δημιουργήθηκε αυτόματα">
            <a:extLst>
              <a:ext uri="{FF2B5EF4-FFF2-40B4-BE49-F238E27FC236}">
                <a16:creationId xmlns:a16="http://schemas.microsoft.com/office/drawing/2014/main" xmlns="" id="{B5B913B3-091D-4977-A9B3-99F55EDA7FF9}"/>
              </a:ext>
            </a:extLst>
          </p:cNvPr>
          <p:cNvPicPr>
            <a:picLocks noChangeAspect="1"/>
          </p:cNvPicPr>
          <p:nvPr/>
        </p:nvPicPr>
        <p:blipFill rotWithShape="1">
          <a:blip r:embed="rId2"/>
          <a:srcRect t="43799" r="1" b="1"/>
          <a:stretch/>
        </p:blipFill>
        <p:spPr>
          <a:xfrm>
            <a:off x="4166504" y="10"/>
            <a:ext cx="8025495" cy="3067040"/>
          </a:xfrm>
          <a:prstGeom prst="rect">
            <a:avLst/>
          </a:prstGeom>
        </p:spPr>
      </p:pic>
      <p:pic>
        <p:nvPicPr>
          <p:cNvPr id="7" name="Εικόνα 7" descr="Εικόνα που περιέχει νερό, λιμνούλα&#10;&#10;Περιγραφή που δημιουργήθηκε αυτόματα">
            <a:extLst>
              <a:ext uri="{FF2B5EF4-FFF2-40B4-BE49-F238E27FC236}">
                <a16:creationId xmlns:a16="http://schemas.microsoft.com/office/drawing/2014/main" xmlns="" id="{151FD9B1-380C-45E2-8410-BC695B1AFE45}"/>
              </a:ext>
            </a:extLst>
          </p:cNvPr>
          <p:cNvPicPr>
            <a:picLocks noChangeAspect="1"/>
          </p:cNvPicPr>
          <p:nvPr/>
        </p:nvPicPr>
        <p:blipFill rotWithShape="1">
          <a:blip r:embed="rId3"/>
          <a:srcRect t="33258" r="-2" b="800"/>
          <a:stretch/>
        </p:blipFill>
        <p:spPr>
          <a:xfrm>
            <a:off x="20" y="3790950"/>
            <a:ext cx="8305780" cy="3067051"/>
          </a:xfrm>
          <a:prstGeom prst="rect">
            <a:avLst/>
          </a:prstGeom>
        </p:spPr>
      </p:pic>
      <p:sp>
        <p:nvSpPr>
          <p:cNvPr id="12" name="Freeform: Shape 11">
            <a:extLst>
              <a:ext uri="{FF2B5EF4-FFF2-40B4-BE49-F238E27FC236}">
                <a16:creationId xmlns:a16="http://schemas.microsoft.com/office/drawing/2014/main" xmlns="" id="{EA518CE4-E4D4-4D8A-980F-6D692AC969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472"/>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6" descr="Εικόνα που περιέχει νερό, μικρό, επιφάνεια, ροζ&#10;&#10;Περιγραφή που δημιουργήθηκε αυτόματα">
            <a:extLst>
              <a:ext uri="{FF2B5EF4-FFF2-40B4-BE49-F238E27FC236}">
                <a16:creationId xmlns:a16="http://schemas.microsoft.com/office/drawing/2014/main" xmlns="" id="{1543ED31-F358-4CEE-AE9B-80560F77C5BE}"/>
              </a:ext>
            </a:extLst>
          </p:cNvPr>
          <p:cNvPicPr>
            <a:picLocks noChangeAspect="1"/>
          </p:cNvPicPr>
          <p:nvPr/>
        </p:nvPicPr>
        <p:blipFill rotWithShape="1">
          <a:blip r:embed="rId4"/>
          <a:srcRect l="14721" r="15372" b="2"/>
          <a:stretch/>
        </p:blipFill>
        <p:spPr>
          <a:xfrm>
            <a:off x="1" y="1"/>
            <a:ext cx="5017099" cy="4718647"/>
          </a:xfrm>
          <a:custGeom>
            <a:avLst/>
            <a:gdLst/>
            <a:ahLst/>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p:spPr>
      </p:pic>
      <p:sp>
        <p:nvSpPr>
          <p:cNvPr id="14" name="Freeform: Shape 13">
            <a:extLst>
              <a:ext uri="{FF2B5EF4-FFF2-40B4-BE49-F238E27FC236}">
                <a16:creationId xmlns:a16="http://schemas.microsoft.com/office/drawing/2014/main" xmlns="" id="{F82BF3E2-EB0E-40D6-8835-2367A5316C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Εικόνα 2" descr="Εικόνα που περιέχει φύση, χιόνι, νερό, σκι&#10;&#10;Περιγραφή που δημιουργήθηκε αυτόματα">
            <a:extLst>
              <a:ext uri="{FF2B5EF4-FFF2-40B4-BE49-F238E27FC236}">
                <a16:creationId xmlns:a16="http://schemas.microsoft.com/office/drawing/2014/main" xmlns="" id="{F44CA133-A424-42E6-ADB4-5A83EA90570E}"/>
              </a:ext>
            </a:extLst>
          </p:cNvPr>
          <p:cNvPicPr>
            <a:picLocks noChangeAspect="1"/>
          </p:cNvPicPr>
          <p:nvPr/>
        </p:nvPicPr>
        <p:blipFill rotWithShape="1">
          <a:blip r:embed="rId5"/>
          <a:srcRect l="11333" r="13935" b="-2"/>
          <a:stretch/>
        </p:blipFill>
        <p:spPr>
          <a:xfrm>
            <a:off x="6283728" y="1699214"/>
            <a:ext cx="5908273" cy="5158786"/>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p:spPr>
      </p:pic>
      <p:sp>
        <p:nvSpPr>
          <p:cNvPr id="16" name="Oval 15">
            <a:extLst>
              <a:ext uri="{FF2B5EF4-FFF2-40B4-BE49-F238E27FC236}">
                <a16:creationId xmlns:a16="http://schemas.microsoft.com/office/drawing/2014/main" xmlns="" id="{481E86DD-89E6-42B2-8675-84B7C56BFF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50534" y="1716727"/>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Εικόνα 3" descr="Εικόνα που περιέχει καθιστός, πράσινο, πίνακας, σκούρος&#10;&#10;Περιγραφή που δημιουργήθηκε αυτόματα">
            <a:extLst>
              <a:ext uri="{FF2B5EF4-FFF2-40B4-BE49-F238E27FC236}">
                <a16:creationId xmlns:a16="http://schemas.microsoft.com/office/drawing/2014/main" xmlns="" id="{A85F9E21-EA33-4352-B38E-F6CEB142BF57}"/>
              </a:ext>
            </a:extLst>
          </p:cNvPr>
          <p:cNvPicPr>
            <a:picLocks noChangeAspect="1"/>
          </p:cNvPicPr>
          <p:nvPr/>
        </p:nvPicPr>
        <p:blipFill rotWithShape="1">
          <a:blip r:embed="rId6"/>
          <a:srcRect l="644" r="102" b="-4"/>
          <a:stretch/>
        </p:blipFill>
        <p:spPr>
          <a:xfrm>
            <a:off x="3287694" y="1853886"/>
            <a:ext cx="4297680" cy="4297680"/>
          </a:xfrm>
          <a:custGeom>
            <a:avLst/>
            <a:gdLst/>
            <a:ahLst/>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p:spPr>
      </p:pic>
    </p:spTree>
    <p:extLst>
      <p:ext uri="{BB962C8B-B14F-4D97-AF65-F5344CB8AC3E}">
        <p14:creationId xmlns:p14="http://schemas.microsoft.com/office/powerpoint/2010/main" xmlns="" val="298351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xmlns=""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56" name="Picture 55">
            <a:extLst>
              <a:ext uri="{FF2B5EF4-FFF2-40B4-BE49-F238E27FC236}">
                <a16:creationId xmlns:a16="http://schemas.microsoft.com/office/drawing/2014/main" xmlns=""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58" name="Oval 57">
            <a:extLst>
              <a:ext uri="{FF2B5EF4-FFF2-40B4-BE49-F238E27FC236}">
                <a16:creationId xmlns:a16="http://schemas.microsoft.com/office/drawing/2014/main" xmlns=""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0" name="Picture 59">
            <a:extLst>
              <a:ext uri="{FF2B5EF4-FFF2-40B4-BE49-F238E27FC236}">
                <a16:creationId xmlns:a16="http://schemas.microsoft.com/office/drawing/2014/main" xmlns=""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62" name="Picture 61">
            <a:extLst>
              <a:ext uri="{FF2B5EF4-FFF2-40B4-BE49-F238E27FC236}">
                <a16:creationId xmlns:a16="http://schemas.microsoft.com/office/drawing/2014/main" xmlns=""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64" name="Rectangle 63">
            <a:extLst>
              <a:ext uri="{FF2B5EF4-FFF2-40B4-BE49-F238E27FC236}">
                <a16:creationId xmlns:a16="http://schemas.microsoft.com/office/drawing/2014/main" xmlns=""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6" name="Rectangle 65">
            <a:extLst>
              <a:ext uri="{FF2B5EF4-FFF2-40B4-BE49-F238E27FC236}">
                <a16:creationId xmlns:a16="http://schemas.microsoft.com/office/drawing/2014/main" xmlns="" id="{F3F4807A-5068-4492-8025-D75F320E90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F31555D1-62BC-46C7-942B-FFC0D337F390}"/>
              </a:ext>
            </a:extLst>
          </p:cNvPr>
          <p:cNvSpPr>
            <a:spLocks noGrp="1"/>
          </p:cNvSpPr>
          <p:nvPr>
            <p:ph type="title"/>
          </p:nvPr>
        </p:nvSpPr>
        <p:spPr>
          <a:xfrm>
            <a:off x="8000837" y="1325880"/>
            <a:ext cx="3543464" cy="3066507"/>
          </a:xfrm>
        </p:spPr>
        <p:txBody>
          <a:bodyPr vert="horz" lIns="91440" tIns="45720" rIns="91440" bIns="45720" rtlCol="0" anchor="b">
            <a:normAutofit/>
          </a:bodyPr>
          <a:lstStyle/>
          <a:p>
            <a:pPr>
              <a:lnSpc>
                <a:spcPct val="90000"/>
              </a:lnSpc>
            </a:pPr>
            <a:r>
              <a:rPr lang="en-US" sz="4100" u="sng">
                <a:solidFill>
                  <a:srgbClr val="EBEBEB"/>
                </a:solidFill>
              </a:rPr>
              <a:t>ΚΑΘΕΔΡΙΚΟΣ ΝΑΟΣ ΟΥΣΤΕΝΤΣΙ (Uspenski Cathedral)</a:t>
            </a:r>
          </a:p>
        </p:txBody>
      </p:sp>
      <p:sp>
        <p:nvSpPr>
          <p:cNvPr id="68" name="Freeform 36">
            <a:extLst>
              <a:ext uri="{FF2B5EF4-FFF2-40B4-BE49-F238E27FC236}">
                <a16:creationId xmlns:a16="http://schemas.microsoft.com/office/drawing/2014/main" xmlns="" id="{B24996F8-180C-4DCB-8A26-DFA336CDE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6" name="Εικόνα 17" descr="Εικόνα που περιέχει υπαίθριος, κτίριο, εκκλησία, χλόη&#10;&#10;Περιγραφή που δημιουργήθηκε αυτόματα">
            <a:extLst>
              <a:ext uri="{FF2B5EF4-FFF2-40B4-BE49-F238E27FC236}">
                <a16:creationId xmlns:a16="http://schemas.microsoft.com/office/drawing/2014/main" xmlns="" id="{C2086D68-DE79-4BE4-AB90-38687E2DBAA9}"/>
              </a:ext>
            </a:extLst>
          </p:cNvPr>
          <p:cNvPicPr>
            <a:picLocks noGrp="1" noChangeAspect="1"/>
          </p:cNvPicPr>
          <p:nvPr>
            <p:ph idx="1"/>
          </p:nvPr>
        </p:nvPicPr>
        <p:blipFill rotWithShape="1">
          <a:blip r:embed="rId7"/>
          <a:srcRect t="20399" r="-1" b="20609"/>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70" name="Rectangle 69">
            <a:extLst>
              <a:ext uri="{FF2B5EF4-FFF2-40B4-BE49-F238E27FC236}">
                <a16:creationId xmlns:a16="http://schemas.microsoft.com/office/drawing/2014/main" xmlns="" id="{630182B0-3559-41D5-9EBC-0BD86BEDA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1386168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6E3FD7F-B3BC-44C4-8629-F3DE341672C2}"/>
              </a:ext>
            </a:extLst>
          </p:cNvPr>
          <p:cNvSpPr>
            <a:spLocks noGrp="1"/>
          </p:cNvSpPr>
          <p:nvPr>
            <p:ph type="title"/>
          </p:nvPr>
        </p:nvSpPr>
        <p:spPr>
          <a:xfrm>
            <a:off x="647701" y="452718"/>
            <a:ext cx="3978790" cy="1400530"/>
          </a:xfrm>
        </p:spPr>
        <p:txBody>
          <a:bodyPr>
            <a:normAutofit/>
          </a:bodyPr>
          <a:lstStyle/>
          <a:p>
            <a:pPr>
              <a:lnSpc>
                <a:spcPct val="90000"/>
              </a:lnSpc>
            </a:pPr>
            <a:r>
              <a:rPr lang="el-GR" sz="2300" b="1" i="1" u="sng">
                <a:highlight>
                  <a:srgbClr val="000000"/>
                </a:highlight>
              </a:rPr>
              <a:t>ΙΓΚΛΟΥ ΣΤΗΝ ΦΙΝΛΑΝΔΙΑ(ειδικά σπίτια, φτιαγμένα από πάγο)</a:t>
            </a:r>
          </a:p>
        </p:txBody>
      </p:sp>
      <p:pic>
        <p:nvPicPr>
          <p:cNvPr id="6" name="Εικόνα 10" descr="Εικόνα που περιέχει χιόνι, κτίριο, υπαίθριος, κρεβάτι&#10;&#10;Περιγραφή που δημιουργήθηκε αυτόματα">
            <a:extLst>
              <a:ext uri="{FF2B5EF4-FFF2-40B4-BE49-F238E27FC236}">
                <a16:creationId xmlns:a16="http://schemas.microsoft.com/office/drawing/2014/main" xmlns="" id="{DA55C6CA-49FB-4DAC-8912-4E50A0824EE0}"/>
              </a:ext>
            </a:extLst>
          </p:cNvPr>
          <p:cNvPicPr>
            <a:picLocks noChangeAspect="1"/>
          </p:cNvPicPr>
          <p:nvPr/>
        </p:nvPicPr>
        <p:blipFill rotWithShape="1">
          <a:blip r:embed="rId3"/>
          <a:srcRect l="7988" r="29279"/>
          <a:stretch/>
        </p:blipFill>
        <p:spPr>
          <a:xfrm>
            <a:off x="5316657" y="10"/>
            <a:ext cx="3441773" cy="3428988"/>
          </a:xfrm>
          <a:prstGeom prst="rect">
            <a:avLst/>
          </a:prstGeom>
        </p:spPr>
      </p:pic>
      <p:pic>
        <p:nvPicPr>
          <p:cNvPr id="3" name="Εικόνα 4" descr="Εικόνα που περιέχει νερό, γεμισμένος, πολλά, πίνακας&#10;&#10;Περιγραφή που δημιουργήθηκε αυτόματα">
            <a:extLst>
              <a:ext uri="{FF2B5EF4-FFF2-40B4-BE49-F238E27FC236}">
                <a16:creationId xmlns:a16="http://schemas.microsoft.com/office/drawing/2014/main" xmlns="" id="{99FF7FA5-26E5-4C44-95B6-BB4962335EFA}"/>
              </a:ext>
            </a:extLst>
          </p:cNvPr>
          <p:cNvPicPr>
            <a:picLocks noChangeAspect="1"/>
          </p:cNvPicPr>
          <p:nvPr/>
        </p:nvPicPr>
        <p:blipFill rotWithShape="1">
          <a:blip r:embed="rId4"/>
          <a:srcRect l="24624" r="12820"/>
          <a:stretch/>
        </p:blipFill>
        <p:spPr>
          <a:xfrm>
            <a:off x="8758430" y="-1"/>
            <a:ext cx="3432031" cy="3428998"/>
          </a:xfrm>
          <a:prstGeom prst="rect">
            <a:avLst/>
          </a:prstGeom>
        </p:spPr>
      </p:pic>
      <p:sp>
        <p:nvSpPr>
          <p:cNvPr id="23" name="Rectangle 22">
            <a:extLst>
              <a:ext uri="{FF2B5EF4-FFF2-40B4-BE49-F238E27FC236}">
                <a16:creationId xmlns:a16="http://schemas.microsoft.com/office/drawing/2014/main" xmlns="" id="{2C7ABDF5-6611-49C8-8240-09A39FEFF6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Content Placeholder 14">
            <a:extLst>
              <a:ext uri="{FF2B5EF4-FFF2-40B4-BE49-F238E27FC236}">
                <a16:creationId xmlns:a16="http://schemas.microsoft.com/office/drawing/2014/main" xmlns="" id="{FC5DC179-9E6B-4402-9D7C-ADA5F728DB6F}"/>
              </a:ext>
            </a:extLst>
          </p:cNvPr>
          <p:cNvSpPr>
            <a:spLocks noGrp="1"/>
          </p:cNvSpPr>
          <p:nvPr>
            <p:ph idx="1"/>
          </p:nvPr>
        </p:nvSpPr>
        <p:spPr>
          <a:xfrm>
            <a:off x="647701" y="2052918"/>
            <a:ext cx="3977971" cy="4195481"/>
          </a:xfrm>
        </p:spPr>
        <p:txBody>
          <a:bodyPr vert="horz" lIns="91440" tIns="45720" rIns="91440" bIns="45720" rtlCol="0" anchor="t">
            <a:normAutofit/>
          </a:bodyPr>
          <a:lstStyle/>
          <a:p>
            <a:r>
              <a:rPr lang="en-US" b="1" dirty="0"/>
              <a:t>Τα </a:t>
            </a:r>
            <a:r>
              <a:rPr lang="en-US" b="1" dirty="0" err="1"/>
              <a:t>γνωστά</a:t>
            </a:r>
            <a:r>
              <a:rPr lang="en-US" b="1" dirty="0"/>
              <a:t> </a:t>
            </a:r>
            <a:r>
              <a:rPr lang="en-US" b="1" dirty="0" err="1"/>
              <a:t>σε</a:t>
            </a:r>
            <a:r>
              <a:rPr lang="en-US" b="1" dirty="0"/>
              <a:t> </a:t>
            </a:r>
            <a:r>
              <a:rPr lang="en-US" b="1" dirty="0" err="1"/>
              <a:t>όλους</a:t>
            </a:r>
            <a:r>
              <a:rPr lang="en-US" b="1" dirty="0"/>
              <a:t> μας </a:t>
            </a:r>
            <a:r>
              <a:rPr lang="en-US" b="1" dirty="0" err="1"/>
              <a:t>ιγκλού</a:t>
            </a:r>
            <a:r>
              <a:rPr lang="en-US" b="1" dirty="0"/>
              <a:t> (igloo) β</a:t>
            </a:r>
            <a:r>
              <a:rPr lang="en-US" b="1" dirty="0" err="1"/>
              <a:t>ρίσκοντ</a:t>
            </a:r>
            <a:r>
              <a:rPr lang="en-US" b="1" dirty="0"/>
              <a:t>αι και </a:t>
            </a:r>
            <a:r>
              <a:rPr lang="en-US" b="1" dirty="0" err="1"/>
              <a:t>στην</a:t>
            </a:r>
            <a:r>
              <a:rPr lang="en-US" b="1" dirty="0"/>
              <a:t> </a:t>
            </a:r>
            <a:r>
              <a:rPr lang="en-US" b="1" dirty="0" err="1"/>
              <a:t>Φινλ</a:t>
            </a:r>
            <a:r>
              <a:rPr lang="en-US" b="1" dirty="0"/>
              <a:t>α</a:t>
            </a:r>
            <a:r>
              <a:rPr lang="en-US" b="1" dirty="0" err="1"/>
              <a:t>νδί</a:t>
            </a:r>
            <a:r>
              <a:rPr lang="en-US" b="1" dirty="0"/>
              <a:t>α. Σίγουρα </a:t>
            </a:r>
            <a:r>
              <a:rPr lang="en-US" b="1" dirty="0" err="1"/>
              <a:t>εάν</a:t>
            </a:r>
            <a:r>
              <a:rPr lang="en-US" b="1" dirty="0"/>
              <a:t> </a:t>
            </a:r>
            <a:r>
              <a:rPr lang="en-US" b="1" dirty="0" err="1"/>
              <a:t>την</a:t>
            </a:r>
            <a:r>
              <a:rPr lang="en-US" b="1" dirty="0"/>
              <a:t> επ</a:t>
            </a:r>
            <a:r>
              <a:rPr lang="en-US" b="1" dirty="0" err="1"/>
              <a:t>ισκεφθείς</a:t>
            </a:r>
            <a:r>
              <a:rPr lang="en-US" b="1" dirty="0"/>
              <a:t>, </a:t>
            </a:r>
            <a:r>
              <a:rPr lang="en-US" b="1" dirty="0" err="1"/>
              <a:t>δεν</a:t>
            </a:r>
            <a:r>
              <a:rPr lang="en-US" b="1" dirty="0"/>
              <a:t> θα παρα</a:t>
            </a:r>
            <a:r>
              <a:rPr lang="en-US" b="1" dirty="0" err="1"/>
              <a:t>λείψεις</a:t>
            </a:r>
            <a:r>
              <a:rPr lang="en-US" b="1" dirty="0"/>
              <a:t> να π</a:t>
            </a:r>
            <a:r>
              <a:rPr lang="en-US" b="1" dirty="0" err="1"/>
              <a:t>εράσεις</a:t>
            </a:r>
            <a:r>
              <a:rPr lang="en-US" b="1" dirty="0"/>
              <a:t>, </a:t>
            </a:r>
            <a:r>
              <a:rPr lang="en-US" b="1" dirty="0" err="1"/>
              <a:t>έστω</a:t>
            </a:r>
            <a:r>
              <a:rPr lang="en-US" b="1" dirty="0"/>
              <a:t> </a:t>
            </a:r>
            <a:r>
              <a:rPr lang="en-US" b="1" dirty="0" err="1"/>
              <a:t>μί</a:t>
            </a:r>
            <a:r>
              <a:rPr lang="en-US" b="1" dirty="0"/>
              <a:t>α βρα</a:t>
            </a:r>
            <a:r>
              <a:rPr lang="en-US" b="1" dirty="0" err="1"/>
              <a:t>διά</a:t>
            </a:r>
            <a:r>
              <a:rPr lang="en-US" b="1" dirty="0"/>
              <a:t> </a:t>
            </a:r>
            <a:r>
              <a:rPr lang="en-US" b="1" dirty="0" err="1"/>
              <a:t>σου</a:t>
            </a:r>
            <a:r>
              <a:rPr lang="en-US" b="1" dirty="0"/>
              <a:t>, </a:t>
            </a:r>
            <a:r>
              <a:rPr lang="en-US" b="1" dirty="0" err="1"/>
              <a:t>σε</a:t>
            </a:r>
            <a:r>
              <a:rPr lang="en-US" b="1" dirty="0"/>
              <a:t> </a:t>
            </a:r>
            <a:r>
              <a:rPr lang="en-US" b="1" dirty="0" err="1"/>
              <a:t>έν</a:t>
            </a:r>
            <a:r>
              <a:rPr lang="en-US" b="1" dirty="0"/>
              <a:t>α </a:t>
            </a:r>
            <a:r>
              <a:rPr lang="en-US" b="1" dirty="0" err="1"/>
              <a:t>ιγκλού</a:t>
            </a:r>
            <a:r>
              <a:rPr lang="en-US" b="1" dirty="0"/>
              <a:t>, </a:t>
            </a:r>
            <a:r>
              <a:rPr lang="en-US" b="1" dirty="0" err="1"/>
              <a:t>κάτω</a:t>
            </a:r>
            <a:r>
              <a:rPr lang="en-US" b="1" dirty="0"/>
              <a:t> από </a:t>
            </a:r>
            <a:r>
              <a:rPr lang="en-US" b="1" dirty="0" err="1"/>
              <a:t>το</a:t>
            </a:r>
            <a:r>
              <a:rPr lang="en-US" b="1" dirty="0"/>
              <a:t> </a:t>
            </a:r>
            <a:r>
              <a:rPr lang="en-US" b="1" dirty="0" err="1"/>
              <a:t>Βόρειο</a:t>
            </a:r>
            <a:r>
              <a:rPr lang="en-US" b="1" dirty="0"/>
              <a:t> </a:t>
            </a:r>
            <a:r>
              <a:rPr lang="en-US" b="1" dirty="0" err="1"/>
              <a:t>Σέλ</a:t>
            </a:r>
            <a:r>
              <a:rPr lang="en-US" b="1" dirty="0"/>
              <a:t>ας!</a:t>
            </a:r>
          </a:p>
        </p:txBody>
      </p:sp>
      <p:pic>
        <p:nvPicPr>
          <p:cNvPr id="11" name="Εικόνα 12" descr="Εικόνα που περιέχει εσωτερικό, παράθυρο, κτίριο, κρεβάτι&#10;&#10;Περιγραφή που δημιουργήθηκε αυτόματα">
            <a:extLst>
              <a:ext uri="{FF2B5EF4-FFF2-40B4-BE49-F238E27FC236}">
                <a16:creationId xmlns:a16="http://schemas.microsoft.com/office/drawing/2014/main" xmlns="" id="{0BAA7CE6-D7D3-4061-8AED-4B359B02699D}"/>
              </a:ext>
            </a:extLst>
          </p:cNvPr>
          <p:cNvPicPr>
            <a:picLocks noChangeAspect="1"/>
          </p:cNvPicPr>
          <p:nvPr/>
        </p:nvPicPr>
        <p:blipFill rotWithShape="1">
          <a:blip r:embed="rId5"/>
          <a:srcRect l="14349" r="22911" b="2"/>
          <a:stretch/>
        </p:blipFill>
        <p:spPr>
          <a:xfrm>
            <a:off x="5316657" y="3429460"/>
            <a:ext cx="3441773" cy="3428540"/>
          </a:xfrm>
          <a:prstGeom prst="rect">
            <a:avLst/>
          </a:prstGeom>
        </p:spPr>
      </p:pic>
      <p:pic>
        <p:nvPicPr>
          <p:cNvPr id="5" name="Εικόνα 5" descr="Εικόνα που περιέχει κτίριο, εσωτερικό, δωμάτιο, καθιστός&#10;&#10;Περιγραφή που δημιουργήθηκε αυτόματα">
            <a:extLst>
              <a:ext uri="{FF2B5EF4-FFF2-40B4-BE49-F238E27FC236}">
                <a16:creationId xmlns:a16="http://schemas.microsoft.com/office/drawing/2014/main" xmlns="" id="{4E1028A4-EB22-4F64-AD9B-BBD075F7DD90}"/>
              </a:ext>
            </a:extLst>
          </p:cNvPr>
          <p:cNvPicPr>
            <a:picLocks noChangeAspect="1"/>
          </p:cNvPicPr>
          <p:nvPr/>
        </p:nvPicPr>
        <p:blipFill rotWithShape="1">
          <a:blip r:embed="rId6"/>
          <a:srcRect l="16664" r="10762" b="-1"/>
          <a:stretch/>
        </p:blipFill>
        <p:spPr>
          <a:xfrm>
            <a:off x="8758430" y="3428999"/>
            <a:ext cx="3432031" cy="3428540"/>
          </a:xfrm>
          <a:prstGeom prst="rect">
            <a:avLst/>
          </a:prstGeom>
        </p:spPr>
      </p:pic>
      <p:cxnSp>
        <p:nvCxnSpPr>
          <p:cNvPr id="25" name="Straight Connector 24">
            <a:extLst>
              <a:ext uri="{FF2B5EF4-FFF2-40B4-BE49-F238E27FC236}">
                <a16:creationId xmlns:a16="http://schemas.microsoft.com/office/drawing/2014/main" xmlns="" id="{CF3CDA08-C246-46F4-A825-4279C11C0B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757609"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A78C996B-71FF-43D1-8AE0-2F3AC07662E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316657" y="3429000"/>
            <a:ext cx="687372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9336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8A3C342-1D03-412F-8DD3-BF519E8E0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30F74F80-D009-48EE-B484-7E18B49434D8}"/>
              </a:ext>
            </a:extLst>
          </p:cNvPr>
          <p:cNvSpPr>
            <a:spLocks noGrp="1"/>
          </p:cNvSpPr>
          <p:nvPr>
            <p:ph type="title"/>
          </p:nvPr>
        </p:nvSpPr>
        <p:spPr>
          <a:xfrm>
            <a:off x="648930" y="629266"/>
            <a:ext cx="6188190" cy="1622321"/>
          </a:xfrm>
        </p:spPr>
        <p:txBody>
          <a:bodyPr>
            <a:normAutofit/>
          </a:bodyPr>
          <a:lstStyle/>
          <a:p>
            <a:r>
              <a:rPr lang="el-GR" b="1" u="sng">
                <a:solidFill>
                  <a:srgbClr val="EBEBEB"/>
                </a:solidFill>
              </a:rPr>
              <a:t>ΝΗΣΟΣ ΣΑΛΤΒΙΚ (νησί των Βίκινγκς)</a:t>
            </a:r>
          </a:p>
        </p:txBody>
      </p:sp>
      <p:sp>
        <p:nvSpPr>
          <p:cNvPr id="3" name="Θέση περιεχομένου 2">
            <a:extLst>
              <a:ext uri="{FF2B5EF4-FFF2-40B4-BE49-F238E27FC236}">
                <a16:creationId xmlns:a16="http://schemas.microsoft.com/office/drawing/2014/main" xmlns="" id="{20ABB52A-DBF2-4416-BECF-8B3257C05CB1}"/>
              </a:ext>
            </a:extLst>
          </p:cNvPr>
          <p:cNvSpPr>
            <a:spLocks noGrp="1"/>
          </p:cNvSpPr>
          <p:nvPr>
            <p:ph idx="1"/>
          </p:nvPr>
        </p:nvSpPr>
        <p:spPr>
          <a:xfrm>
            <a:off x="648930" y="2438400"/>
            <a:ext cx="6188189" cy="3785419"/>
          </a:xfrm>
        </p:spPr>
        <p:txBody>
          <a:bodyPr vert="horz" lIns="91440" tIns="45720" rIns="91440" bIns="45720" rtlCol="0">
            <a:normAutofit/>
          </a:bodyPr>
          <a:lstStyle/>
          <a:p>
            <a:r>
              <a:rPr lang="el-GR" b="1">
                <a:solidFill>
                  <a:srgbClr val="FFFFFF"/>
                </a:solidFill>
                <a:ea typeface="+mj-lt"/>
                <a:cs typeface="+mj-lt"/>
              </a:rPr>
              <a:t>Εάν επισκεφθείτε την Φινλανδία μπορείτε επίσης να ρίξετε μια ματιά γύρω από το νησί του Saltvik για να δείτε πού προσγειώθηκαν οι Βίκινγκς στη Φινλανδία πριν από 1000 χρόνια, και να δοκιμάσετε να εντοπίσετε μερικούς από τους αρχαιολογικούς χώρους που έχουν ανακαλυφθεί εκεί. Αρχαιολόγοι ανέφεραν, ότι έχουν ανακαλύψει πολλά ασημένια και χάλκινα αντικείμενα της Εποχής του Σιδήρου και μερικά όπλα στο νησί, και πιστεύουν πως είναι τα θεμέλια μιας αίθουσας Βίκινγκ.</a:t>
            </a:r>
            <a:endParaRPr lang="el-GR" b="1">
              <a:solidFill>
                <a:srgbClr val="FFFFFF"/>
              </a:solidFill>
            </a:endParaRPr>
          </a:p>
        </p:txBody>
      </p:sp>
      <p:sp>
        <p:nvSpPr>
          <p:cNvPr id="11" name="Freeform 31">
            <a:extLst>
              <a:ext uri="{FF2B5EF4-FFF2-40B4-BE49-F238E27FC236}">
                <a16:creationId xmlns:a16="http://schemas.microsoft.com/office/drawing/2014/main" xmlns="" id="{81CC9B02-E087-4350-AEBD-2C3CF001A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Εικόνα 4" descr="Εικόνα που περιέχει εσωτερικό, πίνακας, κτίριο, δωμάτιο&#10;&#10;Περιγραφή που δημιουργήθηκε αυτόματα">
            <a:extLst>
              <a:ext uri="{FF2B5EF4-FFF2-40B4-BE49-F238E27FC236}">
                <a16:creationId xmlns:a16="http://schemas.microsoft.com/office/drawing/2014/main" xmlns="" id="{B3DE7F3C-D700-47F8-88D9-127DABD9763E}"/>
              </a:ext>
            </a:extLst>
          </p:cNvPr>
          <p:cNvPicPr>
            <a:picLocks noChangeAspect="1"/>
          </p:cNvPicPr>
          <p:nvPr/>
        </p:nvPicPr>
        <p:blipFill rotWithShape="1">
          <a:blip r:embed="rId3"/>
          <a:srcRect l="36398" r="9324"/>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xmlns="" val="3060690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565EB33-294B-46BA-ABFF-97A1B1B64F12}"/>
              </a:ext>
            </a:extLst>
          </p:cNvPr>
          <p:cNvSpPr>
            <a:spLocks noGrp="1"/>
          </p:cNvSpPr>
          <p:nvPr>
            <p:ph type="title"/>
          </p:nvPr>
        </p:nvSpPr>
        <p:spPr/>
        <p:txBody>
          <a:bodyPr/>
          <a:lstStyle/>
          <a:p>
            <a:r>
              <a:rPr lang="el-GR" b="1" u="sng" dirty="0">
                <a:solidFill>
                  <a:schemeClr val="bg1"/>
                </a:solidFill>
              </a:rPr>
              <a:t>        Φινλανδική Κουζίνα          </a:t>
            </a:r>
          </a:p>
        </p:txBody>
      </p:sp>
      <p:sp>
        <p:nvSpPr>
          <p:cNvPr id="3" name="Θέση περιεχομένου 2">
            <a:extLst>
              <a:ext uri="{FF2B5EF4-FFF2-40B4-BE49-F238E27FC236}">
                <a16:creationId xmlns:a16="http://schemas.microsoft.com/office/drawing/2014/main" xmlns="" id="{754DA5CC-3FEC-4F03-B578-1256B70DD549}"/>
              </a:ext>
            </a:extLst>
          </p:cNvPr>
          <p:cNvSpPr>
            <a:spLocks noGrp="1"/>
          </p:cNvSpPr>
          <p:nvPr>
            <p:ph idx="1"/>
          </p:nvPr>
        </p:nvSpPr>
        <p:spPr/>
        <p:txBody>
          <a:bodyPr vert="horz" lIns="91440" tIns="45720" rIns="91440" bIns="45720" rtlCol="0" anchor="t">
            <a:normAutofit fontScale="92500" lnSpcReduction="20000"/>
          </a:bodyPr>
          <a:lstStyle/>
          <a:p>
            <a:r>
              <a:rPr lang="el-GR" b="1" dirty="0"/>
              <a:t>Συνοψίζοντας, υπάρχουν πάρα πολλά μέρη να επισκεφθείς στην Φινλανδία με κυρίαρχο μέρος, φυσικά, το </a:t>
            </a:r>
            <a:r>
              <a:rPr lang="el-GR" b="1" err="1"/>
              <a:t>Ροβανιέμι</a:t>
            </a:r>
            <a:r>
              <a:rPr lang="el-GR" b="1" dirty="0"/>
              <a:t>. </a:t>
            </a:r>
            <a:r>
              <a:rPr lang="el-GR" b="1" err="1"/>
              <a:t>Παρ'όλα</a:t>
            </a:r>
            <a:r>
              <a:rPr lang="el-GR" b="1" dirty="0"/>
              <a:t> αυτά μήπως πρέπει να δούμε και τις γεύσεις που θα δοκιμάσουμε όταν την επισκεφθούμε; Είναι τελικά «παρεξηγημένη» η Φινλανδική κουζίνα;</a:t>
            </a:r>
          </a:p>
          <a:p>
            <a:pPr>
              <a:buClr>
                <a:srgbClr val="8AD0D6"/>
              </a:buClr>
            </a:pPr>
            <a:r>
              <a:rPr lang="el-GR" b="1" dirty="0">
                <a:ea typeface="+mj-lt"/>
                <a:cs typeface="+mj-lt"/>
              </a:rPr>
              <a:t>Το 2005 οι Ζακ </a:t>
            </a:r>
            <a:r>
              <a:rPr lang="el-GR" b="1" err="1">
                <a:ea typeface="+mj-lt"/>
                <a:cs typeface="+mj-lt"/>
              </a:rPr>
              <a:t>Σιράκ</a:t>
            </a:r>
            <a:r>
              <a:rPr lang="el-GR" b="1" dirty="0">
                <a:ea typeface="+mj-lt"/>
                <a:cs typeface="+mj-lt"/>
              </a:rPr>
              <a:t> και Σίλβιο Μπερλουσκόνι περιέγραψαν τη φινλανδική κουζίνα ως τη χειρότερη της Ευρωπαϊκής Ένωσης! Ωστόσο τα γούστα των ανθρώπων διαφέρουν στις γεύσεις.</a:t>
            </a:r>
          </a:p>
          <a:p>
            <a:pPr>
              <a:buClr>
                <a:srgbClr val="8AD0D6"/>
              </a:buClr>
            </a:pPr>
            <a:r>
              <a:rPr lang="el-GR" b="1" dirty="0">
                <a:ea typeface="+mj-lt"/>
                <a:cs typeface="+mj-lt"/>
              </a:rPr>
              <a:t>Η φινλανδική κουζίνα έχει επιρροές από Σουηδία, Ρωσία και </a:t>
            </a:r>
            <a:r>
              <a:rPr lang="el-GR" b="1">
                <a:ea typeface="+mj-lt"/>
                <a:cs typeface="+mj-lt"/>
              </a:rPr>
              <a:t>Ουγγαρία. Κρέας, ψάρια, πατάτες και φρούτα αποτελούν τις βασικές πρώτες ύλες για τις πιο παραδοσιακές συνταγές της και χωρίζονται γευστικά σε δύο εποχές: τον χειμώνα όλοι τρώνε πιο βαριά και λιπαρά φαγητά, μια και χρειάζονται περισσότερες θερμίδες για να αντεπεξέλθουν στο κρύο και το καλοκαίρι που ανθίζουν τα δάση και τα λιβάδια της χώρας καταναλώνουν περισσότερα φρέσκα φρούτα και λαχανικά.</a:t>
            </a:r>
            <a:endParaRPr lang="el-GR" b="1" dirty="0"/>
          </a:p>
        </p:txBody>
      </p:sp>
    </p:spTree>
    <p:extLst>
      <p:ext uri="{BB962C8B-B14F-4D97-AF65-F5344CB8AC3E}">
        <p14:creationId xmlns:p14="http://schemas.microsoft.com/office/powerpoint/2010/main" xmlns="" val="659783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530DCFF-08F5-434A-A0D5-F3E89407A61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xmlns="" id="{24011A3A-9884-40BF-94F6-0625A0ADD32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xmlns="" id="{D6573690-978D-48A4-8645-0E01F8211B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xmlns="" id="{D4B84446-184D-45CE-9532-48179EAE58C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xmlns="" id="{C9229660-8639-44E7-B486-7436516E6B6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xmlns="" id="{858084FA-40DB-44FC-94DA-93AA71CD6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Εικόνα 4" descr="Εικόνα που περιέχει πίνακας, πιάτο, φαγητό, εσωτερικό&#10;&#10;Περιγραφή που δημιουργήθηκε αυτόματα">
            <a:extLst>
              <a:ext uri="{FF2B5EF4-FFF2-40B4-BE49-F238E27FC236}">
                <a16:creationId xmlns:a16="http://schemas.microsoft.com/office/drawing/2014/main" xmlns="" id="{26795352-AD72-420F-95B0-1BB98E835D8D}"/>
              </a:ext>
            </a:extLst>
          </p:cNvPr>
          <p:cNvPicPr>
            <a:picLocks noGrp="1" noChangeAspect="1"/>
          </p:cNvPicPr>
          <p:nvPr>
            <p:ph idx="1"/>
          </p:nvPr>
        </p:nvPicPr>
        <p:blipFill rotWithShape="1">
          <a:blip r:embed="rId7"/>
          <a:srcRect l="19913" r="28740" b="3"/>
          <a:stretch/>
        </p:blipFill>
        <p:spPr>
          <a:xfrm>
            <a:off x="20" y="10"/>
            <a:ext cx="3048996" cy="4438518"/>
          </a:xfrm>
          <a:custGeom>
            <a:avLst/>
            <a:gdLst/>
            <a:ahLst/>
            <a:cxnLst/>
            <a:rect l="l" t="t" r="r" b="b"/>
            <a:pathLst>
              <a:path w="3049016" h="4438528">
                <a:moveTo>
                  <a:pt x="0" y="0"/>
                </a:moveTo>
                <a:lnTo>
                  <a:pt x="3049016" y="0"/>
                </a:lnTo>
                <a:lnTo>
                  <a:pt x="3049016" y="4438528"/>
                </a:lnTo>
                <a:lnTo>
                  <a:pt x="2670541" y="4405147"/>
                </a:lnTo>
                <a:lnTo>
                  <a:pt x="2302352" y="4369765"/>
                </a:lnTo>
                <a:lnTo>
                  <a:pt x="1960984" y="4331582"/>
                </a:lnTo>
                <a:lnTo>
                  <a:pt x="1640343" y="4294099"/>
                </a:lnTo>
                <a:lnTo>
                  <a:pt x="1345303" y="4256616"/>
                </a:lnTo>
                <a:lnTo>
                  <a:pt x="1074648" y="4221235"/>
                </a:lnTo>
                <a:lnTo>
                  <a:pt x="834471" y="4187605"/>
                </a:lnTo>
                <a:lnTo>
                  <a:pt x="617459" y="4155727"/>
                </a:lnTo>
                <a:lnTo>
                  <a:pt x="434584" y="4129104"/>
                </a:lnTo>
                <a:lnTo>
                  <a:pt x="280968" y="4103881"/>
                </a:lnTo>
                <a:lnTo>
                  <a:pt x="70052" y="4067800"/>
                </a:lnTo>
                <a:lnTo>
                  <a:pt x="0" y="4055859"/>
                </a:lnTo>
                <a:close/>
              </a:path>
            </a:pathLst>
          </a:custGeom>
        </p:spPr>
      </p:pic>
      <p:pic>
        <p:nvPicPr>
          <p:cNvPr id="6" name="Εικόνα 6" descr="Εικόνα που περιέχει φαγητό, πιάτο, πίνακας, κέικ&#10;&#10;Περιγραφή που δημιουργήθηκε αυτόματα">
            <a:extLst>
              <a:ext uri="{FF2B5EF4-FFF2-40B4-BE49-F238E27FC236}">
                <a16:creationId xmlns:a16="http://schemas.microsoft.com/office/drawing/2014/main" xmlns="" id="{146B6F12-8AC4-4A50-9D01-42312B7F850D}"/>
              </a:ext>
            </a:extLst>
          </p:cNvPr>
          <p:cNvPicPr>
            <a:picLocks noChangeAspect="1"/>
          </p:cNvPicPr>
          <p:nvPr/>
        </p:nvPicPr>
        <p:blipFill rotWithShape="1">
          <a:blip r:embed="rId8"/>
          <a:srcRect l="6881" r="3999"/>
          <a:stretch/>
        </p:blipFill>
        <p:spPr>
          <a:xfrm>
            <a:off x="3051826" y="10"/>
            <a:ext cx="3050799" cy="4579617"/>
          </a:xfrm>
          <a:custGeom>
            <a:avLst/>
            <a:gdLst/>
            <a:ahLst/>
            <a:cxnLst/>
            <a:rect l="l" t="t" r="r" b="b"/>
            <a:pathLst>
              <a:path w="3044952" h="4579627">
                <a:moveTo>
                  <a:pt x="0" y="0"/>
                </a:moveTo>
                <a:lnTo>
                  <a:pt x="3044952" y="0"/>
                </a:lnTo>
                <a:lnTo>
                  <a:pt x="3044952" y="4579627"/>
                </a:lnTo>
                <a:lnTo>
                  <a:pt x="2865557" y="4579627"/>
                </a:lnTo>
                <a:lnTo>
                  <a:pt x="2698152" y="4576798"/>
                </a:lnTo>
                <a:lnTo>
                  <a:pt x="2454318" y="4570492"/>
                </a:lnTo>
                <a:lnTo>
                  <a:pt x="2212923" y="4564537"/>
                </a:lnTo>
                <a:lnTo>
                  <a:pt x="1976404" y="4557881"/>
                </a:lnTo>
                <a:lnTo>
                  <a:pt x="1741103" y="4547722"/>
                </a:lnTo>
                <a:lnTo>
                  <a:pt x="1509462" y="4536862"/>
                </a:lnTo>
                <a:lnTo>
                  <a:pt x="1282695" y="4527054"/>
                </a:lnTo>
                <a:lnTo>
                  <a:pt x="840137" y="4499379"/>
                </a:lnTo>
                <a:lnTo>
                  <a:pt x="415866" y="4469954"/>
                </a:lnTo>
                <a:lnTo>
                  <a:pt x="8663" y="4439126"/>
                </a:lnTo>
                <a:lnTo>
                  <a:pt x="0" y="4438362"/>
                </a:lnTo>
                <a:close/>
              </a:path>
            </a:pathLst>
          </a:custGeom>
        </p:spPr>
      </p:pic>
      <p:pic>
        <p:nvPicPr>
          <p:cNvPr id="5" name="Εικόνα 5" descr="Εικόνα που περιέχει πίνακας, φαγητό, ξύλινος, εσωτερικό&#10;&#10;Περιγραφή που δημιουργήθηκε αυτόματα">
            <a:extLst>
              <a:ext uri="{FF2B5EF4-FFF2-40B4-BE49-F238E27FC236}">
                <a16:creationId xmlns:a16="http://schemas.microsoft.com/office/drawing/2014/main" xmlns="" id="{07AF1968-2D94-4C3F-8FF0-A3A6DCDA8A45}"/>
              </a:ext>
            </a:extLst>
          </p:cNvPr>
          <p:cNvPicPr>
            <a:picLocks noChangeAspect="1"/>
          </p:cNvPicPr>
          <p:nvPr/>
        </p:nvPicPr>
        <p:blipFill rotWithShape="1">
          <a:blip r:embed="rId9"/>
          <a:srcRect r="11266"/>
          <a:stretch/>
        </p:blipFill>
        <p:spPr>
          <a:xfrm>
            <a:off x="6099590" y="10"/>
            <a:ext cx="3047762" cy="4579617"/>
          </a:xfrm>
          <a:custGeom>
            <a:avLst/>
            <a:gdLst/>
            <a:ahLst/>
            <a:cxnLst/>
            <a:rect l="l" t="t" r="r" b="b"/>
            <a:pathLst>
              <a:path w="3044952" h="4579627">
                <a:moveTo>
                  <a:pt x="0" y="0"/>
                </a:moveTo>
                <a:lnTo>
                  <a:pt x="3044952" y="0"/>
                </a:lnTo>
                <a:lnTo>
                  <a:pt x="3044952" y="4477424"/>
                </a:lnTo>
                <a:lnTo>
                  <a:pt x="2783620" y="4497628"/>
                </a:lnTo>
                <a:lnTo>
                  <a:pt x="2511745" y="4514092"/>
                </a:lnTo>
                <a:lnTo>
                  <a:pt x="2241090" y="4531258"/>
                </a:lnTo>
                <a:lnTo>
                  <a:pt x="1972872" y="4545620"/>
                </a:lnTo>
                <a:lnTo>
                  <a:pt x="1707093" y="4555779"/>
                </a:lnTo>
                <a:lnTo>
                  <a:pt x="1441314" y="4564537"/>
                </a:lnTo>
                <a:lnTo>
                  <a:pt x="1177974" y="4572944"/>
                </a:lnTo>
                <a:lnTo>
                  <a:pt x="918291" y="4576798"/>
                </a:lnTo>
                <a:lnTo>
                  <a:pt x="743501" y="4579627"/>
                </a:lnTo>
                <a:lnTo>
                  <a:pt x="0" y="4579627"/>
                </a:lnTo>
                <a:close/>
              </a:path>
            </a:pathLst>
          </a:custGeom>
        </p:spPr>
      </p:pic>
      <p:pic>
        <p:nvPicPr>
          <p:cNvPr id="7" name="Εικόνα 7" descr="Εικόνα που περιέχει φαγητό, πιάτο, πίνακας, φρούτο&#10;&#10;Περιγραφή που δημιουργήθηκε αυτόματα">
            <a:extLst>
              <a:ext uri="{FF2B5EF4-FFF2-40B4-BE49-F238E27FC236}">
                <a16:creationId xmlns:a16="http://schemas.microsoft.com/office/drawing/2014/main" xmlns="" id="{7094ABE9-46C6-4253-93FB-8424CB60FCF1}"/>
              </a:ext>
            </a:extLst>
          </p:cNvPr>
          <p:cNvPicPr>
            <a:picLocks noChangeAspect="1"/>
          </p:cNvPicPr>
          <p:nvPr/>
        </p:nvPicPr>
        <p:blipFill rotWithShape="1">
          <a:blip r:embed="rId10"/>
          <a:srcRect l="9023" r="2" b="2"/>
          <a:stretch/>
        </p:blipFill>
        <p:spPr>
          <a:xfrm>
            <a:off x="9147352" y="10"/>
            <a:ext cx="3044648" cy="4477100"/>
          </a:xfrm>
          <a:custGeom>
            <a:avLst/>
            <a:gdLst/>
            <a:ahLst/>
            <a:cxnLst/>
            <a:rect l="l" t="t" r="r" b="b"/>
            <a:pathLst>
              <a:path w="3044648" h="4477110">
                <a:moveTo>
                  <a:pt x="0" y="0"/>
                </a:moveTo>
                <a:lnTo>
                  <a:pt x="3044648" y="0"/>
                </a:lnTo>
                <a:lnTo>
                  <a:pt x="3044648" y="4057991"/>
                </a:lnTo>
                <a:lnTo>
                  <a:pt x="2767898" y="4110187"/>
                </a:lnTo>
                <a:lnTo>
                  <a:pt x="2492365" y="4159931"/>
                </a:lnTo>
                <a:lnTo>
                  <a:pt x="2215614" y="4208624"/>
                </a:lnTo>
                <a:lnTo>
                  <a:pt x="1937643" y="4250310"/>
                </a:lnTo>
                <a:lnTo>
                  <a:pt x="1660892" y="4292347"/>
                </a:lnTo>
                <a:lnTo>
                  <a:pt x="1382921" y="4331582"/>
                </a:lnTo>
                <a:lnTo>
                  <a:pt x="1108608" y="4365211"/>
                </a:lnTo>
                <a:lnTo>
                  <a:pt x="830637" y="4397089"/>
                </a:lnTo>
                <a:lnTo>
                  <a:pt x="553886" y="4426165"/>
                </a:lnTo>
                <a:lnTo>
                  <a:pt x="282011" y="4451387"/>
                </a:lnTo>
                <a:lnTo>
                  <a:pt x="6479" y="4476609"/>
                </a:lnTo>
                <a:lnTo>
                  <a:pt x="0" y="4477110"/>
                </a:lnTo>
                <a:close/>
              </a:path>
            </a:pathLst>
          </a:custGeom>
        </p:spPr>
      </p:pic>
      <p:sp>
        <p:nvSpPr>
          <p:cNvPr id="24" name="Freeform 16">
            <a:extLst>
              <a:ext uri="{FF2B5EF4-FFF2-40B4-BE49-F238E27FC236}">
                <a16:creationId xmlns:a16="http://schemas.microsoft.com/office/drawing/2014/main" xmlns="" id="{E4F17063-EDA4-417B-946F-BA357F3B3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Freeform: Shape 25">
            <a:extLst>
              <a:ext uri="{FF2B5EF4-FFF2-40B4-BE49-F238E27FC236}">
                <a16:creationId xmlns:a16="http://schemas.microsoft.com/office/drawing/2014/main" xmlns="" id="{D36F3EEA-55D4-4677-80E7-92D00B8F34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a:extLst>
              <a:ext uri="{FF2B5EF4-FFF2-40B4-BE49-F238E27FC236}">
                <a16:creationId xmlns:a16="http://schemas.microsoft.com/office/drawing/2014/main" xmlns="" id="{AE6A2F03-5CFE-4A7C-BDD9-367D99908BF6}"/>
              </a:ext>
            </a:extLst>
          </p:cNvPr>
          <p:cNvSpPr>
            <a:spLocks noGrp="1"/>
          </p:cNvSpPr>
          <p:nvPr>
            <p:ph type="title"/>
          </p:nvPr>
        </p:nvSpPr>
        <p:spPr>
          <a:xfrm>
            <a:off x="636916" y="4854346"/>
            <a:ext cx="10407602" cy="868026"/>
          </a:xfrm>
        </p:spPr>
        <p:txBody>
          <a:bodyPr vert="horz" lIns="91440" tIns="45720" rIns="91440" bIns="45720" rtlCol="0" anchor="b">
            <a:normAutofit/>
          </a:bodyPr>
          <a:lstStyle/>
          <a:p>
            <a:r>
              <a:rPr lang="en-US" sz="4800" u="sng">
                <a:solidFill>
                  <a:srgbClr val="EBEBEB"/>
                </a:solidFill>
              </a:rPr>
              <a:t>Διάφορα φαγητά της Φινλανδίας</a:t>
            </a:r>
          </a:p>
        </p:txBody>
      </p:sp>
    </p:spTree>
    <p:extLst>
      <p:ext uri="{BB962C8B-B14F-4D97-AF65-F5344CB8AC3E}">
        <p14:creationId xmlns:p14="http://schemas.microsoft.com/office/powerpoint/2010/main" xmlns="" val="2857203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B01F086-C894-4D18-A553-5D3039A80D0C}"/>
              </a:ext>
            </a:extLst>
          </p:cNvPr>
          <p:cNvSpPr>
            <a:spLocks noGrp="1"/>
          </p:cNvSpPr>
          <p:nvPr>
            <p:ph type="title"/>
          </p:nvPr>
        </p:nvSpPr>
        <p:spPr/>
        <p:txBody>
          <a:bodyPr/>
          <a:lstStyle/>
          <a:p>
            <a:r>
              <a:rPr lang="el-GR" dirty="0"/>
              <a:t>                       </a:t>
            </a:r>
            <a:r>
              <a:rPr lang="el-GR" b="1" u="sng" dirty="0"/>
              <a:t>ΠΗΓΕΣ</a:t>
            </a:r>
          </a:p>
        </p:txBody>
      </p:sp>
      <p:sp>
        <p:nvSpPr>
          <p:cNvPr id="3" name="Θέση περιεχομένου 2">
            <a:extLst>
              <a:ext uri="{FF2B5EF4-FFF2-40B4-BE49-F238E27FC236}">
                <a16:creationId xmlns:a16="http://schemas.microsoft.com/office/drawing/2014/main" xmlns="" id="{EE165A79-9886-41AC-848E-9A054AF84EF3}"/>
              </a:ext>
            </a:extLst>
          </p:cNvPr>
          <p:cNvSpPr>
            <a:spLocks noGrp="1"/>
          </p:cNvSpPr>
          <p:nvPr>
            <p:ph idx="1"/>
          </p:nvPr>
        </p:nvSpPr>
        <p:spPr/>
        <p:txBody>
          <a:bodyPr vert="horz" lIns="91440" tIns="45720" rIns="91440" bIns="45720" rtlCol="0" anchor="t">
            <a:normAutofit/>
          </a:bodyPr>
          <a:lstStyle/>
          <a:p>
            <a:r>
              <a:rPr lang="el-GR" dirty="0">
                <a:ea typeface="+mj-lt"/>
                <a:cs typeface="+mj-lt"/>
                <a:hlinkClick r:id="rId2"/>
              </a:rPr>
              <a:t>Φινλανδία - Βικιπαίδεια (wikipedia.org)</a:t>
            </a:r>
          </a:p>
          <a:p>
            <a:pPr>
              <a:buClr>
                <a:srgbClr val="8AD0D6"/>
              </a:buClr>
            </a:pPr>
            <a:r>
              <a:rPr lang="el-GR" dirty="0">
                <a:ea typeface="+mj-lt"/>
                <a:cs typeface="+mj-lt"/>
                <a:hlinkClick r:id="rId3"/>
              </a:rPr>
              <a:t>https://happytraveller.gr/paradosiaka-piata-finlandia</a:t>
            </a:r>
            <a:endParaRPr lang="el-GR" dirty="0">
              <a:ea typeface="+mj-lt"/>
              <a:cs typeface="+mj-lt"/>
            </a:endParaRPr>
          </a:p>
          <a:p>
            <a:pPr>
              <a:buClr>
                <a:srgbClr val="8AD0D6"/>
              </a:buClr>
            </a:pPr>
            <a:r>
              <a:rPr lang="el-GR" dirty="0">
                <a:ea typeface="+mj-lt"/>
                <a:cs typeface="+mj-lt"/>
                <a:hlinkClick r:id="rId4"/>
              </a:rPr>
              <a:t>https://www.tripadvisor.com.gr/Attractions-g189896-Activities-Finland.html</a:t>
            </a:r>
          </a:p>
          <a:p>
            <a:pPr>
              <a:buClr>
                <a:srgbClr val="8AD0D6"/>
              </a:buClr>
            </a:pPr>
            <a:r>
              <a:rPr lang="el-GR" dirty="0">
                <a:ea typeface="+mj-lt"/>
                <a:cs typeface="+mj-lt"/>
                <a:hlinkClick r:id="rId5"/>
              </a:rPr>
              <a:t>https://www.olivemagazine.gr/γαστρονομικά/ταξιδεύοντας</a:t>
            </a:r>
            <a:endParaRPr lang="el-GR" dirty="0">
              <a:ea typeface="+mj-lt"/>
              <a:cs typeface="+mj-lt"/>
            </a:endParaRPr>
          </a:p>
          <a:p>
            <a:pPr>
              <a:buClr>
                <a:srgbClr val="8AD0D6"/>
              </a:buClr>
            </a:pPr>
            <a:r>
              <a:rPr lang="el-GR" dirty="0">
                <a:ea typeface="+mj-lt"/>
                <a:cs typeface="+mj-lt"/>
                <a:hlinkClick r:id="rId6"/>
              </a:rPr>
              <a:t>https://www.newsbeast.gr/travel/arthro/2026791/</a:t>
            </a:r>
            <a:r>
              <a:rPr lang="el-GR" dirty="0">
                <a:ea typeface="+mj-lt"/>
                <a:cs typeface="+mj-lt"/>
              </a:rPr>
              <a:t>...</a:t>
            </a:r>
          </a:p>
          <a:p>
            <a:pPr>
              <a:buClr>
                <a:srgbClr val="8AD0D6"/>
              </a:buClr>
            </a:pPr>
            <a:endParaRPr lang="el-GR" dirty="0">
              <a:ea typeface="+mj-lt"/>
              <a:cs typeface="+mj-lt"/>
            </a:endParaRPr>
          </a:p>
          <a:p>
            <a:pPr>
              <a:buClr>
                <a:srgbClr val="8AD0D6"/>
              </a:buClr>
            </a:pPr>
            <a:endParaRPr lang="el-GR" dirty="0">
              <a:ea typeface="+mj-lt"/>
              <a:cs typeface="+mj-lt"/>
            </a:endParaRPr>
          </a:p>
          <a:p>
            <a:pPr marL="0" indent="0">
              <a:buClr>
                <a:srgbClr val="8AD0D6"/>
              </a:buClr>
              <a:buNone/>
            </a:pPr>
            <a:endParaRPr lang="el-GR" dirty="0">
              <a:ea typeface="+mj-lt"/>
              <a:cs typeface="+mj-lt"/>
            </a:endParaRPr>
          </a:p>
          <a:p>
            <a:pPr>
              <a:buClr>
                <a:srgbClr val="8AD0D6"/>
              </a:buClr>
            </a:pPr>
            <a:endParaRPr lang="el-GR" dirty="0">
              <a:ea typeface="+mj-lt"/>
              <a:cs typeface="+mj-lt"/>
            </a:endParaRPr>
          </a:p>
          <a:p>
            <a:pPr>
              <a:buClr>
                <a:srgbClr val="8AD0D6"/>
              </a:buClr>
            </a:pPr>
            <a:endParaRPr lang="el-GR" dirty="0">
              <a:ea typeface="+mj-lt"/>
              <a:cs typeface="+mj-lt"/>
            </a:endParaRPr>
          </a:p>
          <a:p>
            <a:pPr marL="0" indent="0">
              <a:buClr>
                <a:srgbClr val="8AD0D6"/>
              </a:buClr>
              <a:buNone/>
            </a:pPr>
            <a:endParaRPr lang="el-GR" dirty="0">
              <a:ea typeface="+mj-lt"/>
              <a:cs typeface="+mj-lt"/>
            </a:endParaRPr>
          </a:p>
          <a:p>
            <a:pPr>
              <a:buClr>
                <a:srgbClr val="8AD0D6"/>
              </a:buClr>
            </a:pPr>
            <a:endParaRPr lang="el-GR" dirty="0">
              <a:ea typeface="+mj-lt"/>
              <a:cs typeface="+mj-lt"/>
            </a:endParaRPr>
          </a:p>
          <a:p>
            <a:pPr>
              <a:buClr>
                <a:srgbClr val="8AD0D6"/>
              </a:buClr>
            </a:pPr>
            <a:endParaRPr lang="el-GR" dirty="0">
              <a:ea typeface="+mj-lt"/>
              <a:cs typeface="+mj-lt"/>
            </a:endParaRPr>
          </a:p>
          <a:p>
            <a:pPr marL="0" indent="0">
              <a:buClr>
                <a:srgbClr val="8AD0D6"/>
              </a:buClr>
              <a:buNone/>
            </a:pPr>
            <a:endParaRPr lang="el-GR" dirty="0">
              <a:ea typeface="+mj-lt"/>
              <a:cs typeface="+mj-lt"/>
            </a:endParaRPr>
          </a:p>
        </p:txBody>
      </p:sp>
    </p:spTree>
    <p:extLst>
      <p:ext uri="{BB962C8B-B14F-4D97-AF65-F5344CB8AC3E}">
        <p14:creationId xmlns:p14="http://schemas.microsoft.com/office/powerpoint/2010/main" xmlns="" val="2657851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AF14C9D-66A0-4B3B-A4B8-A8346EE2219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1E338CCB-B235-43F2-9586-D1AB7E0EE78C}"/>
              </a:ext>
            </a:extLst>
          </p:cNvPr>
          <p:cNvSpPr>
            <a:spLocks noGrp="1"/>
          </p:cNvSpPr>
          <p:nvPr>
            <p:ph idx="1"/>
          </p:nvPr>
        </p:nvSpPr>
        <p:spPr/>
        <p:txBody>
          <a:bodyPr vert="horz" lIns="91440" tIns="45720" rIns="91440" bIns="45720" rtlCol="0" anchor="t">
            <a:normAutofit/>
          </a:bodyPr>
          <a:lstStyle/>
          <a:p>
            <a:pPr marL="0" indent="0">
              <a:buNone/>
            </a:pPr>
            <a:r>
              <a:rPr lang="el-GR" b="1" dirty="0"/>
              <a:t>Το εικονικό ταξίδι τελείωσε! Μας μένει μόνο να το πραγματοποιήσουμε και στην πράξη κάνοντας όλοι τα όνειρα μας πραγματικότητα! Καλά ταξίδια, λοιπόν, στους ξεχωριστούς προορισμούς του πλανήτη μας...</a:t>
            </a:r>
          </a:p>
          <a:p>
            <a:pPr>
              <a:buClr>
                <a:srgbClr val="8AD0D6"/>
              </a:buClr>
            </a:pPr>
            <a:endParaRPr lang="el-GR" b="1" dirty="0"/>
          </a:p>
          <a:p>
            <a:pPr>
              <a:buClr>
                <a:srgbClr val="8AD0D6"/>
              </a:buClr>
            </a:pPr>
            <a:endParaRPr lang="el-GR" b="1" dirty="0"/>
          </a:p>
          <a:p>
            <a:pPr>
              <a:buClr>
                <a:srgbClr val="8AD0D6"/>
              </a:buClr>
            </a:pPr>
            <a:endParaRPr lang="el-GR" b="1" dirty="0"/>
          </a:p>
          <a:p>
            <a:pPr marL="0" indent="0">
              <a:buClr>
                <a:srgbClr val="8AD0D6"/>
              </a:buClr>
              <a:buNone/>
            </a:pPr>
            <a:r>
              <a:rPr lang="el-GR" b="1" dirty="0"/>
              <a:t>                                                                                 </a:t>
            </a:r>
            <a:r>
              <a:rPr lang="el-GR" b="1" dirty="0" err="1"/>
              <a:t>Πέγκυ</a:t>
            </a:r>
            <a:r>
              <a:rPr lang="el-GR" b="1" dirty="0"/>
              <a:t> Μάγουλα </a:t>
            </a:r>
          </a:p>
          <a:p>
            <a:pPr marL="0" indent="0">
              <a:buNone/>
            </a:pPr>
            <a:r>
              <a:rPr lang="el-GR" b="1" dirty="0"/>
              <a:t>                                                                                         Β3' </a:t>
            </a:r>
          </a:p>
          <a:p>
            <a:pPr marL="0" indent="0">
              <a:buNone/>
            </a:pPr>
            <a:r>
              <a:rPr lang="el-GR" b="1" dirty="0"/>
              <a:t>                                                                                   2020-2021</a:t>
            </a:r>
          </a:p>
        </p:txBody>
      </p:sp>
      <p:pic>
        <p:nvPicPr>
          <p:cNvPr id="4" name="Εικόνα 4" descr="Εικόνα που περιέχει υπαίθριος, αεροπλάνο, πέταγμα, μεταφορά&#10;&#10;Περιγραφή που δημιουργήθηκε αυτόματα">
            <a:extLst>
              <a:ext uri="{FF2B5EF4-FFF2-40B4-BE49-F238E27FC236}">
                <a16:creationId xmlns:a16="http://schemas.microsoft.com/office/drawing/2014/main" xmlns="" id="{9077F868-DAAF-4167-BE72-3FB59A27CB96}"/>
              </a:ext>
            </a:extLst>
          </p:cNvPr>
          <p:cNvPicPr>
            <a:picLocks noChangeAspect="1"/>
          </p:cNvPicPr>
          <p:nvPr/>
        </p:nvPicPr>
        <p:blipFill>
          <a:blip r:embed="rId2"/>
          <a:stretch>
            <a:fillRect/>
          </a:stretch>
        </p:blipFill>
        <p:spPr>
          <a:xfrm>
            <a:off x="486427" y="4516968"/>
            <a:ext cx="3275555" cy="1968091"/>
          </a:xfrm>
          <a:prstGeom prst="rect">
            <a:avLst/>
          </a:prstGeom>
        </p:spPr>
      </p:pic>
    </p:spTree>
    <p:extLst>
      <p:ext uri="{BB962C8B-B14F-4D97-AF65-F5344CB8AC3E}">
        <p14:creationId xmlns:p14="http://schemas.microsoft.com/office/powerpoint/2010/main" xmlns="" val="2040388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F7CED8-414A-4E61-9B40-88962B9636CF}"/>
              </a:ext>
            </a:extLst>
          </p:cNvPr>
          <p:cNvSpPr>
            <a:spLocks noGrp="1"/>
          </p:cNvSpPr>
          <p:nvPr>
            <p:ph type="title"/>
          </p:nvPr>
        </p:nvSpPr>
        <p:spPr>
          <a:xfrm>
            <a:off x="648930" y="629266"/>
            <a:ext cx="9252154" cy="1223983"/>
          </a:xfrm>
        </p:spPr>
        <p:txBody>
          <a:bodyPr>
            <a:normAutofit/>
          </a:bodyPr>
          <a:lstStyle/>
          <a:p>
            <a:r>
              <a:rPr lang="en-US"/>
              <a:t>ΓΕΝΙΚΕΣ ΠΛΗΡΟΦΟΡΙΕΣ</a:t>
            </a:r>
          </a:p>
        </p:txBody>
      </p:sp>
      <p:sp>
        <p:nvSpPr>
          <p:cNvPr id="3" name="Content Placeholder 2">
            <a:extLst>
              <a:ext uri="{FF2B5EF4-FFF2-40B4-BE49-F238E27FC236}">
                <a16:creationId xmlns:a16="http://schemas.microsoft.com/office/drawing/2014/main" xmlns="" id="{B9C7925A-AF99-4541-96E6-496B08566593}"/>
              </a:ext>
            </a:extLst>
          </p:cNvPr>
          <p:cNvSpPr>
            <a:spLocks noGrp="1"/>
          </p:cNvSpPr>
          <p:nvPr>
            <p:ph idx="1"/>
          </p:nvPr>
        </p:nvSpPr>
        <p:spPr>
          <a:xfrm>
            <a:off x="1103311" y="2052214"/>
            <a:ext cx="4338409" cy="4196185"/>
          </a:xfrm>
        </p:spPr>
        <p:txBody>
          <a:bodyPr vert="horz" lIns="91440" tIns="45720" rIns="91440" bIns="45720" rtlCol="0">
            <a:normAutofit/>
          </a:bodyPr>
          <a:lstStyle/>
          <a:p>
            <a:pPr>
              <a:lnSpc>
                <a:spcPct val="90000"/>
              </a:lnSpc>
            </a:pPr>
            <a:r>
              <a:rPr lang="en-US" sz="1700" b="1"/>
              <a:t>• </a:t>
            </a:r>
            <a:r>
              <a:rPr lang="en-US" sz="1700" b="1" err="1"/>
              <a:t>Είν</a:t>
            </a:r>
            <a:r>
              <a:rPr lang="en-US" sz="1700" b="1"/>
              <a:t>αι </a:t>
            </a:r>
            <a:r>
              <a:rPr lang="en-US" sz="1700" b="1" err="1"/>
              <a:t>χώρ</a:t>
            </a:r>
            <a:r>
              <a:rPr lang="en-US" sz="1700" b="1"/>
              <a:t>α </a:t>
            </a:r>
            <a:r>
              <a:rPr lang="en-US" sz="1700" b="1" err="1"/>
              <a:t>της</a:t>
            </a:r>
            <a:r>
              <a:rPr lang="en-US" sz="1700" b="1"/>
              <a:t> </a:t>
            </a:r>
            <a:r>
              <a:rPr lang="en-US" sz="1700" b="1" err="1"/>
              <a:t>Βόρει</a:t>
            </a:r>
            <a:r>
              <a:rPr lang="en-US" sz="1700" b="1"/>
              <a:t>ας </a:t>
            </a:r>
            <a:r>
              <a:rPr lang="en-US" sz="1700" b="1" err="1"/>
              <a:t>Ευρώ</a:t>
            </a:r>
            <a:r>
              <a:rPr lang="en-US" sz="1700" b="1"/>
              <a:t>π</a:t>
            </a:r>
            <a:r>
              <a:rPr lang="en-US" sz="1700" b="1" err="1"/>
              <a:t>ης</a:t>
            </a:r>
            <a:r>
              <a:rPr lang="en-US" sz="1700" b="1"/>
              <a:t>.</a:t>
            </a:r>
          </a:p>
          <a:p>
            <a:pPr>
              <a:lnSpc>
                <a:spcPct val="90000"/>
              </a:lnSpc>
              <a:buClr>
                <a:srgbClr val="F7F7F7"/>
              </a:buClr>
            </a:pPr>
            <a:r>
              <a:rPr lang="en-US" sz="1700" b="1"/>
              <a:t>• </a:t>
            </a:r>
            <a:r>
              <a:rPr lang="en-US" sz="1700" b="1" err="1"/>
              <a:t>Βρίσκετ</a:t>
            </a:r>
            <a:r>
              <a:rPr lang="en-US" sz="1700" b="1"/>
              <a:t>αι α</a:t>
            </a:r>
            <a:r>
              <a:rPr lang="en-US" sz="1700" b="1" err="1"/>
              <a:t>νάμεσ</a:t>
            </a:r>
            <a:r>
              <a:rPr lang="en-US" sz="1700" b="1"/>
              <a:t>α </a:t>
            </a:r>
            <a:r>
              <a:rPr lang="en-US" sz="1700" b="1" err="1"/>
              <a:t>στην</a:t>
            </a:r>
            <a:r>
              <a:rPr lang="en-US" sz="1700" b="1"/>
              <a:t> </a:t>
            </a:r>
            <a:r>
              <a:rPr lang="en-US" sz="1700" b="1" err="1"/>
              <a:t>Νορ</a:t>
            </a:r>
            <a:r>
              <a:rPr lang="en-US" sz="1700" b="1"/>
              <a:t>β</a:t>
            </a:r>
            <a:r>
              <a:rPr lang="en-US" sz="1700" b="1" err="1"/>
              <a:t>ηγί</a:t>
            </a:r>
            <a:r>
              <a:rPr lang="en-US" sz="1700" b="1"/>
              <a:t>α, </a:t>
            </a:r>
            <a:r>
              <a:rPr lang="en-US" sz="1700" b="1" err="1"/>
              <a:t>Σουηδί</a:t>
            </a:r>
            <a:r>
              <a:rPr lang="en-US" sz="1700" b="1"/>
              <a:t>α α</a:t>
            </a:r>
            <a:r>
              <a:rPr lang="en-US" sz="1700" b="1" err="1"/>
              <a:t>λλά</a:t>
            </a:r>
            <a:r>
              <a:rPr lang="en-US" sz="1700" b="1"/>
              <a:t> και </a:t>
            </a:r>
            <a:r>
              <a:rPr lang="en-US" sz="1700" b="1" err="1"/>
              <a:t>Ρωσί</a:t>
            </a:r>
            <a:r>
              <a:rPr lang="en-US" sz="1700" b="1"/>
              <a:t>α.</a:t>
            </a:r>
          </a:p>
          <a:p>
            <a:pPr>
              <a:lnSpc>
                <a:spcPct val="90000"/>
              </a:lnSpc>
              <a:buClr>
                <a:srgbClr val="F7F7F7"/>
              </a:buClr>
            </a:pPr>
            <a:r>
              <a:rPr lang="en-US" sz="1700" b="1"/>
              <a:t>• </a:t>
            </a:r>
            <a:r>
              <a:rPr lang="en-US" sz="1700" b="1" err="1"/>
              <a:t>Βρέχετ</a:t>
            </a:r>
            <a:r>
              <a:rPr lang="en-US" sz="1700" b="1"/>
              <a:t>αι από </a:t>
            </a:r>
            <a:r>
              <a:rPr lang="en-US" sz="1700" b="1" err="1"/>
              <a:t>την</a:t>
            </a:r>
            <a:r>
              <a:rPr lang="en-US" sz="1700" b="1"/>
              <a:t> Βα</a:t>
            </a:r>
            <a:r>
              <a:rPr lang="en-US" sz="1700" b="1" err="1"/>
              <a:t>λτική</a:t>
            </a:r>
            <a:r>
              <a:rPr lang="en-US" sz="1700" b="1"/>
              <a:t> </a:t>
            </a:r>
            <a:r>
              <a:rPr lang="en-US" sz="1700" b="1" err="1"/>
              <a:t>Θάλ</a:t>
            </a:r>
            <a:r>
              <a:rPr lang="en-US" sz="1700" b="1"/>
              <a:t>α</a:t>
            </a:r>
            <a:r>
              <a:rPr lang="en-US" sz="1700" b="1" err="1"/>
              <a:t>σσ</a:t>
            </a:r>
            <a:r>
              <a:rPr lang="en-US" sz="1700" b="1"/>
              <a:t>α.</a:t>
            </a:r>
          </a:p>
          <a:p>
            <a:pPr>
              <a:lnSpc>
                <a:spcPct val="90000"/>
              </a:lnSpc>
              <a:buClr>
                <a:srgbClr val="F7F7F7"/>
              </a:buClr>
            </a:pPr>
            <a:r>
              <a:rPr lang="en-US" sz="1700" b="1"/>
              <a:t>• </a:t>
            </a:r>
            <a:r>
              <a:rPr lang="en-US" sz="1700" b="1">
                <a:ea typeface="+mj-lt"/>
                <a:cs typeface="+mj-lt"/>
              </a:rPr>
              <a:t> </a:t>
            </a:r>
            <a:r>
              <a:rPr lang="en-US" sz="1700" b="1" err="1">
                <a:ea typeface="+mj-lt"/>
                <a:cs typeface="+mj-lt"/>
              </a:rPr>
              <a:t>Έχει</a:t>
            </a:r>
            <a:r>
              <a:rPr lang="en-US" sz="1700" b="1">
                <a:ea typeface="+mj-lt"/>
                <a:cs typeface="+mj-lt"/>
              </a:rPr>
              <a:t> </a:t>
            </a:r>
            <a:r>
              <a:rPr lang="en-US" sz="1700" b="1" err="1">
                <a:ea typeface="+mj-lt"/>
                <a:cs typeface="+mj-lt"/>
              </a:rPr>
              <a:t>έκτ</a:t>
            </a:r>
            <a:r>
              <a:rPr lang="en-US" sz="1700" b="1">
                <a:ea typeface="+mj-lt"/>
                <a:cs typeface="+mj-lt"/>
              </a:rPr>
              <a:t>α</a:t>
            </a:r>
            <a:r>
              <a:rPr lang="en-US" sz="1700" b="1" err="1">
                <a:ea typeface="+mj-lt"/>
                <a:cs typeface="+mj-lt"/>
              </a:rPr>
              <a:t>ση</a:t>
            </a:r>
            <a:r>
              <a:rPr lang="en-US" sz="1700" b="1">
                <a:ea typeface="+mj-lt"/>
                <a:cs typeface="+mj-lt"/>
              </a:rPr>
              <a:t> 338.145 </a:t>
            </a:r>
            <a:r>
              <a:rPr lang="en-US" sz="1700" b="1" err="1">
                <a:ea typeface="+mj-lt"/>
                <a:cs typeface="+mj-lt"/>
              </a:rPr>
              <a:t>τετρ</a:t>
            </a:r>
            <a:r>
              <a:rPr lang="en-US" sz="1700" b="1">
                <a:ea typeface="+mj-lt"/>
                <a:cs typeface="+mj-lt"/>
              </a:rPr>
              <a:t>. </a:t>
            </a:r>
            <a:r>
              <a:rPr lang="en-US" sz="1700" b="1" err="1">
                <a:ea typeface="+mj-lt"/>
                <a:cs typeface="+mj-lt"/>
              </a:rPr>
              <a:t>Χιλιόμετρ</a:t>
            </a:r>
            <a:r>
              <a:rPr lang="en-US" sz="1700" b="1">
                <a:ea typeface="+mj-lt"/>
                <a:cs typeface="+mj-lt"/>
              </a:rPr>
              <a:t>α και 5.528.442 κα</a:t>
            </a:r>
            <a:r>
              <a:rPr lang="en-US" sz="1700" b="1" err="1">
                <a:ea typeface="+mj-lt"/>
                <a:cs typeface="+mj-lt"/>
              </a:rPr>
              <a:t>τοίκους</a:t>
            </a:r>
            <a:r>
              <a:rPr lang="en-US" sz="1700" b="1">
                <a:ea typeface="+mj-lt"/>
                <a:cs typeface="+mj-lt"/>
              </a:rPr>
              <a:t>.</a:t>
            </a:r>
          </a:p>
          <a:p>
            <a:pPr>
              <a:lnSpc>
                <a:spcPct val="90000"/>
              </a:lnSpc>
              <a:buClr>
                <a:srgbClr val="F7F7F7"/>
              </a:buClr>
            </a:pPr>
            <a:r>
              <a:rPr lang="en-US" sz="1700" b="1"/>
              <a:t>• </a:t>
            </a:r>
            <a:r>
              <a:rPr lang="en-US" sz="1700" b="1" err="1">
                <a:ea typeface="+mj-lt"/>
                <a:cs typeface="+mj-lt"/>
              </a:rPr>
              <a:t>Πρωτεύουσ</a:t>
            </a:r>
            <a:r>
              <a:rPr lang="en-US" sz="1700" b="1">
                <a:ea typeface="+mj-lt"/>
                <a:cs typeface="+mj-lt"/>
              </a:rPr>
              <a:t>α </a:t>
            </a:r>
            <a:r>
              <a:rPr lang="en-US" sz="1700" b="1" err="1">
                <a:ea typeface="+mj-lt"/>
                <a:cs typeface="+mj-lt"/>
              </a:rPr>
              <a:t>του</a:t>
            </a:r>
            <a:r>
              <a:rPr lang="en-US" sz="1700" b="1">
                <a:ea typeface="+mj-lt"/>
                <a:cs typeface="+mj-lt"/>
              </a:rPr>
              <a:t> </a:t>
            </a:r>
            <a:r>
              <a:rPr lang="en-US" sz="1700" b="1" err="1">
                <a:ea typeface="+mj-lt"/>
                <a:cs typeface="+mj-lt"/>
              </a:rPr>
              <a:t>κράτους</a:t>
            </a:r>
            <a:r>
              <a:rPr lang="en-US" sz="1700" b="1">
                <a:ea typeface="+mj-lt"/>
                <a:cs typeface="+mj-lt"/>
              </a:rPr>
              <a:t> </a:t>
            </a:r>
            <a:r>
              <a:rPr lang="en-US" sz="1700" b="1" err="1">
                <a:ea typeface="+mj-lt"/>
                <a:cs typeface="+mj-lt"/>
              </a:rPr>
              <a:t>είν</a:t>
            </a:r>
            <a:r>
              <a:rPr lang="en-US" sz="1700" b="1">
                <a:ea typeface="+mj-lt"/>
                <a:cs typeface="+mj-lt"/>
              </a:rPr>
              <a:t>αι </a:t>
            </a:r>
            <a:r>
              <a:rPr lang="en-US" sz="1700" b="1" err="1">
                <a:ea typeface="+mj-lt"/>
                <a:cs typeface="+mj-lt"/>
              </a:rPr>
              <a:t>το</a:t>
            </a:r>
            <a:r>
              <a:rPr lang="en-US" sz="1700" b="1">
                <a:ea typeface="+mj-lt"/>
                <a:cs typeface="+mj-lt"/>
              </a:rPr>
              <a:t> </a:t>
            </a:r>
            <a:r>
              <a:rPr lang="en-US" sz="1700" b="1" err="1">
                <a:ea typeface="+mj-lt"/>
                <a:cs typeface="+mj-lt"/>
              </a:rPr>
              <a:t>Ελσίνκι</a:t>
            </a:r>
            <a:r>
              <a:rPr lang="en-US" sz="1700" b="1">
                <a:ea typeface="+mj-lt"/>
                <a:cs typeface="+mj-lt"/>
              </a:rPr>
              <a:t>. </a:t>
            </a:r>
          </a:p>
          <a:p>
            <a:pPr>
              <a:lnSpc>
                <a:spcPct val="90000"/>
              </a:lnSpc>
              <a:buClr>
                <a:srgbClr val="F7F7F7"/>
              </a:buClr>
            </a:pPr>
            <a:r>
              <a:rPr lang="en-US" sz="1700" b="1"/>
              <a:t>• </a:t>
            </a:r>
            <a:r>
              <a:rPr lang="en-US" sz="1700" b="1" err="1"/>
              <a:t>Πολίτευμ</a:t>
            </a:r>
            <a:r>
              <a:rPr lang="en-US" sz="1700" b="1"/>
              <a:t>α: </a:t>
            </a:r>
            <a:r>
              <a:rPr lang="en-US" sz="1700" b="1" err="1"/>
              <a:t>Προεδρευόμενη</a:t>
            </a:r>
            <a:r>
              <a:rPr lang="en-US" sz="1700" b="1"/>
              <a:t> Κοινοβουλευτική </a:t>
            </a:r>
            <a:r>
              <a:rPr lang="en-US" sz="1700" b="1" err="1"/>
              <a:t>Δημοκρ</a:t>
            </a:r>
            <a:r>
              <a:rPr lang="en-US" sz="1700" b="1"/>
              <a:t>α</a:t>
            </a:r>
            <a:r>
              <a:rPr lang="en-US" sz="1700" b="1" err="1"/>
              <a:t>τί</a:t>
            </a:r>
            <a:r>
              <a:rPr lang="en-US" sz="1700" b="1"/>
              <a:t>α.</a:t>
            </a:r>
          </a:p>
          <a:p>
            <a:pPr marL="0" indent="0">
              <a:lnSpc>
                <a:spcPct val="90000"/>
              </a:lnSpc>
              <a:buClr>
                <a:srgbClr val="F7F7F7"/>
              </a:buClr>
              <a:buNone/>
            </a:pPr>
            <a:r>
              <a:rPr lang="en-US" sz="1700" b="1"/>
              <a:t>    • </a:t>
            </a:r>
            <a:r>
              <a:rPr lang="en-US" sz="1700" b="1" err="1"/>
              <a:t>Νόμισμ</a:t>
            </a:r>
            <a:r>
              <a:rPr lang="en-US" sz="1700" b="1"/>
              <a:t>α: </a:t>
            </a:r>
            <a:r>
              <a:rPr lang="en-US" sz="1700" b="1" err="1"/>
              <a:t>Ευρώ</a:t>
            </a:r>
            <a:r>
              <a:rPr lang="en-US" sz="1700" b="1"/>
              <a:t> ( € )</a:t>
            </a:r>
          </a:p>
          <a:p>
            <a:pPr marL="0" indent="0">
              <a:lnSpc>
                <a:spcPct val="90000"/>
              </a:lnSpc>
              <a:buNone/>
            </a:pPr>
            <a:r>
              <a:rPr lang="en-US" sz="1700" b="1"/>
              <a:t>    • </a:t>
            </a:r>
            <a:r>
              <a:rPr lang="en-US" sz="1700" b="1" err="1"/>
              <a:t>Γλώσσες</a:t>
            </a:r>
            <a:r>
              <a:rPr lang="en-US" sz="1700" b="1"/>
              <a:t>: </a:t>
            </a:r>
            <a:r>
              <a:rPr lang="en-US" sz="1700" b="1" err="1"/>
              <a:t>Φινλ</a:t>
            </a:r>
            <a:r>
              <a:rPr lang="en-US" sz="1700" b="1"/>
              <a:t>α</a:t>
            </a:r>
            <a:r>
              <a:rPr lang="en-US" sz="1700" b="1" err="1"/>
              <a:t>νδικά</a:t>
            </a:r>
            <a:r>
              <a:rPr lang="en-US" sz="1700" b="1"/>
              <a:t> και </a:t>
            </a:r>
            <a:r>
              <a:rPr lang="en-US" sz="1700" b="1" err="1"/>
              <a:t>Σουηδικά</a:t>
            </a:r>
            <a:r>
              <a:rPr lang="en-US" sz="1700" b="1"/>
              <a:t>.</a:t>
            </a:r>
          </a:p>
        </p:txBody>
      </p:sp>
      <p:pic>
        <p:nvPicPr>
          <p:cNvPr id="4" name="Εικόνα 4">
            <a:extLst>
              <a:ext uri="{FF2B5EF4-FFF2-40B4-BE49-F238E27FC236}">
                <a16:creationId xmlns:a16="http://schemas.microsoft.com/office/drawing/2014/main" xmlns="" id="{16F5C8EB-77CD-4494-8A99-24A0640CB7D3}"/>
              </a:ext>
            </a:extLst>
          </p:cNvPr>
          <p:cNvPicPr>
            <a:picLocks noChangeAspect="1"/>
          </p:cNvPicPr>
          <p:nvPr/>
        </p:nvPicPr>
        <p:blipFill rotWithShape="1">
          <a:blip r:embed="rId3"/>
          <a:srcRect l="5172" r="3883" b="-3"/>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xmlns="" val="329698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16B67-0666-4FF3-B6B0-F044BE99440C}"/>
              </a:ext>
            </a:extLst>
          </p:cNvPr>
          <p:cNvSpPr>
            <a:spLocks noGrp="1"/>
          </p:cNvSpPr>
          <p:nvPr>
            <p:ph type="title"/>
          </p:nvPr>
        </p:nvSpPr>
        <p:spPr>
          <a:xfrm>
            <a:off x="648930" y="629266"/>
            <a:ext cx="6188190" cy="1622321"/>
          </a:xfrm>
        </p:spPr>
        <p:txBody>
          <a:bodyPr vert="horz" lIns="91440" tIns="45720" rIns="91440" bIns="45720" rtlCol="0" anchor="t">
            <a:normAutofit/>
          </a:bodyPr>
          <a:lstStyle/>
          <a:p>
            <a:r>
              <a:rPr lang="en-US" sz="4200" u="sng">
                <a:solidFill>
                  <a:srgbClr val="EBEBEB"/>
                </a:solidFill>
              </a:rPr>
              <a:t>ΧΑΡΤΗΣ ΦΙΝΛΑΝΔΙΑΣ</a:t>
            </a:r>
            <a:br>
              <a:rPr lang="en-US" sz="4200" u="sng">
                <a:solidFill>
                  <a:srgbClr val="EBEBEB"/>
                </a:solidFill>
              </a:rPr>
            </a:br>
            <a:endParaRPr lang="en-US" sz="4200" u="sng">
              <a:solidFill>
                <a:srgbClr val="EBEBEB"/>
              </a:solidFill>
            </a:endParaRPr>
          </a:p>
        </p:txBody>
      </p:sp>
      <p:pic>
        <p:nvPicPr>
          <p:cNvPr id="5" name="Picture 5" descr="Map&#10;&#10;Description automatically generated">
            <a:extLst>
              <a:ext uri="{FF2B5EF4-FFF2-40B4-BE49-F238E27FC236}">
                <a16:creationId xmlns:a16="http://schemas.microsoft.com/office/drawing/2014/main" xmlns="" id="{7DE1968D-1E68-4E28-AE35-265CC5AE997C}"/>
              </a:ext>
            </a:extLst>
          </p:cNvPr>
          <p:cNvPicPr>
            <a:picLocks noGrp="1" noChangeAspect="1"/>
          </p:cNvPicPr>
          <p:nvPr>
            <p:ph idx="1"/>
          </p:nvPr>
        </p:nvPicPr>
        <p:blipFill rotWithShape="1">
          <a:blip r:embed="rId3"/>
          <a:srcRect l="26775" r="22565"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4" name="Text Placeholder 3">
            <a:extLst>
              <a:ext uri="{FF2B5EF4-FFF2-40B4-BE49-F238E27FC236}">
                <a16:creationId xmlns:a16="http://schemas.microsoft.com/office/drawing/2014/main" xmlns="" id="{1386FFB0-C14E-44A1-B6D6-1C6C0F8FE984}"/>
              </a:ext>
            </a:extLst>
          </p:cNvPr>
          <p:cNvSpPr>
            <a:spLocks noGrp="1"/>
          </p:cNvSpPr>
          <p:nvPr>
            <p:ph type="body" sz="half" idx="2"/>
          </p:nvPr>
        </p:nvSpPr>
        <p:spPr>
          <a:xfrm>
            <a:off x="648930" y="1718154"/>
            <a:ext cx="6355202" cy="4975391"/>
          </a:xfrm>
        </p:spPr>
        <p:txBody>
          <a:bodyPr vert="horz" lIns="91440" tIns="45720" rIns="91440" bIns="45720" rtlCol="0" anchor="t">
            <a:normAutofit fontScale="62500" lnSpcReduction="20000"/>
          </a:bodyPr>
          <a:lstStyle/>
          <a:p>
            <a:pPr>
              <a:buFont typeface="Wingdings 3" charset="2"/>
              <a:buChar char=""/>
            </a:pPr>
            <a:r>
              <a:rPr lang="en-US" dirty="0">
                <a:solidFill>
                  <a:srgbClr val="FFFFFF"/>
                </a:solidFill>
              </a:rPr>
              <a:t> </a:t>
            </a:r>
            <a:r>
              <a:rPr lang="en-US" b="1" dirty="0">
                <a:solidFill>
                  <a:srgbClr val="FFFFFF"/>
                </a:solidFill>
              </a:rPr>
              <a:t>  </a:t>
            </a:r>
            <a:r>
              <a:rPr lang="en-US" sz="2800" b="1" dirty="0">
                <a:solidFill>
                  <a:srgbClr val="FFFFFF"/>
                </a:solidFill>
              </a:rPr>
              <a:t>Η </a:t>
            </a:r>
            <a:r>
              <a:rPr lang="en-US" sz="2800" b="1" dirty="0" err="1">
                <a:solidFill>
                  <a:srgbClr val="FFFFFF"/>
                </a:solidFill>
              </a:rPr>
              <a:t>Φινλ</a:t>
            </a:r>
            <a:r>
              <a:rPr lang="en-US" sz="2800" b="1" dirty="0">
                <a:solidFill>
                  <a:srgbClr val="FFFFFF"/>
                </a:solidFill>
              </a:rPr>
              <a:t>α</a:t>
            </a:r>
            <a:r>
              <a:rPr lang="en-US" sz="2800" b="1" dirty="0" err="1">
                <a:solidFill>
                  <a:srgbClr val="FFFFFF"/>
                </a:solidFill>
              </a:rPr>
              <a:t>νδί</a:t>
            </a:r>
            <a:r>
              <a:rPr lang="en-US" sz="2800" b="1" dirty="0">
                <a:solidFill>
                  <a:srgbClr val="FFFFFF"/>
                </a:solidFill>
              </a:rPr>
              <a:t>α </a:t>
            </a:r>
            <a:r>
              <a:rPr lang="en-US" sz="2800" b="1" dirty="0" err="1">
                <a:solidFill>
                  <a:srgbClr val="FFFFFF"/>
                </a:solidFill>
              </a:rPr>
              <a:t>εκτείνετ</a:t>
            </a:r>
            <a:r>
              <a:rPr lang="en-US" sz="2800" b="1" dirty="0">
                <a:solidFill>
                  <a:srgbClr val="FFFFFF"/>
                </a:solidFill>
              </a:rPr>
              <a:t>αι </a:t>
            </a:r>
            <a:r>
              <a:rPr lang="en-US" sz="2800" b="1" dirty="0" err="1">
                <a:solidFill>
                  <a:srgbClr val="FFFFFF"/>
                </a:solidFill>
              </a:rPr>
              <a:t>σε</a:t>
            </a:r>
            <a:r>
              <a:rPr lang="en-US" sz="2800" b="1" dirty="0">
                <a:solidFill>
                  <a:srgbClr val="FFFFFF"/>
                </a:solidFill>
              </a:rPr>
              <a:t> β</a:t>
            </a:r>
            <a:r>
              <a:rPr lang="en-US" sz="2800" b="1" dirty="0" err="1">
                <a:solidFill>
                  <a:srgbClr val="FFFFFF"/>
                </a:solidFill>
              </a:rPr>
              <a:t>όρειο</a:t>
            </a:r>
            <a:r>
              <a:rPr lang="en-US" sz="2800" b="1" dirty="0">
                <a:solidFill>
                  <a:srgbClr val="FFFFFF"/>
                </a:solidFill>
              </a:rPr>
              <a:t> </a:t>
            </a:r>
            <a:r>
              <a:rPr lang="en-US" sz="2800" b="1" dirty="0" err="1">
                <a:solidFill>
                  <a:srgbClr val="FFFFFF"/>
                </a:solidFill>
              </a:rPr>
              <a:t>γεωγρ</a:t>
            </a:r>
            <a:r>
              <a:rPr lang="en-US" sz="2800" b="1" dirty="0">
                <a:solidFill>
                  <a:srgbClr val="FFFFFF"/>
                </a:solidFill>
              </a:rPr>
              <a:t>α</a:t>
            </a:r>
            <a:r>
              <a:rPr lang="en-US" sz="2800" b="1" dirty="0" err="1">
                <a:solidFill>
                  <a:srgbClr val="FFFFFF"/>
                </a:solidFill>
              </a:rPr>
              <a:t>φικό</a:t>
            </a:r>
            <a:r>
              <a:rPr lang="en-US" sz="2800" b="1" dirty="0">
                <a:solidFill>
                  <a:srgbClr val="FFFFFF"/>
                </a:solidFill>
              </a:rPr>
              <a:t> π</a:t>
            </a:r>
            <a:r>
              <a:rPr lang="en-US" sz="2800" b="1" dirty="0" err="1">
                <a:solidFill>
                  <a:srgbClr val="FFFFFF"/>
                </a:solidFill>
              </a:rPr>
              <a:t>λάτος</a:t>
            </a:r>
            <a:r>
              <a:rPr lang="en-US" sz="2800" b="1" dirty="0">
                <a:solidFill>
                  <a:srgbClr val="FFFFFF"/>
                </a:solidFill>
              </a:rPr>
              <a:t> 60°-70° και </a:t>
            </a:r>
            <a:r>
              <a:rPr lang="en-US" sz="2800" b="1" dirty="0" err="1">
                <a:solidFill>
                  <a:srgbClr val="FFFFFF"/>
                </a:solidFill>
              </a:rPr>
              <a:t>σχεδόν</a:t>
            </a:r>
            <a:r>
              <a:rPr lang="en-US" sz="2800" b="1" dirty="0">
                <a:solidFill>
                  <a:srgbClr val="FFFFFF"/>
                </a:solidFill>
              </a:rPr>
              <a:t> </a:t>
            </a:r>
            <a:r>
              <a:rPr lang="en-US" sz="2800" b="1" dirty="0" err="1">
                <a:solidFill>
                  <a:srgbClr val="FFFFFF"/>
                </a:solidFill>
              </a:rPr>
              <a:t>το</a:t>
            </a:r>
            <a:r>
              <a:rPr lang="en-US" sz="2800" b="1" dirty="0">
                <a:solidFill>
                  <a:srgbClr val="FFFFFF"/>
                </a:solidFill>
              </a:rPr>
              <a:t> 30% </a:t>
            </a:r>
            <a:r>
              <a:rPr lang="en-US" sz="2800" b="1" dirty="0" err="1">
                <a:solidFill>
                  <a:srgbClr val="FFFFFF"/>
                </a:solidFill>
              </a:rPr>
              <a:t>του</a:t>
            </a:r>
            <a:r>
              <a:rPr lang="en-US" sz="2800" b="1" dirty="0">
                <a:solidFill>
                  <a:srgbClr val="FFFFFF"/>
                </a:solidFill>
              </a:rPr>
              <a:t> </a:t>
            </a:r>
            <a:r>
              <a:rPr lang="en-US" sz="2800" b="1" dirty="0" err="1">
                <a:solidFill>
                  <a:srgbClr val="FFFFFF"/>
                </a:solidFill>
              </a:rPr>
              <a:t>εδάφους</a:t>
            </a:r>
            <a:r>
              <a:rPr lang="en-US" sz="2800" b="1" dirty="0">
                <a:solidFill>
                  <a:srgbClr val="FFFFFF"/>
                </a:solidFill>
              </a:rPr>
              <a:t> </a:t>
            </a:r>
            <a:r>
              <a:rPr lang="en-US" sz="2800" b="1" dirty="0" err="1">
                <a:solidFill>
                  <a:srgbClr val="FFFFFF"/>
                </a:solidFill>
              </a:rPr>
              <a:t>της</a:t>
            </a:r>
            <a:r>
              <a:rPr lang="en-US" sz="2800" b="1" dirty="0">
                <a:solidFill>
                  <a:srgbClr val="FFFFFF"/>
                </a:solidFill>
              </a:rPr>
              <a:t> </a:t>
            </a:r>
            <a:r>
              <a:rPr lang="en-US" sz="2800" b="1" dirty="0" err="1">
                <a:solidFill>
                  <a:srgbClr val="FFFFFF"/>
                </a:solidFill>
              </a:rPr>
              <a:t>χώρ</a:t>
            </a:r>
            <a:r>
              <a:rPr lang="en-US" sz="2800" b="1" dirty="0">
                <a:solidFill>
                  <a:srgbClr val="FFFFFF"/>
                </a:solidFill>
              </a:rPr>
              <a:t>ας β</a:t>
            </a:r>
            <a:r>
              <a:rPr lang="en-US" sz="2800" b="1" dirty="0" err="1">
                <a:solidFill>
                  <a:srgbClr val="FFFFFF"/>
                </a:solidFill>
              </a:rPr>
              <a:t>ρίσκετ</a:t>
            </a:r>
            <a:r>
              <a:rPr lang="en-US" sz="2800" b="1" dirty="0">
                <a:solidFill>
                  <a:srgbClr val="FFFFFF"/>
                </a:solidFill>
              </a:rPr>
              <a:t>αι </a:t>
            </a:r>
            <a:r>
              <a:rPr lang="en-US" sz="2800" b="1" dirty="0" err="1">
                <a:solidFill>
                  <a:srgbClr val="FFFFFF"/>
                </a:solidFill>
              </a:rPr>
              <a:t>στην</a:t>
            </a:r>
            <a:r>
              <a:rPr lang="en-US" sz="2800" b="1" dirty="0">
                <a:solidFill>
                  <a:srgbClr val="FFFFFF"/>
                </a:solidFill>
              </a:rPr>
              <a:t> α</a:t>
            </a:r>
            <a:r>
              <a:rPr lang="en-US" sz="2800" b="1" dirty="0" err="1">
                <a:solidFill>
                  <a:srgbClr val="FFFFFF"/>
                </a:solidFill>
              </a:rPr>
              <a:t>ρκτική</a:t>
            </a:r>
            <a:r>
              <a:rPr lang="en-US" sz="2800" b="1" dirty="0">
                <a:solidFill>
                  <a:srgbClr val="FFFFFF"/>
                </a:solidFill>
              </a:rPr>
              <a:t> </a:t>
            </a:r>
            <a:r>
              <a:rPr lang="en-US" sz="2800" b="1" dirty="0" err="1">
                <a:solidFill>
                  <a:srgbClr val="FFFFFF"/>
                </a:solidFill>
              </a:rPr>
              <a:t>ζώνη</a:t>
            </a:r>
            <a:r>
              <a:rPr lang="en-US" sz="2800" b="1" dirty="0">
                <a:solidFill>
                  <a:srgbClr val="FFFFFF"/>
                </a:solidFill>
              </a:rPr>
              <a:t>. </a:t>
            </a:r>
            <a:r>
              <a:rPr lang="en-US" sz="2800" b="1" dirty="0" err="1">
                <a:solidFill>
                  <a:srgbClr val="FFFFFF"/>
                </a:solidFill>
              </a:rPr>
              <a:t>Συνορεύει</a:t>
            </a:r>
            <a:r>
              <a:rPr lang="en-US" sz="2800" b="1" dirty="0">
                <a:solidFill>
                  <a:srgbClr val="FFFFFF"/>
                </a:solidFill>
              </a:rPr>
              <a:t> β</a:t>
            </a:r>
            <a:r>
              <a:rPr lang="en-US" sz="2800" b="1" dirty="0" err="1">
                <a:solidFill>
                  <a:srgbClr val="FFFFFF"/>
                </a:solidFill>
              </a:rPr>
              <a:t>όρει</a:t>
            </a:r>
            <a:r>
              <a:rPr lang="en-US" sz="2800" b="1" dirty="0">
                <a:solidFill>
                  <a:srgbClr val="FFFFFF"/>
                </a:solidFill>
              </a:rPr>
              <a:t>α </a:t>
            </a:r>
            <a:r>
              <a:rPr lang="en-US" sz="2800" b="1" dirty="0" err="1">
                <a:solidFill>
                  <a:srgbClr val="FFFFFF"/>
                </a:solidFill>
              </a:rPr>
              <a:t>με</a:t>
            </a:r>
            <a:r>
              <a:rPr lang="en-US" sz="2800" b="1" dirty="0">
                <a:solidFill>
                  <a:srgbClr val="FFFFFF"/>
                </a:solidFill>
              </a:rPr>
              <a:t> </a:t>
            </a:r>
            <a:r>
              <a:rPr lang="en-US" sz="2800" b="1" dirty="0" err="1">
                <a:solidFill>
                  <a:srgbClr val="FFFFFF"/>
                </a:solidFill>
              </a:rPr>
              <a:t>τη</a:t>
            </a:r>
            <a:r>
              <a:rPr lang="en-US" sz="2800" b="1" dirty="0">
                <a:solidFill>
                  <a:srgbClr val="FFFFFF"/>
                </a:solidFill>
              </a:rPr>
              <a:t> </a:t>
            </a:r>
            <a:r>
              <a:rPr lang="en-US" sz="2800" b="1" dirty="0" err="1">
                <a:solidFill>
                  <a:srgbClr val="FFFFFF"/>
                </a:solidFill>
              </a:rPr>
              <a:t>Νορ</a:t>
            </a:r>
            <a:r>
              <a:rPr lang="en-US" sz="2800" b="1" dirty="0">
                <a:solidFill>
                  <a:srgbClr val="FFFFFF"/>
                </a:solidFill>
              </a:rPr>
              <a:t>β</a:t>
            </a:r>
            <a:r>
              <a:rPr lang="en-US" sz="2800" b="1" dirty="0" err="1">
                <a:solidFill>
                  <a:srgbClr val="FFFFFF"/>
                </a:solidFill>
              </a:rPr>
              <a:t>ηγί</a:t>
            </a:r>
            <a:r>
              <a:rPr lang="en-US" sz="2800" b="1" dirty="0">
                <a:solidFill>
                  <a:srgbClr val="FFFFFF"/>
                </a:solidFill>
              </a:rPr>
              <a:t>α, ανα</a:t>
            </a:r>
            <a:r>
              <a:rPr lang="en-US" sz="2800" b="1" dirty="0" err="1">
                <a:solidFill>
                  <a:srgbClr val="FFFFFF"/>
                </a:solidFill>
              </a:rPr>
              <a:t>τολικά</a:t>
            </a:r>
            <a:r>
              <a:rPr lang="en-US" sz="2800" b="1" dirty="0">
                <a:solidFill>
                  <a:srgbClr val="FFFFFF"/>
                </a:solidFill>
              </a:rPr>
              <a:t> </a:t>
            </a:r>
            <a:r>
              <a:rPr lang="en-US" sz="2800" b="1" dirty="0" err="1">
                <a:solidFill>
                  <a:srgbClr val="FFFFFF"/>
                </a:solidFill>
              </a:rPr>
              <a:t>με</a:t>
            </a:r>
            <a:r>
              <a:rPr lang="en-US" sz="2800" b="1" dirty="0">
                <a:solidFill>
                  <a:srgbClr val="FFFFFF"/>
                </a:solidFill>
              </a:rPr>
              <a:t> </a:t>
            </a:r>
            <a:r>
              <a:rPr lang="en-US" sz="2800" b="1" dirty="0" err="1">
                <a:solidFill>
                  <a:srgbClr val="FFFFFF"/>
                </a:solidFill>
              </a:rPr>
              <a:t>τη</a:t>
            </a:r>
            <a:r>
              <a:rPr lang="en-US" sz="2800" b="1" dirty="0">
                <a:solidFill>
                  <a:srgbClr val="FFFFFF"/>
                </a:solidFill>
              </a:rPr>
              <a:t> </a:t>
            </a:r>
            <a:r>
              <a:rPr lang="en-US" sz="2800" b="1" dirty="0" err="1">
                <a:solidFill>
                  <a:srgbClr val="FFFFFF"/>
                </a:solidFill>
              </a:rPr>
              <a:t>Ρωσί</a:t>
            </a:r>
            <a:r>
              <a:rPr lang="en-US" sz="2800" b="1" dirty="0">
                <a:solidFill>
                  <a:srgbClr val="FFFFFF"/>
                </a:solidFill>
              </a:rPr>
              <a:t>α και </a:t>
            </a:r>
            <a:r>
              <a:rPr lang="en-US" sz="2800" b="1" dirty="0" err="1">
                <a:solidFill>
                  <a:srgbClr val="FFFFFF"/>
                </a:solidFill>
              </a:rPr>
              <a:t>δυτικά</a:t>
            </a:r>
            <a:r>
              <a:rPr lang="en-US" sz="2800" b="1" dirty="0">
                <a:solidFill>
                  <a:srgbClr val="FFFFFF"/>
                </a:solidFill>
              </a:rPr>
              <a:t> </a:t>
            </a:r>
            <a:r>
              <a:rPr lang="en-US" sz="2800" b="1" dirty="0" err="1">
                <a:solidFill>
                  <a:srgbClr val="FFFFFF"/>
                </a:solidFill>
              </a:rPr>
              <a:t>με</a:t>
            </a:r>
            <a:r>
              <a:rPr lang="en-US" sz="2800" b="1" dirty="0">
                <a:solidFill>
                  <a:srgbClr val="FFFFFF"/>
                </a:solidFill>
              </a:rPr>
              <a:t> </a:t>
            </a:r>
            <a:r>
              <a:rPr lang="en-US" sz="2800" b="1" dirty="0" err="1">
                <a:solidFill>
                  <a:srgbClr val="FFFFFF"/>
                </a:solidFill>
              </a:rPr>
              <a:t>τη</a:t>
            </a:r>
            <a:r>
              <a:rPr lang="en-US" sz="2800" b="1" dirty="0">
                <a:solidFill>
                  <a:srgbClr val="FFFFFF"/>
                </a:solidFill>
              </a:rPr>
              <a:t> </a:t>
            </a:r>
            <a:r>
              <a:rPr lang="en-US" sz="2800" b="1" dirty="0" err="1">
                <a:solidFill>
                  <a:srgbClr val="FFFFFF"/>
                </a:solidFill>
              </a:rPr>
              <a:t>Σουηδί</a:t>
            </a:r>
            <a:r>
              <a:rPr lang="en-US" sz="2800" b="1" dirty="0">
                <a:solidFill>
                  <a:srgbClr val="FFFFFF"/>
                </a:solidFill>
              </a:rPr>
              <a:t>α. Επ</a:t>
            </a:r>
            <a:r>
              <a:rPr lang="en-US" sz="2800" b="1" dirty="0" err="1">
                <a:solidFill>
                  <a:srgbClr val="FFFFFF"/>
                </a:solidFill>
              </a:rPr>
              <a:t>ίσης</a:t>
            </a:r>
            <a:r>
              <a:rPr lang="en-US" sz="2800" b="1" dirty="0">
                <a:solidFill>
                  <a:srgbClr val="FFFFFF"/>
                </a:solidFill>
              </a:rPr>
              <a:t> β</a:t>
            </a:r>
            <a:r>
              <a:rPr lang="en-US" sz="2800" b="1" dirty="0" err="1">
                <a:solidFill>
                  <a:srgbClr val="FFFFFF"/>
                </a:solidFill>
              </a:rPr>
              <a:t>ρέχετ</a:t>
            </a:r>
            <a:r>
              <a:rPr lang="en-US" sz="2800" b="1" dirty="0">
                <a:solidFill>
                  <a:srgbClr val="FFFFFF"/>
                </a:solidFill>
              </a:rPr>
              <a:t>αι </a:t>
            </a:r>
            <a:r>
              <a:rPr lang="en-US" sz="2800" b="1" dirty="0" err="1">
                <a:solidFill>
                  <a:srgbClr val="FFFFFF"/>
                </a:solidFill>
              </a:rPr>
              <a:t>δυτικά</a:t>
            </a:r>
            <a:r>
              <a:rPr lang="en-US" sz="2800" b="1" dirty="0">
                <a:solidFill>
                  <a:srgbClr val="FFFFFF"/>
                </a:solidFill>
              </a:rPr>
              <a:t> από </a:t>
            </a:r>
            <a:r>
              <a:rPr lang="en-US" sz="2800" b="1" dirty="0" err="1">
                <a:solidFill>
                  <a:srgbClr val="FFFFFF"/>
                </a:solidFill>
              </a:rPr>
              <a:t>το</a:t>
            </a:r>
            <a:r>
              <a:rPr lang="en-US" sz="2800" b="1" dirty="0">
                <a:solidFill>
                  <a:srgbClr val="FFFFFF"/>
                </a:solidFill>
              </a:rPr>
              <a:t> </a:t>
            </a:r>
            <a:r>
              <a:rPr lang="en-US" sz="2800" b="1" dirty="0" err="1">
                <a:solidFill>
                  <a:srgbClr val="FFFFFF"/>
                </a:solidFill>
              </a:rPr>
              <a:t>Βοθνι</a:t>
            </a:r>
            <a:r>
              <a:rPr lang="en-US" sz="2800" b="1" dirty="0">
                <a:solidFill>
                  <a:srgbClr val="FFFFFF"/>
                </a:solidFill>
              </a:rPr>
              <a:t>α</a:t>
            </a:r>
            <a:r>
              <a:rPr lang="en-US" sz="2800" b="1" dirty="0" err="1">
                <a:solidFill>
                  <a:srgbClr val="FFFFFF"/>
                </a:solidFill>
              </a:rPr>
              <a:t>κό</a:t>
            </a:r>
            <a:r>
              <a:rPr lang="en-US" sz="2800" b="1" dirty="0">
                <a:solidFill>
                  <a:srgbClr val="FFFFFF"/>
                </a:solidFill>
              </a:rPr>
              <a:t> </a:t>
            </a:r>
            <a:r>
              <a:rPr lang="en-US" sz="2800" b="1" dirty="0" err="1">
                <a:solidFill>
                  <a:srgbClr val="FFFFFF"/>
                </a:solidFill>
              </a:rPr>
              <a:t>κόλ</a:t>
            </a:r>
            <a:r>
              <a:rPr lang="en-US" sz="2800" b="1" dirty="0">
                <a:solidFill>
                  <a:srgbClr val="FFFFFF"/>
                </a:solidFill>
              </a:rPr>
              <a:t>πο και </a:t>
            </a:r>
            <a:r>
              <a:rPr lang="en-US" sz="2800" b="1" dirty="0" err="1">
                <a:solidFill>
                  <a:srgbClr val="FFFFFF"/>
                </a:solidFill>
              </a:rPr>
              <a:t>νότι</a:t>
            </a:r>
            <a:r>
              <a:rPr lang="en-US" sz="2800" b="1" dirty="0">
                <a:solidFill>
                  <a:srgbClr val="FFFFFF"/>
                </a:solidFill>
              </a:rPr>
              <a:t>α από </a:t>
            </a:r>
            <a:r>
              <a:rPr lang="en-US" sz="2800" b="1" dirty="0" err="1">
                <a:solidFill>
                  <a:srgbClr val="FFFFFF"/>
                </a:solidFill>
              </a:rPr>
              <a:t>τον</a:t>
            </a:r>
            <a:r>
              <a:rPr lang="en-US" sz="2800" b="1" dirty="0">
                <a:solidFill>
                  <a:srgbClr val="FFFFFF"/>
                </a:solidFill>
              </a:rPr>
              <a:t> </a:t>
            </a:r>
            <a:r>
              <a:rPr lang="en-US" sz="2800" b="1" dirty="0" err="1">
                <a:solidFill>
                  <a:srgbClr val="FFFFFF"/>
                </a:solidFill>
              </a:rPr>
              <a:t>Κόλ</a:t>
            </a:r>
            <a:r>
              <a:rPr lang="en-US" sz="2800" b="1" dirty="0">
                <a:solidFill>
                  <a:srgbClr val="FFFFFF"/>
                </a:solidFill>
              </a:rPr>
              <a:t>πο </a:t>
            </a:r>
            <a:r>
              <a:rPr lang="en-US" sz="2800" b="1" dirty="0" err="1">
                <a:solidFill>
                  <a:srgbClr val="FFFFFF"/>
                </a:solidFill>
              </a:rPr>
              <a:t>της</a:t>
            </a:r>
            <a:r>
              <a:rPr lang="en-US" sz="2800" b="1" dirty="0">
                <a:solidFill>
                  <a:srgbClr val="FFFFFF"/>
                </a:solidFill>
              </a:rPr>
              <a:t> </a:t>
            </a:r>
            <a:r>
              <a:rPr lang="en-US" sz="2800" b="1" dirty="0" err="1">
                <a:solidFill>
                  <a:srgbClr val="FFFFFF"/>
                </a:solidFill>
              </a:rPr>
              <a:t>Φινλ</a:t>
            </a:r>
            <a:r>
              <a:rPr lang="en-US" sz="2800" b="1" dirty="0">
                <a:solidFill>
                  <a:srgbClr val="FFFFFF"/>
                </a:solidFill>
              </a:rPr>
              <a:t>α</a:t>
            </a:r>
            <a:r>
              <a:rPr lang="en-US" sz="2800" b="1" dirty="0" err="1">
                <a:solidFill>
                  <a:srgbClr val="FFFFFF"/>
                </a:solidFill>
              </a:rPr>
              <a:t>νδί</a:t>
            </a:r>
            <a:r>
              <a:rPr lang="en-US" sz="2800" b="1" dirty="0">
                <a:solidFill>
                  <a:srgbClr val="FFFFFF"/>
                </a:solidFill>
              </a:rPr>
              <a:t>ας (Βα</a:t>
            </a:r>
            <a:r>
              <a:rPr lang="en-US" sz="2800" b="1" dirty="0" err="1">
                <a:solidFill>
                  <a:srgbClr val="FFFFFF"/>
                </a:solidFill>
              </a:rPr>
              <a:t>λτική</a:t>
            </a:r>
            <a:r>
              <a:rPr lang="en-US" sz="2800" b="1" dirty="0">
                <a:solidFill>
                  <a:srgbClr val="FFFFFF"/>
                </a:solidFill>
              </a:rPr>
              <a:t> </a:t>
            </a:r>
            <a:r>
              <a:rPr lang="en-US" sz="2800" b="1" dirty="0" err="1">
                <a:solidFill>
                  <a:srgbClr val="FFFFFF"/>
                </a:solidFill>
              </a:rPr>
              <a:t>Θάλ</a:t>
            </a:r>
            <a:r>
              <a:rPr lang="en-US" sz="2800" b="1" dirty="0">
                <a:solidFill>
                  <a:srgbClr val="FFFFFF"/>
                </a:solidFill>
              </a:rPr>
              <a:t>α</a:t>
            </a:r>
            <a:r>
              <a:rPr lang="en-US" sz="2800" b="1" dirty="0" err="1">
                <a:solidFill>
                  <a:srgbClr val="FFFFFF"/>
                </a:solidFill>
              </a:rPr>
              <a:t>σσ</a:t>
            </a:r>
            <a:r>
              <a:rPr lang="en-US" sz="2800" b="1" dirty="0">
                <a:solidFill>
                  <a:srgbClr val="FFFFFF"/>
                </a:solidFill>
              </a:rPr>
              <a:t>α ).</a:t>
            </a:r>
          </a:p>
          <a:p>
            <a:pPr>
              <a:buClr>
                <a:srgbClr val="8AD0D6"/>
              </a:buClr>
              <a:buFont typeface="Wingdings 3" charset="2"/>
              <a:buChar char=""/>
            </a:pPr>
            <a:r>
              <a:rPr lang="en-US" sz="2800" b="1" dirty="0">
                <a:solidFill>
                  <a:srgbClr val="FFFFFF"/>
                </a:solidFill>
              </a:rPr>
              <a:t> </a:t>
            </a:r>
            <a:r>
              <a:rPr lang="en-US" sz="2800" b="1" dirty="0" err="1">
                <a:solidFill>
                  <a:srgbClr val="FFFFFF"/>
                </a:solidFill>
              </a:rPr>
              <a:t>Το</a:t>
            </a:r>
            <a:r>
              <a:rPr lang="en-US" sz="2800" b="1" dirty="0">
                <a:solidFill>
                  <a:srgbClr val="FFFFFF"/>
                </a:solidFill>
              </a:rPr>
              <a:t> π</a:t>
            </a:r>
            <a:r>
              <a:rPr lang="en-US" sz="2800" b="1" dirty="0" err="1">
                <a:solidFill>
                  <a:srgbClr val="FFFFFF"/>
                </a:solidFill>
              </a:rPr>
              <a:t>ιο</a:t>
            </a:r>
            <a:r>
              <a:rPr lang="en-US" sz="2800" b="1" dirty="0">
                <a:solidFill>
                  <a:srgbClr val="FFFFFF"/>
                </a:solidFill>
              </a:rPr>
              <a:t> χαρα</a:t>
            </a:r>
            <a:r>
              <a:rPr lang="en-US" sz="2800" b="1" dirty="0" err="1">
                <a:solidFill>
                  <a:srgbClr val="FFFFFF"/>
                </a:solidFill>
              </a:rPr>
              <a:t>κτηριστικό</a:t>
            </a:r>
            <a:r>
              <a:rPr lang="en-US" sz="2800" b="1" dirty="0">
                <a:solidFill>
                  <a:srgbClr val="FFFFFF"/>
                </a:solidFill>
              </a:rPr>
              <a:t> </a:t>
            </a:r>
            <a:r>
              <a:rPr lang="en-US" sz="2800" b="1" dirty="0" err="1">
                <a:solidFill>
                  <a:srgbClr val="FFFFFF"/>
                </a:solidFill>
              </a:rPr>
              <a:t>μορφολογικό</a:t>
            </a:r>
            <a:r>
              <a:rPr lang="en-US" sz="2800" b="1" dirty="0">
                <a:solidFill>
                  <a:srgbClr val="FFFFFF"/>
                </a:solidFill>
              </a:rPr>
              <a:t> </a:t>
            </a:r>
            <a:r>
              <a:rPr lang="en-US" sz="2800" b="1" dirty="0" err="1">
                <a:solidFill>
                  <a:srgbClr val="FFFFFF"/>
                </a:solidFill>
              </a:rPr>
              <a:t>στοιχείο</a:t>
            </a:r>
            <a:r>
              <a:rPr lang="en-US" sz="2800" b="1" dirty="0">
                <a:solidFill>
                  <a:srgbClr val="FFFFFF"/>
                </a:solidFill>
              </a:rPr>
              <a:t> </a:t>
            </a:r>
            <a:r>
              <a:rPr lang="en-US" sz="2800" b="1" dirty="0" err="1">
                <a:solidFill>
                  <a:srgbClr val="FFFFFF"/>
                </a:solidFill>
              </a:rPr>
              <a:t>της</a:t>
            </a:r>
            <a:r>
              <a:rPr lang="en-US" sz="2800" b="1" dirty="0">
                <a:solidFill>
                  <a:srgbClr val="FFFFFF"/>
                </a:solidFill>
              </a:rPr>
              <a:t> </a:t>
            </a:r>
            <a:r>
              <a:rPr lang="en-US" sz="2800" b="1" dirty="0" err="1">
                <a:solidFill>
                  <a:srgbClr val="FFFFFF"/>
                </a:solidFill>
              </a:rPr>
              <a:t>χώρ</a:t>
            </a:r>
            <a:r>
              <a:rPr lang="en-US" sz="2800" b="1" dirty="0">
                <a:solidFill>
                  <a:srgbClr val="FFFFFF"/>
                </a:solidFill>
              </a:rPr>
              <a:t>ας </a:t>
            </a:r>
            <a:r>
              <a:rPr lang="en-US" sz="2800" b="1" dirty="0" err="1">
                <a:solidFill>
                  <a:srgbClr val="FFFFFF"/>
                </a:solidFill>
              </a:rPr>
              <a:t>είν</a:t>
            </a:r>
            <a:r>
              <a:rPr lang="en-US" sz="2800" b="1" dirty="0">
                <a:solidFill>
                  <a:srgbClr val="FFFFFF"/>
                </a:solidFill>
              </a:rPr>
              <a:t>αι </a:t>
            </a:r>
            <a:r>
              <a:rPr lang="en-US" sz="2800" b="1" dirty="0" err="1">
                <a:solidFill>
                  <a:srgbClr val="FFFFFF"/>
                </a:solidFill>
              </a:rPr>
              <a:t>οι</a:t>
            </a:r>
            <a:r>
              <a:rPr lang="en-US" sz="2800" b="1" dirty="0">
                <a:solidFill>
                  <a:srgbClr val="FFFFFF"/>
                </a:solidFill>
              </a:rPr>
              <a:t> π</a:t>
            </a:r>
            <a:r>
              <a:rPr lang="en-US" sz="2800" b="1" dirty="0" err="1">
                <a:solidFill>
                  <a:srgbClr val="FFFFFF"/>
                </a:solidFill>
              </a:rPr>
              <a:t>ολυάριθμες</a:t>
            </a:r>
            <a:r>
              <a:rPr lang="en-US" sz="2800" b="1" dirty="0">
                <a:solidFill>
                  <a:srgbClr val="FFFFFF"/>
                </a:solidFill>
              </a:rPr>
              <a:t> </a:t>
            </a:r>
            <a:r>
              <a:rPr lang="en-US" sz="2800" b="1" dirty="0" err="1">
                <a:solidFill>
                  <a:srgbClr val="FFFFFF"/>
                </a:solidFill>
              </a:rPr>
              <a:t>λίμνες</a:t>
            </a:r>
            <a:r>
              <a:rPr lang="en-US" sz="2800" b="1" dirty="0">
                <a:solidFill>
                  <a:srgbClr val="FFFFFF"/>
                </a:solidFill>
              </a:rPr>
              <a:t>, π</a:t>
            </a:r>
            <a:r>
              <a:rPr lang="en-US" sz="2800" b="1" dirty="0" err="1">
                <a:solidFill>
                  <a:srgbClr val="FFFFFF"/>
                </a:solidFill>
              </a:rPr>
              <a:t>ου</a:t>
            </a:r>
            <a:r>
              <a:rPr lang="en-US" sz="2800" b="1" dirty="0">
                <a:solidFill>
                  <a:srgbClr val="FFFFFF"/>
                </a:solidFill>
              </a:rPr>
              <a:t> κατα</a:t>
            </a:r>
            <a:r>
              <a:rPr lang="en-US" sz="2800" b="1" dirty="0" err="1">
                <a:solidFill>
                  <a:srgbClr val="FFFFFF"/>
                </a:solidFill>
              </a:rPr>
              <a:t>μετρώντ</a:t>
            </a:r>
            <a:r>
              <a:rPr lang="en-US" sz="2800" b="1" dirty="0">
                <a:solidFill>
                  <a:srgbClr val="FFFFFF"/>
                </a:solidFill>
              </a:rPr>
              <a:t>αι </a:t>
            </a:r>
            <a:r>
              <a:rPr lang="en-US" sz="2800" b="1" dirty="0" err="1">
                <a:solidFill>
                  <a:srgbClr val="FFFFFF"/>
                </a:solidFill>
              </a:rPr>
              <a:t>σε</a:t>
            </a:r>
            <a:r>
              <a:rPr lang="en-US" sz="2800" b="1" dirty="0">
                <a:solidFill>
                  <a:srgbClr val="FFFFFF"/>
                </a:solidFill>
              </a:rPr>
              <a:t> </a:t>
            </a:r>
            <a:r>
              <a:rPr lang="en-US" sz="2800" b="1" dirty="0" err="1">
                <a:solidFill>
                  <a:srgbClr val="FFFFFF"/>
                </a:solidFill>
              </a:rPr>
              <a:t>δεκάδες</a:t>
            </a:r>
            <a:r>
              <a:rPr lang="en-US" sz="2800" b="1" dirty="0">
                <a:solidFill>
                  <a:srgbClr val="FFFFFF"/>
                </a:solidFill>
              </a:rPr>
              <a:t> </a:t>
            </a:r>
            <a:r>
              <a:rPr lang="en-US" sz="2800" b="1" dirty="0" err="1">
                <a:solidFill>
                  <a:srgbClr val="FFFFFF"/>
                </a:solidFill>
              </a:rPr>
              <a:t>χιλιάδες</a:t>
            </a:r>
            <a:r>
              <a:rPr lang="en-US" sz="2800" b="1" dirty="0">
                <a:solidFill>
                  <a:srgbClr val="FFFFFF"/>
                </a:solidFill>
              </a:rPr>
              <a:t> και κα</a:t>
            </a:r>
            <a:r>
              <a:rPr lang="en-US" sz="2800" b="1" dirty="0" err="1">
                <a:solidFill>
                  <a:srgbClr val="FFFFFF"/>
                </a:solidFill>
              </a:rPr>
              <a:t>λύ</a:t>
            </a:r>
            <a:r>
              <a:rPr lang="en-US" sz="2800" b="1" dirty="0">
                <a:solidFill>
                  <a:srgbClr val="FFFFFF"/>
                </a:solidFill>
              </a:rPr>
              <a:t>π</a:t>
            </a:r>
            <a:r>
              <a:rPr lang="en-US" sz="2800" b="1" dirty="0" err="1">
                <a:solidFill>
                  <a:srgbClr val="FFFFFF"/>
                </a:solidFill>
              </a:rPr>
              <a:t>τουν</a:t>
            </a:r>
            <a:r>
              <a:rPr lang="en-US" sz="2800" b="1" dirty="0">
                <a:solidFill>
                  <a:srgbClr val="FFFFFF"/>
                </a:solidFill>
              </a:rPr>
              <a:t> </a:t>
            </a:r>
            <a:r>
              <a:rPr lang="en-US" sz="2800" b="1" dirty="0" err="1">
                <a:solidFill>
                  <a:srgbClr val="FFFFFF"/>
                </a:solidFill>
              </a:rPr>
              <a:t>το</a:t>
            </a:r>
            <a:r>
              <a:rPr lang="en-US" sz="2800" b="1" dirty="0">
                <a:solidFill>
                  <a:srgbClr val="FFFFFF"/>
                </a:solidFill>
              </a:rPr>
              <a:t> 10% </a:t>
            </a:r>
            <a:r>
              <a:rPr lang="en-US" sz="2800" b="1" dirty="0" err="1">
                <a:solidFill>
                  <a:srgbClr val="FFFFFF"/>
                </a:solidFill>
              </a:rPr>
              <a:t>του</a:t>
            </a:r>
            <a:r>
              <a:rPr lang="en-US" sz="2800" b="1" dirty="0">
                <a:solidFill>
                  <a:srgbClr val="FFFFFF"/>
                </a:solidFill>
              </a:rPr>
              <a:t> </a:t>
            </a:r>
            <a:r>
              <a:rPr lang="en-US" sz="2800" b="1" dirty="0" err="1">
                <a:solidFill>
                  <a:srgbClr val="FFFFFF"/>
                </a:solidFill>
              </a:rPr>
              <a:t>εδάφους</a:t>
            </a:r>
            <a:r>
              <a:rPr lang="en-US" sz="2800" b="1" dirty="0">
                <a:solidFill>
                  <a:srgbClr val="FFFFFF"/>
                </a:solidFill>
              </a:rPr>
              <a:t>, </a:t>
            </a:r>
            <a:r>
              <a:rPr lang="en-US" sz="2800" b="1" dirty="0" err="1">
                <a:solidFill>
                  <a:srgbClr val="FFFFFF"/>
                </a:solidFill>
              </a:rPr>
              <a:t>στο</a:t>
            </a:r>
            <a:r>
              <a:rPr lang="en-US" sz="2800" b="1" dirty="0">
                <a:solidFill>
                  <a:srgbClr val="FFFFFF"/>
                </a:solidFill>
              </a:rPr>
              <a:t> </a:t>
            </a:r>
            <a:r>
              <a:rPr lang="en-US" sz="2800" b="1" dirty="0" err="1">
                <a:solidFill>
                  <a:srgbClr val="FFFFFF"/>
                </a:solidFill>
              </a:rPr>
              <a:t>νότιο</a:t>
            </a:r>
            <a:r>
              <a:rPr lang="en-US" sz="2800" b="1" dirty="0">
                <a:solidFill>
                  <a:srgbClr val="FFFFFF"/>
                </a:solidFill>
              </a:rPr>
              <a:t> </a:t>
            </a:r>
            <a:r>
              <a:rPr lang="en-US" sz="2800" b="1" dirty="0" err="1">
                <a:solidFill>
                  <a:srgbClr val="FFFFFF"/>
                </a:solidFill>
              </a:rPr>
              <a:t>κυρίως</a:t>
            </a:r>
            <a:r>
              <a:rPr lang="en-US" sz="2800" b="1" dirty="0">
                <a:solidFill>
                  <a:srgbClr val="FFFFFF"/>
                </a:solidFill>
              </a:rPr>
              <a:t> </a:t>
            </a:r>
            <a:r>
              <a:rPr lang="en-US" sz="2800" b="1" dirty="0" err="1">
                <a:solidFill>
                  <a:srgbClr val="FFFFFF"/>
                </a:solidFill>
              </a:rPr>
              <a:t>τμήμ</a:t>
            </a:r>
            <a:r>
              <a:rPr lang="en-US" sz="2800" b="1" dirty="0">
                <a:solidFill>
                  <a:srgbClr val="FFFFFF"/>
                </a:solidFill>
              </a:rPr>
              <a:t>α </a:t>
            </a:r>
            <a:r>
              <a:rPr lang="en-US" sz="2800" b="1" dirty="0" err="1">
                <a:solidFill>
                  <a:srgbClr val="FFFFFF"/>
                </a:solidFill>
              </a:rPr>
              <a:t>της</a:t>
            </a:r>
            <a:r>
              <a:rPr lang="en-US" sz="2800" b="1" dirty="0">
                <a:solidFill>
                  <a:srgbClr val="FFFFFF"/>
                </a:solidFill>
              </a:rPr>
              <a:t> </a:t>
            </a:r>
            <a:r>
              <a:rPr lang="en-US" sz="2800" b="1" dirty="0" err="1">
                <a:solidFill>
                  <a:srgbClr val="FFFFFF"/>
                </a:solidFill>
              </a:rPr>
              <a:t>Φινλ</a:t>
            </a:r>
            <a:r>
              <a:rPr lang="en-US" sz="2800" b="1" dirty="0">
                <a:solidFill>
                  <a:srgbClr val="FFFFFF"/>
                </a:solidFill>
              </a:rPr>
              <a:t>α</a:t>
            </a:r>
            <a:r>
              <a:rPr lang="en-US" sz="2800" b="1" dirty="0" err="1">
                <a:solidFill>
                  <a:srgbClr val="FFFFFF"/>
                </a:solidFill>
              </a:rPr>
              <a:t>νδί</a:t>
            </a:r>
            <a:r>
              <a:rPr lang="en-US" sz="2800" b="1" dirty="0">
                <a:solidFill>
                  <a:srgbClr val="FFFFFF"/>
                </a:solidFill>
              </a:rPr>
              <a:t>ας. </a:t>
            </a:r>
            <a:r>
              <a:rPr lang="en-US" sz="2800" b="1" dirty="0" err="1">
                <a:solidFill>
                  <a:srgbClr val="FFFFFF"/>
                </a:solidFill>
              </a:rPr>
              <a:t>Οι</a:t>
            </a:r>
            <a:r>
              <a:rPr lang="en-US" sz="2800" b="1" dirty="0">
                <a:solidFill>
                  <a:srgbClr val="FFFFFF"/>
                </a:solidFill>
              </a:rPr>
              <a:t> α</a:t>
            </a:r>
            <a:r>
              <a:rPr lang="en-US" sz="2800" b="1" dirty="0" err="1">
                <a:solidFill>
                  <a:srgbClr val="FFFFFF"/>
                </a:solidFill>
              </a:rPr>
              <a:t>κτές</a:t>
            </a:r>
            <a:r>
              <a:rPr lang="en-US" sz="2800" b="1" dirty="0">
                <a:solidFill>
                  <a:srgbClr val="FFFFFF"/>
                </a:solidFill>
              </a:rPr>
              <a:t> </a:t>
            </a:r>
            <a:r>
              <a:rPr lang="en-US" sz="2800" b="1" dirty="0" err="1">
                <a:solidFill>
                  <a:srgbClr val="FFFFFF"/>
                </a:solidFill>
              </a:rPr>
              <a:t>της</a:t>
            </a:r>
            <a:r>
              <a:rPr lang="en-US" sz="2800" b="1" dirty="0">
                <a:solidFill>
                  <a:srgbClr val="FFFFFF"/>
                </a:solidFill>
              </a:rPr>
              <a:t> </a:t>
            </a:r>
            <a:r>
              <a:rPr lang="en-US" sz="2800" b="1" dirty="0" err="1">
                <a:solidFill>
                  <a:srgbClr val="FFFFFF"/>
                </a:solidFill>
              </a:rPr>
              <a:t>Φινλ</a:t>
            </a:r>
            <a:r>
              <a:rPr lang="en-US" sz="2800" b="1" dirty="0">
                <a:solidFill>
                  <a:srgbClr val="FFFFFF"/>
                </a:solidFill>
              </a:rPr>
              <a:t>α</a:t>
            </a:r>
            <a:r>
              <a:rPr lang="en-US" sz="2800" b="1" dirty="0" err="1">
                <a:solidFill>
                  <a:srgbClr val="FFFFFF"/>
                </a:solidFill>
              </a:rPr>
              <a:t>νδί</a:t>
            </a:r>
            <a:r>
              <a:rPr lang="en-US" sz="2800" b="1" dirty="0">
                <a:solidFill>
                  <a:srgbClr val="FFFFFF"/>
                </a:solidFill>
              </a:rPr>
              <a:t>ας πα</a:t>
            </a:r>
            <a:r>
              <a:rPr lang="en-US" sz="2800" b="1" dirty="0" err="1">
                <a:solidFill>
                  <a:srgbClr val="FFFFFF"/>
                </a:solidFill>
              </a:rPr>
              <a:t>ρουσιάζουν</a:t>
            </a:r>
            <a:r>
              <a:rPr lang="en-US" sz="2800" b="1" dirty="0">
                <a:solidFill>
                  <a:srgbClr val="FFFFFF"/>
                </a:solidFill>
              </a:rPr>
              <a:t> βα</a:t>
            </a:r>
            <a:r>
              <a:rPr lang="en-US" sz="2800" b="1" dirty="0" err="1">
                <a:solidFill>
                  <a:srgbClr val="FFFFFF"/>
                </a:solidFill>
              </a:rPr>
              <a:t>θιά</a:t>
            </a:r>
            <a:r>
              <a:rPr lang="en-US" sz="2800" b="1" dirty="0">
                <a:solidFill>
                  <a:srgbClr val="FFFFFF"/>
                </a:solidFill>
              </a:rPr>
              <a:t> </a:t>
            </a:r>
            <a:r>
              <a:rPr lang="en-US" sz="2800" b="1" dirty="0" err="1">
                <a:solidFill>
                  <a:srgbClr val="FFFFFF"/>
                </a:solidFill>
              </a:rPr>
              <a:t>κόλ</a:t>
            </a:r>
            <a:r>
              <a:rPr lang="en-US" sz="2800" b="1" dirty="0">
                <a:solidFill>
                  <a:srgbClr val="FFFFFF"/>
                </a:solidFill>
              </a:rPr>
              <a:t>π</a:t>
            </a:r>
            <a:r>
              <a:rPr lang="en-US" sz="2800" b="1" dirty="0" err="1">
                <a:solidFill>
                  <a:srgbClr val="FFFFFF"/>
                </a:solidFill>
              </a:rPr>
              <a:t>ωση</a:t>
            </a:r>
            <a:r>
              <a:rPr lang="en-US" sz="2800" b="1" dirty="0">
                <a:solidFill>
                  <a:srgbClr val="FFFFFF"/>
                </a:solidFill>
              </a:rPr>
              <a:t> και </a:t>
            </a:r>
            <a:r>
              <a:rPr lang="en-US" sz="2800" b="1" dirty="0" err="1">
                <a:solidFill>
                  <a:srgbClr val="FFFFFF"/>
                </a:solidFill>
              </a:rPr>
              <a:t>στολίζοντ</a:t>
            </a:r>
            <a:r>
              <a:rPr lang="en-US" sz="2800" b="1" dirty="0">
                <a:solidFill>
                  <a:srgbClr val="FFFFFF"/>
                </a:solidFill>
              </a:rPr>
              <a:t>αι από </a:t>
            </a:r>
            <a:r>
              <a:rPr lang="en-US" sz="2800" b="1" dirty="0" err="1">
                <a:solidFill>
                  <a:srgbClr val="FFFFFF"/>
                </a:solidFill>
              </a:rPr>
              <a:t>έν</a:t>
            </a:r>
            <a:r>
              <a:rPr lang="en-US" sz="2800" b="1" dirty="0">
                <a:solidFill>
                  <a:srgbClr val="FFFFFF"/>
                </a:solidFill>
              </a:rPr>
              <a:t>α π</a:t>
            </a:r>
            <a:r>
              <a:rPr lang="en-US" sz="2800" b="1" dirty="0" err="1">
                <a:solidFill>
                  <a:srgbClr val="FFFFFF"/>
                </a:solidFill>
              </a:rPr>
              <a:t>λήθος</a:t>
            </a:r>
            <a:r>
              <a:rPr lang="en-US" sz="2800" b="1" dirty="0">
                <a:solidFill>
                  <a:srgbClr val="FFFFFF"/>
                </a:solidFill>
              </a:rPr>
              <a:t> </a:t>
            </a:r>
            <a:r>
              <a:rPr lang="en-US" sz="2800" b="1" dirty="0" err="1">
                <a:solidFill>
                  <a:srgbClr val="FFFFFF"/>
                </a:solidFill>
              </a:rPr>
              <a:t>μικρών</a:t>
            </a:r>
            <a:r>
              <a:rPr lang="en-US" sz="2800" b="1" dirty="0">
                <a:solidFill>
                  <a:srgbClr val="FFFFFF"/>
                </a:solidFill>
              </a:rPr>
              <a:t> και </a:t>
            </a:r>
            <a:r>
              <a:rPr lang="en-US" sz="2800" b="1" dirty="0" err="1">
                <a:solidFill>
                  <a:srgbClr val="FFFFFF"/>
                </a:solidFill>
              </a:rPr>
              <a:t>μεγάλων</a:t>
            </a:r>
            <a:r>
              <a:rPr lang="en-US" sz="2800" b="1" dirty="0">
                <a:solidFill>
                  <a:srgbClr val="FFFFFF"/>
                </a:solidFill>
              </a:rPr>
              <a:t> </a:t>
            </a:r>
            <a:r>
              <a:rPr lang="en-US" sz="2800" b="1" dirty="0" err="1">
                <a:solidFill>
                  <a:srgbClr val="FFFFFF"/>
                </a:solidFill>
              </a:rPr>
              <a:t>νησιών</a:t>
            </a:r>
            <a:r>
              <a:rPr lang="en-US" sz="2800" b="1" dirty="0">
                <a:solidFill>
                  <a:srgbClr val="FFFFFF"/>
                </a:solidFill>
              </a:rPr>
              <a:t>, </a:t>
            </a:r>
            <a:r>
              <a:rPr lang="en-US" sz="2800" b="1" dirty="0" err="1">
                <a:solidFill>
                  <a:srgbClr val="FFFFFF"/>
                </a:solidFill>
              </a:rPr>
              <a:t>μεγ</a:t>
            </a:r>
            <a:r>
              <a:rPr lang="en-US" sz="2800" b="1" dirty="0">
                <a:solidFill>
                  <a:srgbClr val="FFFFFF"/>
                </a:solidFill>
              </a:rPr>
              <a:t>α</a:t>
            </a:r>
            <a:r>
              <a:rPr lang="en-US" sz="2800" b="1" dirty="0" err="1">
                <a:solidFill>
                  <a:srgbClr val="FFFFFF"/>
                </a:solidFill>
              </a:rPr>
              <a:t>λύτερ</a:t>
            </a:r>
            <a:r>
              <a:rPr lang="en-US" sz="2800" b="1" dirty="0">
                <a:solidFill>
                  <a:srgbClr val="FFFFFF"/>
                </a:solidFill>
              </a:rPr>
              <a:t>α από τα οπ</a:t>
            </a:r>
            <a:r>
              <a:rPr lang="en-US" sz="2800" b="1" dirty="0" err="1">
                <a:solidFill>
                  <a:srgbClr val="FFFFFF"/>
                </a:solidFill>
              </a:rPr>
              <a:t>οί</a:t>
            </a:r>
            <a:r>
              <a:rPr lang="en-US" sz="2800" b="1" dirty="0">
                <a:solidFill>
                  <a:srgbClr val="FFFFFF"/>
                </a:solidFill>
              </a:rPr>
              <a:t>α </a:t>
            </a:r>
            <a:r>
              <a:rPr lang="en-US" sz="2800" b="1" dirty="0" err="1">
                <a:solidFill>
                  <a:srgbClr val="FFFFFF"/>
                </a:solidFill>
              </a:rPr>
              <a:t>είν</a:t>
            </a:r>
            <a:r>
              <a:rPr lang="en-US" sz="2800" b="1" dirty="0">
                <a:solidFill>
                  <a:srgbClr val="FFFFFF"/>
                </a:solidFill>
              </a:rPr>
              <a:t>αι τα </a:t>
            </a:r>
            <a:r>
              <a:rPr lang="en-US" sz="2800" b="1" dirty="0" err="1">
                <a:solidFill>
                  <a:srgbClr val="FFFFFF"/>
                </a:solidFill>
              </a:rPr>
              <a:t>νησιά</a:t>
            </a:r>
            <a:r>
              <a:rPr lang="en-US" sz="2800" b="1" dirty="0">
                <a:solidFill>
                  <a:srgbClr val="FFFFFF"/>
                </a:solidFill>
              </a:rPr>
              <a:t> </a:t>
            </a:r>
            <a:r>
              <a:rPr lang="en-US" sz="2800" b="1" dirty="0" err="1">
                <a:solidFill>
                  <a:srgbClr val="FFFFFF"/>
                </a:solidFill>
              </a:rPr>
              <a:t>Ώλ</a:t>
            </a:r>
            <a:r>
              <a:rPr lang="en-US" sz="2800" b="1" dirty="0">
                <a:solidFill>
                  <a:srgbClr val="FFFFFF"/>
                </a:solidFill>
              </a:rPr>
              <a:t>α</a:t>
            </a:r>
            <a:r>
              <a:rPr lang="en-US" sz="2800" b="1" dirty="0" err="1">
                <a:solidFill>
                  <a:srgbClr val="FFFFFF"/>
                </a:solidFill>
              </a:rPr>
              <a:t>ντ</a:t>
            </a:r>
            <a:r>
              <a:rPr lang="en-US" sz="2800" b="1" dirty="0">
                <a:solidFill>
                  <a:srgbClr val="FFFFFF"/>
                </a:solidFill>
              </a:rPr>
              <a:t>.  </a:t>
            </a:r>
            <a:r>
              <a:rPr lang="en-US" sz="2800" b="1" dirty="0" err="1">
                <a:ea typeface="+mj-lt"/>
                <a:cs typeface="+mj-lt"/>
              </a:rPr>
              <a:t>Ορεινή</a:t>
            </a:r>
            <a:r>
              <a:rPr lang="en-US" sz="2800" b="1" dirty="0">
                <a:ea typeface="+mj-lt"/>
                <a:cs typeface="+mj-lt"/>
              </a:rPr>
              <a:t> π</a:t>
            </a:r>
            <a:r>
              <a:rPr lang="en-US" sz="2800" b="1" dirty="0" err="1">
                <a:ea typeface="+mj-lt"/>
                <a:cs typeface="+mj-lt"/>
              </a:rPr>
              <a:t>εριοχή</a:t>
            </a:r>
            <a:r>
              <a:rPr lang="en-US" sz="2800" b="1" dirty="0">
                <a:ea typeface="+mj-lt"/>
                <a:cs typeface="+mj-lt"/>
              </a:rPr>
              <a:t> </a:t>
            </a:r>
            <a:r>
              <a:rPr lang="en-US" sz="2800" b="1" dirty="0" err="1">
                <a:ea typeface="+mj-lt"/>
                <a:cs typeface="+mj-lt"/>
              </a:rPr>
              <a:t>της</a:t>
            </a:r>
            <a:r>
              <a:rPr lang="en-US" sz="2800" b="1" dirty="0">
                <a:ea typeface="+mj-lt"/>
                <a:cs typeface="+mj-lt"/>
              </a:rPr>
              <a:t> </a:t>
            </a:r>
            <a:r>
              <a:rPr lang="en-US" sz="2800" b="1" dirty="0" err="1">
                <a:ea typeface="+mj-lt"/>
                <a:cs typeface="+mj-lt"/>
              </a:rPr>
              <a:t>Φινλ</a:t>
            </a:r>
            <a:r>
              <a:rPr lang="en-US" sz="2800" b="1" dirty="0">
                <a:ea typeface="+mj-lt"/>
                <a:cs typeface="+mj-lt"/>
              </a:rPr>
              <a:t>α</a:t>
            </a:r>
            <a:r>
              <a:rPr lang="en-US" sz="2800" b="1" dirty="0" err="1">
                <a:ea typeface="+mj-lt"/>
                <a:cs typeface="+mj-lt"/>
              </a:rPr>
              <a:t>νδί</a:t>
            </a:r>
            <a:r>
              <a:rPr lang="en-US" sz="2800" b="1" dirty="0">
                <a:ea typeface="+mj-lt"/>
                <a:cs typeface="+mj-lt"/>
              </a:rPr>
              <a:t>ας </a:t>
            </a:r>
            <a:r>
              <a:rPr lang="en-US" sz="2800" b="1" dirty="0" err="1">
                <a:ea typeface="+mj-lt"/>
                <a:cs typeface="+mj-lt"/>
              </a:rPr>
              <a:t>είν</a:t>
            </a:r>
            <a:r>
              <a:rPr lang="en-US" sz="2800" b="1" dirty="0">
                <a:ea typeface="+mj-lt"/>
                <a:cs typeface="+mj-lt"/>
              </a:rPr>
              <a:t>αι </a:t>
            </a:r>
            <a:r>
              <a:rPr lang="en-US" sz="2800" b="1" dirty="0" err="1">
                <a:ea typeface="+mj-lt"/>
                <a:cs typeface="+mj-lt"/>
              </a:rPr>
              <a:t>το</a:t>
            </a:r>
            <a:r>
              <a:rPr lang="en-US" sz="2800" b="1" dirty="0">
                <a:ea typeface="+mj-lt"/>
                <a:cs typeface="+mj-lt"/>
              </a:rPr>
              <a:t> β</a:t>
            </a:r>
            <a:r>
              <a:rPr lang="en-US" sz="2800" b="1" dirty="0" err="1">
                <a:ea typeface="+mj-lt"/>
                <a:cs typeface="+mj-lt"/>
              </a:rPr>
              <a:t>ορειοδυτικό</a:t>
            </a:r>
            <a:r>
              <a:rPr lang="en-US" sz="2800" b="1" dirty="0">
                <a:ea typeface="+mj-lt"/>
                <a:cs typeface="+mj-lt"/>
              </a:rPr>
              <a:t> </a:t>
            </a:r>
            <a:r>
              <a:rPr lang="en-US" sz="2800" b="1" dirty="0" err="1">
                <a:ea typeface="+mj-lt"/>
                <a:cs typeface="+mj-lt"/>
              </a:rPr>
              <a:t>τμήμ</a:t>
            </a:r>
            <a:r>
              <a:rPr lang="en-US" sz="2800" b="1" dirty="0">
                <a:ea typeface="+mj-lt"/>
                <a:cs typeface="+mj-lt"/>
              </a:rPr>
              <a:t>α </a:t>
            </a:r>
            <a:r>
              <a:rPr lang="en-US" sz="2800" b="1" dirty="0" err="1">
                <a:ea typeface="+mj-lt"/>
                <a:cs typeface="+mj-lt"/>
              </a:rPr>
              <a:t>της</a:t>
            </a:r>
            <a:r>
              <a:rPr lang="en-US" sz="2800" b="1" dirty="0">
                <a:ea typeface="+mj-lt"/>
                <a:cs typeface="+mj-lt"/>
              </a:rPr>
              <a:t>, </a:t>
            </a:r>
            <a:r>
              <a:rPr lang="en-US" sz="2800" b="1" dirty="0" err="1">
                <a:ea typeface="+mj-lt"/>
                <a:cs typeface="+mj-lt"/>
              </a:rPr>
              <a:t>το</a:t>
            </a:r>
            <a:r>
              <a:rPr lang="en-US" sz="2800" b="1" dirty="0">
                <a:ea typeface="+mj-lt"/>
                <a:cs typeface="+mj-lt"/>
              </a:rPr>
              <a:t> οπ</a:t>
            </a:r>
            <a:r>
              <a:rPr lang="en-US" sz="2800" b="1" dirty="0" err="1">
                <a:ea typeface="+mj-lt"/>
                <a:cs typeface="+mj-lt"/>
              </a:rPr>
              <a:t>οίο</a:t>
            </a:r>
            <a:r>
              <a:rPr lang="en-US" sz="2800" b="1" dirty="0">
                <a:ea typeface="+mj-lt"/>
                <a:cs typeface="+mj-lt"/>
              </a:rPr>
              <a:t> β</a:t>
            </a:r>
            <a:r>
              <a:rPr lang="en-US" sz="2800" b="1" dirty="0" err="1">
                <a:ea typeface="+mj-lt"/>
                <a:cs typeface="+mj-lt"/>
              </a:rPr>
              <a:t>ρίσκετ</a:t>
            </a:r>
            <a:r>
              <a:rPr lang="en-US" sz="2800" b="1" dirty="0">
                <a:ea typeface="+mj-lt"/>
                <a:cs typeface="+mj-lt"/>
              </a:rPr>
              <a:t>αι </a:t>
            </a:r>
            <a:r>
              <a:rPr lang="en-US" sz="2800" b="1" dirty="0" err="1">
                <a:ea typeface="+mj-lt"/>
                <a:cs typeface="+mj-lt"/>
              </a:rPr>
              <a:t>στ</a:t>
            </a:r>
            <a:r>
              <a:rPr lang="en-US" sz="2800" b="1" dirty="0">
                <a:ea typeface="+mj-lt"/>
                <a:cs typeface="+mj-lt"/>
              </a:rPr>
              <a:t>α </a:t>
            </a:r>
            <a:r>
              <a:rPr lang="en-US" sz="2800" b="1" dirty="0" err="1">
                <a:ea typeface="+mj-lt"/>
                <a:cs typeface="+mj-lt"/>
              </a:rPr>
              <a:t>σύνορ</a:t>
            </a:r>
            <a:r>
              <a:rPr lang="en-US" sz="2800" b="1" dirty="0">
                <a:ea typeface="+mj-lt"/>
                <a:cs typeface="+mj-lt"/>
              </a:rPr>
              <a:t>α </a:t>
            </a:r>
            <a:r>
              <a:rPr lang="en-US" sz="2800" b="1" dirty="0" err="1">
                <a:ea typeface="+mj-lt"/>
                <a:cs typeface="+mj-lt"/>
              </a:rPr>
              <a:t>με</a:t>
            </a:r>
            <a:r>
              <a:rPr lang="en-US" sz="2800" b="1" dirty="0">
                <a:ea typeface="+mj-lt"/>
                <a:cs typeface="+mj-lt"/>
              </a:rPr>
              <a:t> </a:t>
            </a:r>
            <a:r>
              <a:rPr lang="en-US" sz="2800" b="1" dirty="0" err="1">
                <a:ea typeface="+mj-lt"/>
                <a:cs typeface="+mj-lt"/>
              </a:rPr>
              <a:t>τη</a:t>
            </a:r>
            <a:r>
              <a:rPr lang="en-US" sz="2800" b="1" dirty="0">
                <a:ea typeface="+mj-lt"/>
                <a:cs typeface="+mj-lt"/>
              </a:rPr>
              <a:t> </a:t>
            </a:r>
            <a:r>
              <a:rPr lang="en-US" sz="2800" b="1" dirty="0" err="1">
                <a:ea typeface="+mj-lt"/>
                <a:cs typeface="+mj-lt"/>
              </a:rPr>
              <a:t>Νορ</a:t>
            </a:r>
            <a:r>
              <a:rPr lang="en-US" sz="2800" b="1" dirty="0">
                <a:ea typeface="+mj-lt"/>
                <a:cs typeface="+mj-lt"/>
              </a:rPr>
              <a:t>β</a:t>
            </a:r>
            <a:r>
              <a:rPr lang="en-US" sz="2800" b="1" dirty="0" err="1">
                <a:ea typeface="+mj-lt"/>
                <a:cs typeface="+mj-lt"/>
              </a:rPr>
              <a:t>ηγί</a:t>
            </a:r>
            <a:r>
              <a:rPr lang="en-US" sz="2800" b="1" dirty="0">
                <a:ea typeface="+mj-lt"/>
                <a:cs typeface="+mj-lt"/>
              </a:rPr>
              <a:t>α. </a:t>
            </a:r>
            <a:r>
              <a:rPr lang="en-US" sz="2800" b="1" dirty="0" err="1">
                <a:ea typeface="+mj-lt"/>
                <a:cs typeface="+mj-lt"/>
              </a:rPr>
              <a:t>Στον</a:t>
            </a:r>
            <a:r>
              <a:rPr lang="en-US" sz="2800" b="1" dirty="0">
                <a:ea typeface="+mj-lt"/>
                <a:cs typeface="+mj-lt"/>
              </a:rPr>
              <a:t> </a:t>
            </a:r>
            <a:r>
              <a:rPr lang="en-US" sz="2800" b="1" dirty="0" err="1">
                <a:ea typeface="+mj-lt"/>
                <a:cs typeface="+mj-lt"/>
              </a:rPr>
              <a:t>ορεινό</a:t>
            </a:r>
            <a:r>
              <a:rPr lang="en-US" sz="2800" b="1" dirty="0">
                <a:ea typeface="+mj-lt"/>
                <a:cs typeface="+mj-lt"/>
              </a:rPr>
              <a:t> α</a:t>
            </a:r>
            <a:r>
              <a:rPr lang="en-US" sz="2800" b="1" dirty="0" err="1">
                <a:ea typeface="+mj-lt"/>
                <a:cs typeface="+mj-lt"/>
              </a:rPr>
              <a:t>υτόν</a:t>
            </a:r>
            <a:r>
              <a:rPr lang="en-US" sz="2800" b="1" dirty="0">
                <a:ea typeface="+mj-lt"/>
                <a:cs typeface="+mj-lt"/>
              </a:rPr>
              <a:t> </a:t>
            </a:r>
            <a:r>
              <a:rPr lang="en-US" sz="2800" b="1" dirty="0" err="1">
                <a:ea typeface="+mj-lt"/>
                <a:cs typeface="+mj-lt"/>
              </a:rPr>
              <a:t>όγκο</a:t>
            </a:r>
            <a:r>
              <a:rPr lang="en-US" sz="2800" b="1" dirty="0">
                <a:ea typeface="+mj-lt"/>
                <a:cs typeface="+mj-lt"/>
              </a:rPr>
              <a:t> α</a:t>
            </a:r>
            <a:r>
              <a:rPr lang="en-US" sz="2800" b="1" dirty="0" err="1">
                <a:ea typeface="+mj-lt"/>
                <a:cs typeface="+mj-lt"/>
              </a:rPr>
              <a:t>νήκει</a:t>
            </a:r>
            <a:r>
              <a:rPr lang="en-US" sz="2800" b="1" dirty="0">
                <a:ea typeface="+mj-lt"/>
                <a:cs typeface="+mj-lt"/>
              </a:rPr>
              <a:t> και </a:t>
            </a:r>
            <a:r>
              <a:rPr lang="en-US" sz="2800" b="1" dirty="0" err="1">
                <a:ea typeface="+mj-lt"/>
                <a:cs typeface="+mj-lt"/>
              </a:rPr>
              <a:t>το</a:t>
            </a:r>
            <a:r>
              <a:rPr lang="en-US" sz="2800" b="1" dirty="0">
                <a:ea typeface="+mj-lt"/>
                <a:cs typeface="+mj-lt"/>
              </a:rPr>
              <a:t> </a:t>
            </a:r>
            <a:r>
              <a:rPr lang="en-US" sz="2800" b="1" dirty="0" err="1">
                <a:ea typeface="+mj-lt"/>
                <a:cs typeface="+mj-lt"/>
              </a:rPr>
              <a:t>ψηλότερο</a:t>
            </a:r>
            <a:r>
              <a:rPr lang="en-US" sz="2800" b="1" dirty="0">
                <a:ea typeface="+mj-lt"/>
                <a:cs typeface="+mj-lt"/>
              </a:rPr>
              <a:t> β</a:t>
            </a:r>
            <a:r>
              <a:rPr lang="en-US" sz="2800" b="1" dirty="0" err="1">
                <a:ea typeface="+mj-lt"/>
                <a:cs typeface="+mj-lt"/>
              </a:rPr>
              <a:t>ουνό</a:t>
            </a:r>
            <a:r>
              <a:rPr lang="en-US" sz="2800" b="1" dirty="0">
                <a:ea typeface="+mj-lt"/>
                <a:cs typeface="+mj-lt"/>
              </a:rPr>
              <a:t> </a:t>
            </a:r>
            <a:r>
              <a:rPr lang="en-US" sz="2800" b="1" dirty="0" err="1">
                <a:ea typeface="+mj-lt"/>
                <a:cs typeface="+mj-lt"/>
              </a:rPr>
              <a:t>της</a:t>
            </a:r>
            <a:r>
              <a:rPr lang="en-US" sz="2800" b="1" dirty="0">
                <a:ea typeface="+mj-lt"/>
                <a:cs typeface="+mj-lt"/>
              </a:rPr>
              <a:t> </a:t>
            </a:r>
            <a:r>
              <a:rPr lang="en-US" sz="2800" b="1" dirty="0" err="1">
                <a:ea typeface="+mj-lt"/>
                <a:cs typeface="+mj-lt"/>
              </a:rPr>
              <a:t>χώρ</a:t>
            </a:r>
            <a:r>
              <a:rPr lang="en-US" sz="2800" b="1" dirty="0">
                <a:ea typeface="+mj-lt"/>
                <a:cs typeface="+mj-lt"/>
              </a:rPr>
              <a:t>ας, </a:t>
            </a:r>
            <a:r>
              <a:rPr lang="en-US" sz="2800" b="1" dirty="0" err="1">
                <a:ea typeface="+mj-lt"/>
                <a:cs typeface="+mj-lt"/>
              </a:rPr>
              <a:t>το</a:t>
            </a:r>
            <a:r>
              <a:rPr lang="en-US" sz="2800" b="1" dirty="0">
                <a:ea typeface="+mj-lt"/>
                <a:cs typeface="+mj-lt"/>
              </a:rPr>
              <a:t> </a:t>
            </a:r>
            <a:r>
              <a:rPr lang="en-US" sz="2800" b="1" dirty="0" err="1">
                <a:ea typeface="+mj-lt"/>
                <a:cs typeface="+mj-lt"/>
              </a:rPr>
              <a:t>όρος</a:t>
            </a:r>
            <a:r>
              <a:rPr lang="en-US" sz="2800" b="1" dirty="0">
                <a:ea typeface="+mj-lt"/>
                <a:cs typeface="+mj-lt"/>
              </a:rPr>
              <a:t> Χα</a:t>
            </a:r>
            <a:r>
              <a:rPr lang="en-US" sz="2800" b="1" dirty="0" err="1">
                <a:ea typeface="+mj-lt"/>
                <a:cs typeface="+mj-lt"/>
              </a:rPr>
              <a:t>λτι</a:t>
            </a:r>
            <a:r>
              <a:rPr lang="en-US" sz="2800" b="1" dirty="0">
                <a:ea typeface="+mj-lt"/>
                <a:cs typeface="+mj-lt"/>
              </a:rPr>
              <a:t>α</a:t>
            </a:r>
            <a:r>
              <a:rPr lang="en-US" sz="2800" b="1" dirty="0" err="1">
                <a:ea typeface="+mj-lt"/>
                <a:cs typeface="+mj-lt"/>
              </a:rPr>
              <a:t>τουντούρι</a:t>
            </a:r>
            <a:r>
              <a:rPr lang="en-US" sz="2800" b="1" dirty="0">
                <a:ea typeface="+mj-lt"/>
                <a:cs typeface="+mj-lt"/>
              </a:rPr>
              <a:t> (1.324 μ.), </a:t>
            </a:r>
            <a:r>
              <a:rPr lang="en-US" sz="2800" b="1" dirty="0" err="1">
                <a:ea typeface="+mj-lt"/>
                <a:cs typeface="+mj-lt"/>
              </a:rPr>
              <a:t>το</a:t>
            </a:r>
            <a:r>
              <a:rPr lang="en-US" sz="2800" b="1" dirty="0">
                <a:ea typeface="+mj-lt"/>
                <a:cs typeface="+mj-lt"/>
              </a:rPr>
              <a:t> οπ</a:t>
            </a:r>
            <a:r>
              <a:rPr lang="en-US" sz="2800" b="1" dirty="0" err="1">
                <a:ea typeface="+mj-lt"/>
                <a:cs typeface="+mj-lt"/>
              </a:rPr>
              <a:t>οίο</a:t>
            </a:r>
            <a:r>
              <a:rPr lang="en-US" sz="2800" b="1" dirty="0">
                <a:ea typeface="+mj-lt"/>
                <a:cs typeface="+mj-lt"/>
              </a:rPr>
              <a:t> απ</a:t>
            </a:r>
            <a:r>
              <a:rPr lang="en-US" sz="2800" b="1" dirty="0" err="1">
                <a:ea typeface="+mj-lt"/>
                <a:cs typeface="+mj-lt"/>
              </a:rPr>
              <a:t>οτελεί</a:t>
            </a:r>
            <a:r>
              <a:rPr lang="en-US" sz="2800" b="1" dirty="0">
                <a:ea typeface="+mj-lt"/>
                <a:cs typeface="+mj-lt"/>
              </a:rPr>
              <a:t> </a:t>
            </a:r>
            <a:r>
              <a:rPr lang="en-US" sz="2800" b="1" dirty="0" err="1">
                <a:ea typeface="+mj-lt"/>
                <a:cs typeface="+mj-lt"/>
              </a:rPr>
              <a:t>τμήμ</a:t>
            </a:r>
            <a:r>
              <a:rPr lang="en-US" sz="2800" b="1" dirty="0">
                <a:ea typeface="+mj-lt"/>
                <a:cs typeface="+mj-lt"/>
              </a:rPr>
              <a:t>α </a:t>
            </a:r>
            <a:r>
              <a:rPr lang="en-US" sz="2800" b="1" dirty="0" err="1">
                <a:ea typeface="+mj-lt"/>
                <a:cs typeface="+mj-lt"/>
              </a:rPr>
              <a:t>των</a:t>
            </a:r>
            <a:r>
              <a:rPr lang="en-US" sz="2800" b="1" dirty="0">
                <a:ea typeface="+mj-lt"/>
                <a:cs typeface="+mj-lt"/>
              </a:rPr>
              <a:t> </a:t>
            </a:r>
            <a:r>
              <a:rPr lang="en-US" sz="2800" b="1" dirty="0" err="1">
                <a:ea typeface="+mj-lt"/>
                <a:cs typeface="+mj-lt"/>
              </a:rPr>
              <a:t>Σκ</a:t>
            </a:r>
            <a:r>
              <a:rPr lang="en-US" sz="2800" b="1" dirty="0">
                <a:ea typeface="+mj-lt"/>
                <a:cs typeface="+mj-lt"/>
              </a:rPr>
              <a:t>α</a:t>
            </a:r>
            <a:r>
              <a:rPr lang="en-US" sz="2800" b="1" dirty="0" err="1">
                <a:ea typeface="+mj-lt"/>
                <a:cs typeface="+mj-lt"/>
              </a:rPr>
              <a:t>νδιν</a:t>
            </a:r>
            <a:r>
              <a:rPr lang="en-US" sz="2800" b="1" dirty="0">
                <a:ea typeface="+mj-lt"/>
                <a:cs typeface="+mj-lt"/>
              </a:rPr>
              <a:t>αβ</a:t>
            </a:r>
            <a:r>
              <a:rPr lang="en-US" sz="2800" b="1" dirty="0" err="1">
                <a:ea typeface="+mj-lt"/>
                <a:cs typeface="+mj-lt"/>
              </a:rPr>
              <a:t>ικών</a:t>
            </a:r>
            <a:r>
              <a:rPr lang="en-US" sz="2800" b="1" dirty="0">
                <a:ea typeface="+mj-lt"/>
                <a:cs typeface="+mj-lt"/>
              </a:rPr>
              <a:t> </a:t>
            </a:r>
            <a:r>
              <a:rPr lang="en-US" sz="2800" b="1" dirty="0" err="1">
                <a:ea typeface="+mj-lt"/>
                <a:cs typeface="+mj-lt"/>
              </a:rPr>
              <a:t>Άλ</a:t>
            </a:r>
            <a:r>
              <a:rPr lang="en-US" sz="2800" b="1" dirty="0">
                <a:ea typeface="+mj-lt"/>
                <a:cs typeface="+mj-lt"/>
              </a:rPr>
              <a:t>π</a:t>
            </a:r>
            <a:r>
              <a:rPr lang="en-US" sz="2800" b="1" dirty="0" err="1">
                <a:ea typeface="+mj-lt"/>
                <a:cs typeface="+mj-lt"/>
              </a:rPr>
              <a:t>εων</a:t>
            </a:r>
            <a:r>
              <a:rPr lang="en-US" sz="2800" b="1" dirty="0">
                <a:ea typeface="+mj-lt"/>
                <a:cs typeface="+mj-lt"/>
              </a:rPr>
              <a:t>. </a:t>
            </a:r>
            <a:endParaRPr lang="en-US" sz="2800" b="1" dirty="0">
              <a:solidFill>
                <a:srgbClr val="FFFFFF"/>
              </a:solidFill>
            </a:endParaRPr>
          </a:p>
        </p:txBody>
      </p:sp>
    </p:spTree>
    <p:extLst>
      <p:ext uri="{BB962C8B-B14F-4D97-AF65-F5344CB8AC3E}">
        <p14:creationId xmlns:p14="http://schemas.microsoft.com/office/powerpoint/2010/main" xmlns="" val="3385726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3" name="Picture 25">
            <a:extLst>
              <a:ext uri="{FF2B5EF4-FFF2-40B4-BE49-F238E27FC236}">
                <a16:creationId xmlns:a16="http://schemas.microsoft.com/office/drawing/2014/main" xmlns=""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35" name="Picture 27">
            <a:extLst>
              <a:ext uri="{FF2B5EF4-FFF2-40B4-BE49-F238E27FC236}">
                <a16:creationId xmlns:a16="http://schemas.microsoft.com/office/drawing/2014/main" xmlns=""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37" name="Oval 29">
            <a:extLst>
              <a:ext uri="{FF2B5EF4-FFF2-40B4-BE49-F238E27FC236}">
                <a16:creationId xmlns:a16="http://schemas.microsoft.com/office/drawing/2014/main" xmlns=""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9" name="Picture 31">
            <a:extLst>
              <a:ext uri="{FF2B5EF4-FFF2-40B4-BE49-F238E27FC236}">
                <a16:creationId xmlns:a16="http://schemas.microsoft.com/office/drawing/2014/main" xmlns=""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41" name="Picture 33">
            <a:extLst>
              <a:ext uri="{FF2B5EF4-FFF2-40B4-BE49-F238E27FC236}">
                <a16:creationId xmlns:a16="http://schemas.microsoft.com/office/drawing/2014/main" xmlns=""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43" name="Rectangle 35">
            <a:extLst>
              <a:ext uri="{FF2B5EF4-FFF2-40B4-BE49-F238E27FC236}">
                <a16:creationId xmlns:a16="http://schemas.microsoft.com/office/drawing/2014/main" xmlns=""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7C3E9ED6-51CB-4A8E-B1E0-A66A0F8026ED}"/>
              </a:ext>
            </a:extLst>
          </p:cNvPr>
          <p:cNvSpPr>
            <a:spLocks noGrp="1"/>
          </p:cNvSpPr>
          <p:nvPr>
            <p:ph type="title"/>
          </p:nvPr>
        </p:nvSpPr>
        <p:spPr>
          <a:xfrm>
            <a:off x="648930" y="629266"/>
            <a:ext cx="9252154" cy="1223983"/>
          </a:xfrm>
        </p:spPr>
        <p:txBody>
          <a:bodyPr vert="horz" lIns="91440" tIns="45720" rIns="91440" bIns="45720" rtlCol="0" anchor="t">
            <a:normAutofit/>
          </a:bodyPr>
          <a:lstStyle/>
          <a:p>
            <a:r>
              <a:rPr lang="en-US"/>
              <a:t>                      </a:t>
            </a:r>
            <a:r>
              <a:rPr lang="en-US" u="sng">
                <a:highlight>
                  <a:srgbClr val="C0C0C0"/>
                </a:highlight>
              </a:rPr>
              <a:t>ΚΛΙΜΑ</a:t>
            </a:r>
          </a:p>
        </p:txBody>
      </p:sp>
      <p:sp>
        <p:nvSpPr>
          <p:cNvPr id="3" name="Content Placeholder 2">
            <a:extLst>
              <a:ext uri="{FF2B5EF4-FFF2-40B4-BE49-F238E27FC236}">
                <a16:creationId xmlns:a16="http://schemas.microsoft.com/office/drawing/2014/main" xmlns="" id="{2705591D-2300-432C-A6DF-33F4D10C9891}"/>
              </a:ext>
            </a:extLst>
          </p:cNvPr>
          <p:cNvSpPr>
            <a:spLocks noGrp="1"/>
          </p:cNvSpPr>
          <p:nvPr>
            <p:ph sz="half" idx="1"/>
          </p:nvPr>
        </p:nvSpPr>
        <p:spPr>
          <a:xfrm>
            <a:off x="1103311" y="2052214"/>
            <a:ext cx="4338409" cy="4196185"/>
          </a:xfrm>
        </p:spPr>
        <p:txBody>
          <a:bodyPr vert="horz" lIns="91440" tIns="45720" rIns="91440" bIns="45720" rtlCol="0">
            <a:normAutofit/>
          </a:bodyPr>
          <a:lstStyle/>
          <a:p>
            <a:r>
              <a:rPr lang="en-US" dirty="0"/>
              <a:t>Το κλίμα της Φινλανδίας είναι ψυχρό. Οι χειμώνες διαρκούν πολύ και είναι ψυχροί, περισσότερο στο βόρειο τμήμα, στη Λαπωνία, όπου το μεγαλύτερο μέρος του χρόνου σημειώνονται χιονοπτώσεις. Στο νότιο τμήμα η επίδραση της θάλασσας κάνει το κλίμα πιο ήπιο. Οι μέσες θερμοκρασίες του χειμώνα είναι -15° έως -4 °C στη Λαπωνία και -7° έως -4 °C στα νότια. Τα καλοκαίρια είναι δροσερά με θερμοκρασίες που κυμαίνονται μεταξύ 15° και 17 °C.</a:t>
            </a:r>
          </a:p>
        </p:txBody>
      </p:sp>
      <p:pic>
        <p:nvPicPr>
          <p:cNvPr id="21" name="Εικόνα 22" descr="Εικόνα που περιέχει υπαίθριος, χιόνι, σκι, πλαγιά&#10;&#10;Περιγραφή που δημιουργήθηκε αυτόματα">
            <a:extLst>
              <a:ext uri="{FF2B5EF4-FFF2-40B4-BE49-F238E27FC236}">
                <a16:creationId xmlns:a16="http://schemas.microsoft.com/office/drawing/2014/main" xmlns="" id="{9388E5E0-0EF7-4AD4-B9AB-C290764ED357}"/>
              </a:ext>
            </a:extLst>
          </p:cNvPr>
          <p:cNvPicPr>
            <a:picLocks noGrp="1" noChangeAspect="1"/>
          </p:cNvPicPr>
          <p:nvPr>
            <p:ph sz="half" idx="2"/>
          </p:nvPr>
        </p:nvPicPr>
        <p:blipFill rotWithShape="1">
          <a:blip r:embed="rId7"/>
          <a:srcRect l="12882" r="5919"/>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xmlns="" val="858234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2" name="Picture 10">
            <a:extLst>
              <a:ext uri="{FF2B5EF4-FFF2-40B4-BE49-F238E27FC236}">
                <a16:creationId xmlns:a16="http://schemas.microsoft.com/office/drawing/2014/main" xmlns="" id="{C9ECDD5C-152A-4CC7-8333-0F367B3A62E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24" name="Picture 12">
            <a:extLst>
              <a:ext uri="{FF2B5EF4-FFF2-40B4-BE49-F238E27FC236}">
                <a16:creationId xmlns:a16="http://schemas.microsoft.com/office/drawing/2014/main" xmlns="" id="{7F5C92A3-369B-43F3-BDCE-E560B1B0EC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26" name="Oval 14">
            <a:extLst>
              <a:ext uri="{FF2B5EF4-FFF2-40B4-BE49-F238E27FC236}">
                <a16:creationId xmlns:a16="http://schemas.microsoft.com/office/drawing/2014/main" xmlns="" id="{AEBE9F1A-B38D-446E-83AE-14B17CE77F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7" name="Picture 16">
            <a:extLst>
              <a:ext uri="{FF2B5EF4-FFF2-40B4-BE49-F238E27FC236}">
                <a16:creationId xmlns:a16="http://schemas.microsoft.com/office/drawing/2014/main" xmlns="" id="{915B5014-A7EC-4BA6-9C83-8840CF81DB2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28" name="Picture 18">
            <a:extLst>
              <a:ext uri="{FF2B5EF4-FFF2-40B4-BE49-F238E27FC236}">
                <a16:creationId xmlns:a16="http://schemas.microsoft.com/office/drawing/2014/main" xmlns="" id="{022C43AB-86D7-420D-8AD7-DC0A15FDD0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29" name="Rectangle 20">
            <a:extLst>
              <a:ext uri="{FF2B5EF4-FFF2-40B4-BE49-F238E27FC236}">
                <a16:creationId xmlns:a16="http://schemas.microsoft.com/office/drawing/2014/main" xmlns="" id="{5E3EB826-A471-488F-9E8A-D65528A3C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Rectangle 22">
            <a:extLst>
              <a:ext uri="{FF2B5EF4-FFF2-40B4-BE49-F238E27FC236}">
                <a16:creationId xmlns:a16="http://schemas.microsoft.com/office/drawing/2014/main" xmlns="" id="{DFB3CEA1-88D9-42FB-88ED-1E9807FE6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24">
            <a:extLst>
              <a:ext uri="{FF2B5EF4-FFF2-40B4-BE49-F238E27FC236}">
                <a16:creationId xmlns:a16="http://schemas.microsoft.com/office/drawing/2014/main" xmlns="" id="{9A6C928E-4252-4F33-8C34-E50A12A31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 name="Θέση περιεχομένου 5">
            <a:extLst>
              <a:ext uri="{FF2B5EF4-FFF2-40B4-BE49-F238E27FC236}">
                <a16:creationId xmlns:a16="http://schemas.microsoft.com/office/drawing/2014/main" xmlns="" id="{D6FB1D2C-DA6E-4740-8D6C-88877049034A}"/>
              </a:ext>
            </a:extLst>
          </p:cNvPr>
          <p:cNvGraphicFramePr>
            <a:graphicFrameLocks noGrp="1"/>
          </p:cNvGraphicFramePr>
          <p:nvPr>
            <p:ph idx="1"/>
            <p:extLst>
              <p:ext uri="{D42A27DB-BD31-4B8C-83A1-F6EECF244321}">
                <p14:modId xmlns:p14="http://schemas.microsoft.com/office/powerpoint/2010/main" xmlns="" val="2926713699"/>
              </p:ext>
            </p:extLst>
          </p:nvPr>
        </p:nvGraphicFramePr>
        <p:xfrm>
          <a:off x="626301" y="2411260"/>
          <a:ext cx="11063101" cy="2923086"/>
        </p:xfrm>
        <a:graphic>
          <a:graphicData uri="http://schemas.openxmlformats.org/drawingml/2006/table">
            <a:tbl>
              <a:tblPr firstRow="1" bandRow="1">
                <a:solidFill>
                  <a:schemeClr val="bg1">
                    <a:lumMod val="95000"/>
                  </a:schemeClr>
                </a:solidFill>
                <a:tableStyleId>{8EC20E35-A176-4012-BC5E-935CFFF8708E}</a:tableStyleId>
              </a:tblPr>
              <a:tblGrid>
                <a:gridCol w="2557397">
                  <a:extLst>
                    <a:ext uri="{9D8B030D-6E8A-4147-A177-3AD203B41FA5}">
                      <a16:colId xmlns:a16="http://schemas.microsoft.com/office/drawing/2014/main" xmlns="" val="313041323"/>
                    </a:ext>
                  </a:extLst>
                </a:gridCol>
                <a:gridCol w="605331">
                  <a:extLst>
                    <a:ext uri="{9D8B030D-6E8A-4147-A177-3AD203B41FA5}">
                      <a16:colId xmlns:a16="http://schemas.microsoft.com/office/drawing/2014/main" xmlns="" val="1891733322"/>
                    </a:ext>
                  </a:extLst>
                </a:gridCol>
                <a:gridCol w="610058">
                  <a:extLst>
                    <a:ext uri="{9D8B030D-6E8A-4147-A177-3AD203B41FA5}">
                      <a16:colId xmlns:a16="http://schemas.microsoft.com/office/drawing/2014/main" xmlns="" val="276993517"/>
                    </a:ext>
                  </a:extLst>
                </a:gridCol>
                <a:gridCol w="706671">
                  <a:extLst>
                    <a:ext uri="{9D8B030D-6E8A-4147-A177-3AD203B41FA5}">
                      <a16:colId xmlns:a16="http://schemas.microsoft.com/office/drawing/2014/main" xmlns="" val="1116047542"/>
                    </a:ext>
                  </a:extLst>
                </a:gridCol>
                <a:gridCol w="610058">
                  <a:extLst>
                    <a:ext uri="{9D8B030D-6E8A-4147-A177-3AD203B41FA5}">
                      <a16:colId xmlns:a16="http://schemas.microsoft.com/office/drawing/2014/main" xmlns="" val="911349745"/>
                    </a:ext>
                  </a:extLst>
                </a:gridCol>
                <a:gridCol w="706671">
                  <a:extLst>
                    <a:ext uri="{9D8B030D-6E8A-4147-A177-3AD203B41FA5}">
                      <a16:colId xmlns:a16="http://schemas.microsoft.com/office/drawing/2014/main" xmlns="" val="1077169071"/>
                    </a:ext>
                  </a:extLst>
                </a:gridCol>
                <a:gridCol w="652397">
                  <a:extLst>
                    <a:ext uri="{9D8B030D-6E8A-4147-A177-3AD203B41FA5}">
                      <a16:colId xmlns:a16="http://schemas.microsoft.com/office/drawing/2014/main" xmlns="" val="3360531981"/>
                    </a:ext>
                  </a:extLst>
                </a:gridCol>
                <a:gridCol w="567718">
                  <a:extLst>
                    <a:ext uri="{9D8B030D-6E8A-4147-A177-3AD203B41FA5}">
                      <a16:colId xmlns:a16="http://schemas.microsoft.com/office/drawing/2014/main" xmlns="" val="301883808"/>
                    </a:ext>
                  </a:extLst>
                </a:gridCol>
                <a:gridCol w="706671">
                  <a:extLst>
                    <a:ext uri="{9D8B030D-6E8A-4147-A177-3AD203B41FA5}">
                      <a16:colId xmlns:a16="http://schemas.microsoft.com/office/drawing/2014/main" xmlns="" val="2278273051"/>
                    </a:ext>
                  </a:extLst>
                </a:gridCol>
                <a:gridCol w="706671">
                  <a:extLst>
                    <a:ext uri="{9D8B030D-6E8A-4147-A177-3AD203B41FA5}">
                      <a16:colId xmlns:a16="http://schemas.microsoft.com/office/drawing/2014/main" xmlns="" val="2572998335"/>
                    </a:ext>
                  </a:extLst>
                </a:gridCol>
                <a:gridCol w="706671">
                  <a:extLst>
                    <a:ext uri="{9D8B030D-6E8A-4147-A177-3AD203B41FA5}">
                      <a16:colId xmlns:a16="http://schemas.microsoft.com/office/drawing/2014/main" xmlns="" val="2846468391"/>
                    </a:ext>
                  </a:extLst>
                </a:gridCol>
                <a:gridCol w="610058">
                  <a:extLst>
                    <a:ext uri="{9D8B030D-6E8A-4147-A177-3AD203B41FA5}">
                      <a16:colId xmlns:a16="http://schemas.microsoft.com/office/drawing/2014/main" xmlns="" val="687327760"/>
                    </a:ext>
                  </a:extLst>
                </a:gridCol>
                <a:gridCol w="610058">
                  <a:extLst>
                    <a:ext uri="{9D8B030D-6E8A-4147-A177-3AD203B41FA5}">
                      <a16:colId xmlns:a16="http://schemas.microsoft.com/office/drawing/2014/main" xmlns="" val="2669287805"/>
                    </a:ext>
                  </a:extLst>
                </a:gridCol>
                <a:gridCol w="706671">
                  <a:extLst>
                    <a:ext uri="{9D8B030D-6E8A-4147-A177-3AD203B41FA5}">
                      <a16:colId xmlns:a16="http://schemas.microsoft.com/office/drawing/2014/main" xmlns="" val="584380130"/>
                    </a:ext>
                  </a:extLst>
                </a:gridCol>
              </a:tblGrid>
              <a:tr h="723812">
                <a:tc gridSpan="14">
                  <a:txBody>
                    <a:bodyPr/>
                    <a:lstStyle/>
                    <a:p>
                      <a:pPr algn="ctr" fontAlgn="base"/>
                      <a:r>
                        <a:rPr lang="el-GR" sz="1700" b="1" u="sng" cap="none" spc="0" dirty="0">
                          <a:solidFill>
                            <a:schemeClr val="tx1"/>
                          </a:solidFill>
                          <a:effectLst/>
                        </a:rPr>
                        <a:t>Κλιματικά δεδομένα Φινλανδία​ς</a:t>
                      </a:r>
                    </a:p>
                  </a:txBody>
                  <a:tcPr marL="68568" marR="97084" marT="19591" marB="146931" anchor="b">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1051261056"/>
                  </a:ext>
                </a:extLst>
              </a:tr>
              <a:tr h="640295">
                <a:tc>
                  <a:txBody>
                    <a:bodyPr/>
                    <a:lstStyle/>
                    <a:p>
                      <a:pPr algn="ctr" fontAlgn="base"/>
                      <a:r>
                        <a:rPr lang="el-GR" sz="1300" cap="none" spc="0" dirty="0">
                          <a:solidFill>
                            <a:schemeClr val="tx1"/>
                          </a:solidFill>
                          <a:effectLst/>
                        </a:rPr>
                        <a:t>Μήνας​</a:t>
                      </a:r>
                    </a:p>
                  </a:txBody>
                  <a:tcPr marL="68568" marR="97084" marT="19591" marB="146931" anchor="ctr">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fontAlgn="base"/>
                      <a:r>
                        <a:rPr lang="el-GR" sz="1300" cap="none" spc="0" dirty="0">
                          <a:solidFill>
                            <a:schemeClr val="tx1"/>
                          </a:solidFill>
                          <a:effectLst/>
                        </a:rPr>
                        <a:t>Ιαν​</a:t>
                      </a:r>
                    </a:p>
                  </a:txBody>
                  <a:tcPr marL="68568" marR="97084" marT="19591" marB="146931"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fontAlgn="base"/>
                      <a:r>
                        <a:rPr lang="el-GR" sz="1300" cap="none" spc="0" dirty="0">
                          <a:solidFill>
                            <a:schemeClr val="tx1"/>
                          </a:solidFill>
                          <a:effectLst/>
                        </a:rPr>
                        <a:t>Φεβ​</a:t>
                      </a:r>
                    </a:p>
                  </a:txBody>
                  <a:tcPr marL="68568" marR="97084" marT="19591" marB="146931"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fontAlgn="base"/>
                      <a:r>
                        <a:rPr lang="el-GR" sz="1300" cap="none" spc="0" dirty="0">
                          <a:solidFill>
                            <a:schemeClr val="tx1"/>
                          </a:solidFill>
                          <a:effectLst/>
                        </a:rPr>
                        <a:t>Μαρ​</a:t>
                      </a:r>
                    </a:p>
                  </a:txBody>
                  <a:tcPr marL="68568" marR="97084" marT="19591" marB="146931"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fontAlgn="base"/>
                      <a:r>
                        <a:rPr lang="el-GR" sz="1300" cap="none" spc="0" dirty="0">
                          <a:solidFill>
                            <a:schemeClr val="tx1"/>
                          </a:solidFill>
                          <a:effectLst/>
                        </a:rPr>
                        <a:t>Απρ​</a:t>
                      </a:r>
                    </a:p>
                  </a:txBody>
                  <a:tcPr marL="68568" marR="97084" marT="19591" marB="146931"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fontAlgn="base"/>
                      <a:r>
                        <a:rPr lang="el-GR" sz="1300" cap="none" spc="0" dirty="0" err="1">
                          <a:solidFill>
                            <a:schemeClr val="tx1"/>
                          </a:solidFill>
                          <a:effectLst/>
                        </a:rPr>
                        <a:t>Μαι</a:t>
                      </a:r>
                      <a:r>
                        <a:rPr lang="el-GR" sz="1300" cap="none" spc="0" dirty="0">
                          <a:solidFill>
                            <a:schemeClr val="tx1"/>
                          </a:solidFill>
                          <a:effectLst/>
                        </a:rPr>
                        <a:t>​</a:t>
                      </a:r>
                    </a:p>
                  </a:txBody>
                  <a:tcPr marL="68568" marR="97084" marT="19591" marB="146931"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fontAlgn="base"/>
                      <a:r>
                        <a:rPr lang="el-GR" sz="1300" cap="none" spc="0" dirty="0">
                          <a:solidFill>
                            <a:schemeClr val="tx1"/>
                          </a:solidFill>
                          <a:effectLst/>
                        </a:rPr>
                        <a:t>Ιουν​</a:t>
                      </a:r>
                    </a:p>
                  </a:txBody>
                  <a:tcPr marL="68568" marR="97084" marT="19591" marB="146931"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fontAlgn="base"/>
                      <a:r>
                        <a:rPr lang="el-GR" sz="1300" cap="none" spc="0" dirty="0">
                          <a:solidFill>
                            <a:schemeClr val="tx1"/>
                          </a:solidFill>
                          <a:effectLst/>
                        </a:rPr>
                        <a:t>Ιουλ​</a:t>
                      </a:r>
                    </a:p>
                  </a:txBody>
                  <a:tcPr marL="68568" marR="97084" marT="19591" marB="146931"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fontAlgn="base"/>
                      <a:r>
                        <a:rPr lang="el-GR" sz="1300" cap="none" spc="0" dirty="0">
                          <a:solidFill>
                            <a:schemeClr val="tx1"/>
                          </a:solidFill>
                          <a:effectLst/>
                        </a:rPr>
                        <a:t>Αυγ​</a:t>
                      </a:r>
                    </a:p>
                  </a:txBody>
                  <a:tcPr marL="68568" marR="97084" marT="19591" marB="146931"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fontAlgn="base"/>
                      <a:r>
                        <a:rPr lang="el-GR" sz="1300" cap="none" spc="0" dirty="0">
                          <a:solidFill>
                            <a:schemeClr val="tx1"/>
                          </a:solidFill>
                          <a:effectLst/>
                        </a:rPr>
                        <a:t>Σεπ​</a:t>
                      </a:r>
                    </a:p>
                  </a:txBody>
                  <a:tcPr marL="68568" marR="97084" marT="19591" marB="146931"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fontAlgn="base"/>
                      <a:r>
                        <a:rPr lang="el-GR" sz="1300" cap="none" spc="0" dirty="0">
                          <a:solidFill>
                            <a:schemeClr val="tx1"/>
                          </a:solidFill>
                          <a:effectLst/>
                        </a:rPr>
                        <a:t>Οκτ​</a:t>
                      </a:r>
                    </a:p>
                  </a:txBody>
                  <a:tcPr marL="68568" marR="97084" marT="19591" marB="146931"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fontAlgn="base"/>
                      <a:r>
                        <a:rPr lang="el-GR" sz="1300" cap="none" spc="0" dirty="0">
                          <a:solidFill>
                            <a:schemeClr val="tx1"/>
                          </a:solidFill>
                          <a:effectLst/>
                        </a:rPr>
                        <a:t>Νοε​</a:t>
                      </a:r>
                    </a:p>
                  </a:txBody>
                  <a:tcPr marL="68568" marR="97084" marT="19591" marB="146931"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fontAlgn="base"/>
                      <a:r>
                        <a:rPr lang="el-GR" sz="1300" cap="none" spc="0" dirty="0">
                          <a:solidFill>
                            <a:schemeClr val="tx1"/>
                          </a:solidFill>
                          <a:effectLst/>
                        </a:rPr>
                        <a:t>Δεκ​</a:t>
                      </a:r>
                    </a:p>
                  </a:txBody>
                  <a:tcPr marL="68568" marR="97084" marT="19591" marB="146931"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fontAlgn="base"/>
                      <a:r>
                        <a:rPr lang="el-GR" sz="1300" cap="none" spc="0" dirty="0">
                          <a:solidFill>
                            <a:schemeClr val="tx1"/>
                          </a:solidFill>
                          <a:effectLst/>
                        </a:rPr>
                        <a:t>Έτος​</a:t>
                      </a:r>
                    </a:p>
                  </a:txBody>
                  <a:tcPr marL="68568" marR="97084" marT="19591" marB="146931"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xmlns="" val="563283662"/>
                  </a:ext>
                </a:extLst>
              </a:tr>
              <a:tr h="640295">
                <a:tc>
                  <a:txBody>
                    <a:bodyPr/>
                    <a:lstStyle/>
                    <a:p>
                      <a:pPr algn="ctr" fontAlgn="base"/>
                      <a:r>
                        <a:rPr lang="el-GR" sz="1300" b="1" i="1" cap="none" spc="0" dirty="0">
                          <a:solidFill>
                            <a:schemeClr val="tx1"/>
                          </a:solidFill>
                          <a:effectLst/>
                        </a:rPr>
                        <a:t>Υψηλότερη Μέγιστη °</a:t>
                      </a:r>
                      <a:r>
                        <a:rPr lang="af-ZA" sz="1300" b="1" i="1" cap="none" spc="0" dirty="0">
                          <a:solidFill>
                            <a:schemeClr val="tx1"/>
                          </a:solidFill>
                          <a:effectLst/>
                        </a:rPr>
                        <a:t>C (°F)​</a:t>
                      </a:r>
                    </a:p>
                  </a:txBody>
                  <a:tcPr marL="68568" marR="97084" marT="19591" marB="146931"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a:r>
                        <a:rPr lang="el-GR" sz="1300" b="1" cap="none" spc="0" dirty="0">
                          <a:solidFill>
                            <a:srgbClr val="FF0000"/>
                          </a:solidFill>
                          <a:effectLst/>
                        </a:rPr>
                        <a:t>10.9​</a:t>
                      </a:r>
                    </a:p>
                  </a:txBody>
                  <a:tcPr marL="68568" marR="97084" marT="19591" marB="146931"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a:r>
                        <a:rPr lang="el-GR" sz="1300" b="1" cap="none" spc="0" dirty="0">
                          <a:solidFill>
                            <a:srgbClr val="FF0000"/>
                          </a:solidFill>
                          <a:effectLst/>
                        </a:rPr>
                        <a:t>11.8​</a:t>
                      </a:r>
                    </a:p>
                  </a:txBody>
                  <a:tcPr marL="68568" marR="97084" marT="19591" marB="146931"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a:r>
                        <a:rPr lang="el-GR" sz="1300" b="1" cap="none" spc="0" dirty="0">
                          <a:solidFill>
                            <a:srgbClr val="FF0000"/>
                          </a:solidFill>
                          <a:effectLst/>
                        </a:rPr>
                        <a:t>17.5​</a:t>
                      </a:r>
                    </a:p>
                  </a:txBody>
                  <a:tcPr marL="68568" marR="97084" marT="19591" marB="146931"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a:r>
                        <a:rPr lang="el-GR" sz="1300" b="1" cap="none" spc="0" dirty="0">
                          <a:solidFill>
                            <a:srgbClr val="FF0000"/>
                          </a:solidFill>
                          <a:effectLst/>
                        </a:rPr>
                        <a:t>25.5​</a:t>
                      </a:r>
                    </a:p>
                  </a:txBody>
                  <a:tcPr marL="68568" marR="97084" marT="19591" marB="146931"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a:r>
                        <a:rPr lang="el-GR" sz="1300" b="1" cap="none" spc="0" dirty="0">
                          <a:solidFill>
                            <a:srgbClr val="FF0000"/>
                          </a:solidFill>
                          <a:effectLst/>
                        </a:rPr>
                        <a:t>31.0​</a:t>
                      </a:r>
                    </a:p>
                  </a:txBody>
                  <a:tcPr marL="68568" marR="97084" marT="19591" marB="146931"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a:r>
                        <a:rPr lang="el-GR" sz="1300" b="1" cap="none" spc="0" dirty="0">
                          <a:solidFill>
                            <a:srgbClr val="FF0000"/>
                          </a:solidFill>
                          <a:effectLst/>
                        </a:rPr>
                        <a:t>33.8​</a:t>
                      </a:r>
                    </a:p>
                  </a:txBody>
                  <a:tcPr marL="68568" marR="97084" marT="19591" marB="146931"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a:r>
                        <a:rPr lang="el-GR" sz="1300" b="1" cap="none" spc="0" dirty="0">
                          <a:solidFill>
                            <a:srgbClr val="FF0000"/>
                          </a:solidFill>
                          <a:effectLst/>
                        </a:rPr>
                        <a:t>37.2​</a:t>
                      </a:r>
                    </a:p>
                  </a:txBody>
                  <a:tcPr marL="68568" marR="97084" marT="19591" marB="146931"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a:r>
                        <a:rPr lang="el-GR" sz="1300" b="1" cap="none" spc="0" dirty="0">
                          <a:solidFill>
                            <a:srgbClr val="FF0000"/>
                          </a:solidFill>
                          <a:effectLst/>
                        </a:rPr>
                        <a:t>33.8​</a:t>
                      </a:r>
                    </a:p>
                  </a:txBody>
                  <a:tcPr marL="68568" marR="97084" marT="19591" marB="146931"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a:r>
                        <a:rPr lang="el-GR" sz="1300" b="1" cap="none" spc="0" dirty="0">
                          <a:solidFill>
                            <a:srgbClr val="FF0000"/>
                          </a:solidFill>
                          <a:effectLst/>
                        </a:rPr>
                        <a:t>28.8​</a:t>
                      </a:r>
                    </a:p>
                  </a:txBody>
                  <a:tcPr marL="68568" marR="97084" marT="19591" marB="146931"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a:r>
                        <a:rPr lang="el-GR" sz="1300" b="1" cap="none" spc="0" dirty="0">
                          <a:solidFill>
                            <a:srgbClr val="FF0000"/>
                          </a:solidFill>
                          <a:effectLst/>
                        </a:rPr>
                        <a:t>19.4​</a:t>
                      </a:r>
                    </a:p>
                  </a:txBody>
                  <a:tcPr marL="68568" marR="97084" marT="19591" marB="146931"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a:r>
                        <a:rPr lang="el-GR" sz="1300" b="1" cap="none" spc="0" dirty="0">
                          <a:solidFill>
                            <a:srgbClr val="FF0000"/>
                          </a:solidFill>
                          <a:effectLst/>
                        </a:rPr>
                        <a:t>14.3​</a:t>
                      </a:r>
                    </a:p>
                  </a:txBody>
                  <a:tcPr marL="68568" marR="97084" marT="19591" marB="146931"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a:r>
                        <a:rPr lang="el-GR" sz="1300" b="1" cap="none" spc="0" dirty="0">
                          <a:solidFill>
                            <a:srgbClr val="FF0000"/>
                          </a:solidFill>
                          <a:effectLst/>
                        </a:rPr>
                        <a:t>11.3​</a:t>
                      </a:r>
                    </a:p>
                  </a:txBody>
                  <a:tcPr marL="68568" marR="97084" marT="19591" marB="146931"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a:r>
                        <a:rPr lang="el-GR" sz="1300" b="1" cap="none" spc="0" dirty="0">
                          <a:solidFill>
                            <a:srgbClr val="FF0000"/>
                          </a:solidFill>
                          <a:effectLst/>
                        </a:rPr>
                        <a:t>37,2​</a:t>
                      </a:r>
                    </a:p>
                  </a:txBody>
                  <a:tcPr marL="68568" marR="97084" marT="19591" marB="146931"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xmlns="" val="2827393820"/>
                  </a:ext>
                </a:extLst>
              </a:tr>
              <a:tr h="918684">
                <a:tc>
                  <a:txBody>
                    <a:bodyPr/>
                    <a:lstStyle/>
                    <a:p>
                      <a:pPr algn="ctr" fontAlgn="base"/>
                      <a:r>
                        <a:rPr lang="el-GR" sz="1300" b="1" i="1" cap="none" spc="0" dirty="0">
                          <a:solidFill>
                            <a:schemeClr val="tx1"/>
                          </a:solidFill>
                          <a:effectLst/>
                        </a:rPr>
                        <a:t>Χαμηλότερη Ελάχιστη °</a:t>
                      </a:r>
                      <a:r>
                        <a:rPr lang="af-ZA" sz="1300" b="1" i="1" cap="none" spc="0" dirty="0">
                          <a:solidFill>
                            <a:schemeClr val="tx1"/>
                          </a:solidFill>
                          <a:effectLst/>
                        </a:rPr>
                        <a:t>C (°F)​</a:t>
                      </a:r>
                    </a:p>
                  </a:txBody>
                  <a:tcPr marL="68568" marR="97084" marT="19591" marB="146931" anchor="ctr">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l-GR" sz="1300" b="1" cap="none" spc="0" dirty="0">
                          <a:solidFill>
                            <a:srgbClr val="002060"/>
                          </a:solidFill>
                          <a:effectLst/>
                        </a:rPr>
                        <a:t>−51.5​</a:t>
                      </a:r>
                    </a:p>
                  </a:txBody>
                  <a:tcPr marL="68568" marR="97084" marT="19591" marB="14693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l-GR" sz="1300" b="1" cap="none" spc="0" dirty="0">
                          <a:solidFill>
                            <a:srgbClr val="002060"/>
                          </a:solidFill>
                          <a:effectLst/>
                        </a:rPr>
                        <a:t>−49​</a:t>
                      </a:r>
                    </a:p>
                  </a:txBody>
                  <a:tcPr marL="68568" marR="97084" marT="19591" marB="14693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l-GR" sz="1300" b="1" cap="none" spc="0" dirty="0">
                          <a:solidFill>
                            <a:srgbClr val="002060"/>
                          </a:solidFill>
                          <a:effectLst/>
                        </a:rPr>
                        <a:t>−44.3​</a:t>
                      </a:r>
                    </a:p>
                  </a:txBody>
                  <a:tcPr marL="68568" marR="97084" marT="19591" marB="14693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l-GR" sz="1300" b="1" cap="none" spc="0" dirty="0">
                          <a:solidFill>
                            <a:srgbClr val="002060"/>
                          </a:solidFill>
                          <a:effectLst/>
                        </a:rPr>
                        <a:t>−36​</a:t>
                      </a:r>
                    </a:p>
                  </a:txBody>
                  <a:tcPr marL="68568" marR="97084" marT="19591" marB="14693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l-GR" sz="1300" b="1" cap="none" spc="0" dirty="0">
                          <a:solidFill>
                            <a:srgbClr val="002060"/>
                          </a:solidFill>
                          <a:effectLst/>
                        </a:rPr>
                        <a:t>−24.6​</a:t>
                      </a:r>
                    </a:p>
                  </a:txBody>
                  <a:tcPr marL="68568" marR="97084" marT="19591" marB="14693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l-GR" sz="1300" b="1" cap="none" spc="0" dirty="0">
                          <a:solidFill>
                            <a:srgbClr val="002060"/>
                          </a:solidFill>
                          <a:effectLst/>
                        </a:rPr>
                        <a:t>−7​</a:t>
                      </a:r>
                    </a:p>
                  </a:txBody>
                  <a:tcPr marL="68568" marR="97084" marT="19591" marB="14693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l-GR" sz="1300" b="1" cap="none" spc="0" dirty="0">
                          <a:solidFill>
                            <a:srgbClr val="002060"/>
                          </a:solidFill>
                          <a:effectLst/>
                        </a:rPr>
                        <a:t>−5​</a:t>
                      </a:r>
                    </a:p>
                  </a:txBody>
                  <a:tcPr marL="68568" marR="97084" marT="19591" marB="14693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l-GR" sz="1300" b="1" cap="none" spc="0" dirty="0">
                          <a:solidFill>
                            <a:srgbClr val="002060"/>
                          </a:solidFill>
                          <a:effectLst/>
                        </a:rPr>
                        <a:t>−10.8​</a:t>
                      </a:r>
                    </a:p>
                  </a:txBody>
                  <a:tcPr marL="68568" marR="97084" marT="19591" marB="14693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l-GR" sz="1300" b="1" cap="none" spc="0" dirty="0">
                          <a:solidFill>
                            <a:srgbClr val="002060"/>
                          </a:solidFill>
                          <a:effectLst/>
                        </a:rPr>
                        <a:t>−18.7​</a:t>
                      </a:r>
                    </a:p>
                  </a:txBody>
                  <a:tcPr marL="68568" marR="97084" marT="19591" marB="14693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l-GR" sz="1300" b="1" cap="none" spc="0" dirty="0">
                          <a:solidFill>
                            <a:srgbClr val="002060"/>
                          </a:solidFill>
                          <a:effectLst/>
                        </a:rPr>
                        <a:t>−31.8​</a:t>
                      </a:r>
                    </a:p>
                  </a:txBody>
                  <a:tcPr marL="68568" marR="97084" marT="19591" marB="14693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l-GR" sz="1300" b="1" cap="none" spc="0" dirty="0">
                          <a:solidFill>
                            <a:srgbClr val="002060"/>
                          </a:solidFill>
                          <a:effectLst/>
                        </a:rPr>
                        <a:t>−42​</a:t>
                      </a:r>
                    </a:p>
                  </a:txBody>
                  <a:tcPr marL="68568" marR="97084" marT="19591" marB="14693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l-GR" sz="1300" b="1" cap="none" spc="0" dirty="0">
                          <a:solidFill>
                            <a:srgbClr val="002060"/>
                          </a:solidFill>
                          <a:effectLst/>
                        </a:rPr>
                        <a:t>−47​</a:t>
                      </a:r>
                    </a:p>
                  </a:txBody>
                  <a:tcPr marL="68568" marR="97084" marT="19591" marB="14693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l-GR" sz="1300" b="1" cap="none" spc="0" dirty="0">
                          <a:solidFill>
                            <a:srgbClr val="002060"/>
                          </a:solidFill>
                          <a:effectLst/>
                        </a:rPr>
                        <a:t>−51,5​</a:t>
                      </a:r>
                    </a:p>
                  </a:txBody>
                  <a:tcPr marL="68568" marR="97084" marT="19591" marB="14693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xmlns="" val="2007974995"/>
                  </a:ext>
                </a:extLst>
              </a:tr>
            </a:tbl>
          </a:graphicData>
        </a:graphic>
      </p:graphicFrame>
    </p:spTree>
    <p:extLst>
      <p:ext uri="{BB962C8B-B14F-4D97-AF65-F5344CB8AC3E}">
        <p14:creationId xmlns:p14="http://schemas.microsoft.com/office/powerpoint/2010/main" xmlns="" val="133066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A12A77C-98E0-4B49-9EB4-730A605B62DB}"/>
              </a:ext>
            </a:extLst>
          </p:cNvPr>
          <p:cNvSpPr>
            <a:spLocks noGrp="1"/>
          </p:cNvSpPr>
          <p:nvPr>
            <p:ph type="title"/>
          </p:nvPr>
        </p:nvSpPr>
        <p:spPr>
          <a:xfrm>
            <a:off x="650668" y="629266"/>
            <a:ext cx="6828512" cy="1641986"/>
          </a:xfrm>
        </p:spPr>
        <p:txBody>
          <a:bodyPr>
            <a:normAutofit/>
          </a:bodyPr>
          <a:lstStyle/>
          <a:p>
            <a:r>
              <a:rPr lang="el-GR" b="1" u="sng" dirty="0"/>
              <a:t>    OIKONOMIA KAI BIOMHXANIA    </a:t>
            </a:r>
          </a:p>
        </p:txBody>
      </p:sp>
      <p:sp>
        <p:nvSpPr>
          <p:cNvPr id="3" name="Θέση περιεχομένου 2">
            <a:extLst>
              <a:ext uri="{FF2B5EF4-FFF2-40B4-BE49-F238E27FC236}">
                <a16:creationId xmlns:a16="http://schemas.microsoft.com/office/drawing/2014/main" xmlns="" id="{88097A61-8DAB-450A-BDAB-B759DD0443C2}"/>
              </a:ext>
            </a:extLst>
          </p:cNvPr>
          <p:cNvSpPr>
            <a:spLocks noGrp="1"/>
          </p:cNvSpPr>
          <p:nvPr>
            <p:ph idx="1"/>
          </p:nvPr>
        </p:nvSpPr>
        <p:spPr>
          <a:xfrm>
            <a:off x="650668" y="2438400"/>
            <a:ext cx="6828512" cy="3809999"/>
          </a:xfrm>
        </p:spPr>
        <p:txBody>
          <a:bodyPr vert="horz" lIns="91440" tIns="45720" rIns="91440" bIns="45720" rtlCol="0" anchor="t">
            <a:noAutofit/>
          </a:bodyPr>
          <a:lstStyle/>
          <a:p>
            <a:pPr>
              <a:lnSpc>
                <a:spcPct val="90000"/>
              </a:lnSpc>
            </a:pPr>
            <a:r>
              <a:rPr lang="el-GR" b="1" dirty="0">
                <a:ea typeface="+mj-lt"/>
                <a:cs typeface="+mj-lt"/>
              </a:rPr>
              <a:t>Η οικονομία της Φινλανδίας στηρίζεται στην εκμετάλλευση του δασικού πλούτου. Η γεωργία είναι περιορισμένη· η καλλιεργούμενη έκταση καλύπτει μικρό μονάχα τμήμα της συνολικής επιφάνειας της χώρας και βρίσκεται κυρίως στις νότιες περιοχές. Από το υπέδαφος της Φινλανδίας εξάγονται εκατοντάδες μέταλλα και πετρώματα, τα οποία συνεισφέρουν οικονομικά και στο κράτος.</a:t>
            </a:r>
          </a:p>
          <a:p>
            <a:pPr>
              <a:lnSpc>
                <a:spcPct val="90000"/>
              </a:lnSpc>
              <a:buClr>
                <a:srgbClr val="8AD0D6"/>
              </a:buClr>
            </a:pPr>
            <a:r>
              <a:rPr lang="el-GR" b="1" dirty="0">
                <a:ea typeface="+mj-lt"/>
                <a:cs typeface="+mj-lt"/>
              </a:rPr>
              <a:t>Η σπουδαιότερη βιομηχανική δραστηριότητα της χώρας σχετίζεται με την εκμετάλλευση των δασών. Παράγονται τεράστιες ποσότητες κόντρα πλακέ (πρώτη παραγωγός στον κόσμο), χαρτομάζας, ξυλοπολτού και κυτταρίνης. Υπάρχουν πυρηνικά αλλά και πολλά υδροηλεκτρικά εργοστάσια. </a:t>
            </a:r>
            <a:endParaRPr lang="el-GR" b="1"/>
          </a:p>
        </p:txBody>
      </p:sp>
      <p:pic>
        <p:nvPicPr>
          <p:cNvPr id="4" name="Εικόνα 4" descr="Εικόνα που περιέχει πίνακας, φαγητό, κτίριο, σύνολο&#10;&#10;Περιγραφή που δημιουργήθηκε αυτόματα">
            <a:extLst>
              <a:ext uri="{FF2B5EF4-FFF2-40B4-BE49-F238E27FC236}">
                <a16:creationId xmlns:a16="http://schemas.microsoft.com/office/drawing/2014/main" xmlns="" id="{B206BA0A-7EE7-46C2-8DBD-96BEB4D2C028}"/>
              </a:ext>
            </a:extLst>
          </p:cNvPr>
          <p:cNvPicPr>
            <a:picLocks noChangeAspect="1"/>
          </p:cNvPicPr>
          <p:nvPr/>
        </p:nvPicPr>
        <p:blipFill rotWithShape="1">
          <a:blip r:embed="rId3"/>
          <a:srcRect l="9727" r="1605"/>
          <a:stretch/>
        </p:blipFill>
        <p:spPr>
          <a:xfrm>
            <a:off x="8135860" y="10"/>
            <a:ext cx="4058949" cy="6857990"/>
          </a:xfrm>
          <a:prstGeom prst="rect">
            <a:avLst/>
          </a:prstGeom>
        </p:spPr>
      </p:pic>
    </p:spTree>
    <p:extLst>
      <p:ext uri="{BB962C8B-B14F-4D97-AF65-F5344CB8AC3E}">
        <p14:creationId xmlns:p14="http://schemas.microsoft.com/office/powerpoint/2010/main" xmlns="" val="40512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055B6BD-4296-4644-B133-98EF77DB981E}"/>
              </a:ext>
            </a:extLst>
          </p:cNvPr>
          <p:cNvSpPr>
            <a:spLocks noGrp="1"/>
          </p:cNvSpPr>
          <p:nvPr>
            <p:ph type="title"/>
          </p:nvPr>
        </p:nvSpPr>
        <p:spPr/>
        <p:txBody>
          <a:bodyPr>
            <a:normAutofit/>
          </a:bodyPr>
          <a:lstStyle/>
          <a:p>
            <a:r>
              <a:rPr lang="el-GR" b="1" u="sng" dirty="0">
                <a:solidFill>
                  <a:schemeClr val="accent4"/>
                </a:solidFill>
                <a:highlight>
                  <a:srgbClr val="000000"/>
                </a:highlight>
              </a:rPr>
              <a:t>ΈΝΑ ΜΕΡΟΣ ΠΟΥ ΠΡΕΠΕΙ ΟΠΩΣΔΗΠΟΤΕ ΝΑ ΕΠΙΣΚΕΦΘΕΙΣ!</a:t>
            </a:r>
          </a:p>
        </p:txBody>
      </p:sp>
      <p:sp>
        <p:nvSpPr>
          <p:cNvPr id="3" name="Θέση περιεχομένου 2">
            <a:extLst>
              <a:ext uri="{FF2B5EF4-FFF2-40B4-BE49-F238E27FC236}">
                <a16:creationId xmlns:a16="http://schemas.microsoft.com/office/drawing/2014/main" xmlns="" id="{3E62F82C-F136-4C1F-A5E1-ABE627AD0646}"/>
              </a:ext>
            </a:extLst>
          </p:cNvPr>
          <p:cNvSpPr>
            <a:spLocks noGrp="1"/>
          </p:cNvSpPr>
          <p:nvPr>
            <p:ph idx="1"/>
          </p:nvPr>
        </p:nvSpPr>
        <p:spPr/>
        <p:txBody>
          <a:bodyPr vert="horz" lIns="91440" tIns="45720" rIns="91440" bIns="45720" rtlCol="0" anchor="t">
            <a:normAutofit/>
          </a:bodyPr>
          <a:lstStyle/>
          <a:p>
            <a:r>
              <a:rPr lang="el-GR" b="1" i="1" u="sng" dirty="0"/>
              <a:t>SANTA CLAUS VILLAGE  - ΤΟ ΧΩΡΙΟ ΤΟΥ ΑΗ ΒΑΣΙΛΗ (ΡΟΒΑΝΙΕΜΙ)</a:t>
            </a:r>
          </a:p>
          <a:p>
            <a:pPr>
              <a:buClr>
                <a:srgbClr val="8AD0D6"/>
              </a:buClr>
            </a:pPr>
            <a:r>
              <a:rPr lang="el-GR" dirty="0">
                <a:ea typeface="+mj-lt"/>
                <a:cs typeface="+mj-lt"/>
              </a:rPr>
              <a:t>Το </a:t>
            </a:r>
            <a:r>
              <a:rPr lang="el-GR" b="1" dirty="0">
                <a:ea typeface="+mj-lt"/>
                <a:cs typeface="+mj-lt"/>
              </a:rPr>
              <a:t>Χωριό του Αγίου Βασίλη</a:t>
            </a:r>
            <a:r>
              <a:rPr lang="el-GR" dirty="0">
                <a:ea typeface="+mj-lt"/>
                <a:cs typeface="+mj-lt"/>
              </a:rPr>
              <a:t> είναι ένα θεματικό πάρκο που βρίσκεται περίπου 8 χλμ. από το </a:t>
            </a:r>
            <a:r>
              <a:rPr lang="el-GR" dirty="0" err="1">
                <a:ea typeface="+mj-lt"/>
                <a:cs typeface="+mj-lt"/>
              </a:rPr>
              <a:t>Ροβανιέμι</a:t>
            </a:r>
            <a:r>
              <a:rPr lang="el-GR" dirty="0">
                <a:ea typeface="+mj-lt"/>
                <a:cs typeface="+mj-lt"/>
              </a:rPr>
              <a:t>, στην Φινλανδία. Ανάμεσα στα αξιοθέατα του πάρκου είναι το γραφείο του Άγιου Βασίλη και το ταχυδρομείο, όπου κάθε χρόνο καταφθάνουν γράμματα από παιδιά από όλο τον κόσμο.</a:t>
            </a:r>
            <a:endParaRPr lang="el-GR" b="1" dirty="0"/>
          </a:p>
          <a:p>
            <a:pPr>
              <a:buClr>
                <a:srgbClr val="8AD0D6"/>
              </a:buClr>
            </a:pPr>
            <a:r>
              <a:rPr lang="el-GR" dirty="0">
                <a:ea typeface="+mj-lt"/>
                <a:cs typeface="+mj-lt"/>
              </a:rPr>
              <a:t>Στο πάρκο υπάρχουν πολλά αξιοθέατα, όλα σχετικά με τον Αϊ-Βασίλη και την περιοχή της Λαπωνίας, και στο πάτωμα είναι συμβολικά χαραγμένο το ακριβές σημείο στο οποίο, σύμφωνα με τις συντεταγμένες του γεωγραφικού πλάτους, βρίσκεται ο αρκτικός κύκλος.</a:t>
            </a:r>
            <a:endParaRPr lang="el-GR" dirty="0"/>
          </a:p>
          <a:p>
            <a:pPr>
              <a:buClr>
                <a:srgbClr val="8AD0D6"/>
              </a:buClr>
            </a:pPr>
            <a:endParaRPr lang="el-GR" b="1" dirty="0"/>
          </a:p>
        </p:txBody>
      </p:sp>
    </p:spTree>
    <p:extLst>
      <p:ext uri="{BB962C8B-B14F-4D97-AF65-F5344CB8AC3E}">
        <p14:creationId xmlns:p14="http://schemas.microsoft.com/office/powerpoint/2010/main" xmlns="" val="3907615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Εικόνα 2" descr="Εικόνα που περιέχει χιόνι, υπαίθριος, κτίριο, μεταπήδηση&#10;&#10;Περιγραφή που δημιουργήθηκε αυτόματα">
            <a:extLst>
              <a:ext uri="{FF2B5EF4-FFF2-40B4-BE49-F238E27FC236}">
                <a16:creationId xmlns:a16="http://schemas.microsoft.com/office/drawing/2014/main" xmlns="" id="{F7D86BC8-4944-4546-BB8F-E4B6DC1F77F1}"/>
              </a:ext>
            </a:extLst>
          </p:cNvPr>
          <p:cNvPicPr>
            <a:picLocks noChangeAspect="1"/>
          </p:cNvPicPr>
          <p:nvPr/>
        </p:nvPicPr>
        <p:blipFill rotWithShape="1">
          <a:blip r:embed="rId2"/>
          <a:srcRect t="17999" r="-3" b="20348"/>
          <a:stretch/>
        </p:blipFill>
        <p:spPr>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5" name="Εικόνα 5" descr="Εικόνα που περιέχει υπαίθριος, χιόνι, κτίριο, καλυμμένος&#10;&#10;Περιγραφή που δημιουργήθηκε αυτόματα">
            <a:extLst>
              <a:ext uri="{FF2B5EF4-FFF2-40B4-BE49-F238E27FC236}">
                <a16:creationId xmlns:a16="http://schemas.microsoft.com/office/drawing/2014/main" xmlns="" id="{EF51DB59-9866-472C-BE89-7DBBEFB0FDD2}"/>
              </a:ext>
            </a:extLst>
          </p:cNvPr>
          <p:cNvPicPr>
            <a:picLocks noChangeAspect="1"/>
          </p:cNvPicPr>
          <p:nvPr/>
        </p:nvPicPr>
        <p:blipFill rotWithShape="1">
          <a:blip r:embed="rId3"/>
          <a:srcRect t="8288" r="-3" b="-3"/>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4" name="Εικόνα 4" descr="Εικόνα που περιέχει υπαίθριος, κτίριο, χιόνι, πίνακας&#10;&#10;Περιγραφή που δημιουργήθηκε αυτόματα">
            <a:extLst>
              <a:ext uri="{FF2B5EF4-FFF2-40B4-BE49-F238E27FC236}">
                <a16:creationId xmlns:a16="http://schemas.microsoft.com/office/drawing/2014/main" xmlns="" id="{CF3ED488-EC00-4D0B-BD70-09BE1AFFCAC8}"/>
              </a:ext>
            </a:extLst>
          </p:cNvPr>
          <p:cNvPicPr>
            <a:picLocks noChangeAspect="1"/>
          </p:cNvPicPr>
          <p:nvPr/>
        </p:nvPicPr>
        <p:blipFill rotWithShape="1">
          <a:blip r:embed="rId4"/>
          <a:srcRect t="16781" b="17299"/>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3" name="Εικόνα 3" descr="Εικόνα που περιέχει υπαίθριος, οδός, κτίριο, μεγάλος&#10;&#10;Περιγραφή που δημιουργήθηκε αυτόματα">
            <a:extLst>
              <a:ext uri="{FF2B5EF4-FFF2-40B4-BE49-F238E27FC236}">
                <a16:creationId xmlns:a16="http://schemas.microsoft.com/office/drawing/2014/main" xmlns="" id="{CA19E12C-EF91-4DFB-9FD2-2C2BDE03EF11}"/>
              </a:ext>
            </a:extLst>
          </p:cNvPr>
          <p:cNvPicPr>
            <a:picLocks noChangeAspect="1"/>
          </p:cNvPicPr>
          <p:nvPr/>
        </p:nvPicPr>
        <p:blipFill rotWithShape="1">
          <a:blip r:embed="rId5"/>
          <a:srcRect t="9490" r="1" b="1"/>
          <a:stretch/>
        </p:blipFill>
        <p:spPr>
          <a:xfrm>
            <a:off x="1" y="310646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Tree>
    <p:extLst>
      <p:ext uri="{BB962C8B-B14F-4D97-AF65-F5344CB8AC3E}">
        <p14:creationId xmlns:p14="http://schemas.microsoft.com/office/powerpoint/2010/main" xmlns="" val="1440384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351AA4B-DAC6-4B9F-B536-84E854AF8A44}"/>
              </a:ext>
            </a:extLst>
          </p:cNvPr>
          <p:cNvSpPr txBox="1"/>
          <p:nvPr/>
        </p:nvSpPr>
        <p:spPr>
          <a:xfrm>
            <a:off x="1154482" y="213568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solidFill>
                <a:srgbClr val="202122"/>
              </a:solidFill>
              <a:latin typeface="Arial"/>
              <a:cs typeface="Arial"/>
            </a:endParaRPr>
          </a:p>
        </p:txBody>
      </p:sp>
      <p:sp>
        <p:nvSpPr>
          <p:cNvPr id="4" name="Τίτλος 3">
            <a:extLst>
              <a:ext uri="{FF2B5EF4-FFF2-40B4-BE49-F238E27FC236}">
                <a16:creationId xmlns:a16="http://schemas.microsoft.com/office/drawing/2014/main" xmlns="" id="{6EA34189-CA57-4C73-BC8C-FBCC17B2B934}"/>
              </a:ext>
            </a:extLst>
          </p:cNvPr>
          <p:cNvSpPr>
            <a:spLocks noGrp="1"/>
          </p:cNvSpPr>
          <p:nvPr>
            <p:ph type="title"/>
          </p:nvPr>
        </p:nvSpPr>
        <p:spPr/>
        <p:txBody>
          <a:bodyPr/>
          <a:lstStyle/>
          <a:p>
            <a:r>
              <a:rPr lang="el-GR" dirty="0"/>
              <a:t>                   </a:t>
            </a:r>
            <a:r>
              <a:rPr lang="el-GR" b="1" u="sng" dirty="0">
                <a:solidFill>
                  <a:schemeClr val="bg1"/>
                </a:solidFill>
              </a:rPr>
              <a:t>ΒΟΡΕΙΟ ΣΕΛΑΣ</a:t>
            </a:r>
          </a:p>
        </p:txBody>
      </p:sp>
      <p:sp>
        <p:nvSpPr>
          <p:cNvPr id="5" name="Θέση περιεχομένου 4">
            <a:extLst>
              <a:ext uri="{FF2B5EF4-FFF2-40B4-BE49-F238E27FC236}">
                <a16:creationId xmlns:a16="http://schemas.microsoft.com/office/drawing/2014/main" xmlns="" id="{E7C5AAFB-CE1E-4405-AA7F-26787BFB4D3B}"/>
              </a:ext>
            </a:extLst>
          </p:cNvPr>
          <p:cNvSpPr>
            <a:spLocks noGrp="1"/>
          </p:cNvSpPr>
          <p:nvPr>
            <p:ph idx="1"/>
          </p:nvPr>
        </p:nvSpPr>
        <p:spPr>
          <a:xfrm>
            <a:off x="247367" y="1510123"/>
            <a:ext cx="11295172" cy="4748714"/>
          </a:xfrm>
        </p:spPr>
        <p:txBody>
          <a:bodyPr vert="horz" lIns="91440" tIns="45720" rIns="91440" bIns="45720" rtlCol="0" anchor="t">
            <a:normAutofit/>
          </a:bodyPr>
          <a:lstStyle/>
          <a:p>
            <a:r>
              <a:rPr lang="en-US" b="1" dirty="0" err="1">
                <a:ea typeface="+mj-lt"/>
                <a:cs typeface="+mj-lt"/>
              </a:rPr>
              <a:t>Το</a:t>
            </a:r>
            <a:r>
              <a:rPr lang="en-US" b="1" dirty="0">
                <a:ea typeface="+mj-lt"/>
                <a:cs typeface="+mj-lt"/>
              </a:rPr>
              <a:t> </a:t>
            </a:r>
            <a:r>
              <a:rPr lang="en-US" b="1" dirty="0" err="1">
                <a:ea typeface="+mj-lt"/>
                <a:cs typeface="+mj-lt"/>
              </a:rPr>
              <a:t>Σέλ</a:t>
            </a:r>
            <a:r>
              <a:rPr lang="en-US" b="1" dirty="0">
                <a:ea typeface="+mj-lt"/>
                <a:cs typeface="+mj-lt"/>
              </a:rPr>
              <a:t>ας </a:t>
            </a:r>
            <a:r>
              <a:rPr lang="en-US" b="1" dirty="0" err="1">
                <a:ea typeface="+mj-lt"/>
                <a:cs typeface="+mj-lt"/>
              </a:rPr>
              <a:t>είν</a:t>
            </a:r>
            <a:r>
              <a:rPr lang="en-US" b="1" dirty="0">
                <a:ea typeface="+mj-lt"/>
                <a:cs typeface="+mj-lt"/>
              </a:rPr>
              <a:t>αι </a:t>
            </a:r>
            <a:r>
              <a:rPr lang="en-US" b="1" dirty="0" err="1">
                <a:ea typeface="+mj-lt"/>
                <a:cs typeface="+mj-lt"/>
              </a:rPr>
              <a:t>έν</a:t>
            </a:r>
            <a:r>
              <a:rPr lang="en-US" b="1" dirty="0">
                <a:ea typeface="+mj-lt"/>
                <a:cs typeface="+mj-lt"/>
              </a:rPr>
              <a:t>α </a:t>
            </a:r>
            <a:r>
              <a:rPr lang="en-US" b="1" dirty="0" err="1">
                <a:ea typeface="+mj-lt"/>
                <a:cs typeface="+mj-lt"/>
              </a:rPr>
              <a:t>εντυ</a:t>
            </a:r>
            <a:r>
              <a:rPr lang="en-US" b="1" dirty="0">
                <a:ea typeface="+mj-lt"/>
                <a:cs typeface="+mj-lt"/>
              </a:rPr>
              <a:t>π</a:t>
            </a:r>
            <a:r>
              <a:rPr lang="en-US" b="1" dirty="0" err="1">
                <a:ea typeface="+mj-lt"/>
                <a:cs typeface="+mj-lt"/>
              </a:rPr>
              <a:t>ωσι</a:t>
            </a:r>
            <a:r>
              <a:rPr lang="en-US" b="1" dirty="0">
                <a:ea typeface="+mj-lt"/>
                <a:cs typeface="+mj-lt"/>
              </a:rPr>
              <a:t>α</a:t>
            </a:r>
            <a:r>
              <a:rPr lang="en-US" b="1" dirty="0" err="1">
                <a:ea typeface="+mj-lt"/>
                <a:cs typeface="+mj-lt"/>
              </a:rPr>
              <a:t>κό</a:t>
            </a:r>
            <a:r>
              <a:rPr lang="en-US" b="1" dirty="0">
                <a:ea typeface="+mj-lt"/>
                <a:cs typeface="+mj-lt"/>
              </a:rPr>
              <a:t> </a:t>
            </a:r>
            <a:r>
              <a:rPr lang="en-US" b="1" dirty="0" err="1">
                <a:ea typeface="+mj-lt"/>
                <a:cs typeface="+mj-lt"/>
              </a:rPr>
              <a:t>φωτεινό</a:t>
            </a:r>
            <a:r>
              <a:rPr lang="en-US" b="1" dirty="0">
                <a:ea typeface="+mj-lt"/>
                <a:cs typeface="+mj-lt"/>
              </a:rPr>
              <a:t> </a:t>
            </a:r>
            <a:r>
              <a:rPr lang="en-US" b="1" dirty="0" err="1">
                <a:ea typeface="+mj-lt"/>
                <a:cs typeface="+mj-lt"/>
              </a:rPr>
              <a:t>ουράνιο</a:t>
            </a:r>
            <a:r>
              <a:rPr lang="en-US" b="1" dirty="0">
                <a:ea typeface="+mj-lt"/>
                <a:cs typeface="+mj-lt"/>
              </a:rPr>
              <a:t> φα</a:t>
            </a:r>
            <a:r>
              <a:rPr lang="en-US" b="1" dirty="0" err="1">
                <a:ea typeface="+mj-lt"/>
                <a:cs typeface="+mj-lt"/>
              </a:rPr>
              <a:t>ινόμενο</a:t>
            </a:r>
            <a:r>
              <a:rPr lang="en-US" b="1" dirty="0">
                <a:ea typeface="+mj-lt"/>
                <a:cs typeface="+mj-lt"/>
              </a:rPr>
              <a:t> π</a:t>
            </a:r>
            <a:r>
              <a:rPr lang="en-US" b="1" dirty="0" err="1">
                <a:ea typeface="+mj-lt"/>
                <a:cs typeface="+mj-lt"/>
              </a:rPr>
              <a:t>ου</a:t>
            </a:r>
            <a:r>
              <a:rPr lang="en-US" b="1" dirty="0">
                <a:ea typeface="+mj-lt"/>
                <a:cs typeface="+mj-lt"/>
              </a:rPr>
              <a:t> παρα</a:t>
            </a:r>
            <a:r>
              <a:rPr lang="en-US" b="1" dirty="0" err="1">
                <a:ea typeface="+mj-lt"/>
                <a:cs typeface="+mj-lt"/>
              </a:rPr>
              <a:t>τηρείτ</a:t>
            </a:r>
            <a:r>
              <a:rPr lang="en-US" b="1" dirty="0">
                <a:ea typeface="+mj-lt"/>
                <a:cs typeface="+mj-lt"/>
              </a:rPr>
              <a:t>αι </a:t>
            </a:r>
            <a:r>
              <a:rPr lang="en-US" b="1" dirty="0" err="1">
                <a:ea typeface="+mj-lt"/>
                <a:cs typeface="+mj-lt"/>
              </a:rPr>
              <a:t>στ</a:t>
            </a:r>
            <a:r>
              <a:rPr lang="en-US" b="1" dirty="0">
                <a:ea typeface="+mj-lt"/>
                <a:cs typeface="+mj-lt"/>
              </a:rPr>
              <a:t>α α</a:t>
            </a:r>
            <a:r>
              <a:rPr lang="en-US" b="1" dirty="0" err="1">
                <a:ea typeface="+mj-lt"/>
                <a:cs typeface="+mj-lt"/>
              </a:rPr>
              <a:t>νώτερ</a:t>
            </a:r>
            <a:r>
              <a:rPr lang="en-US" b="1" dirty="0">
                <a:ea typeface="+mj-lt"/>
                <a:cs typeface="+mj-lt"/>
              </a:rPr>
              <a:t>α </a:t>
            </a:r>
            <a:r>
              <a:rPr lang="en-US" b="1" dirty="0" err="1">
                <a:ea typeface="+mj-lt"/>
                <a:cs typeface="+mj-lt"/>
              </a:rPr>
              <a:t>στρώμ</a:t>
            </a:r>
            <a:r>
              <a:rPr lang="en-US" b="1" dirty="0">
                <a:ea typeface="+mj-lt"/>
                <a:cs typeface="+mj-lt"/>
              </a:rPr>
              <a:t>ατα </a:t>
            </a:r>
            <a:r>
              <a:rPr lang="en-US" b="1" dirty="0" err="1">
                <a:ea typeface="+mj-lt"/>
                <a:cs typeface="+mj-lt"/>
              </a:rPr>
              <a:t>της</a:t>
            </a:r>
            <a:r>
              <a:rPr lang="en-US" b="1" dirty="0">
                <a:ea typeface="+mj-lt"/>
                <a:cs typeface="+mj-lt"/>
              </a:rPr>
              <a:t> α</a:t>
            </a:r>
            <a:r>
              <a:rPr lang="en-US" b="1" dirty="0" err="1">
                <a:ea typeface="+mj-lt"/>
                <a:cs typeface="+mj-lt"/>
              </a:rPr>
              <a:t>τμόσφ</a:t>
            </a:r>
            <a:r>
              <a:rPr lang="en-US" b="1" dirty="0">
                <a:ea typeface="+mj-lt"/>
                <a:cs typeface="+mj-lt"/>
              </a:rPr>
              <a:t>α</a:t>
            </a:r>
            <a:r>
              <a:rPr lang="en-US" b="1" dirty="0" err="1">
                <a:ea typeface="+mj-lt"/>
                <a:cs typeface="+mj-lt"/>
              </a:rPr>
              <a:t>ιρ</a:t>
            </a:r>
            <a:r>
              <a:rPr lang="en-US" b="1" dirty="0">
                <a:ea typeface="+mj-lt"/>
                <a:cs typeface="+mj-lt"/>
              </a:rPr>
              <a:t>ας και </a:t>
            </a:r>
            <a:r>
              <a:rPr lang="en-US" b="1" dirty="0" err="1">
                <a:ea typeface="+mj-lt"/>
                <a:cs typeface="+mj-lt"/>
              </a:rPr>
              <a:t>είν</a:t>
            </a:r>
            <a:r>
              <a:rPr lang="en-US" b="1" dirty="0">
                <a:ea typeface="+mj-lt"/>
                <a:cs typeface="+mj-lt"/>
              </a:rPr>
              <a:t>αι </a:t>
            </a:r>
            <a:r>
              <a:rPr lang="en-US" b="1" dirty="0" err="1">
                <a:ea typeface="+mj-lt"/>
                <a:cs typeface="+mj-lt"/>
              </a:rPr>
              <a:t>ορ</a:t>
            </a:r>
            <a:r>
              <a:rPr lang="en-US" b="1" dirty="0">
                <a:ea typeface="+mj-lt"/>
                <a:cs typeface="+mj-lt"/>
              </a:rPr>
              <a:t>α</a:t>
            </a:r>
            <a:r>
              <a:rPr lang="en-US" b="1" dirty="0" err="1">
                <a:ea typeface="+mj-lt"/>
                <a:cs typeface="+mj-lt"/>
              </a:rPr>
              <a:t>τό</a:t>
            </a:r>
            <a:r>
              <a:rPr lang="en-US" b="1" dirty="0">
                <a:ea typeface="+mj-lt"/>
                <a:cs typeface="+mj-lt"/>
              </a:rPr>
              <a:t> </a:t>
            </a:r>
            <a:r>
              <a:rPr lang="en-US" b="1" dirty="0" err="1">
                <a:ea typeface="+mj-lt"/>
                <a:cs typeface="+mj-lt"/>
              </a:rPr>
              <a:t>κυρίως</a:t>
            </a:r>
            <a:r>
              <a:rPr lang="en-US" b="1" dirty="0">
                <a:ea typeface="+mj-lt"/>
                <a:cs typeface="+mj-lt"/>
              </a:rPr>
              <a:t> </a:t>
            </a:r>
            <a:r>
              <a:rPr lang="en-US" b="1" dirty="0" err="1">
                <a:ea typeface="+mj-lt"/>
                <a:cs typeface="+mj-lt"/>
              </a:rPr>
              <a:t>στους</a:t>
            </a:r>
            <a:r>
              <a:rPr lang="en-US" b="1" dirty="0">
                <a:ea typeface="+mj-lt"/>
                <a:cs typeface="+mj-lt"/>
              </a:rPr>
              <a:t> π</a:t>
            </a:r>
            <a:r>
              <a:rPr lang="en-US" b="1" dirty="0" err="1">
                <a:ea typeface="+mj-lt"/>
                <a:cs typeface="+mj-lt"/>
              </a:rPr>
              <a:t>όλους</a:t>
            </a:r>
            <a:r>
              <a:rPr lang="en-US" b="1" dirty="0">
                <a:ea typeface="+mj-lt"/>
                <a:cs typeface="+mj-lt"/>
              </a:rPr>
              <a:t>, </a:t>
            </a:r>
            <a:r>
              <a:rPr lang="en-US" b="1" dirty="0" err="1">
                <a:ea typeface="+mj-lt"/>
                <a:cs typeface="+mj-lt"/>
              </a:rPr>
              <a:t>γι</a:t>
            </a:r>
            <a:r>
              <a:rPr lang="en-US" b="1" dirty="0">
                <a:ea typeface="+mj-lt"/>
                <a:cs typeface="+mj-lt"/>
              </a:rPr>
              <a:t>α α</a:t>
            </a:r>
            <a:r>
              <a:rPr lang="en-US" b="1" dirty="0" err="1">
                <a:ea typeface="+mj-lt"/>
                <a:cs typeface="+mj-lt"/>
              </a:rPr>
              <a:t>υτό</a:t>
            </a:r>
            <a:r>
              <a:rPr lang="en-US" b="1" dirty="0">
                <a:ea typeface="+mj-lt"/>
                <a:cs typeface="+mj-lt"/>
              </a:rPr>
              <a:t> και </a:t>
            </a:r>
            <a:r>
              <a:rPr lang="en-US" b="1" dirty="0" err="1">
                <a:ea typeface="+mj-lt"/>
                <a:cs typeface="+mj-lt"/>
              </a:rPr>
              <a:t>ονομάζετ</a:t>
            </a:r>
            <a:r>
              <a:rPr lang="en-US" b="1" dirty="0">
                <a:ea typeface="+mj-lt"/>
                <a:cs typeface="+mj-lt"/>
              </a:rPr>
              <a:t>αι επ</a:t>
            </a:r>
            <a:r>
              <a:rPr lang="en-US" b="1" dirty="0" err="1">
                <a:ea typeface="+mj-lt"/>
                <a:cs typeface="+mj-lt"/>
              </a:rPr>
              <a:t>ίσης</a:t>
            </a:r>
            <a:r>
              <a:rPr lang="en-US" b="1" dirty="0">
                <a:ea typeface="+mj-lt"/>
                <a:cs typeface="+mj-lt"/>
              </a:rPr>
              <a:t> </a:t>
            </a:r>
            <a:r>
              <a:rPr lang="en-US" b="1" dirty="0" err="1">
                <a:ea typeface="+mj-lt"/>
                <a:cs typeface="+mj-lt"/>
              </a:rPr>
              <a:t>Πολικό</a:t>
            </a:r>
            <a:r>
              <a:rPr lang="en-US" b="1" dirty="0">
                <a:ea typeface="+mj-lt"/>
                <a:cs typeface="+mj-lt"/>
              </a:rPr>
              <a:t> </a:t>
            </a:r>
            <a:r>
              <a:rPr lang="en-US" b="1" dirty="0" err="1">
                <a:ea typeface="+mj-lt"/>
                <a:cs typeface="+mj-lt"/>
              </a:rPr>
              <a:t>Σέλ</a:t>
            </a:r>
            <a:r>
              <a:rPr lang="en-US" b="1" dirty="0">
                <a:ea typeface="+mj-lt"/>
                <a:cs typeface="+mj-lt"/>
              </a:rPr>
              <a:t>ας. </a:t>
            </a:r>
            <a:r>
              <a:rPr lang="en-US" b="1" dirty="0" err="1">
                <a:ea typeface="+mj-lt"/>
                <a:cs typeface="+mj-lt"/>
              </a:rPr>
              <a:t>Ότ</a:t>
            </a:r>
            <a:r>
              <a:rPr lang="en-US" b="1" dirty="0">
                <a:ea typeface="+mj-lt"/>
                <a:cs typeface="+mj-lt"/>
              </a:rPr>
              <a:t>αν </a:t>
            </a:r>
            <a:r>
              <a:rPr lang="en-US" b="1" dirty="0" err="1">
                <a:ea typeface="+mj-lt"/>
                <a:cs typeface="+mj-lt"/>
              </a:rPr>
              <a:t>το</a:t>
            </a:r>
            <a:r>
              <a:rPr lang="en-US" b="1" dirty="0">
                <a:ea typeface="+mj-lt"/>
                <a:cs typeface="+mj-lt"/>
              </a:rPr>
              <a:t> φα</a:t>
            </a:r>
            <a:r>
              <a:rPr lang="en-US" b="1" dirty="0" err="1">
                <a:ea typeface="+mj-lt"/>
                <a:cs typeface="+mj-lt"/>
              </a:rPr>
              <a:t>ινόμενο</a:t>
            </a:r>
            <a:r>
              <a:rPr lang="en-US" b="1" dirty="0">
                <a:ea typeface="+mj-lt"/>
                <a:cs typeface="+mj-lt"/>
              </a:rPr>
              <a:t> </a:t>
            </a:r>
            <a:r>
              <a:rPr lang="en-US" b="1" dirty="0" err="1">
                <a:ea typeface="+mj-lt"/>
                <a:cs typeface="+mj-lt"/>
              </a:rPr>
              <a:t>συμ</a:t>
            </a:r>
            <a:r>
              <a:rPr lang="en-US" b="1" dirty="0">
                <a:ea typeface="+mj-lt"/>
                <a:cs typeface="+mj-lt"/>
              </a:rPr>
              <a:t>βα</a:t>
            </a:r>
            <a:r>
              <a:rPr lang="en-US" b="1" dirty="0" err="1">
                <a:ea typeface="+mj-lt"/>
                <a:cs typeface="+mj-lt"/>
              </a:rPr>
              <a:t>ίνει</a:t>
            </a:r>
            <a:r>
              <a:rPr lang="en-US" b="1" dirty="0">
                <a:ea typeface="+mj-lt"/>
                <a:cs typeface="+mj-lt"/>
              </a:rPr>
              <a:t> </a:t>
            </a:r>
            <a:r>
              <a:rPr lang="en-US" b="1" dirty="0" err="1">
                <a:ea typeface="+mj-lt"/>
                <a:cs typeface="+mj-lt"/>
              </a:rPr>
              <a:t>στο</a:t>
            </a:r>
            <a:r>
              <a:rPr lang="en-US" b="1" dirty="0">
                <a:ea typeface="+mj-lt"/>
                <a:cs typeface="+mj-lt"/>
              </a:rPr>
              <a:t> </a:t>
            </a:r>
            <a:r>
              <a:rPr lang="en-US" b="1" dirty="0" err="1">
                <a:ea typeface="+mj-lt"/>
                <a:cs typeface="+mj-lt"/>
              </a:rPr>
              <a:t>Βόρειο</a:t>
            </a:r>
            <a:r>
              <a:rPr lang="en-US" b="1" dirty="0">
                <a:ea typeface="+mj-lt"/>
                <a:cs typeface="+mj-lt"/>
              </a:rPr>
              <a:t> π</a:t>
            </a:r>
            <a:r>
              <a:rPr lang="en-US" b="1" dirty="0" err="1">
                <a:ea typeface="+mj-lt"/>
                <a:cs typeface="+mj-lt"/>
              </a:rPr>
              <a:t>όλο</a:t>
            </a:r>
            <a:r>
              <a:rPr lang="en-US" b="1" dirty="0">
                <a:ea typeface="+mj-lt"/>
                <a:cs typeface="+mj-lt"/>
              </a:rPr>
              <a:t> απ</a:t>
            </a:r>
            <a:r>
              <a:rPr lang="en-US" b="1" dirty="0" err="1">
                <a:ea typeface="+mj-lt"/>
                <a:cs typeface="+mj-lt"/>
              </a:rPr>
              <a:t>οκ</a:t>
            </a:r>
            <a:r>
              <a:rPr lang="en-US" b="1" dirty="0">
                <a:ea typeface="+mj-lt"/>
                <a:cs typeface="+mj-lt"/>
              </a:rPr>
              <a:t>α</a:t>
            </a:r>
            <a:r>
              <a:rPr lang="en-US" b="1" dirty="0" err="1">
                <a:ea typeface="+mj-lt"/>
                <a:cs typeface="+mj-lt"/>
              </a:rPr>
              <a:t>λείτ</a:t>
            </a:r>
            <a:r>
              <a:rPr lang="en-US" b="1" dirty="0">
                <a:ea typeface="+mj-lt"/>
                <a:cs typeface="+mj-lt"/>
              </a:rPr>
              <a:t>αι </a:t>
            </a:r>
            <a:r>
              <a:rPr lang="en-US" b="1" dirty="0" err="1">
                <a:ea typeface="+mj-lt"/>
                <a:cs typeface="+mj-lt"/>
              </a:rPr>
              <a:t>Βόρειο</a:t>
            </a:r>
            <a:r>
              <a:rPr lang="en-US" b="1" dirty="0">
                <a:ea typeface="+mj-lt"/>
                <a:cs typeface="+mj-lt"/>
              </a:rPr>
              <a:t> </a:t>
            </a:r>
            <a:r>
              <a:rPr lang="en-US" b="1" dirty="0" err="1">
                <a:ea typeface="+mj-lt"/>
                <a:cs typeface="+mj-lt"/>
              </a:rPr>
              <a:t>σέλ</a:t>
            </a:r>
            <a:r>
              <a:rPr lang="en-US" b="1" dirty="0">
                <a:ea typeface="+mj-lt"/>
                <a:cs typeface="+mj-lt"/>
              </a:rPr>
              <a:t>ας, </a:t>
            </a:r>
            <a:r>
              <a:rPr lang="en-US" b="1" dirty="0" err="1">
                <a:ea typeface="+mj-lt"/>
                <a:cs typeface="+mj-lt"/>
              </a:rPr>
              <a:t>ενώ</a:t>
            </a:r>
            <a:r>
              <a:rPr lang="en-US" b="1" dirty="0">
                <a:ea typeface="+mj-lt"/>
                <a:cs typeface="+mj-lt"/>
              </a:rPr>
              <a:t> α</a:t>
            </a:r>
            <a:r>
              <a:rPr lang="en-US" b="1" dirty="0" err="1">
                <a:ea typeface="+mj-lt"/>
                <a:cs typeface="+mj-lt"/>
              </a:rPr>
              <a:t>ντίστοιχ</a:t>
            </a:r>
            <a:r>
              <a:rPr lang="en-US" b="1" dirty="0">
                <a:ea typeface="+mj-lt"/>
                <a:cs typeface="+mj-lt"/>
              </a:rPr>
              <a:t>α </a:t>
            </a:r>
            <a:r>
              <a:rPr lang="en-US" b="1" dirty="0" err="1">
                <a:ea typeface="+mj-lt"/>
                <a:cs typeface="+mj-lt"/>
              </a:rPr>
              <a:t>ότ</a:t>
            </a:r>
            <a:r>
              <a:rPr lang="en-US" b="1" dirty="0">
                <a:ea typeface="+mj-lt"/>
                <a:cs typeface="+mj-lt"/>
              </a:rPr>
              <a:t>αν παρα</a:t>
            </a:r>
            <a:r>
              <a:rPr lang="en-US" b="1" dirty="0" err="1">
                <a:ea typeface="+mj-lt"/>
                <a:cs typeface="+mj-lt"/>
              </a:rPr>
              <a:t>τηρείτ</a:t>
            </a:r>
            <a:r>
              <a:rPr lang="en-US" b="1" dirty="0">
                <a:ea typeface="+mj-lt"/>
                <a:cs typeface="+mj-lt"/>
              </a:rPr>
              <a:t>αι </a:t>
            </a:r>
            <a:r>
              <a:rPr lang="en-US" b="1" dirty="0" err="1">
                <a:ea typeface="+mj-lt"/>
                <a:cs typeface="+mj-lt"/>
              </a:rPr>
              <a:t>στο</a:t>
            </a:r>
            <a:r>
              <a:rPr lang="en-US" b="1" dirty="0">
                <a:ea typeface="+mj-lt"/>
                <a:cs typeface="+mj-lt"/>
              </a:rPr>
              <a:t> </a:t>
            </a:r>
            <a:r>
              <a:rPr lang="en-US" b="1" dirty="0" err="1">
                <a:ea typeface="+mj-lt"/>
                <a:cs typeface="+mj-lt"/>
              </a:rPr>
              <a:t>Νότιο</a:t>
            </a:r>
            <a:r>
              <a:rPr lang="en-US" b="1" dirty="0">
                <a:ea typeface="+mj-lt"/>
                <a:cs typeface="+mj-lt"/>
              </a:rPr>
              <a:t> π</a:t>
            </a:r>
            <a:r>
              <a:rPr lang="en-US" b="1" dirty="0" err="1">
                <a:ea typeface="+mj-lt"/>
                <a:cs typeface="+mj-lt"/>
              </a:rPr>
              <a:t>όλο</a:t>
            </a:r>
            <a:r>
              <a:rPr lang="en-US" b="1" dirty="0">
                <a:ea typeface="+mj-lt"/>
                <a:cs typeface="+mj-lt"/>
              </a:rPr>
              <a:t> απ</a:t>
            </a:r>
            <a:r>
              <a:rPr lang="en-US" b="1" dirty="0" err="1">
                <a:ea typeface="+mj-lt"/>
                <a:cs typeface="+mj-lt"/>
              </a:rPr>
              <a:t>οκ</a:t>
            </a:r>
            <a:r>
              <a:rPr lang="en-US" b="1" dirty="0">
                <a:ea typeface="+mj-lt"/>
                <a:cs typeface="+mj-lt"/>
              </a:rPr>
              <a:t>α</a:t>
            </a:r>
            <a:r>
              <a:rPr lang="en-US" b="1" dirty="0" err="1">
                <a:ea typeface="+mj-lt"/>
                <a:cs typeface="+mj-lt"/>
              </a:rPr>
              <a:t>λείτ</a:t>
            </a:r>
            <a:r>
              <a:rPr lang="en-US" b="1" dirty="0">
                <a:ea typeface="+mj-lt"/>
                <a:cs typeface="+mj-lt"/>
              </a:rPr>
              <a:t>αι </a:t>
            </a:r>
            <a:r>
              <a:rPr lang="en-US" b="1" dirty="0" err="1">
                <a:ea typeface="+mj-lt"/>
                <a:cs typeface="+mj-lt"/>
              </a:rPr>
              <a:t>Νότιο</a:t>
            </a:r>
            <a:r>
              <a:rPr lang="en-US" b="1" dirty="0">
                <a:ea typeface="+mj-lt"/>
                <a:cs typeface="+mj-lt"/>
              </a:rPr>
              <a:t> </a:t>
            </a:r>
            <a:r>
              <a:rPr lang="en-US" b="1" dirty="0" err="1">
                <a:ea typeface="+mj-lt"/>
                <a:cs typeface="+mj-lt"/>
              </a:rPr>
              <a:t>σέλ</a:t>
            </a:r>
            <a:r>
              <a:rPr lang="en-US" b="1" dirty="0">
                <a:ea typeface="+mj-lt"/>
                <a:cs typeface="+mj-lt"/>
              </a:rPr>
              <a:t>ας.</a:t>
            </a:r>
          </a:p>
          <a:p>
            <a:pPr>
              <a:buClr>
                <a:srgbClr val="8AD0D6"/>
              </a:buClr>
            </a:pPr>
            <a:r>
              <a:rPr lang="en-US" b="1" dirty="0" err="1">
                <a:ea typeface="+mj-lt"/>
                <a:cs typeface="+mj-lt"/>
              </a:rPr>
              <a:t>Γενεσιουργός</a:t>
            </a:r>
            <a:r>
              <a:rPr lang="en-US" b="1" dirty="0">
                <a:ea typeface="+mj-lt"/>
                <a:cs typeface="+mj-lt"/>
              </a:rPr>
              <a:t> α</a:t>
            </a:r>
            <a:r>
              <a:rPr lang="en-US" b="1" dirty="0" err="1">
                <a:ea typeface="+mj-lt"/>
                <a:cs typeface="+mj-lt"/>
              </a:rPr>
              <a:t>ιτί</a:t>
            </a:r>
            <a:r>
              <a:rPr lang="en-US" b="1" dirty="0">
                <a:ea typeface="+mj-lt"/>
                <a:cs typeface="+mj-lt"/>
              </a:rPr>
              <a:t>α κα</a:t>
            </a:r>
            <a:r>
              <a:rPr lang="en-US" b="1" dirty="0" err="1">
                <a:ea typeface="+mj-lt"/>
                <a:cs typeface="+mj-lt"/>
              </a:rPr>
              <a:t>θίστ</a:t>
            </a:r>
            <a:r>
              <a:rPr lang="en-US" b="1" dirty="0">
                <a:ea typeface="+mj-lt"/>
                <a:cs typeface="+mj-lt"/>
              </a:rPr>
              <a:t>αται ο β</a:t>
            </a:r>
            <a:r>
              <a:rPr lang="en-US" b="1" dirty="0" err="1">
                <a:ea typeface="+mj-lt"/>
                <a:cs typeface="+mj-lt"/>
              </a:rPr>
              <a:t>ομ</a:t>
            </a:r>
            <a:r>
              <a:rPr lang="en-US" b="1" dirty="0">
                <a:ea typeface="+mj-lt"/>
                <a:cs typeface="+mj-lt"/>
              </a:rPr>
              <a:t>βα</a:t>
            </a:r>
            <a:r>
              <a:rPr lang="en-US" b="1" dirty="0" err="1">
                <a:ea typeface="+mj-lt"/>
                <a:cs typeface="+mj-lt"/>
              </a:rPr>
              <a:t>ρδισμός</a:t>
            </a:r>
            <a:r>
              <a:rPr lang="en-US" b="1" dirty="0">
                <a:ea typeface="+mj-lt"/>
                <a:cs typeface="+mj-lt"/>
              </a:rPr>
              <a:t> </a:t>
            </a:r>
            <a:r>
              <a:rPr lang="en-US" b="1" dirty="0" err="1">
                <a:ea typeface="+mj-lt"/>
                <a:cs typeface="+mj-lt"/>
              </a:rPr>
              <a:t>των</a:t>
            </a:r>
            <a:r>
              <a:rPr lang="en-US" b="1" dirty="0">
                <a:ea typeface="+mj-lt"/>
                <a:cs typeface="+mj-lt"/>
              </a:rPr>
              <a:t> </a:t>
            </a:r>
            <a:r>
              <a:rPr lang="en-US" b="1" dirty="0" err="1">
                <a:ea typeface="+mj-lt"/>
                <a:cs typeface="+mj-lt"/>
              </a:rPr>
              <a:t>υψηλών</a:t>
            </a:r>
            <a:r>
              <a:rPr lang="en-US" b="1" dirty="0">
                <a:ea typeface="+mj-lt"/>
                <a:cs typeface="+mj-lt"/>
              </a:rPr>
              <a:t> α</a:t>
            </a:r>
            <a:r>
              <a:rPr lang="en-US" b="1" dirty="0" err="1">
                <a:ea typeface="+mj-lt"/>
                <a:cs typeface="+mj-lt"/>
              </a:rPr>
              <a:t>τμοσφ</a:t>
            </a:r>
            <a:r>
              <a:rPr lang="en-US" b="1" dirty="0">
                <a:ea typeface="+mj-lt"/>
                <a:cs typeface="+mj-lt"/>
              </a:rPr>
              <a:t>α</a:t>
            </a:r>
            <a:r>
              <a:rPr lang="en-US" b="1" dirty="0" err="1">
                <a:ea typeface="+mj-lt"/>
                <a:cs typeface="+mj-lt"/>
              </a:rPr>
              <a:t>ιρικών</a:t>
            </a:r>
            <a:r>
              <a:rPr lang="en-US" b="1" dirty="0">
                <a:ea typeface="+mj-lt"/>
                <a:cs typeface="+mj-lt"/>
              </a:rPr>
              <a:t> </a:t>
            </a:r>
            <a:r>
              <a:rPr lang="en-US" b="1" dirty="0" err="1">
                <a:ea typeface="+mj-lt"/>
                <a:cs typeface="+mj-lt"/>
              </a:rPr>
              <a:t>στρωμάτων</a:t>
            </a:r>
            <a:r>
              <a:rPr lang="en-US" b="1" dirty="0">
                <a:ea typeface="+mj-lt"/>
                <a:cs typeface="+mj-lt"/>
              </a:rPr>
              <a:t> από </a:t>
            </a:r>
            <a:r>
              <a:rPr lang="en-US" b="1" dirty="0" err="1">
                <a:ea typeface="+mj-lt"/>
                <a:cs typeface="+mj-lt"/>
              </a:rPr>
              <a:t>ηλεκτρόνι</a:t>
            </a:r>
            <a:r>
              <a:rPr lang="en-US" b="1" dirty="0">
                <a:ea typeface="+mj-lt"/>
                <a:cs typeface="+mj-lt"/>
              </a:rPr>
              <a:t>α π</a:t>
            </a:r>
            <a:r>
              <a:rPr lang="en-US" b="1" dirty="0" err="1">
                <a:ea typeface="+mj-lt"/>
                <a:cs typeface="+mj-lt"/>
              </a:rPr>
              <a:t>ου</a:t>
            </a:r>
            <a:r>
              <a:rPr lang="en-US" b="1" dirty="0">
                <a:ea typeface="+mj-lt"/>
                <a:cs typeface="+mj-lt"/>
              </a:rPr>
              <a:t> π</a:t>
            </a:r>
            <a:r>
              <a:rPr lang="en-US" b="1" dirty="0" err="1">
                <a:ea typeface="+mj-lt"/>
                <a:cs typeface="+mj-lt"/>
              </a:rPr>
              <a:t>ροέρχοντ</a:t>
            </a:r>
            <a:r>
              <a:rPr lang="en-US" b="1" dirty="0">
                <a:ea typeface="+mj-lt"/>
                <a:cs typeface="+mj-lt"/>
              </a:rPr>
              <a:t>αι από </a:t>
            </a:r>
            <a:r>
              <a:rPr lang="en-US" b="1" dirty="0" err="1">
                <a:ea typeface="+mj-lt"/>
                <a:cs typeface="+mj-lt"/>
              </a:rPr>
              <a:t>τη</a:t>
            </a:r>
            <a:r>
              <a:rPr lang="en-US" b="1" dirty="0">
                <a:ea typeface="+mj-lt"/>
                <a:cs typeface="+mj-lt"/>
              </a:rPr>
              <a:t> </a:t>
            </a:r>
            <a:r>
              <a:rPr lang="en-US" b="1" dirty="0" err="1">
                <a:ea typeface="+mj-lt"/>
                <a:cs typeface="+mj-lt"/>
              </a:rPr>
              <a:t>συνεχή</a:t>
            </a:r>
            <a:r>
              <a:rPr lang="en-US" b="1" dirty="0">
                <a:ea typeface="+mj-lt"/>
                <a:cs typeface="+mj-lt"/>
              </a:rPr>
              <a:t> </a:t>
            </a:r>
            <a:r>
              <a:rPr lang="en-US" b="1" dirty="0" err="1">
                <a:ea typeface="+mj-lt"/>
                <a:cs typeface="+mj-lt"/>
              </a:rPr>
              <a:t>ροή</a:t>
            </a:r>
            <a:r>
              <a:rPr lang="en-US" b="1" dirty="0">
                <a:ea typeface="+mj-lt"/>
                <a:cs typeface="+mj-lt"/>
              </a:rPr>
              <a:t> </a:t>
            </a:r>
            <a:r>
              <a:rPr lang="en-US" b="1" dirty="0" err="1">
                <a:ea typeface="+mj-lt"/>
                <a:cs typeface="+mj-lt"/>
              </a:rPr>
              <a:t>φορτισμένων</a:t>
            </a:r>
            <a:r>
              <a:rPr lang="en-US" b="1" dirty="0">
                <a:ea typeface="+mj-lt"/>
                <a:cs typeface="+mj-lt"/>
              </a:rPr>
              <a:t> </a:t>
            </a:r>
            <a:r>
              <a:rPr lang="en-US" b="1" dirty="0" err="1">
                <a:ea typeface="+mj-lt"/>
                <a:cs typeface="+mj-lt"/>
              </a:rPr>
              <a:t>σωμ</a:t>
            </a:r>
            <a:r>
              <a:rPr lang="en-US" b="1" dirty="0">
                <a:ea typeface="+mj-lt"/>
                <a:cs typeface="+mj-lt"/>
              </a:rPr>
              <a:t>α</a:t>
            </a:r>
            <a:r>
              <a:rPr lang="en-US" b="1" dirty="0" err="1">
                <a:ea typeface="+mj-lt"/>
                <a:cs typeface="+mj-lt"/>
              </a:rPr>
              <a:t>τίων</a:t>
            </a:r>
            <a:r>
              <a:rPr lang="en-US" b="1" dirty="0">
                <a:ea typeface="+mj-lt"/>
                <a:cs typeface="+mj-lt"/>
              </a:rPr>
              <a:t> από </a:t>
            </a:r>
            <a:r>
              <a:rPr lang="en-US" b="1" dirty="0" err="1">
                <a:ea typeface="+mj-lt"/>
                <a:cs typeface="+mj-lt"/>
              </a:rPr>
              <a:t>τον</a:t>
            </a:r>
            <a:r>
              <a:rPr lang="en-US" b="1" dirty="0">
                <a:ea typeface="+mj-lt"/>
                <a:cs typeface="+mj-lt"/>
              </a:rPr>
              <a:t> </a:t>
            </a:r>
            <a:r>
              <a:rPr lang="en-US" b="1" dirty="0" err="1">
                <a:ea typeface="+mj-lt"/>
                <a:cs typeface="+mj-lt"/>
              </a:rPr>
              <a:t>Ήλιο</a:t>
            </a:r>
            <a:r>
              <a:rPr lang="en-US" b="1" dirty="0">
                <a:ea typeface="+mj-lt"/>
                <a:cs typeface="+mj-lt"/>
              </a:rPr>
              <a:t>, π</a:t>
            </a:r>
            <a:r>
              <a:rPr lang="en-US" b="1" dirty="0" err="1">
                <a:ea typeface="+mj-lt"/>
                <a:cs typeface="+mj-lt"/>
              </a:rPr>
              <a:t>ου</a:t>
            </a:r>
            <a:r>
              <a:rPr lang="en-US" b="1" dirty="0">
                <a:ea typeface="+mj-lt"/>
                <a:cs typeface="+mj-lt"/>
              </a:rPr>
              <a:t> </a:t>
            </a:r>
            <a:r>
              <a:rPr lang="en-US" b="1" dirty="0" err="1">
                <a:ea typeface="+mj-lt"/>
                <a:cs typeface="+mj-lt"/>
              </a:rPr>
              <a:t>ονομάζετ</a:t>
            </a:r>
            <a:r>
              <a:rPr lang="en-US" b="1" dirty="0">
                <a:ea typeface="+mj-lt"/>
                <a:cs typeface="+mj-lt"/>
              </a:rPr>
              <a:t>αι </a:t>
            </a:r>
            <a:r>
              <a:rPr lang="en-US" b="1" dirty="0" err="1">
                <a:ea typeface="+mj-lt"/>
                <a:cs typeface="+mj-lt"/>
              </a:rPr>
              <a:t>ηλι</a:t>
            </a:r>
            <a:r>
              <a:rPr lang="en-US" b="1" dirty="0">
                <a:ea typeface="+mj-lt"/>
                <a:cs typeface="+mj-lt"/>
              </a:rPr>
              <a:t>α</a:t>
            </a:r>
            <a:r>
              <a:rPr lang="en-US" b="1" dirty="0" err="1">
                <a:ea typeface="+mj-lt"/>
                <a:cs typeface="+mj-lt"/>
              </a:rPr>
              <a:t>κός</a:t>
            </a:r>
            <a:r>
              <a:rPr lang="en-US" b="1" dirty="0">
                <a:ea typeface="+mj-lt"/>
                <a:cs typeface="+mj-lt"/>
              </a:rPr>
              <a:t> </a:t>
            </a:r>
            <a:r>
              <a:rPr lang="en-US" b="1" dirty="0" err="1">
                <a:ea typeface="+mj-lt"/>
                <a:cs typeface="+mj-lt"/>
              </a:rPr>
              <a:t>άνεμος</a:t>
            </a:r>
            <a:r>
              <a:rPr lang="en-US" b="1" dirty="0">
                <a:ea typeface="+mj-lt"/>
                <a:cs typeface="+mj-lt"/>
              </a:rPr>
              <a:t>.</a:t>
            </a:r>
          </a:p>
          <a:p>
            <a:pPr>
              <a:buClr>
                <a:srgbClr val="8AD0D6"/>
              </a:buClr>
            </a:pPr>
            <a:r>
              <a:rPr lang="en-US" b="1" dirty="0" err="1">
                <a:ea typeface="+mj-lt"/>
                <a:cs typeface="+mj-lt"/>
              </a:rPr>
              <a:t>Ηλεκτρόνι</a:t>
            </a:r>
            <a:r>
              <a:rPr lang="en-US" b="1" dirty="0">
                <a:ea typeface="+mj-lt"/>
                <a:cs typeface="+mj-lt"/>
              </a:rPr>
              <a:t>α </a:t>
            </a:r>
            <a:r>
              <a:rPr lang="en-US" b="1" dirty="0" err="1">
                <a:ea typeface="+mj-lt"/>
                <a:cs typeface="+mj-lt"/>
              </a:rPr>
              <a:t>υψηλής</a:t>
            </a:r>
            <a:r>
              <a:rPr lang="en-US" b="1" dirty="0">
                <a:ea typeface="+mj-lt"/>
                <a:cs typeface="+mj-lt"/>
              </a:rPr>
              <a:t> </a:t>
            </a:r>
            <a:r>
              <a:rPr lang="en-US" b="1" dirty="0" err="1">
                <a:ea typeface="+mj-lt"/>
                <a:cs typeface="+mj-lt"/>
              </a:rPr>
              <a:t>ενέργει</a:t>
            </a:r>
            <a:r>
              <a:rPr lang="en-US" b="1" dirty="0">
                <a:ea typeface="+mj-lt"/>
                <a:cs typeface="+mj-lt"/>
              </a:rPr>
              <a:t>ας και </a:t>
            </a:r>
            <a:r>
              <a:rPr lang="en-US" b="1" dirty="0" err="1">
                <a:ea typeface="+mj-lt"/>
                <a:cs typeface="+mj-lt"/>
              </a:rPr>
              <a:t>μικρής</a:t>
            </a:r>
            <a:r>
              <a:rPr lang="en-US" b="1" dirty="0">
                <a:ea typeface="+mj-lt"/>
                <a:cs typeface="+mj-lt"/>
              </a:rPr>
              <a:t> </a:t>
            </a:r>
            <a:r>
              <a:rPr lang="en-US" b="1" dirty="0" err="1">
                <a:ea typeface="+mj-lt"/>
                <a:cs typeface="+mj-lt"/>
              </a:rPr>
              <a:t>γωνί</a:t>
            </a:r>
            <a:r>
              <a:rPr lang="en-US" b="1" dirty="0">
                <a:ea typeface="+mj-lt"/>
                <a:cs typeface="+mj-lt"/>
              </a:rPr>
              <a:t>ας </a:t>
            </a:r>
            <a:r>
              <a:rPr lang="en-US" b="1" dirty="0" err="1">
                <a:ea typeface="+mj-lt"/>
                <a:cs typeface="+mj-lt"/>
              </a:rPr>
              <a:t>κλίσης</a:t>
            </a:r>
            <a:r>
              <a:rPr lang="en-US" b="1" dirty="0">
                <a:ea typeface="+mj-lt"/>
                <a:cs typeface="+mj-lt"/>
              </a:rPr>
              <a:t> </a:t>
            </a:r>
            <a:r>
              <a:rPr lang="en-US" b="1" dirty="0" err="1">
                <a:ea typeface="+mj-lt"/>
                <a:cs typeface="+mj-lt"/>
              </a:rPr>
              <a:t>ως</a:t>
            </a:r>
            <a:r>
              <a:rPr lang="en-US" b="1" dirty="0">
                <a:ea typeface="+mj-lt"/>
                <a:cs typeface="+mj-lt"/>
              </a:rPr>
              <a:t> π</a:t>
            </a:r>
            <a:r>
              <a:rPr lang="en-US" b="1" dirty="0" err="1">
                <a:ea typeface="+mj-lt"/>
                <a:cs typeface="+mj-lt"/>
              </a:rPr>
              <a:t>ρος</a:t>
            </a:r>
            <a:r>
              <a:rPr lang="en-US" b="1" dirty="0">
                <a:ea typeface="+mj-lt"/>
                <a:cs typeface="+mj-lt"/>
              </a:rPr>
              <a:t> </a:t>
            </a:r>
            <a:r>
              <a:rPr lang="en-US" b="1" dirty="0" err="1">
                <a:ea typeface="+mj-lt"/>
                <a:cs typeface="+mj-lt"/>
              </a:rPr>
              <a:t>τις</a:t>
            </a:r>
            <a:r>
              <a:rPr lang="en-US" b="1" dirty="0">
                <a:ea typeface="+mj-lt"/>
                <a:cs typeface="+mj-lt"/>
              </a:rPr>
              <a:t> μα</a:t>
            </a:r>
            <a:r>
              <a:rPr lang="en-US" b="1" dirty="0" err="1">
                <a:ea typeface="+mj-lt"/>
                <a:cs typeface="+mj-lt"/>
              </a:rPr>
              <a:t>γνητικές</a:t>
            </a:r>
            <a:r>
              <a:rPr lang="en-US" b="1" dirty="0">
                <a:ea typeface="+mj-lt"/>
                <a:cs typeface="+mj-lt"/>
              </a:rPr>
              <a:t> </a:t>
            </a:r>
            <a:r>
              <a:rPr lang="en-US" b="1" dirty="0" err="1">
                <a:ea typeface="+mj-lt"/>
                <a:cs typeface="+mj-lt"/>
              </a:rPr>
              <a:t>γρ</a:t>
            </a:r>
            <a:r>
              <a:rPr lang="en-US" b="1" dirty="0">
                <a:ea typeface="+mj-lt"/>
                <a:cs typeface="+mj-lt"/>
              </a:rPr>
              <a:t>α</a:t>
            </a:r>
            <a:r>
              <a:rPr lang="en-US" b="1" dirty="0" err="1">
                <a:ea typeface="+mj-lt"/>
                <a:cs typeface="+mj-lt"/>
              </a:rPr>
              <a:t>μμές</a:t>
            </a:r>
            <a:r>
              <a:rPr lang="en-US" b="1" dirty="0">
                <a:ea typeface="+mj-lt"/>
                <a:cs typeface="+mj-lt"/>
              </a:rPr>
              <a:t> </a:t>
            </a:r>
            <a:r>
              <a:rPr lang="en-US" b="1" dirty="0" err="1">
                <a:ea typeface="+mj-lt"/>
                <a:cs typeface="+mj-lt"/>
              </a:rPr>
              <a:t>φτάνουν</a:t>
            </a:r>
            <a:r>
              <a:rPr lang="en-US" b="1" dirty="0">
                <a:ea typeface="+mj-lt"/>
                <a:cs typeface="+mj-lt"/>
              </a:rPr>
              <a:t> </a:t>
            </a:r>
            <a:r>
              <a:rPr lang="en-US" b="1" dirty="0" err="1">
                <a:ea typeface="+mj-lt"/>
                <a:cs typeface="+mj-lt"/>
              </a:rPr>
              <a:t>μέχρι</a:t>
            </a:r>
            <a:r>
              <a:rPr lang="en-US" b="1" dirty="0">
                <a:ea typeface="+mj-lt"/>
                <a:cs typeface="+mj-lt"/>
              </a:rPr>
              <a:t> </a:t>
            </a:r>
            <a:r>
              <a:rPr lang="en-US" b="1" dirty="0" err="1">
                <a:ea typeface="+mj-lt"/>
                <a:cs typeface="+mj-lt"/>
              </a:rPr>
              <a:t>την</a:t>
            </a:r>
            <a:r>
              <a:rPr lang="en-US" b="1" dirty="0">
                <a:ea typeface="+mj-lt"/>
                <a:cs typeface="+mj-lt"/>
              </a:rPr>
              <a:t> α</a:t>
            </a:r>
            <a:r>
              <a:rPr lang="en-US" b="1" dirty="0" err="1">
                <a:ea typeface="+mj-lt"/>
                <a:cs typeface="+mj-lt"/>
              </a:rPr>
              <a:t>νώτερη</a:t>
            </a:r>
            <a:r>
              <a:rPr lang="en-US" b="1" dirty="0">
                <a:ea typeface="+mj-lt"/>
                <a:cs typeface="+mj-lt"/>
              </a:rPr>
              <a:t> α</a:t>
            </a:r>
            <a:r>
              <a:rPr lang="en-US" b="1" dirty="0" err="1">
                <a:ea typeface="+mj-lt"/>
                <a:cs typeface="+mj-lt"/>
              </a:rPr>
              <a:t>τμόσφ</a:t>
            </a:r>
            <a:r>
              <a:rPr lang="en-US" b="1" dirty="0">
                <a:ea typeface="+mj-lt"/>
                <a:cs typeface="+mj-lt"/>
              </a:rPr>
              <a:t>α</a:t>
            </a:r>
            <a:r>
              <a:rPr lang="en-US" b="1" dirty="0" err="1">
                <a:ea typeface="+mj-lt"/>
                <a:cs typeface="+mj-lt"/>
              </a:rPr>
              <a:t>ιρ</a:t>
            </a:r>
            <a:r>
              <a:rPr lang="en-US" b="1" dirty="0">
                <a:ea typeface="+mj-lt"/>
                <a:cs typeface="+mj-lt"/>
              </a:rPr>
              <a:t>α, όπ</a:t>
            </a:r>
            <a:r>
              <a:rPr lang="en-US" b="1" dirty="0" err="1">
                <a:ea typeface="+mj-lt"/>
                <a:cs typeface="+mj-lt"/>
              </a:rPr>
              <a:t>ου</a:t>
            </a:r>
            <a:r>
              <a:rPr lang="en-US" b="1" dirty="0">
                <a:ea typeface="+mj-lt"/>
                <a:cs typeface="+mj-lt"/>
              </a:rPr>
              <a:t> </a:t>
            </a:r>
            <a:r>
              <a:rPr lang="en-US" b="1" dirty="0" err="1">
                <a:ea typeface="+mj-lt"/>
                <a:cs typeface="+mj-lt"/>
              </a:rPr>
              <a:t>διεγείρουν</a:t>
            </a:r>
            <a:r>
              <a:rPr lang="en-US" b="1" dirty="0">
                <a:ea typeface="+mj-lt"/>
                <a:cs typeface="+mj-lt"/>
              </a:rPr>
              <a:t> </a:t>
            </a:r>
            <a:r>
              <a:rPr lang="en-US" b="1" dirty="0" err="1">
                <a:ea typeface="+mj-lt"/>
                <a:cs typeface="+mj-lt"/>
              </a:rPr>
              <a:t>άτομ</a:t>
            </a:r>
            <a:r>
              <a:rPr lang="en-US" b="1" dirty="0">
                <a:ea typeface="+mj-lt"/>
                <a:cs typeface="+mj-lt"/>
              </a:rPr>
              <a:t>α </a:t>
            </a:r>
            <a:r>
              <a:rPr lang="en-US" b="1" dirty="0" err="1">
                <a:ea typeface="+mj-lt"/>
                <a:cs typeface="+mj-lt"/>
              </a:rPr>
              <a:t>οξυγόνου</a:t>
            </a:r>
            <a:r>
              <a:rPr lang="en-US" b="1" dirty="0">
                <a:ea typeface="+mj-lt"/>
                <a:cs typeface="+mj-lt"/>
              </a:rPr>
              <a:t> και α</a:t>
            </a:r>
            <a:r>
              <a:rPr lang="en-US" b="1" dirty="0" err="1">
                <a:ea typeface="+mj-lt"/>
                <a:cs typeface="+mj-lt"/>
              </a:rPr>
              <a:t>ζώτου</a:t>
            </a:r>
            <a:r>
              <a:rPr lang="en-US" b="1" dirty="0">
                <a:ea typeface="+mj-lt"/>
                <a:cs typeface="+mj-lt"/>
              </a:rPr>
              <a:t>. </a:t>
            </a:r>
            <a:r>
              <a:rPr lang="en-US" b="1" dirty="0" err="1">
                <a:ea typeface="+mj-lt"/>
                <a:cs typeface="+mj-lt"/>
              </a:rPr>
              <a:t>Το</a:t>
            </a:r>
            <a:r>
              <a:rPr lang="en-US" b="1" dirty="0">
                <a:ea typeface="+mj-lt"/>
                <a:cs typeface="+mj-lt"/>
              </a:rPr>
              <a:t> </a:t>
            </a:r>
            <a:r>
              <a:rPr lang="en-US" b="1" dirty="0" err="1">
                <a:ea typeface="+mj-lt"/>
                <a:cs typeface="+mj-lt"/>
              </a:rPr>
              <a:t>χρώμ</a:t>
            </a:r>
            <a:r>
              <a:rPr lang="en-US" b="1" dirty="0">
                <a:ea typeface="+mj-lt"/>
                <a:cs typeface="+mj-lt"/>
              </a:rPr>
              <a:t>α </a:t>
            </a:r>
            <a:r>
              <a:rPr lang="en-US" b="1" dirty="0" err="1">
                <a:ea typeface="+mj-lt"/>
                <a:cs typeface="+mj-lt"/>
              </a:rPr>
              <a:t>του</a:t>
            </a:r>
            <a:r>
              <a:rPr lang="en-US" b="1" dirty="0">
                <a:ea typeface="+mj-lt"/>
                <a:cs typeface="+mj-lt"/>
              </a:rPr>
              <a:t> </a:t>
            </a:r>
            <a:r>
              <a:rPr lang="en-US" b="1" dirty="0" err="1">
                <a:ea typeface="+mj-lt"/>
                <a:cs typeface="+mj-lt"/>
              </a:rPr>
              <a:t>φωτός</a:t>
            </a:r>
            <a:r>
              <a:rPr lang="en-US" b="1" dirty="0">
                <a:ea typeface="+mj-lt"/>
                <a:cs typeface="+mj-lt"/>
              </a:rPr>
              <a:t> </a:t>
            </a:r>
            <a:r>
              <a:rPr lang="en-US" b="1" dirty="0" err="1">
                <a:ea typeface="+mj-lt"/>
                <a:cs typeface="+mj-lt"/>
              </a:rPr>
              <a:t>εξ</a:t>
            </a:r>
            <a:r>
              <a:rPr lang="en-US" b="1" dirty="0">
                <a:ea typeface="+mj-lt"/>
                <a:cs typeface="+mj-lt"/>
              </a:rPr>
              <a:t>α</a:t>
            </a:r>
            <a:r>
              <a:rPr lang="en-US" b="1" dirty="0" err="1">
                <a:ea typeface="+mj-lt"/>
                <a:cs typeface="+mj-lt"/>
              </a:rPr>
              <a:t>ρτάτ</a:t>
            </a:r>
            <a:r>
              <a:rPr lang="en-US" b="1" dirty="0">
                <a:ea typeface="+mj-lt"/>
                <a:cs typeface="+mj-lt"/>
              </a:rPr>
              <a:t>αι από </a:t>
            </a:r>
            <a:r>
              <a:rPr lang="en-US" b="1" dirty="0" err="1">
                <a:ea typeface="+mj-lt"/>
                <a:cs typeface="+mj-lt"/>
              </a:rPr>
              <a:t>το</a:t>
            </a:r>
            <a:r>
              <a:rPr lang="en-US" b="1" dirty="0">
                <a:ea typeface="+mj-lt"/>
                <a:cs typeface="+mj-lt"/>
              </a:rPr>
              <a:t> </a:t>
            </a:r>
            <a:r>
              <a:rPr lang="en-US" b="1" dirty="0" err="1">
                <a:ea typeface="+mj-lt"/>
                <a:cs typeface="+mj-lt"/>
              </a:rPr>
              <a:t>είδος</a:t>
            </a:r>
            <a:r>
              <a:rPr lang="en-US" b="1" dirty="0">
                <a:ea typeface="+mj-lt"/>
                <a:cs typeface="+mj-lt"/>
              </a:rPr>
              <a:t> </a:t>
            </a:r>
            <a:r>
              <a:rPr lang="en-US" b="1" dirty="0" err="1">
                <a:ea typeface="+mj-lt"/>
                <a:cs typeface="+mj-lt"/>
              </a:rPr>
              <a:t>του</a:t>
            </a:r>
            <a:r>
              <a:rPr lang="en-US" b="1" dirty="0">
                <a:ea typeface="+mj-lt"/>
                <a:cs typeface="+mj-lt"/>
              </a:rPr>
              <a:t> α</a:t>
            </a:r>
            <a:r>
              <a:rPr lang="en-US" b="1" dirty="0" err="1">
                <a:ea typeface="+mj-lt"/>
                <a:cs typeface="+mj-lt"/>
              </a:rPr>
              <a:t>τόμου</a:t>
            </a:r>
            <a:r>
              <a:rPr lang="en-US" b="1" dirty="0">
                <a:ea typeface="+mj-lt"/>
                <a:cs typeface="+mj-lt"/>
              </a:rPr>
              <a:t> π</a:t>
            </a:r>
            <a:r>
              <a:rPr lang="en-US" b="1" dirty="0" err="1">
                <a:ea typeface="+mj-lt"/>
                <a:cs typeface="+mj-lt"/>
              </a:rPr>
              <a:t>ου</a:t>
            </a:r>
            <a:r>
              <a:rPr lang="en-US" b="1" dirty="0">
                <a:ea typeface="+mj-lt"/>
                <a:cs typeface="+mj-lt"/>
              </a:rPr>
              <a:t> </a:t>
            </a:r>
            <a:r>
              <a:rPr lang="en-US" b="1" dirty="0" err="1">
                <a:ea typeface="+mj-lt"/>
                <a:cs typeface="+mj-lt"/>
              </a:rPr>
              <a:t>διεγείρετ</a:t>
            </a:r>
            <a:r>
              <a:rPr lang="en-US" b="1" dirty="0">
                <a:ea typeface="+mj-lt"/>
                <a:cs typeface="+mj-lt"/>
              </a:rPr>
              <a:t>αι και από </a:t>
            </a:r>
            <a:r>
              <a:rPr lang="en-US" b="1" dirty="0" err="1">
                <a:ea typeface="+mj-lt"/>
                <a:cs typeface="+mj-lt"/>
              </a:rPr>
              <a:t>την</a:t>
            </a:r>
            <a:r>
              <a:rPr lang="en-US" b="1" dirty="0">
                <a:ea typeface="+mj-lt"/>
                <a:cs typeface="+mj-lt"/>
              </a:rPr>
              <a:t> </a:t>
            </a:r>
            <a:r>
              <a:rPr lang="en-US" b="1" dirty="0" err="1">
                <a:ea typeface="+mj-lt"/>
                <a:cs typeface="+mj-lt"/>
              </a:rPr>
              <a:t>ενεργει</a:t>
            </a:r>
            <a:r>
              <a:rPr lang="en-US" b="1" dirty="0">
                <a:ea typeface="+mj-lt"/>
                <a:cs typeface="+mj-lt"/>
              </a:rPr>
              <a:t>α</a:t>
            </a:r>
            <a:r>
              <a:rPr lang="en-US" b="1" dirty="0" err="1">
                <a:ea typeface="+mj-lt"/>
                <a:cs typeface="+mj-lt"/>
              </a:rPr>
              <a:t>κή</a:t>
            </a:r>
            <a:r>
              <a:rPr lang="en-US" b="1" dirty="0">
                <a:ea typeface="+mj-lt"/>
                <a:cs typeface="+mj-lt"/>
              </a:rPr>
              <a:t> </a:t>
            </a:r>
            <a:r>
              <a:rPr lang="en-US" b="1" dirty="0" err="1">
                <a:ea typeface="+mj-lt"/>
                <a:cs typeface="+mj-lt"/>
              </a:rPr>
              <a:t>δι</a:t>
            </a:r>
            <a:r>
              <a:rPr lang="en-US" b="1" dirty="0">
                <a:ea typeface="+mj-lt"/>
                <a:cs typeface="+mj-lt"/>
              </a:rPr>
              <a:t>α</a:t>
            </a:r>
            <a:r>
              <a:rPr lang="en-US" b="1" dirty="0" err="1">
                <a:ea typeface="+mj-lt"/>
                <a:cs typeface="+mj-lt"/>
              </a:rPr>
              <a:t>φορά</a:t>
            </a:r>
            <a:r>
              <a:rPr lang="en-US" b="1" dirty="0">
                <a:ea typeface="+mj-lt"/>
                <a:cs typeface="+mj-lt"/>
              </a:rPr>
              <a:t> </a:t>
            </a:r>
            <a:r>
              <a:rPr lang="en-US" b="1" dirty="0" err="1">
                <a:ea typeface="+mj-lt"/>
                <a:cs typeface="+mj-lt"/>
              </a:rPr>
              <a:t>των</a:t>
            </a:r>
            <a:r>
              <a:rPr lang="en-US" b="1" dirty="0">
                <a:ea typeface="+mj-lt"/>
                <a:cs typeface="+mj-lt"/>
              </a:rPr>
              <a:t> </a:t>
            </a:r>
            <a:r>
              <a:rPr lang="en-US" b="1" dirty="0" err="1">
                <a:ea typeface="+mj-lt"/>
                <a:cs typeface="+mj-lt"/>
              </a:rPr>
              <a:t>στοι</a:t>
            </a:r>
            <a:r>
              <a:rPr lang="en-US" b="1" dirty="0">
                <a:ea typeface="+mj-lt"/>
                <a:cs typeface="+mj-lt"/>
              </a:rPr>
              <a:t>β</a:t>
            </a:r>
            <a:r>
              <a:rPr lang="en-US" b="1" dirty="0" err="1">
                <a:ea typeface="+mj-lt"/>
                <a:cs typeface="+mj-lt"/>
              </a:rPr>
              <a:t>άδων</a:t>
            </a:r>
            <a:r>
              <a:rPr lang="en-US" b="1" dirty="0">
                <a:ea typeface="+mj-lt"/>
                <a:cs typeface="+mj-lt"/>
              </a:rPr>
              <a:t> </a:t>
            </a:r>
            <a:r>
              <a:rPr lang="en-US" b="1" dirty="0" err="1">
                <a:ea typeface="+mj-lt"/>
                <a:cs typeface="+mj-lt"/>
              </a:rPr>
              <a:t>διέγερσης</a:t>
            </a:r>
            <a:r>
              <a:rPr lang="en-US" b="1" dirty="0">
                <a:ea typeface="+mj-lt"/>
                <a:cs typeface="+mj-lt"/>
              </a:rPr>
              <a:t> και </a:t>
            </a:r>
            <a:r>
              <a:rPr lang="en-US" b="1" dirty="0" err="1">
                <a:ea typeface="+mj-lt"/>
                <a:cs typeface="+mj-lt"/>
              </a:rPr>
              <a:t>ηρεμί</a:t>
            </a:r>
            <a:r>
              <a:rPr lang="en-US" b="1" dirty="0">
                <a:ea typeface="+mj-lt"/>
                <a:cs typeface="+mj-lt"/>
              </a:rPr>
              <a:t>ας </a:t>
            </a:r>
            <a:r>
              <a:rPr lang="en-US" b="1" dirty="0" err="1">
                <a:ea typeface="+mj-lt"/>
                <a:cs typeface="+mj-lt"/>
              </a:rPr>
              <a:t>των</a:t>
            </a:r>
            <a:r>
              <a:rPr lang="en-US" b="1" dirty="0">
                <a:ea typeface="+mj-lt"/>
                <a:cs typeface="+mj-lt"/>
              </a:rPr>
              <a:t> </a:t>
            </a:r>
            <a:r>
              <a:rPr lang="en-US" b="1" dirty="0" err="1">
                <a:ea typeface="+mj-lt"/>
                <a:cs typeface="+mj-lt"/>
              </a:rPr>
              <a:t>ηλεκτρονίων</a:t>
            </a:r>
            <a:r>
              <a:rPr lang="en-US" b="1" dirty="0">
                <a:ea typeface="+mj-lt"/>
                <a:cs typeface="+mj-lt"/>
              </a:rPr>
              <a:t> </a:t>
            </a:r>
            <a:r>
              <a:rPr lang="en-US" b="1" dirty="0" err="1">
                <a:ea typeface="+mj-lt"/>
                <a:cs typeface="+mj-lt"/>
              </a:rPr>
              <a:t>του</a:t>
            </a:r>
            <a:r>
              <a:rPr lang="en-US" b="1" dirty="0">
                <a:ea typeface="+mj-lt"/>
                <a:cs typeface="+mj-lt"/>
              </a:rPr>
              <a:t> α</a:t>
            </a:r>
            <a:r>
              <a:rPr lang="en-US" b="1" dirty="0" err="1">
                <a:ea typeface="+mj-lt"/>
                <a:cs typeface="+mj-lt"/>
              </a:rPr>
              <a:t>τόμου</a:t>
            </a:r>
            <a:r>
              <a:rPr lang="en-US" b="1" dirty="0">
                <a:ea typeface="+mj-lt"/>
                <a:cs typeface="+mj-lt"/>
              </a:rPr>
              <a:t>. </a:t>
            </a:r>
            <a:endParaRPr lang="en-US" b="1" dirty="0"/>
          </a:p>
        </p:txBody>
      </p:sp>
    </p:spTree>
    <p:extLst>
      <p:ext uri="{BB962C8B-B14F-4D97-AF65-F5344CB8AC3E}">
        <p14:creationId xmlns:p14="http://schemas.microsoft.com/office/powerpoint/2010/main" xmlns="" val="25230217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0</TotalTime>
  <Words>398</Words>
  <Application>Microsoft Office PowerPoint</Application>
  <PresentationFormat>Προσαρμογή</PresentationFormat>
  <Paragraphs>99</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Ion</vt:lpstr>
      <vt:lpstr>ΦΙΝΛΑΝΔΙΑ</vt:lpstr>
      <vt:lpstr>ΓΕΝΙΚΕΣ ΠΛΗΡΟΦΟΡΙΕΣ</vt:lpstr>
      <vt:lpstr>ΧΑΡΤΗΣ ΦΙΝΛΑΝΔΙΑΣ </vt:lpstr>
      <vt:lpstr>                      ΚΛΙΜΑ</vt:lpstr>
      <vt:lpstr>Διαφάνεια 5</vt:lpstr>
      <vt:lpstr>    OIKONOMIA KAI BIOMHXANIA    </vt:lpstr>
      <vt:lpstr>ΈΝΑ ΜΕΡΟΣ ΠΟΥ ΠΡΕΠΕΙ ΟΠΩΣΔΗΠΟΤΕ ΝΑ ΕΠΙΣΚΕΦΘΕΙΣ!</vt:lpstr>
      <vt:lpstr>Διαφάνεια 8</vt:lpstr>
      <vt:lpstr>                   ΒΟΡΕΙΟ ΣΕΛΑΣ</vt:lpstr>
      <vt:lpstr>Διαφάνεια 10</vt:lpstr>
      <vt:lpstr>ΚΑΘΕΔΡΙΚΟΣ ΝΑΟΣ ΟΥΣΤΕΝΤΣΙ (Uspenski Cathedral)</vt:lpstr>
      <vt:lpstr>ΙΓΚΛΟΥ ΣΤΗΝ ΦΙΝΛΑΝΔΙΑ(ειδικά σπίτια, φτιαγμένα από πάγο)</vt:lpstr>
      <vt:lpstr>ΝΗΣΟΣ ΣΑΛΤΒΙΚ (νησί των Βίκινγκς)</vt:lpstr>
      <vt:lpstr>        Φινλανδική Κουζίνα          </vt:lpstr>
      <vt:lpstr>Διάφορα φαγητά της Φινλανδίας</vt:lpstr>
      <vt:lpstr>                       ΠΗΓΕΣ</vt:lpstr>
      <vt:lpstr>Διαφάνεια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c:title>
  <dc:creator/>
  <cp:lastModifiedBy/>
  <cp:revision>742</cp:revision>
  <dcterms:created xsi:type="dcterms:W3CDTF">2012-08-02T13:11:46Z</dcterms:created>
  <dcterms:modified xsi:type="dcterms:W3CDTF">2021-01-28T09:47:24Z</dcterms:modified>
</cp:coreProperties>
</file>