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1D94E6C8-730D-4892-A116-EA0B19920598}" type="datetimeFigureOut">
              <a:rPr lang="el-GR" smtClean="0"/>
              <a:pPr/>
              <a:t>8/3/2021</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A50CECF-744A-4736-8CDE-FC3DBB11C87C}"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D94E6C8-730D-4892-A116-EA0B19920598}" type="datetimeFigureOut">
              <a:rPr lang="el-GR" smtClean="0"/>
              <a:pPr/>
              <a:t>8/3/2021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50CECF-744A-4736-8CDE-FC3DBB11C87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5A50CECF-744A-4736-8CDE-FC3DBB11C87C}"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D94E6C8-730D-4892-A116-EA0B19920598}" type="datetimeFigureOut">
              <a:rPr lang="el-GR" smtClean="0"/>
              <a:pPr/>
              <a:t>8/3/2021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1D94E6C8-730D-4892-A116-EA0B19920598}" type="datetimeFigureOut">
              <a:rPr lang="el-GR" smtClean="0"/>
              <a:pPr/>
              <a:t>8/3/2021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5A50CECF-744A-4736-8CDE-FC3DBB11C87C}"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1D94E6C8-730D-4892-A116-EA0B19920598}" type="datetimeFigureOut">
              <a:rPr lang="el-GR" smtClean="0"/>
              <a:pPr/>
              <a:t>8/3/2021</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A50CECF-744A-4736-8CDE-FC3DBB11C87C}"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1D94E6C8-730D-4892-A116-EA0B19920598}" type="datetimeFigureOut">
              <a:rPr lang="el-GR" smtClean="0"/>
              <a:pPr/>
              <a:t>8/3/2021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A50CECF-744A-4736-8CDE-FC3DBB11C87C}"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1D94E6C8-730D-4892-A116-EA0B19920598}" type="datetimeFigureOut">
              <a:rPr lang="el-GR" smtClean="0"/>
              <a:pPr/>
              <a:t>8/3/2021</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5A50CECF-744A-4736-8CDE-FC3DBB11C87C}"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1D94E6C8-730D-4892-A116-EA0B19920598}" type="datetimeFigureOut">
              <a:rPr lang="el-GR" smtClean="0"/>
              <a:pPr/>
              <a:t>8/3/2021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5A50CECF-744A-4736-8CDE-FC3DBB11C87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1D94E6C8-730D-4892-A116-EA0B19920598}" type="datetimeFigureOut">
              <a:rPr lang="el-GR" smtClean="0"/>
              <a:pPr/>
              <a:t>8/3/2021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5A50CECF-744A-4736-8CDE-FC3DBB11C87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A50CECF-744A-4736-8CDE-FC3DBB11C87C}"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1D94E6C8-730D-4892-A116-EA0B19920598}" type="datetimeFigureOut">
              <a:rPr lang="el-GR" smtClean="0"/>
              <a:pPr/>
              <a:t>8/3/2021</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5A50CECF-744A-4736-8CDE-FC3DBB11C87C}"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1D94E6C8-730D-4892-A116-EA0B19920598}" type="datetimeFigureOut">
              <a:rPr lang="el-GR" smtClean="0"/>
              <a:pPr/>
              <a:t>8/3/2021</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94E6C8-730D-4892-A116-EA0B19920598}" type="datetimeFigureOut">
              <a:rPr lang="el-GR" smtClean="0"/>
              <a:pPr/>
              <a:t>8/3/2021</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A50CECF-744A-4736-8CDE-FC3DBB11C87C}"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l.wikipedia.org/wiki/%CE%92%CE%B1%CE%BB%CF%84%CE%B9%CE%BA%CE%AE_%CE%B8%CE%AC%CE%BB%CE%B1%CF%83%CF%83%CE%B1" TargetMode="External"/><Relationship Id="rId13" Type="http://schemas.openxmlformats.org/officeDocument/2006/relationships/image" Target="../media/image4.jpeg"/><Relationship Id="rId3" Type="http://schemas.openxmlformats.org/officeDocument/2006/relationships/hyperlink" Target="https://el.wikipedia.org/wiki/%CE%A3%CE%BA%CE%B1%CE%BD%CE%B4%CE%B9%CE%BD%CE%B1%CE%B2%CE%AF%CE%B1" TargetMode="External"/><Relationship Id="rId7" Type="http://schemas.openxmlformats.org/officeDocument/2006/relationships/hyperlink" Target="https://el.wikipedia.org/wiki/%CE%92%CE%BF%CE%B8%CE%BD%CE%B9%CE%B1%CE%BA%CF%8C%CF%82_%CE%BA%CF%8C%CE%BB%CF%80%CE%BF%CF%82" TargetMode="External"/><Relationship Id="rId12" Type="http://schemas.openxmlformats.org/officeDocument/2006/relationships/hyperlink" Target="https://el.wikipedia.org/wiki/%CE%93%CE%AD%CF%86%CF%85%CF%81%CE%B1_%CE%88%CF%81%CE%B5%CF%83%CE%BF%CF%85%CE%BD%CF%84" TargetMode="External"/><Relationship Id="rId2" Type="http://schemas.openxmlformats.org/officeDocument/2006/relationships/hyperlink" Target="https://el.wikipedia.org/wiki/%CE%A3%CE%BF%CF%85%CE%B7%CE%B4%CE%B9%CE%BA%CE%AC" TargetMode="External"/><Relationship Id="rId1" Type="http://schemas.openxmlformats.org/officeDocument/2006/relationships/slideLayout" Target="../slideLayouts/slideLayout2.xml"/><Relationship Id="rId6" Type="http://schemas.openxmlformats.org/officeDocument/2006/relationships/hyperlink" Target="https://el.wikipedia.org/wiki/%CE%A6%CE%B9%CE%BD%CE%BB%CE%B1%CE%BD%CE%B4%CE%AF%CE%B1" TargetMode="External"/><Relationship Id="rId11" Type="http://schemas.openxmlformats.org/officeDocument/2006/relationships/hyperlink" Target="https://el.wikipedia.org/wiki/%CE%94%CE%B1%CE%BD%CE%AF%CE%B1" TargetMode="External"/><Relationship Id="rId5" Type="http://schemas.openxmlformats.org/officeDocument/2006/relationships/hyperlink" Target="https://el.wikipedia.org/wiki/%CE%9D%CE%BF%CF%81%CE%B2%CE%B7%CE%B3%CE%AF%CE%B1" TargetMode="External"/><Relationship Id="rId10" Type="http://schemas.openxmlformats.org/officeDocument/2006/relationships/hyperlink" Target="https://el.wikipedia.org/wiki/%CE%9A%CE%AC%CF%84%CE%B5%CE%B3%CE%B1%CF%84" TargetMode="External"/><Relationship Id="rId4" Type="http://schemas.openxmlformats.org/officeDocument/2006/relationships/hyperlink" Target="https://el.wikipedia.org/wiki/%CE%92%CF%8C%CF%81%CE%B5%CE%B9%CE%B1_%CE%95%CF%85%CF%81%CF%8E%CF%80%CE%B7" TargetMode="External"/><Relationship Id="rId9" Type="http://schemas.openxmlformats.org/officeDocument/2006/relationships/hyperlink" Target="https://el.wikipedia.org/wiki/%CE%A3%CE%BA%CE%AC%CE%B3%CE%BA%CE%B5%CF%81%CE%B1%CE%B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A6%CE%B9%CE%BD%CE%BB%CE%B1%CE%BD%CE%B4%CE%BF%CE%AF" TargetMode="External"/><Relationship Id="rId7" Type="http://schemas.openxmlformats.org/officeDocument/2006/relationships/image" Target="../media/image5.jpeg"/><Relationship Id="rId2" Type="http://schemas.openxmlformats.org/officeDocument/2006/relationships/hyperlink" Target="https://el.wikipedia.org/wiki/%CE%A3%CE%BF%CF%85%CE%B7%CE%B4%CE%BF%CE%AF" TargetMode="External"/><Relationship Id="rId1" Type="http://schemas.openxmlformats.org/officeDocument/2006/relationships/slideLayout" Target="../slideLayouts/slideLayout2.xml"/><Relationship Id="rId6" Type="http://schemas.openxmlformats.org/officeDocument/2006/relationships/hyperlink" Target="https://el.wikipedia.org/wiki/%CE%A3%CE%BF%CF%85%CE%B7%CE%B4%CE%AF%CE%B1" TargetMode="External"/><Relationship Id="rId5" Type="http://schemas.openxmlformats.org/officeDocument/2006/relationships/hyperlink" Target="https://el.wikipedia.org/w/index.php?title=%CE%9C%CE%B5%CF%84%CE%B1%CE%BD%CE%AC%CF%83%CF%84%CE%B5%CF%85%CF%83%CE%B7_%CF%83%CF%84%CE%B7%CE%BD_%CE%A3%CE%BF%CF%85%CE%B7%CE%B4%CE%AF%CE%B1&amp;action=edit&amp;redlink=1" TargetMode="External"/><Relationship Id="rId4" Type="http://schemas.openxmlformats.org/officeDocument/2006/relationships/hyperlink" Target="https://el.wikipedia.org/wiki/%CE%A3%CE%B1%CE%AC%CE%BC%CE%B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l.wikipedia.org/wiki/%CE%93%CE%BA%CE%AD%CF%84%CE%B5%CE%BC%CF%80%CE%BF%CF%81%CE%B3%CE%BA" TargetMode="External"/><Relationship Id="rId7" Type="http://schemas.openxmlformats.org/officeDocument/2006/relationships/image" Target="../media/image6.jpeg"/><Relationship Id="rId2" Type="http://schemas.openxmlformats.org/officeDocument/2006/relationships/hyperlink" Target="https://el.wikipedia.org/wiki/%CE%A3%CF%84%CE%BF%CE%BA%CF%87%CF%8C%CE%BB%CE%BC%CE%B7" TargetMode="External"/><Relationship Id="rId1" Type="http://schemas.openxmlformats.org/officeDocument/2006/relationships/slideLayout" Target="../slideLayouts/slideLayout2.xml"/><Relationship Id="rId6" Type="http://schemas.openxmlformats.org/officeDocument/2006/relationships/hyperlink" Target="https://el.wikipedia.org/wiki/%CE%93%CE%B9%CE%AD%CE%BD%CF%83%CE%B5%CF%80%CE%B9%CE%BD%CE%B3%CE%BA" TargetMode="External"/><Relationship Id="rId5" Type="http://schemas.openxmlformats.org/officeDocument/2006/relationships/hyperlink" Target="https://el.wikipedia.org/wiki/%CE%9F%CF%85%CF%88%CE%AC%CE%BB%CE%B1" TargetMode="External"/><Relationship Id="rId4" Type="http://schemas.openxmlformats.org/officeDocument/2006/relationships/hyperlink" Target="https://el.wikipedia.org/wiki/%CE%9C%CE%AC%CE%BB%CE%BC%CE%B5"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l.wikipedia.org/wiki/%CE%A7%CF%81%CE%B9%CF%83%CF%84%CE%B9%CE%B1%CE%BD%CE%B9%CF%83%CE%BC%CF%8C%CF%82" TargetMode="External"/><Relationship Id="rId2" Type="http://schemas.openxmlformats.org/officeDocument/2006/relationships/hyperlink" Target="https://el.wikipedia.org/wiki/%CE%9B%CE%BF%CF%85%CE%B8%CE%B7%CF%81%CE%B1%CE%BD%CE%B9%CF%83%CE%BC%CF%8C%CF%82"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el.wikipedia.org/wiki/%CE%95%CE%BA%CE%BA%CE%BB%CE%B7%CF%83%CE%AF%CE%B1_%CF%84%CE%B7%CF%82_%CE%A3%CE%BF%CF%85%CE%B7%CE%B4%CE%AF%CE%B1%CF%8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ndex.php?title=%CE%9C%CE%B5%CE%AD%CE%BD%CE%BA%CE%B9%CE%B5%CE%BB%CE%B9&amp;action=edit&amp;redlink=1" TargetMode="External"/><Relationship Id="rId7" Type="http://schemas.openxmlformats.org/officeDocument/2006/relationships/image" Target="../media/image8.png"/><Relationship Id="rId2" Type="http://schemas.openxmlformats.org/officeDocument/2006/relationships/hyperlink" Target="https://el.wikipedia.org/w/index.php?title=%CE%9C%CE%B5%CE%B9%CE%BF%CE%BD%CE%BF%CF%84%CE%B9%CE%BA%CE%AD%CF%82_%CE%B3%CE%BB%CF%8E%CF%83%CF%83%CE%B5%CF%82_%CF%84%CE%B7%CF%82_%CE%A3%CE%BF%CF%85%CE%B7%CE%B4%CE%AF%CE%B1%CF%82&amp;action=edit&amp;redlink=1" TargetMode="External"/><Relationship Id="rId1" Type="http://schemas.openxmlformats.org/officeDocument/2006/relationships/slideLayout" Target="../slideLayouts/slideLayout2.xml"/><Relationship Id="rId6" Type="http://schemas.openxmlformats.org/officeDocument/2006/relationships/hyperlink" Target="https://el.wikipedia.org/wiki/%CE%93%CE%AF%CE%BD%CF%84%CE%B9%CF%82" TargetMode="External"/><Relationship Id="rId5" Type="http://schemas.openxmlformats.org/officeDocument/2006/relationships/hyperlink" Target="https://el.wikipedia.org/wiki/%CE%A1%CE%BF%CE%BC%CE%AC" TargetMode="External"/><Relationship Id="rId4" Type="http://schemas.openxmlformats.org/officeDocument/2006/relationships/hyperlink" Target="https://el.wikipedia.org/wiki/%CE%A3%CE%B1%CE%AC%CE%BC%CE%B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wiki/%CE%A7%CE%B1%CE%BB%CE%BA%CF%8C%CF%82" TargetMode="External"/><Relationship Id="rId2" Type="http://schemas.openxmlformats.org/officeDocument/2006/relationships/hyperlink" Target="https://el.wikipedia.org/wiki/%CE%A3%CE%AF%CE%B4%CE%B7%CF%81%CE%BF%CF%82"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el.wikipedia.org/wiki/%CE%9E%CF%85%CE%BB%CE%B5%CE%AF%CE%B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A3%CE%BF%CF%85%CE%B7%CE%B4%CE%AF%CE%B1" TargetMode="External"/><Relationship Id="rId2" Type="http://schemas.openxmlformats.org/officeDocument/2006/relationships/hyperlink" Target="https://el.wikipedia.org/wiki/%CE%9D%CF%8C%CE%BC%CE%B9%CF%83%CE%BC%CE%B1_(%CE%BD%CE%BF%CE%BC%CE%B9%CF%83%CE%BC%CE%B1%CF%84%CE%B9%CE%BA%CE%AE_%CE%BC%CE%BF%CE%BD%CE%AC%CE%B4%CE%B1)"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699792" y="2819400"/>
            <a:ext cx="1296144" cy="1752600"/>
          </a:xfrm>
        </p:spPr>
        <p:txBody>
          <a:bodyPr/>
          <a:lstStyle/>
          <a:p>
            <a:endParaRPr lang="el-GR" dirty="0"/>
          </a:p>
        </p:txBody>
      </p:sp>
      <p:sp>
        <p:nvSpPr>
          <p:cNvPr id="2" name="1 - Τίτλος"/>
          <p:cNvSpPr>
            <a:spLocks noGrp="1"/>
          </p:cNvSpPr>
          <p:nvPr>
            <p:ph type="ctrTitle"/>
          </p:nvPr>
        </p:nvSpPr>
        <p:spPr/>
        <p:txBody>
          <a:bodyPr/>
          <a:lstStyle/>
          <a:p>
            <a:r>
              <a:rPr lang="el-GR" dirty="0" smtClean="0"/>
              <a:t>ΣΟΥΗΔΙΑ </a:t>
            </a:r>
            <a:endParaRPr lang="el-GR" dirty="0"/>
          </a:p>
        </p:txBody>
      </p:sp>
      <p:pic>
        <p:nvPicPr>
          <p:cNvPr id="59394" name="Picture 2" descr="σημαία Σουηδία απεικόνιση αποθεμάτων. εικονογραφία από σουηδία - 5182794"/>
          <p:cNvPicPr>
            <a:picLocks noChangeAspect="1" noChangeArrowheads="1"/>
          </p:cNvPicPr>
          <p:nvPr/>
        </p:nvPicPr>
        <p:blipFill>
          <a:blip r:embed="rId2" cstate="print"/>
          <a:srcRect/>
          <a:stretch>
            <a:fillRect/>
          </a:stretch>
        </p:blipFill>
        <p:spPr bwMode="auto">
          <a:xfrm>
            <a:off x="2411760" y="2708920"/>
            <a:ext cx="4536504" cy="2965739"/>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a:xfrm>
            <a:off x="301752" y="1527048"/>
            <a:ext cx="8503920" cy="1469904"/>
          </a:xfrm>
        </p:spPr>
        <p:txBody>
          <a:bodyPr/>
          <a:lstStyle/>
          <a:p>
            <a:endParaRPr lang="el-GR" dirty="0"/>
          </a:p>
        </p:txBody>
      </p:sp>
      <p:pic>
        <p:nvPicPr>
          <p:cNvPr id="49154" name="Picture 2" descr="Μάλμο, ένας από τους καλύτερους προορισμούς στη Σουηδία"/>
          <p:cNvPicPr>
            <a:picLocks noChangeAspect="1" noChangeArrowheads="1"/>
          </p:cNvPicPr>
          <p:nvPr/>
        </p:nvPicPr>
        <p:blipFill>
          <a:blip r:embed="rId2" cstate="print"/>
          <a:srcRect/>
          <a:stretch>
            <a:fillRect/>
          </a:stretch>
        </p:blipFill>
        <p:spPr bwMode="auto">
          <a:xfrm>
            <a:off x="179512" y="188640"/>
            <a:ext cx="4032448" cy="2880319"/>
          </a:xfrm>
          <a:prstGeom prst="rect">
            <a:avLst/>
          </a:prstGeom>
          <a:noFill/>
        </p:spPr>
      </p:pic>
      <p:pic>
        <p:nvPicPr>
          <p:cNvPr id="49156" name="Picture 4" descr="Γκότλαντ, ένας από τους καλύτερους προορισμούς στη Σουηδία"/>
          <p:cNvPicPr>
            <a:picLocks noChangeAspect="1" noChangeArrowheads="1"/>
          </p:cNvPicPr>
          <p:nvPr/>
        </p:nvPicPr>
        <p:blipFill>
          <a:blip r:embed="rId3" cstate="print"/>
          <a:srcRect/>
          <a:stretch>
            <a:fillRect/>
          </a:stretch>
        </p:blipFill>
        <p:spPr bwMode="auto">
          <a:xfrm>
            <a:off x="4211961" y="188640"/>
            <a:ext cx="4752528" cy="2880320"/>
          </a:xfrm>
          <a:prstGeom prst="rect">
            <a:avLst/>
          </a:prstGeom>
          <a:noFill/>
        </p:spPr>
      </p:pic>
      <p:pic>
        <p:nvPicPr>
          <p:cNvPr id="49158" name="Picture 6" descr="Γκέτεμποργκ, ένας από τους καλύτερους προορισμούς στη Σουηδία"/>
          <p:cNvPicPr>
            <a:picLocks noChangeAspect="1" noChangeArrowheads="1"/>
          </p:cNvPicPr>
          <p:nvPr/>
        </p:nvPicPr>
        <p:blipFill>
          <a:blip r:embed="rId4" cstate="print"/>
          <a:srcRect/>
          <a:stretch>
            <a:fillRect/>
          </a:stretch>
        </p:blipFill>
        <p:spPr bwMode="auto">
          <a:xfrm>
            <a:off x="179512" y="3068960"/>
            <a:ext cx="4824536" cy="3617219"/>
          </a:xfrm>
          <a:prstGeom prst="rect">
            <a:avLst/>
          </a:prstGeom>
          <a:noFill/>
        </p:spPr>
      </p:pic>
      <p:pic>
        <p:nvPicPr>
          <p:cNvPr id="49160" name="Picture 8" descr="Σουιδική Λαπωνία, ένας από τους καλύτερους προορισμούς στη Σουηδία"/>
          <p:cNvPicPr>
            <a:picLocks noChangeAspect="1" noChangeArrowheads="1"/>
          </p:cNvPicPr>
          <p:nvPr/>
        </p:nvPicPr>
        <p:blipFill>
          <a:blip r:embed="rId5" cstate="print"/>
          <a:srcRect/>
          <a:stretch>
            <a:fillRect/>
          </a:stretch>
        </p:blipFill>
        <p:spPr bwMode="auto">
          <a:xfrm>
            <a:off x="5004048" y="3068960"/>
            <a:ext cx="3960440" cy="3617219"/>
          </a:xfrm>
          <a:prstGeom prst="rect">
            <a:avLst/>
          </a:prstGeom>
          <a:noFill/>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ΤΕΛΟΣ</a:t>
            </a:r>
            <a:endParaRPr lang="el-GR" dirty="0"/>
          </a:p>
        </p:txBody>
      </p:sp>
      <p:sp>
        <p:nvSpPr>
          <p:cNvPr id="3" name="2 - Θέση περιεχομένου"/>
          <p:cNvSpPr>
            <a:spLocks noGrp="1"/>
          </p:cNvSpPr>
          <p:nvPr>
            <p:ph sz="quarter" idx="1"/>
          </p:nvPr>
        </p:nvSpPr>
        <p:spPr>
          <a:xfrm>
            <a:off x="301752" y="1527048"/>
            <a:ext cx="8503920" cy="245768"/>
          </a:xfrm>
        </p:spPr>
        <p:txBody>
          <a:bodyPr>
            <a:normAutofit fontScale="40000" lnSpcReduction="20000"/>
          </a:bodyPr>
          <a:lstStyle/>
          <a:p>
            <a:endParaRPr lang="el-GR" dirty="0"/>
          </a:p>
        </p:txBody>
      </p:sp>
      <p:pic>
        <p:nvPicPr>
          <p:cNvPr id="48130" name="Picture 2" descr="Πότε πρέπει να λέμε «τέλος» σε μια σχέση; - E-MOTIONS.GR"/>
          <p:cNvPicPr>
            <a:picLocks noChangeAspect="1" noChangeArrowheads="1"/>
          </p:cNvPicPr>
          <p:nvPr/>
        </p:nvPicPr>
        <p:blipFill>
          <a:blip r:embed="rId2" cstate="print"/>
          <a:srcRect/>
          <a:stretch>
            <a:fillRect/>
          </a:stretch>
        </p:blipFill>
        <p:spPr bwMode="auto">
          <a:xfrm>
            <a:off x="251520" y="1484784"/>
            <a:ext cx="8568952" cy="4611217"/>
          </a:xfrm>
          <a:prstGeom prst="rect">
            <a:avLst/>
          </a:prstGeom>
          <a:noFill/>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ΠΗΓΕΣ ΠΛΗΡΟΦΟΡΗΣΗΣ</a:t>
            </a:r>
            <a:endParaRPr lang="el-GR" dirty="0"/>
          </a:p>
        </p:txBody>
      </p:sp>
      <p:sp>
        <p:nvSpPr>
          <p:cNvPr id="3" name="2 - Θέση περιεχομένου"/>
          <p:cNvSpPr>
            <a:spLocks noGrp="1"/>
          </p:cNvSpPr>
          <p:nvPr>
            <p:ph sz="quarter" idx="1"/>
          </p:nvPr>
        </p:nvSpPr>
        <p:spPr>
          <a:xfrm>
            <a:off x="301752" y="1527048"/>
            <a:ext cx="8503920" cy="2045968"/>
          </a:xfrm>
        </p:spPr>
        <p:txBody>
          <a:bodyPr/>
          <a:lstStyle/>
          <a:p>
            <a:r>
              <a:rPr lang="en-US" dirty="0" smtClean="0"/>
              <a:t>WIKIPEDIA</a:t>
            </a:r>
          </a:p>
          <a:p>
            <a:r>
              <a:rPr lang="el-GR" dirty="0" smtClean="0"/>
              <a:t>ΕΙΚΟΝΕΣ </a:t>
            </a:r>
            <a:r>
              <a:rPr lang="en-US" dirty="0" smtClean="0"/>
              <a:t>GOOGLE</a:t>
            </a:r>
          </a:p>
          <a:p>
            <a:r>
              <a:rPr lang="en-US" dirty="0" smtClean="0"/>
              <a:t>BLOG.AIRSHOP.GR</a:t>
            </a:r>
            <a:endParaRPr lang="el-GR" dirty="0"/>
          </a:p>
        </p:txBody>
      </p:sp>
      <p:pic>
        <p:nvPicPr>
          <p:cNvPr id="47106" name="Picture 2" descr="OCP eClass | Πηγές πληροφόρησης"/>
          <p:cNvPicPr>
            <a:picLocks noChangeAspect="1" noChangeArrowheads="1"/>
          </p:cNvPicPr>
          <p:nvPr/>
        </p:nvPicPr>
        <p:blipFill>
          <a:blip r:embed="rId2" cstate="print"/>
          <a:srcRect/>
          <a:stretch>
            <a:fillRect/>
          </a:stretch>
        </p:blipFill>
        <p:spPr bwMode="auto">
          <a:xfrm>
            <a:off x="5868144" y="1412776"/>
            <a:ext cx="3138810" cy="266429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ΘΕΟΔΟΣΙΟΣ ΣΥΡΕΓΓΕΛΑΣ</a:t>
            </a:r>
            <a:endParaRPr lang="el-GR" dirty="0"/>
          </a:p>
        </p:txBody>
      </p:sp>
      <p:sp>
        <p:nvSpPr>
          <p:cNvPr id="3" name="2 - Θέση περιεχομένου"/>
          <p:cNvSpPr>
            <a:spLocks noGrp="1"/>
          </p:cNvSpPr>
          <p:nvPr>
            <p:ph sz="quarter" idx="1"/>
          </p:nvPr>
        </p:nvSpPr>
        <p:spPr>
          <a:xfrm>
            <a:off x="301752" y="3356992"/>
            <a:ext cx="8503920" cy="936104"/>
          </a:xfrm>
        </p:spPr>
        <p:txBody>
          <a:bodyPr/>
          <a:lstStyle/>
          <a:p>
            <a:r>
              <a:rPr lang="el-GR" i="1" u="sng" dirty="0" smtClean="0">
                <a:solidFill>
                  <a:srgbClr val="FF0000"/>
                </a:solidFill>
              </a:rPr>
              <a:t>ΕΥΧΑΡΙΣΤΩ ΠΟΛΥ ΓΙΑ ΤΟΝ ΧΡΟΝΟ ΣΑΣ !</a:t>
            </a:r>
            <a:endParaRPr lang="el-GR" i="1" u="sng" dirty="0">
              <a:solidFill>
                <a:srgbClr val="FF0000"/>
              </a:solidFill>
            </a:endParaRPr>
          </a:p>
        </p:txBody>
      </p:sp>
      <p:sp>
        <p:nvSpPr>
          <p:cNvPr id="4" name="3 - Γελαστό πρόσωπο"/>
          <p:cNvSpPr/>
          <p:nvPr/>
        </p:nvSpPr>
        <p:spPr>
          <a:xfrm>
            <a:off x="7596336" y="3356992"/>
            <a:ext cx="720080" cy="57606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ΠΟΥ ΒΡΙΣΚΕΤΑΙ </a:t>
            </a:r>
            <a:endParaRPr lang="el-GR" dirty="0"/>
          </a:p>
        </p:txBody>
      </p:sp>
      <p:sp>
        <p:nvSpPr>
          <p:cNvPr id="3" name="2 - Θέση περιεχομένου"/>
          <p:cNvSpPr>
            <a:spLocks noGrp="1"/>
          </p:cNvSpPr>
          <p:nvPr>
            <p:ph sz="quarter" idx="1"/>
          </p:nvPr>
        </p:nvSpPr>
        <p:spPr>
          <a:xfrm>
            <a:off x="301752" y="1527048"/>
            <a:ext cx="8503920" cy="2694040"/>
          </a:xfrm>
        </p:spPr>
        <p:txBody>
          <a:bodyPr>
            <a:normAutofit/>
          </a:bodyPr>
          <a:lstStyle/>
          <a:p>
            <a:r>
              <a:rPr lang="el-GR" sz="2000" dirty="0" smtClean="0"/>
              <a:t>Η </a:t>
            </a:r>
            <a:r>
              <a:rPr lang="el-GR" sz="2000" b="1" dirty="0" smtClean="0"/>
              <a:t>Σουηδία</a:t>
            </a:r>
            <a:r>
              <a:rPr lang="el-GR" sz="2000" dirty="0" smtClean="0"/>
              <a:t>, τυπικά το </a:t>
            </a:r>
            <a:r>
              <a:rPr lang="el-GR" sz="2000" b="1" dirty="0" smtClean="0"/>
              <a:t>Βασίλειο της Σουηδίας</a:t>
            </a:r>
            <a:r>
              <a:rPr lang="el-GR" sz="2000" dirty="0" smtClean="0"/>
              <a:t> (</a:t>
            </a:r>
            <a:r>
              <a:rPr lang="el-GR" sz="2000" dirty="0" smtClean="0">
                <a:hlinkClick r:id="rId2" tooltip="Σουηδικά"/>
              </a:rPr>
              <a:t>σουηδικά</a:t>
            </a:r>
            <a:r>
              <a:rPr lang="el-GR" sz="2000" dirty="0" smtClean="0"/>
              <a:t>: </a:t>
            </a:r>
            <a:r>
              <a:rPr lang="el-GR" sz="2000" i="1" dirty="0" err="1" smtClean="0"/>
              <a:t>Konungariket</a:t>
            </a:r>
            <a:r>
              <a:rPr lang="el-GR" sz="2000" i="1" dirty="0" smtClean="0"/>
              <a:t> </a:t>
            </a:r>
            <a:r>
              <a:rPr lang="el-GR" sz="2000" i="1" dirty="0" err="1" smtClean="0"/>
              <a:t>Sverige</a:t>
            </a:r>
            <a:r>
              <a:rPr lang="el-GR" sz="2000" dirty="0" smtClean="0"/>
              <a:t>), είναι </a:t>
            </a:r>
            <a:r>
              <a:rPr lang="el-GR" sz="2000" dirty="0" smtClean="0">
                <a:hlinkClick r:id="rId3" tooltip="Σκανδιναβία"/>
              </a:rPr>
              <a:t>σκανδιναβική</a:t>
            </a:r>
            <a:r>
              <a:rPr lang="el-GR" sz="2000" dirty="0" smtClean="0"/>
              <a:t> χώρα στη </a:t>
            </a:r>
            <a:r>
              <a:rPr lang="el-GR" sz="2000" dirty="0" smtClean="0">
                <a:hlinkClick r:id="rId4" tooltip="Βόρεια Ευρώπη"/>
              </a:rPr>
              <a:t>Βόρεια Ευρώπη</a:t>
            </a:r>
            <a:r>
              <a:rPr lang="el-GR" sz="2000" dirty="0" smtClean="0"/>
              <a:t>. Συνορεύει δυτικά με τη </a:t>
            </a:r>
            <a:r>
              <a:rPr lang="el-GR" sz="2000" dirty="0" smtClean="0">
                <a:hlinkClick r:id="rId5" tooltip="Νορβηγία"/>
              </a:rPr>
              <a:t>Νορβηγία</a:t>
            </a:r>
            <a:r>
              <a:rPr lang="el-GR" sz="2000" dirty="0" smtClean="0"/>
              <a:t> και βορειοανατολικά με τη </a:t>
            </a:r>
            <a:r>
              <a:rPr lang="el-GR" sz="2000" dirty="0" smtClean="0">
                <a:hlinkClick r:id="rId6" tooltip="Φινλανδία"/>
              </a:rPr>
              <a:t>Φινλανδία</a:t>
            </a:r>
            <a:r>
              <a:rPr lang="el-GR" sz="2000" dirty="0" smtClean="0"/>
              <a:t>. Βρέχεται ανατολικά από το </a:t>
            </a:r>
            <a:r>
              <a:rPr lang="el-GR" sz="2000" dirty="0" err="1" smtClean="0">
                <a:hlinkClick r:id="rId7" tooltip="Βοθνιακός κόλπος"/>
              </a:rPr>
              <a:t>Βοθνιακό</a:t>
            </a:r>
            <a:r>
              <a:rPr lang="el-GR" sz="2000" dirty="0" smtClean="0">
                <a:hlinkClick r:id="rId7" tooltip="Βοθνιακός κόλπος"/>
              </a:rPr>
              <a:t> κόλπο</a:t>
            </a:r>
            <a:r>
              <a:rPr lang="el-GR" sz="2000" dirty="0" smtClean="0"/>
              <a:t> και τη </a:t>
            </a:r>
            <a:r>
              <a:rPr lang="el-GR" sz="2000" dirty="0" smtClean="0">
                <a:hlinkClick r:id="rId8" tooltip="Βαλτική θάλασσα"/>
              </a:rPr>
              <a:t>Βαλτική θάλασσα</a:t>
            </a:r>
            <a:r>
              <a:rPr lang="el-GR" sz="2000" dirty="0" smtClean="0"/>
              <a:t>. Οι πορθμοί </a:t>
            </a:r>
            <a:r>
              <a:rPr lang="el-GR" sz="2000" dirty="0" err="1" smtClean="0">
                <a:hlinkClick r:id="rId9" tooltip="Σκάγκερακ"/>
              </a:rPr>
              <a:t>Σκάγερακ</a:t>
            </a:r>
            <a:r>
              <a:rPr lang="el-GR" sz="2000" dirty="0" smtClean="0"/>
              <a:t> νοτιοδυτικά και </a:t>
            </a:r>
            <a:r>
              <a:rPr lang="el-GR" sz="2000" dirty="0" err="1" smtClean="0">
                <a:hlinkClick r:id="rId10" tooltip="Κάτεγατ"/>
              </a:rPr>
              <a:t>Κάτεγατ</a:t>
            </a:r>
            <a:r>
              <a:rPr lang="el-GR" sz="2000" dirty="0" smtClean="0"/>
              <a:t>, χωρίζουν τη σκανδιναβική χερσόνησο από τη </a:t>
            </a:r>
            <a:r>
              <a:rPr lang="el-GR" sz="2000" dirty="0" smtClean="0">
                <a:hlinkClick r:id="rId11" tooltip="Δανία"/>
              </a:rPr>
              <a:t>Δανία</a:t>
            </a:r>
            <a:r>
              <a:rPr lang="el-GR" sz="2000" dirty="0" smtClean="0"/>
              <a:t>, με την οποία ενώνεται με τη </a:t>
            </a:r>
            <a:r>
              <a:rPr lang="el-GR" sz="2000" dirty="0" smtClean="0">
                <a:hlinkClick r:id="rId12" tooltip="Γέφυρα Έρεσουντ"/>
              </a:rPr>
              <a:t>γέφυρα του </a:t>
            </a:r>
            <a:r>
              <a:rPr lang="el-GR" sz="2000" dirty="0" err="1" smtClean="0">
                <a:hlinkClick r:id="rId12" tooltip="Γέφυρα Έρεσουντ"/>
              </a:rPr>
              <a:t>Έρεσουντ</a:t>
            </a:r>
            <a:r>
              <a:rPr lang="el-GR" sz="2000" dirty="0" smtClean="0"/>
              <a:t>.</a:t>
            </a:r>
            <a:endParaRPr lang="el-GR" sz="2000" dirty="0"/>
          </a:p>
        </p:txBody>
      </p:sp>
      <p:pic>
        <p:nvPicPr>
          <p:cNvPr id="57346" name="Picture 2" descr="Σουηδία - Ταξίδια"/>
          <p:cNvPicPr>
            <a:picLocks noChangeAspect="1" noChangeArrowheads="1"/>
          </p:cNvPicPr>
          <p:nvPr/>
        </p:nvPicPr>
        <p:blipFill>
          <a:blip r:embed="rId13" cstate="print"/>
          <a:srcRect/>
          <a:stretch>
            <a:fillRect/>
          </a:stretch>
        </p:blipFill>
        <p:spPr bwMode="auto">
          <a:xfrm>
            <a:off x="2915816" y="4005064"/>
            <a:ext cx="3095625" cy="2276475"/>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ΠΛΗΘΥΣΜΟ ΕΧΕΙ</a:t>
            </a:r>
            <a:endParaRPr lang="el-GR" dirty="0"/>
          </a:p>
        </p:txBody>
      </p:sp>
      <p:sp>
        <p:nvSpPr>
          <p:cNvPr id="3" name="2 - Θέση περιεχομένου"/>
          <p:cNvSpPr>
            <a:spLocks noGrp="1"/>
          </p:cNvSpPr>
          <p:nvPr>
            <p:ph sz="quarter" idx="1"/>
          </p:nvPr>
        </p:nvSpPr>
        <p:spPr>
          <a:xfrm>
            <a:off x="301752" y="1527048"/>
            <a:ext cx="8503920" cy="4350224"/>
          </a:xfrm>
        </p:spPr>
        <p:txBody>
          <a:bodyPr>
            <a:normAutofit/>
          </a:bodyPr>
          <a:lstStyle/>
          <a:p>
            <a:r>
              <a:rPr lang="el-GR" sz="2000" dirty="0" smtClean="0"/>
              <a:t>Η Σουηδία έχει χαμηλή πληθυσμιακή πυκνότητα.</a:t>
            </a:r>
          </a:p>
          <a:p>
            <a:r>
              <a:rPr lang="el-GR" sz="2000" dirty="0" smtClean="0"/>
              <a:t>Η πλειοψηφία των κατοίκων της χώρας είναι </a:t>
            </a:r>
            <a:r>
              <a:rPr lang="el-GR" sz="2000" dirty="0" smtClean="0">
                <a:hlinkClick r:id="rId2" tooltip="Σουηδοί"/>
              </a:rPr>
              <a:t>Σουηδοί</a:t>
            </a:r>
            <a:r>
              <a:rPr lang="el-GR" sz="2000" dirty="0" smtClean="0"/>
              <a:t>. Υπάρχουν επίσης μειονότητες </a:t>
            </a:r>
            <a:r>
              <a:rPr lang="el-GR" sz="2000" dirty="0" err="1" smtClean="0">
                <a:hlinkClick r:id="rId3" tooltip="Φινλανδοί"/>
              </a:rPr>
              <a:t>Φινλανδών</a:t>
            </a:r>
            <a:r>
              <a:rPr lang="el-GR" sz="2000" dirty="0" smtClean="0"/>
              <a:t> και </a:t>
            </a:r>
            <a:r>
              <a:rPr lang="el-GR" sz="2000" dirty="0" err="1" smtClean="0">
                <a:hlinkClick r:id="rId4" tooltip="Σαάμι"/>
              </a:rPr>
              <a:t>Σαάμι</a:t>
            </a:r>
            <a:r>
              <a:rPr lang="el-GR" sz="2000" dirty="0" smtClean="0"/>
              <a:t>. Επίσης στη χώρα ζουν πολλές </a:t>
            </a:r>
            <a:r>
              <a:rPr lang="el-GR" sz="2000" dirty="0" smtClean="0">
                <a:hlinkClick r:id="rId5" tooltip="Μετανάστευση στην Σουηδία (δεν έχει γραφτεί ακόμα)"/>
              </a:rPr>
              <a:t>μεταναστευτικές κοινότητες</a:t>
            </a:r>
            <a:r>
              <a:rPr lang="el-GR" sz="2000" dirty="0" smtClean="0"/>
              <a:t>. Η Σουηδία έχει πληθυσμό 10.380.491 κατοίκων εκ των οποίων οι 2,6 εκατομμύρια κατάγονται από χώρες του εξωτερικού.</a:t>
            </a:r>
            <a:endParaRPr lang="el-GR" sz="2000" baseline="30000" dirty="0" smtClean="0"/>
          </a:p>
          <a:p>
            <a:r>
              <a:rPr lang="el-GR" sz="2000" dirty="0" smtClean="0"/>
              <a:t> Ως άτομα με ξένη καταγωγή θεωρούνται αυτά που γεννήθηκαν εκτός Σουηδίας ή γεννήθηκαν στην Σουηδία αλλά οι γονείς τους γεννήθηκαν εκτός Σουηδίας.</a:t>
            </a:r>
            <a:r>
              <a:rPr lang="el-GR" sz="2000" baseline="30000" dirty="0" smtClean="0">
                <a:hlinkClick r:id="rId6"/>
              </a:rPr>
              <a:t>[5]</a:t>
            </a:r>
            <a:r>
              <a:rPr lang="el-GR" sz="2000" dirty="0" smtClean="0"/>
              <a:t> Έχει χαμηλή πληθυσμιακή πυκνότητα 25 κατοίκων ανά τετραγωνικό χιλιόμετρο, με 1.437 κατοίκους ανά </a:t>
            </a:r>
            <a:r>
              <a:rPr lang="el-GR" sz="2000" dirty="0" err="1" smtClean="0"/>
              <a:t>τ.χλμ</a:t>
            </a:r>
            <a:r>
              <a:rPr lang="el-GR" sz="2000" dirty="0" smtClean="0"/>
              <a:t>. στις κοινότητες. Το 87% των Σουηδών ζουν σε αστικές περιοχές που καλύπτουν το 1.5% της έκτασης της Σουηδίας. Οι περισσότεροι Σουηδοί ζουν στα κεντρικά και νότια της χώρας</a:t>
            </a:r>
            <a:r>
              <a:rPr lang="el-GR" dirty="0" smtClean="0"/>
              <a:t>.</a:t>
            </a:r>
          </a:p>
          <a:p>
            <a:endParaRPr lang="el-GR" dirty="0"/>
          </a:p>
        </p:txBody>
      </p:sp>
      <p:pic>
        <p:nvPicPr>
          <p:cNvPr id="56322" name="Picture 2" descr="Πόσος είναι ο πληθυσμός της Κύπρου"/>
          <p:cNvPicPr>
            <a:picLocks noChangeAspect="1" noChangeArrowheads="1"/>
          </p:cNvPicPr>
          <p:nvPr/>
        </p:nvPicPr>
        <p:blipFill>
          <a:blip r:embed="rId7" cstate="print"/>
          <a:srcRect/>
          <a:stretch>
            <a:fillRect/>
          </a:stretch>
        </p:blipFill>
        <p:spPr bwMode="auto">
          <a:xfrm>
            <a:off x="5220072" y="5373216"/>
            <a:ext cx="3672408" cy="1268760"/>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ΠΡΩΤΕΥΟΥΣΑ</a:t>
            </a:r>
            <a:endParaRPr lang="el-GR" dirty="0"/>
          </a:p>
        </p:txBody>
      </p:sp>
      <p:sp>
        <p:nvSpPr>
          <p:cNvPr id="3" name="2 - Θέση περιεχομένου"/>
          <p:cNvSpPr>
            <a:spLocks noGrp="1"/>
          </p:cNvSpPr>
          <p:nvPr>
            <p:ph sz="quarter" idx="1"/>
          </p:nvPr>
        </p:nvSpPr>
        <p:spPr>
          <a:xfrm>
            <a:off x="301752" y="1527048"/>
            <a:ext cx="8503920" cy="2478016"/>
          </a:xfrm>
        </p:spPr>
        <p:txBody>
          <a:bodyPr/>
          <a:lstStyle/>
          <a:p>
            <a:r>
              <a:rPr lang="el-GR" dirty="0" smtClean="0"/>
              <a:t>Πρωτεύουσα της Σουηδίας είναι η </a:t>
            </a:r>
            <a:r>
              <a:rPr lang="el-GR" dirty="0" smtClean="0">
                <a:hlinkClick r:id="rId2" tooltip="Στοκχόλμη"/>
              </a:rPr>
              <a:t>Στοκχόλμη</a:t>
            </a:r>
            <a:r>
              <a:rPr lang="el-GR" dirty="0" smtClean="0"/>
              <a:t>. Άλλες μεγάλες πόλεις είναι το </a:t>
            </a:r>
            <a:r>
              <a:rPr lang="el-GR" dirty="0" smtClean="0">
                <a:hlinkClick r:id="rId3" tooltip="Γκέτεμποργκ"/>
              </a:rPr>
              <a:t>Γκέτεμποργκ</a:t>
            </a:r>
            <a:r>
              <a:rPr lang="el-GR" dirty="0" smtClean="0"/>
              <a:t>, το </a:t>
            </a:r>
            <a:r>
              <a:rPr lang="el-GR" dirty="0" smtClean="0">
                <a:hlinkClick r:id="rId4" tooltip="Μάλμε"/>
              </a:rPr>
              <a:t>Μάλμε</a:t>
            </a:r>
            <a:r>
              <a:rPr lang="el-GR" dirty="0" smtClean="0"/>
              <a:t>, η </a:t>
            </a:r>
            <a:r>
              <a:rPr lang="el-GR" dirty="0" smtClean="0">
                <a:hlinkClick r:id="rId5" tooltip="Ουψάλα"/>
              </a:rPr>
              <a:t>Ουψάλα</a:t>
            </a:r>
            <a:r>
              <a:rPr lang="el-GR" dirty="0" smtClean="0"/>
              <a:t> και το </a:t>
            </a:r>
            <a:r>
              <a:rPr lang="el-GR" dirty="0" err="1" smtClean="0">
                <a:hlinkClick r:id="rId6" tooltip="Γιένσεπινγκ"/>
              </a:rPr>
              <a:t>Γιένσεπινγκ</a:t>
            </a:r>
            <a:endParaRPr lang="el-GR" dirty="0" smtClean="0"/>
          </a:p>
          <a:p>
            <a:endParaRPr lang="el-GR" dirty="0"/>
          </a:p>
        </p:txBody>
      </p:sp>
      <p:sp>
        <p:nvSpPr>
          <p:cNvPr id="55298" name="AutoShape 2" descr="Στοκχόλμη - αθηνόραμα trav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5300" name="AutoShape 4" descr="Στοκχόλμη - αθηνόραμα trav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5302" name="Picture 6" descr="Στοκχόλμη: τα top της κοσμοπολίτικης πρωτεύουσας του Βορρά | clickatlife"/>
          <p:cNvPicPr>
            <a:picLocks noChangeAspect="1" noChangeArrowheads="1"/>
          </p:cNvPicPr>
          <p:nvPr/>
        </p:nvPicPr>
        <p:blipFill>
          <a:blip r:embed="rId7" cstate="print"/>
          <a:srcRect/>
          <a:stretch>
            <a:fillRect/>
          </a:stretch>
        </p:blipFill>
        <p:spPr bwMode="auto">
          <a:xfrm>
            <a:off x="1907704" y="3356992"/>
            <a:ext cx="5616624" cy="2664296"/>
          </a:xfrm>
          <a:prstGeom prst="rect">
            <a:avLst/>
          </a:prstGeom>
          <a:noFill/>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ΘΡΗΣΚΕΙΑ</a:t>
            </a:r>
            <a:endParaRPr lang="el-GR" dirty="0"/>
          </a:p>
        </p:txBody>
      </p:sp>
      <p:sp>
        <p:nvSpPr>
          <p:cNvPr id="3" name="2 - Θέση περιεχομένου"/>
          <p:cNvSpPr>
            <a:spLocks noGrp="1"/>
          </p:cNvSpPr>
          <p:nvPr>
            <p:ph sz="quarter" idx="1"/>
          </p:nvPr>
        </p:nvSpPr>
        <p:spPr>
          <a:xfrm>
            <a:off x="301752" y="1527048"/>
            <a:ext cx="8503920" cy="1901952"/>
          </a:xfrm>
        </p:spPr>
        <p:txBody>
          <a:bodyPr/>
          <a:lstStyle/>
          <a:p>
            <a:r>
              <a:rPr lang="el-GR" dirty="0" smtClean="0"/>
              <a:t>Επικρατούσα θρησκεία στη Σουηδία είναι ο </a:t>
            </a:r>
            <a:r>
              <a:rPr lang="el-GR" dirty="0" smtClean="0">
                <a:hlinkClick r:id="rId2" tooltip="Λουθηρανισμός"/>
              </a:rPr>
              <a:t>Λουθηρανικός</a:t>
            </a:r>
            <a:r>
              <a:rPr lang="el-GR" dirty="0" smtClean="0"/>
              <a:t> </a:t>
            </a:r>
            <a:r>
              <a:rPr lang="el-GR" dirty="0" smtClean="0">
                <a:hlinkClick r:id="rId3" tooltip="Χριστιανισμός"/>
              </a:rPr>
              <a:t>Χριστιανισμός</a:t>
            </a:r>
            <a:r>
              <a:rPr lang="el-GR" dirty="0" smtClean="0"/>
              <a:t>. Η πλειοψηφία ανήκει στην </a:t>
            </a:r>
            <a:r>
              <a:rPr lang="el-GR" dirty="0" smtClean="0">
                <a:hlinkClick r:id="rId4" tooltip="Εκκλησία της Σουηδίας"/>
              </a:rPr>
              <a:t>Εκκλησία της Σουηδίας</a:t>
            </a:r>
            <a:r>
              <a:rPr lang="el-GR" dirty="0" smtClean="0"/>
              <a:t>.</a:t>
            </a:r>
            <a:endParaRPr lang="el-GR" dirty="0"/>
          </a:p>
        </p:txBody>
      </p:sp>
      <p:pic>
        <p:nvPicPr>
          <p:cNvPr id="54274" name="Picture 2" descr="Λουθηρανισμός - Βικιπαίδεια"/>
          <p:cNvPicPr>
            <a:picLocks noChangeAspect="1" noChangeArrowheads="1"/>
          </p:cNvPicPr>
          <p:nvPr/>
        </p:nvPicPr>
        <p:blipFill>
          <a:blip r:embed="rId5" cstate="print"/>
          <a:srcRect/>
          <a:stretch>
            <a:fillRect/>
          </a:stretch>
        </p:blipFill>
        <p:spPr bwMode="auto">
          <a:xfrm>
            <a:off x="3635896" y="3429000"/>
            <a:ext cx="1714500" cy="1714500"/>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ΓΛΩΣΣΑ</a:t>
            </a:r>
            <a:endParaRPr lang="el-GR" dirty="0"/>
          </a:p>
        </p:txBody>
      </p:sp>
      <p:sp>
        <p:nvSpPr>
          <p:cNvPr id="3" name="2 - Θέση περιεχομένου"/>
          <p:cNvSpPr>
            <a:spLocks noGrp="1"/>
          </p:cNvSpPr>
          <p:nvPr>
            <p:ph sz="quarter" idx="1"/>
          </p:nvPr>
        </p:nvSpPr>
        <p:spPr>
          <a:xfrm>
            <a:off x="301752" y="1527048"/>
            <a:ext cx="8503920" cy="3054080"/>
          </a:xfrm>
        </p:spPr>
        <p:txBody>
          <a:bodyPr/>
          <a:lstStyle/>
          <a:p>
            <a:r>
              <a:rPr lang="el-GR" dirty="0" smtClean="0"/>
              <a:t>Η επίσημη γλώσσα της Σουηδίας είναι τα σουηδικά</a:t>
            </a:r>
          </a:p>
          <a:p>
            <a:r>
              <a:rPr lang="el-GR" dirty="0" smtClean="0"/>
              <a:t> ενώ η φινλανδική είναι επίσημα αναγνωρισμένη μειονοτική γλώσσα.</a:t>
            </a:r>
          </a:p>
          <a:p>
            <a:r>
              <a:rPr lang="el-GR" dirty="0" smtClean="0"/>
              <a:t>Μαζί με τα φινλανδικά, η </a:t>
            </a:r>
            <a:r>
              <a:rPr lang="el-GR" dirty="0" smtClean="0">
                <a:hlinkClick r:id="rId2" tooltip="Μειονοτικές γλώσσες της Σουηδίας (δεν έχει γραφτεί ακόμα)"/>
              </a:rPr>
              <a:t>Σουηδία αναγνωρίζει άλλες τέσσερις γλώσσες</a:t>
            </a:r>
            <a:r>
              <a:rPr lang="el-GR" dirty="0" smtClean="0"/>
              <a:t>: τις </a:t>
            </a:r>
            <a:r>
              <a:rPr lang="el-GR" dirty="0" err="1" smtClean="0">
                <a:hlinkClick r:id="rId3" tooltip="Μεένκιελι (δεν έχει γραφτεί ακόμα)"/>
              </a:rPr>
              <a:t>Μεένκιελι</a:t>
            </a:r>
            <a:r>
              <a:rPr lang="el-GR" dirty="0" smtClean="0"/>
              <a:t>, </a:t>
            </a:r>
            <a:r>
              <a:rPr lang="el-GR" dirty="0" smtClean="0">
                <a:hlinkClick r:id="rId4" tooltip="Σαάμι"/>
              </a:rPr>
              <a:t>Σάμι</a:t>
            </a:r>
            <a:r>
              <a:rPr lang="el-GR" dirty="0" smtClean="0"/>
              <a:t>, </a:t>
            </a:r>
            <a:r>
              <a:rPr lang="el-GR" dirty="0" err="1" smtClean="0">
                <a:hlinkClick r:id="rId5" tooltip="Ρομά"/>
              </a:rPr>
              <a:t>Ρομάνι</a:t>
            </a:r>
            <a:r>
              <a:rPr lang="el-GR" dirty="0" smtClean="0"/>
              <a:t> και </a:t>
            </a:r>
            <a:r>
              <a:rPr lang="el-GR" dirty="0" err="1" smtClean="0">
                <a:hlinkClick r:id="rId6" tooltip="Γίντις"/>
              </a:rPr>
              <a:t>Γίντις</a:t>
            </a:r>
            <a:r>
              <a:rPr lang="el-GR" dirty="0" smtClean="0"/>
              <a:t>.</a:t>
            </a:r>
            <a:endParaRPr lang="el-GR" dirty="0"/>
          </a:p>
        </p:txBody>
      </p:sp>
      <p:pic>
        <p:nvPicPr>
          <p:cNvPr id="53250" name="Picture 2" descr="Ομιλία και Γλώσσα – Τα παιδία λέγει"/>
          <p:cNvPicPr>
            <a:picLocks noChangeAspect="1" noChangeArrowheads="1"/>
          </p:cNvPicPr>
          <p:nvPr/>
        </p:nvPicPr>
        <p:blipFill>
          <a:blip r:embed="rId7" cstate="print"/>
          <a:srcRect/>
          <a:stretch>
            <a:fillRect/>
          </a:stretch>
        </p:blipFill>
        <p:spPr bwMode="auto">
          <a:xfrm>
            <a:off x="5444507" y="3573016"/>
            <a:ext cx="3699493" cy="2304256"/>
          </a:xfrm>
          <a:prstGeom prst="rect">
            <a:avLst/>
          </a:prstGeom>
          <a:noFill/>
        </p:spPr>
      </p:pic>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ΟΙΚΟΝΟΜΙΑ</a:t>
            </a:r>
            <a:endParaRPr lang="el-GR" dirty="0"/>
          </a:p>
        </p:txBody>
      </p:sp>
      <p:sp>
        <p:nvSpPr>
          <p:cNvPr id="3" name="2 - Θέση περιεχομένου"/>
          <p:cNvSpPr>
            <a:spLocks noGrp="1"/>
          </p:cNvSpPr>
          <p:nvPr>
            <p:ph sz="quarter" idx="1"/>
          </p:nvPr>
        </p:nvSpPr>
        <p:spPr/>
        <p:txBody>
          <a:bodyPr>
            <a:normAutofit/>
          </a:bodyPr>
          <a:lstStyle/>
          <a:p>
            <a:r>
              <a:rPr lang="el-GR" sz="2000" dirty="0" smtClean="0"/>
              <a:t>Η Σουηδία είναι σημαντικός εξαγωγέας </a:t>
            </a:r>
            <a:r>
              <a:rPr lang="el-GR" sz="2000" dirty="0" smtClean="0">
                <a:hlinkClick r:id="rId2" tooltip="Σίδηρος"/>
              </a:rPr>
              <a:t>σιδήρου</a:t>
            </a:r>
            <a:r>
              <a:rPr lang="el-GR" sz="2000" dirty="0" smtClean="0"/>
              <a:t>, </a:t>
            </a:r>
            <a:r>
              <a:rPr lang="el-GR" sz="2000" dirty="0" smtClean="0">
                <a:hlinkClick r:id="rId3" tooltip="Χαλκός"/>
              </a:rPr>
              <a:t>χαλκού</a:t>
            </a:r>
            <a:r>
              <a:rPr lang="el-GR" sz="2000" dirty="0" smtClean="0"/>
              <a:t> και </a:t>
            </a:r>
            <a:r>
              <a:rPr lang="el-GR" sz="2000" dirty="0" smtClean="0">
                <a:hlinkClick r:id="rId4" tooltip="Ξυλεία"/>
              </a:rPr>
              <a:t>ξυλείας</a:t>
            </a:r>
            <a:r>
              <a:rPr lang="el-GR" sz="2000" dirty="0" smtClean="0"/>
              <a:t> στην Ευρώπη από το Μεσαίωνα. Ωστόσο, η βελτίωση των μεταφορών και των τηλεπικοινωνιών έκανε δυνατή την εκμετάλλευση σε μεγαλύτερη κλίμακα του φυσικού πλούτου διαφόρων περιοχών της χώρας, ιδιαίτερα της ξυλείας και του σιδηρομεταλλεύματος. Ο ορυκτός πλούτος της χώρας είναι ιδιαίτερα σημαντικός, τα κοιτάσματα και τα μεταλλεία της τυγχάνουν παγκόσμιας αναγνώρισης και δεν είναι υπερβολή να ισχυριστεί κανείς ότι το αναπτυξιακό πρότυπο της Σουηδίας έχει στη βάση του την μεταλλεία.</a:t>
            </a:r>
            <a:endParaRPr lang="el-GR" sz="2000" dirty="0"/>
          </a:p>
        </p:txBody>
      </p:sp>
      <p:pic>
        <p:nvPicPr>
          <p:cNvPr id="52226" name="Picture 2" descr="Πώς βοηθά την οικονομία η ένταξη των ελληνικών ομολόγων στο QE"/>
          <p:cNvPicPr>
            <a:picLocks noChangeAspect="1" noChangeArrowheads="1"/>
          </p:cNvPicPr>
          <p:nvPr/>
        </p:nvPicPr>
        <p:blipFill>
          <a:blip r:embed="rId5" cstate="print"/>
          <a:srcRect/>
          <a:stretch>
            <a:fillRect/>
          </a:stretch>
        </p:blipFill>
        <p:spPr bwMode="auto">
          <a:xfrm>
            <a:off x="5652120" y="4437112"/>
            <a:ext cx="3240360" cy="1902062"/>
          </a:xfrm>
          <a:prstGeom prst="rect">
            <a:avLst/>
          </a:prstGeom>
          <a:noFill/>
        </p:spPr>
      </p:pic>
    </p:spTree>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ΝΟΜΙΣΜΑ</a:t>
            </a:r>
            <a:endParaRPr lang="el-GR" dirty="0"/>
          </a:p>
        </p:txBody>
      </p:sp>
      <p:sp>
        <p:nvSpPr>
          <p:cNvPr id="3" name="2 - Θέση περιεχομένου"/>
          <p:cNvSpPr>
            <a:spLocks noGrp="1"/>
          </p:cNvSpPr>
          <p:nvPr>
            <p:ph sz="quarter" idx="1"/>
          </p:nvPr>
        </p:nvSpPr>
        <p:spPr>
          <a:xfrm>
            <a:off x="301752" y="1527048"/>
            <a:ext cx="8503920" cy="1469904"/>
          </a:xfrm>
        </p:spPr>
        <p:txBody>
          <a:bodyPr/>
          <a:lstStyle/>
          <a:p>
            <a:r>
              <a:rPr lang="el-GR" dirty="0" smtClean="0"/>
              <a:t>Η </a:t>
            </a:r>
            <a:r>
              <a:rPr lang="el-GR" b="1" dirty="0" smtClean="0"/>
              <a:t>σουηδική κορόνα</a:t>
            </a:r>
            <a:r>
              <a:rPr lang="el-GR" dirty="0" smtClean="0"/>
              <a:t> είναι το </a:t>
            </a:r>
            <a:r>
              <a:rPr lang="el-GR" dirty="0" smtClean="0">
                <a:hlinkClick r:id="rId2" tooltip="Νόμισμα (νομισματική μονάδα)"/>
              </a:rPr>
              <a:t>νόμισμα</a:t>
            </a:r>
            <a:r>
              <a:rPr lang="el-GR" dirty="0" smtClean="0"/>
              <a:t> της </a:t>
            </a:r>
            <a:r>
              <a:rPr lang="el-GR" dirty="0" smtClean="0">
                <a:hlinkClick r:id="rId3" tooltip="Σουηδία"/>
              </a:rPr>
              <a:t>Σουηδίας</a:t>
            </a:r>
            <a:r>
              <a:rPr lang="el-GR" dirty="0" smtClean="0"/>
              <a:t>. </a:t>
            </a:r>
            <a:endParaRPr lang="el-GR" dirty="0"/>
          </a:p>
        </p:txBody>
      </p:sp>
      <p:pic>
        <p:nvPicPr>
          <p:cNvPr id="51202" name="Picture 2" descr="Σουηδικό νόμισμα στοκ εικόνες. εικόνα από νόμισμα, σουηδικό - 50013320"/>
          <p:cNvPicPr>
            <a:picLocks noChangeAspect="1" noChangeArrowheads="1"/>
          </p:cNvPicPr>
          <p:nvPr/>
        </p:nvPicPr>
        <p:blipFill>
          <a:blip r:embed="rId4" cstate="print"/>
          <a:srcRect/>
          <a:stretch>
            <a:fillRect/>
          </a:stretch>
        </p:blipFill>
        <p:spPr bwMode="auto">
          <a:xfrm>
            <a:off x="755576" y="2852936"/>
            <a:ext cx="2117483" cy="1728192"/>
          </a:xfrm>
          <a:prstGeom prst="rect">
            <a:avLst/>
          </a:prstGeom>
          <a:noFill/>
        </p:spPr>
      </p:pic>
      <p:pic>
        <p:nvPicPr>
          <p:cNvPr id="51204" name="Picture 4" descr="Χρυσό νόμισμα Σουηδίας - syllektika-nomismata.gr"/>
          <p:cNvPicPr>
            <a:picLocks noChangeAspect="1" noChangeArrowheads="1"/>
          </p:cNvPicPr>
          <p:nvPr/>
        </p:nvPicPr>
        <p:blipFill>
          <a:blip r:embed="rId5" cstate="print"/>
          <a:srcRect/>
          <a:stretch>
            <a:fillRect/>
          </a:stretch>
        </p:blipFill>
        <p:spPr bwMode="auto">
          <a:xfrm>
            <a:off x="3275856" y="3573016"/>
            <a:ext cx="2232248" cy="2232248"/>
          </a:xfrm>
          <a:prstGeom prst="rect">
            <a:avLst/>
          </a:prstGeom>
          <a:noFill/>
        </p:spPr>
      </p:pic>
      <p:pic>
        <p:nvPicPr>
          <p:cNvPr id="51206" name="Picture 6" descr="Νομίσματα της Σουηδίας στοκ εικόνα. εικόνα από σουηδίας - 44020149"/>
          <p:cNvPicPr>
            <a:picLocks noChangeAspect="1" noChangeArrowheads="1"/>
          </p:cNvPicPr>
          <p:nvPr/>
        </p:nvPicPr>
        <p:blipFill>
          <a:blip r:embed="rId6" cstate="print"/>
          <a:srcRect/>
          <a:stretch>
            <a:fillRect/>
          </a:stretch>
        </p:blipFill>
        <p:spPr bwMode="auto">
          <a:xfrm>
            <a:off x="5796136" y="2780928"/>
            <a:ext cx="2384795" cy="1755576"/>
          </a:xfrm>
          <a:prstGeom prst="rect">
            <a:avLst/>
          </a:prstGeom>
          <a:noFill/>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ΜΕΡΗ ΠΟΥ ΜΠΟΡΕΙΣ ΝΑ ΕΠΙΣΚΕΦΤΕΙΣ</a:t>
            </a:r>
            <a:endParaRPr lang="el-GR" dirty="0"/>
          </a:p>
        </p:txBody>
      </p:sp>
      <p:sp>
        <p:nvSpPr>
          <p:cNvPr id="3" name="2 - Θέση περιεχομένου"/>
          <p:cNvSpPr>
            <a:spLocks noGrp="1"/>
          </p:cNvSpPr>
          <p:nvPr>
            <p:ph sz="quarter" idx="1"/>
          </p:nvPr>
        </p:nvSpPr>
        <p:spPr/>
        <p:txBody>
          <a:bodyPr/>
          <a:lstStyle/>
          <a:p>
            <a:r>
              <a:rPr lang="en-US" b="1" dirty="0" err="1" smtClean="0"/>
              <a:t>Fairtrade</a:t>
            </a:r>
            <a:r>
              <a:rPr lang="en-US" b="1" dirty="0" smtClean="0"/>
              <a:t> </a:t>
            </a:r>
            <a:r>
              <a:rPr lang="el-GR" b="1" dirty="0" smtClean="0"/>
              <a:t>Μάλμε</a:t>
            </a:r>
          </a:p>
          <a:p>
            <a:r>
              <a:rPr lang="el-GR" b="1" dirty="0" smtClean="0"/>
              <a:t>Γκότλαντ: το μαργαριτάρι της Βαλτικής</a:t>
            </a:r>
          </a:p>
          <a:p>
            <a:r>
              <a:rPr lang="el-GR" b="1" dirty="0" smtClean="0"/>
              <a:t> Γκέτεμποργκ</a:t>
            </a:r>
          </a:p>
          <a:p>
            <a:r>
              <a:rPr lang="el-GR" b="1" dirty="0" smtClean="0"/>
              <a:t>Η Λαπωνία της Σουηδίας</a:t>
            </a:r>
          </a:p>
          <a:p>
            <a:pPr>
              <a:buNone/>
            </a:pPr>
            <a:r>
              <a:rPr lang="el-GR" dirty="0" smtClean="0"/>
              <a:t/>
            </a:r>
            <a:br>
              <a:rPr lang="el-GR" dirty="0" smtClean="0"/>
            </a:br>
            <a:endParaRPr lang="el-GR" dirty="0"/>
          </a:p>
        </p:txBody>
      </p:sp>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48</TotalTime>
  <Words>76</Words>
  <Application>Microsoft Office PowerPoint</Application>
  <PresentationFormat>Προβολή στην οθόνη (4:3)</PresentationFormat>
  <Paragraphs>32</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Δημοτικός</vt:lpstr>
      <vt:lpstr>ΣΟΥΗΔΙΑ </vt:lpstr>
      <vt:lpstr>ΠΟΥ ΒΡΙΣΚΕΤΑΙ </vt:lpstr>
      <vt:lpstr>ΤΙ ΠΛΗΘΥΣΜΟ ΕΧΕΙ</vt:lpstr>
      <vt:lpstr>ΠΡΩΤΕΥΟΥΣΑ</vt:lpstr>
      <vt:lpstr>ΘΡΗΣΚΕΙΑ</vt:lpstr>
      <vt:lpstr>ΓΛΩΣΣΑ</vt:lpstr>
      <vt:lpstr>ΟΙΚΟΝΟΜΙΑ</vt:lpstr>
      <vt:lpstr>ΝΟΜΙΣΜΑ</vt:lpstr>
      <vt:lpstr>ΜΕΡΗ ΠΟΥ ΜΠΟΡΕΙΣ ΝΑ ΕΠΙΣΚΕΦΤΕΙΣ</vt:lpstr>
      <vt:lpstr>Διαφάνεια 10</vt:lpstr>
      <vt:lpstr>ΤΕΛΟΣ</vt:lpstr>
      <vt:lpstr>ΠΗΓΕΣ ΠΛΗΡΟΦΟΡΗΣΗΣ</vt:lpstr>
      <vt:lpstr>ΘΕΟΔΟΣΙΟΣ ΣΥΡΕΓΓΕΛΑΣ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ΣΟΥΗΔΙΑ</dc:title>
  <dc:creator>Home</dc:creator>
  <cp:lastModifiedBy>user</cp:lastModifiedBy>
  <cp:revision>4</cp:revision>
  <dcterms:created xsi:type="dcterms:W3CDTF">2021-03-08T07:07:55Z</dcterms:created>
  <dcterms:modified xsi:type="dcterms:W3CDTF">2021-03-08T18:09:40Z</dcterms:modified>
</cp:coreProperties>
</file>