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5" r:id="rId2"/>
    <p:sldId id="259" r:id="rId3"/>
    <p:sldId id="266" r:id="rId4"/>
    <p:sldId id="267" r:id="rId5"/>
    <p:sldId id="258" r:id="rId6"/>
    <p:sldId id="260" r:id="rId7"/>
    <p:sldId id="262" r:id="rId8"/>
    <p:sldId id="264" r:id="rId9"/>
    <p:sldId id="256" r:id="rId10"/>
    <p:sldId id="25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36BF566-D211-4511-A5F6-F36ADD88C7D1}" type="datetimeFigureOut">
              <a:rPr lang="el-GR" smtClean="0"/>
              <a:pPr/>
              <a:t>13/2/2022</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102902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36BF566-D211-4511-A5F6-F36ADD88C7D1}" type="datetimeFigureOut">
              <a:rPr lang="el-GR" smtClean="0"/>
              <a:pPr/>
              <a:t>13/2/2022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296769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36BF566-D211-4511-A5F6-F36ADD88C7D1}" type="datetimeFigureOut">
              <a:rPr lang="el-GR" smtClean="0"/>
              <a:pPr/>
              <a:t>13/2/2022</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1566628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36BF566-D211-4511-A5F6-F36ADD88C7D1}" type="datetimeFigureOut">
              <a:rPr lang="el-GR" smtClean="0"/>
              <a:pPr/>
              <a:t>13/2/2022</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9C3B426C-BF66-4D40-8104-BFECE1D9B8CE}" type="slidenum">
              <a:rPr lang="el-GR" smtClean="0"/>
              <a:pPr/>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1672596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36BF566-D211-4511-A5F6-F36ADD88C7D1}" type="datetimeFigureOut">
              <a:rPr lang="el-GR" smtClean="0"/>
              <a:pPr/>
              <a:t>13/2/2022</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332703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936BF566-D211-4511-A5F6-F36ADD88C7D1}" type="datetimeFigureOut">
              <a:rPr lang="el-GR" smtClean="0"/>
              <a:pPr/>
              <a:t>13/2/2022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541102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936BF566-D211-4511-A5F6-F36ADD88C7D1}" type="datetimeFigureOut">
              <a:rPr lang="el-GR" smtClean="0"/>
              <a:pPr/>
              <a:t>13/2/2022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4203241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6BF566-D211-4511-A5F6-F36ADD88C7D1}" type="datetimeFigureOut">
              <a:rPr lang="el-GR" smtClean="0"/>
              <a:pPr/>
              <a:t>13/2/2022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162446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36BF566-D211-4511-A5F6-F36ADD88C7D1}" type="datetimeFigureOut">
              <a:rPr lang="el-GR" smtClean="0"/>
              <a:pPr/>
              <a:t>13/2/2022</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358565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6BF566-D211-4511-A5F6-F36ADD88C7D1}" type="datetimeFigureOut">
              <a:rPr lang="el-GR" smtClean="0"/>
              <a:pPr/>
              <a:t>13/2/2022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326885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36BF566-D211-4511-A5F6-F36ADD88C7D1}" type="datetimeFigureOut">
              <a:rPr lang="el-GR" smtClean="0"/>
              <a:pPr/>
              <a:t>13/2/2022</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107866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36BF566-D211-4511-A5F6-F36ADD88C7D1}" type="datetimeFigureOut">
              <a:rPr lang="el-GR" smtClean="0"/>
              <a:pPr/>
              <a:t>13/2/2022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302031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0" y="3132666"/>
            <a:ext cx="5311775"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132666"/>
            <a:ext cx="5334000"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36BF566-D211-4511-A5F6-F36ADD88C7D1}" type="datetimeFigureOut">
              <a:rPr lang="el-GR" smtClean="0"/>
              <a:pPr/>
              <a:t>13/2/2022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259031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36BF566-D211-4511-A5F6-F36ADD88C7D1}" type="datetimeFigureOut">
              <a:rPr lang="el-GR" smtClean="0"/>
              <a:pPr/>
              <a:t>13/2/2022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236981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BF566-D211-4511-A5F6-F36ADD88C7D1}" type="datetimeFigureOut">
              <a:rPr lang="el-GR" smtClean="0"/>
              <a:pPr/>
              <a:t>13/2/2022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184086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36BF566-D211-4511-A5F6-F36ADD88C7D1}" type="datetimeFigureOut">
              <a:rPr lang="el-GR" smtClean="0"/>
              <a:pPr/>
              <a:t>13/2/2022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16392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36BF566-D211-4511-A5F6-F36ADD88C7D1}" type="datetimeFigureOut">
              <a:rPr lang="el-GR" smtClean="0"/>
              <a:pPr/>
              <a:t>13/2/2022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2021359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6BF566-D211-4511-A5F6-F36ADD88C7D1}" type="datetimeFigureOut">
              <a:rPr lang="el-GR" smtClean="0"/>
              <a:pPr/>
              <a:t>13/2/2022</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3B426C-BF66-4D40-8104-BFECE1D9B8CE}" type="slidenum">
              <a:rPr lang="el-GR" smtClean="0"/>
              <a:pPr/>
              <a:t>‹#›</a:t>
            </a:fld>
            <a:endParaRPr lang="el-GR"/>
          </a:p>
        </p:txBody>
      </p:sp>
    </p:spTree>
    <p:extLst>
      <p:ext uri="{BB962C8B-B14F-4D97-AF65-F5344CB8AC3E}">
        <p14:creationId xmlns="" xmlns:p14="http://schemas.microsoft.com/office/powerpoint/2010/main" val="18893625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7167575-19DF-45BF-94A2-505EFDB630B9}"/>
              </a:ext>
            </a:extLst>
          </p:cNvPr>
          <p:cNvSpPr>
            <a:spLocks noGrp="1"/>
          </p:cNvSpPr>
          <p:nvPr>
            <p:ph type="ctrTitle"/>
          </p:nvPr>
        </p:nvSpPr>
        <p:spPr>
          <a:xfrm>
            <a:off x="1894114" y="614685"/>
            <a:ext cx="8098971" cy="1297604"/>
          </a:xfrm>
        </p:spPr>
        <p:txBody>
          <a:bodyPr/>
          <a:lstStyle/>
          <a:p>
            <a:pPr algn="ctr"/>
            <a:r>
              <a:rPr lang="el-GR" dirty="0"/>
              <a:t>νορβηγια</a:t>
            </a:r>
          </a:p>
        </p:txBody>
      </p:sp>
      <p:sp>
        <p:nvSpPr>
          <p:cNvPr id="4" name="3 - Ορθογώνιο"/>
          <p:cNvSpPr/>
          <p:nvPr/>
        </p:nvSpPr>
        <p:spPr>
          <a:xfrm>
            <a:off x="3048000" y="2967335"/>
            <a:ext cx="6096000" cy="1754326"/>
          </a:xfrm>
          <a:prstGeom prst="rect">
            <a:avLst/>
          </a:prstGeom>
          <a:solidFill>
            <a:schemeClr val="bg1"/>
          </a:solidFill>
          <a:ln>
            <a:solidFill>
              <a:schemeClr val="bg1"/>
            </a:solidFill>
          </a:ln>
        </p:spPr>
        <p:txBody>
          <a:bodyPr>
            <a:spAutoFit/>
          </a:bodyPr>
          <a:lstStyle/>
          <a:p>
            <a:r>
              <a:rPr lang="el-GR" b="1" dirty="0" smtClean="0"/>
              <a:t>Η Νορβηγία  είναι μια Βόρεια χώρα  στη Βόρεια  Ευρώπη, της οποίας τα εδάφη περιλαμβάνουν το δυτικό και το βορειότερο τμήμα της Σκανδιναβικής Χερσονήσου. Η Νορβηγία έχει συνολική έκταση 385.207τ.χλμ. και πληθυσμό 5.415.166. Η πρωτεύουσα της είναι το Όσλο.</a:t>
            </a:r>
            <a:endParaRPr lang="el-GR" b="1" dirty="0"/>
          </a:p>
        </p:txBody>
      </p:sp>
    </p:spTree>
    <p:extLst>
      <p:ext uri="{BB962C8B-B14F-4D97-AF65-F5344CB8AC3E}">
        <p14:creationId xmlns="" xmlns:p14="http://schemas.microsoft.com/office/powerpoint/2010/main" val="2218827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0C7D79D-6322-4D82-BC40-1F4DE58356B9}"/>
              </a:ext>
            </a:extLst>
          </p:cNvPr>
          <p:cNvSpPr>
            <a:spLocks noGrp="1"/>
          </p:cNvSpPr>
          <p:nvPr>
            <p:ph type="title"/>
          </p:nvPr>
        </p:nvSpPr>
        <p:spPr>
          <a:xfrm>
            <a:off x="838200" y="365126"/>
            <a:ext cx="10515600" cy="849377"/>
          </a:xfrm>
        </p:spPr>
        <p:txBody>
          <a:bodyPr/>
          <a:lstStyle/>
          <a:p>
            <a:r>
              <a:rPr lang="el-GR" dirty="0"/>
              <a:t>Ποτα νορβηγιασ</a:t>
            </a:r>
          </a:p>
        </p:txBody>
      </p:sp>
      <p:pic>
        <p:nvPicPr>
          <p:cNvPr id="4" name="Picture 6" descr="media.area-gourmet.com/product/cerveza-brooklyn...">
            <a:extLst>
              <a:ext uri="{FF2B5EF4-FFF2-40B4-BE49-F238E27FC236}">
                <a16:creationId xmlns="" xmlns:a16="http://schemas.microsoft.com/office/drawing/2014/main" id="{90BC1E96-D3AB-4F38-ADC3-499DB0820F55}"/>
              </a:ext>
            </a:extLst>
          </p:cNvPr>
          <p:cNvPicPr>
            <a:picLocks noGrp="1" noChangeAspect="1" noChangeArrowheads="1"/>
          </p:cNvPicPr>
          <p:nvPr>
            <p:ph idx="1"/>
          </p:nvPr>
        </p:nvPicPr>
        <p:blipFill>
          <a:blip r:embed="rId2" cstate="print"/>
          <a:srcRect/>
          <a:stretch>
            <a:fillRect/>
          </a:stretch>
        </p:blipFill>
        <p:spPr bwMode="auto">
          <a:xfrm>
            <a:off x="0" y="1640435"/>
            <a:ext cx="2377440" cy="2822171"/>
          </a:xfrm>
          <a:prstGeom prst="rect">
            <a:avLst/>
          </a:prstGeom>
          <a:noFill/>
        </p:spPr>
      </p:pic>
      <p:sp>
        <p:nvSpPr>
          <p:cNvPr id="6" name="TextBox 5">
            <a:extLst>
              <a:ext uri="{FF2B5EF4-FFF2-40B4-BE49-F238E27FC236}">
                <a16:creationId xmlns="" xmlns:a16="http://schemas.microsoft.com/office/drawing/2014/main" id="{BEE0ED3B-EE91-42B2-96BF-510B6A2C519B}"/>
              </a:ext>
            </a:extLst>
          </p:cNvPr>
          <p:cNvSpPr txBox="1"/>
          <p:nvPr/>
        </p:nvSpPr>
        <p:spPr>
          <a:xfrm>
            <a:off x="0" y="5015546"/>
            <a:ext cx="3207026" cy="1754326"/>
          </a:xfrm>
          <a:prstGeom prst="rect">
            <a:avLst/>
          </a:prstGeom>
          <a:noFill/>
        </p:spPr>
        <p:txBody>
          <a:bodyPr wrap="square">
            <a:spAutoFit/>
          </a:bodyPr>
          <a:lstStyle/>
          <a:p>
            <a:r>
              <a:rPr lang="el-GR" b="1" dirty="0"/>
              <a:t>Μεταξύ των ποτών στη Νορβηγία, το πιο δημοφιλές </a:t>
            </a:r>
            <a:r>
              <a:rPr lang="el-GR" b="1" dirty="0" smtClean="0"/>
              <a:t> </a:t>
            </a:r>
            <a:r>
              <a:rPr lang="el-GR" b="1" dirty="0"/>
              <a:t>είναι η ελαφριά </a:t>
            </a:r>
            <a:r>
              <a:rPr lang="el-GR" b="1" dirty="0" smtClean="0"/>
              <a:t>μπύρα</a:t>
            </a:r>
            <a:r>
              <a:rPr lang="en-US" b="1" dirty="0" smtClean="0"/>
              <a:t> </a:t>
            </a:r>
            <a:r>
              <a:rPr lang="el-GR" b="1" dirty="0" smtClean="0"/>
              <a:t> </a:t>
            </a:r>
            <a:r>
              <a:rPr lang="en-US" b="1" dirty="0" smtClean="0"/>
              <a:t>lager</a:t>
            </a:r>
            <a:r>
              <a:rPr lang="el-GR" b="1" dirty="0" smtClean="0"/>
              <a:t>, </a:t>
            </a:r>
            <a:r>
              <a:rPr lang="el-GR" b="1" dirty="0"/>
              <a:t>η οποία παρασκευάζεται σε γερμανικό στιλ.</a:t>
            </a:r>
          </a:p>
        </p:txBody>
      </p:sp>
      <p:pic>
        <p:nvPicPr>
          <p:cNvPr id="7" name="Picture 2" descr="Linie Aquavit Lysholm 1L">
            <a:extLst>
              <a:ext uri="{FF2B5EF4-FFF2-40B4-BE49-F238E27FC236}">
                <a16:creationId xmlns="" xmlns:a16="http://schemas.microsoft.com/office/drawing/2014/main" id="{E9B3B1CE-9C2D-4ADB-B9A6-8412F6DCC992}"/>
              </a:ext>
            </a:extLst>
          </p:cNvPr>
          <p:cNvPicPr>
            <a:picLocks noChangeAspect="1" noChangeArrowheads="1"/>
          </p:cNvPicPr>
          <p:nvPr/>
        </p:nvPicPr>
        <p:blipFill>
          <a:blip r:embed="rId3" cstate="print"/>
          <a:srcRect/>
          <a:stretch>
            <a:fillRect/>
          </a:stretch>
        </p:blipFill>
        <p:spPr bwMode="auto">
          <a:xfrm>
            <a:off x="3695064" y="1232452"/>
            <a:ext cx="3423645" cy="3626646"/>
          </a:xfrm>
          <a:prstGeom prst="rect">
            <a:avLst/>
          </a:prstGeom>
          <a:noFill/>
        </p:spPr>
      </p:pic>
      <p:sp>
        <p:nvSpPr>
          <p:cNvPr id="9" name="TextBox 8">
            <a:extLst>
              <a:ext uri="{FF2B5EF4-FFF2-40B4-BE49-F238E27FC236}">
                <a16:creationId xmlns="" xmlns:a16="http://schemas.microsoft.com/office/drawing/2014/main" id="{DCFE5AEE-409F-4089-8B8A-FE78DA530B63}"/>
              </a:ext>
            </a:extLst>
          </p:cNvPr>
          <p:cNvSpPr txBox="1"/>
          <p:nvPr/>
        </p:nvSpPr>
        <p:spPr>
          <a:xfrm>
            <a:off x="3935894" y="4877047"/>
            <a:ext cx="3423645" cy="2031325"/>
          </a:xfrm>
          <a:prstGeom prst="rect">
            <a:avLst/>
          </a:prstGeom>
          <a:noFill/>
        </p:spPr>
        <p:txBody>
          <a:bodyPr wrap="square">
            <a:spAutoFit/>
          </a:bodyPr>
          <a:lstStyle/>
          <a:p>
            <a:r>
              <a:rPr lang="el-GR" b="1" dirty="0"/>
              <a:t>Το εθνικό αλκοολούχο ποτό είναι το aquavit, φτιαγμένο από πατάτες και στη συνέχεια αρωματισμένο με βότανα, πιο συχνά σπόρους κύμινο, άνηθο και κόλιανδρο.</a:t>
            </a:r>
          </a:p>
        </p:txBody>
      </p:sp>
      <p:pic>
        <p:nvPicPr>
          <p:cNvPr id="10" name="11 - Θέση περιεχομένου">
            <a:extLst>
              <a:ext uri="{FF2B5EF4-FFF2-40B4-BE49-F238E27FC236}">
                <a16:creationId xmlns="" xmlns:a16="http://schemas.microsoft.com/office/drawing/2014/main" id="{774480C6-3D51-4583-BAE9-A1A517C13D96}"/>
              </a:ext>
            </a:extLst>
          </p:cNvPr>
          <p:cNvPicPr>
            <a:picLocks noGrp="1" noChangeAspect="1"/>
          </p:cNvPicPr>
          <p:nvPr/>
        </p:nvPicPr>
        <p:blipFill>
          <a:blip r:embed="rId4" cstate="print"/>
          <a:stretch>
            <a:fillRect/>
          </a:stretch>
        </p:blipFill>
        <p:spPr>
          <a:xfrm>
            <a:off x="8203096" y="1802295"/>
            <a:ext cx="3697356" cy="2902227"/>
          </a:xfrm>
          <a:prstGeom prst="rect">
            <a:avLst/>
          </a:prstGeom>
        </p:spPr>
      </p:pic>
      <p:sp>
        <p:nvSpPr>
          <p:cNvPr id="12" name="TextBox 11">
            <a:extLst>
              <a:ext uri="{FF2B5EF4-FFF2-40B4-BE49-F238E27FC236}">
                <a16:creationId xmlns="" xmlns:a16="http://schemas.microsoft.com/office/drawing/2014/main" id="{399A2676-F305-4748-9549-A18EC92461F2}"/>
              </a:ext>
            </a:extLst>
          </p:cNvPr>
          <p:cNvSpPr txBox="1"/>
          <p:nvPr/>
        </p:nvSpPr>
        <p:spPr>
          <a:xfrm>
            <a:off x="8339951" y="5088833"/>
            <a:ext cx="3423645" cy="923330"/>
          </a:xfrm>
          <a:prstGeom prst="rect">
            <a:avLst/>
          </a:prstGeom>
          <a:noFill/>
        </p:spPr>
        <p:txBody>
          <a:bodyPr wrap="square">
            <a:spAutoFit/>
          </a:bodyPr>
          <a:lstStyle/>
          <a:p>
            <a:r>
              <a:rPr lang="el-GR" b="1" dirty="0"/>
              <a:t>Ο καφές προτιμάται γενικά οποιαδήποτε ώρα της ημέρας στη Νορβηγία</a:t>
            </a:r>
            <a:r>
              <a:rPr lang="el-GR" dirty="0"/>
              <a:t>.</a:t>
            </a:r>
          </a:p>
        </p:txBody>
      </p:sp>
    </p:spTree>
    <p:extLst>
      <p:ext uri="{BB962C8B-B14F-4D97-AF65-F5344CB8AC3E}">
        <p14:creationId xmlns="" xmlns:p14="http://schemas.microsoft.com/office/powerpoint/2010/main" val="241097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6978356-4A83-4293-8636-F01B990ACD43}"/>
              </a:ext>
            </a:extLst>
          </p:cNvPr>
          <p:cNvSpPr>
            <a:spLocks noGrp="1"/>
          </p:cNvSpPr>
          <p:nvPr>
            <p:ph type="title"/>
          </p:nvPr>
        </p:nvSpPr>
        <p:spPr>
          <a:xfrm>
            <a:off x="3396342" y="0"/>
            <a:ext cx="5159829" cy="2074041"/>
          </a:xfrm>
        </p:spPr>
        <p:txBody>
          <a:bodyPr>
            <a:normAutofit/>
          </a:bodyPr>
          <a:lstStyle/>
          <a:p>
            <a:r>
              <a:rPr lang="el-GR" dirty="0"/>
              <a:t>Η διαδρομη απο την Ελλ</a:t>
            </a:r>
            <a:r>
              <a:rPr lang="en-US" dirty="0"/>
              <a:t>a</a:t>
            </a:r>
            <a:r>
              <a:rPr lang="el-GR" dirty="0"/>
              <a:t>δα στην Νορβηγια.</a:t>
            </a:r>
          </a:p>
        </p:txBody>
      </p:sp>
      <p:pic>
        <p:nvPicPr>
          <p:cNvPr id="1026" name="Picture 2">
            <a:extLst>
              <a:ext uri="{FF2B5EF4-FFF2-40B4-BE49-F238E27FC236}">
                <a16:creationId xmlns="" xmlns:a16="http://schemas.microsoft.com/office/drawing/2014/main" id="{8002D87A-E42C-44C4-9E13-40496F9231B8}"/>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194" y="2271530"/>
            <a:ext cx="3565377" cy="435133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 Ορθογώνιο"/>
          <p:cNvSpPr/>
          <p:nvPr/>
        </p:nvSpPr>
        <p:spPr>
          <a:xfrm>
            <a:off x="4245428" y="2743202"/>
            <a:ext cx="7498080" cy="1815882"/>
          </a:xfrm>
          <a:prstGeom prst="rect">
            <a:avLst/>
          </a:prstGeom>
          <a:noFill/>
        </p:spPr>
        <p:txBody>
          <a:bodyPr wrap="square" lIns="91440" tIns="45720" rIns="91440" bIns="45720">
            <a:spAutoFit/>
          </a:bodyPr>
          <a:lstStyle/>
          <a:p>
            <a:pPr algn="ctr"/>
            <a:r>
              <a:rPr lang="el-GR"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Από το αεροδρόμιο Ελευθέριος Βενιζέλος της Αθήνας στο αεροδρόμιο </a:t>
            </a:r>
            <a:r>
              <a:rPr 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Moss Airport Rygge </a:t>
            </a:r>
            <a:r>
              <a:rPr lang="el-GR"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του Όσλο. Η πτήση διαρκεί περίπου 3 ώρες.</a:t>
            </a:r>
            <a:endParaRPr lang="el-GR" sz="28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368531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91E8D73-BE36-4233-8DCD-326E1C39BA54}"/>
              </a:ext>
            </a:extLst>
          </p:cNvPr>
          <p:cNvSpPr>
            <a:spLocks noGrp="1"/>
          </p:cNvSpPr>
          <p:nvPr>
            <p:ph type="ctrTitle"/>
          </p:nvPr>
        </p:nvSpPr>
        <p:spPr/>
        <p:txBody>
          <a:bodyPr/>
          <a:lstStyle/>
          <a:p>
            <a:pPr algn="ctr"/>
            <a:r>
              <a:rPr lang="el-GR" dirty="0"/>
              <a:t>Αξιοθεατα </a:t>
            </a:r>
            <a:r>
              <a:rPr lang="el-GR" dirty="0" smtClean="0"/>
              <a:t>τησ </a:t>
            </a:r>
            <a:r>
              <a:rPr lang="el-GR" dirty="0"/>
              <a:t>νορβηγιασ</a:t>
            </a:r>
          </a:p>
        </p:txBody>
      </p:sp>
    </p:spTree>
    <p:extLst>
      <p:ext uri="{BB962C8B-B14F-4D97-AF65-F5344CB8AC3E}">
        <p14:creationId xmlns="" xmlns:p14="http://schemas.microsoft.com/office/powerpoint/2010/main" val="179006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85257" y="699059"/>
            <a:ext cx="8610600" cy="1293028"/>
          </a:xfrm>
        </p:spPr>
        <p:txBody>
          <a:bodyPr/>
          <a:lstStyle/>
          <a:p>
            <a:r>
              <a:rPr lang="el-GR" dirty="0" smtClean="0"/>
              <a:t>Πρωτεύουσα νορβηγιασ: Όσλο</a:t>
            </a:r>
            <a:endParaRPr lang="el-GR" dirty="0"/>
          </a:p>
        </p:txBody>
      </p:sp>
      <p:sp>
        <p:nvSpPr>
          <p:cNvPr id="3" name="2 - Θέση περιεχομένου"/>
          <p:cNvSpPr>
            <a:spLocks noGrp="1"/>
          </p:cNvSpPr>
          <p:nvPr>
            <p:ph idx="1"/>
          </p:nvPr>
        </p:nvSpPr>
        <p:spPr>
          <a:xfrm>
            <a:off x="685800" y="1750423"/>
            <a:ext cx="6328954" cy="4885507"/>
          </a:xfrm>
        </p:spPr>
        <p:txBody>
          <a:bodyPr>
            <a:normAutofit fontScale="85000" lnSpcReduction="20000"/>
          </a:bodyPr>
          <a:lstStyle/>
          <a:p>
            <a:r>
              <a:rPr lang="el-GR" b="1" dirty="0" smtClean="0"/>
              <a:t>6 μέρη του Όσλο που πρέπει να επισκεφτείς:</a:t>
            </a:r>
          </a:p>
          <a:p>
            <a:pPr marL="457200" indent="-457200">
              <a:buAutoNum type="arabicParenR"/>
            </a:pPr>
            <a:r>
              <a:rPr lang="el-GR" b="1" dirty="0" smtClean="0"/>
              <a:t>Πάρκο </a:t>
            </a:r>
            <a:r>
              <a:rPr lang="en-US" b="1" dirty="0" smtClean="0"/>
              <a:t>Frognerparken</a:t>
            </a:r>
            <a:r>
              <a:rPr lang="el-GR" b="1" dirty="0" smtClean="0"/>
              <a:t> (είναι ένα πάρκο με αγάλματα και μπορεί να κάνει κάποιος πικ-νικ)</a:t>
            </a:r>
          </a:p>
          <a:p>
            <a:pPr marL="457200" indent="-457200">
              <a:buAutoNum type="arabicParenR"/>
            </a:pPr>
            <a:r>
              <a:rPr lang="el-GR" b="1" dirty="0" smtClean="0"/>
              <a:t> Εθνική Πινακοθήκη </a:t>
            </a:r>
            <a:r>
              <a:rPr lang="el-GR" b="1" dirty="0" smtClean="0"/>
              <a:t>(</a:t>
            </a:r>
            <a:r>
              <a:rPr lang="el-GR" b="1" dirty="0" smtClean="0"/>
              <a:t>φιλοξενεί μερικούς από τους σημαντικότερους πίνακες και εκθέματα της χώρας. Δείτε τα έργα του Έντβαρντ Μούνκ, ενός από τους σημαντικότερους εξπρεσιονιστές που έχει ζωγραφίσει τον διάσημο πίνακα «Η κραυγή».</a:t>
            </a:r>
            <a:endParaRPr lang="el-GR" b="1" dirty="0" smtClean="0"/>
          </a:p>
          <a:p>
            <a:pPr marL="457200" indent="-457200">
              <a:buAutoNum type="arabicParenR"/>
            </a:pPr>
            <a:r>
              <a:rPr lang="el-GR" b="1" dirty="0" smtClean="0"/>
              <a:t> Μουσείο </a:t>
            </a:r>
            <a:r>
              <a:rPr lang="en-US" b="1" dirty="0" smtClean="0"/>
              <a:t>Viking </a:t>
            </a:r>
            <a:r>
              <a:rPr lang="en-US" b="1" dirty="0" smtClean="0"/>
              <a:t>Ship</a:t>
            </a:r>
            <a:r>
              <a:rPr lang="el-GR" b="1" dirty="0" smtClean="0"/>
              <a:t>(</a:t>
            </a:r>
            <a:r>
              <a:rPr lang="el-GR" b="1" dirty="0" smtClean="0"/>
              <a:t>για όσους θέλουν να μάθουν για τους Βίκινγκ και την ιστορία των Σκανδιναβών</a:t>
            </a:r>
            <a:r>
              <a:rPr lang="el-GR" b="1" dirty="0" smtClean="0"/>
              <a:t>.)</a:t>
            </a:r>
            <a:endParaRPr lang="el-GR" b="1" dirty="0" smtClean="0"/>
          </a:p>
          <a:p>
            <a:pPr marL="457200" indent="-457200">
              <a:buAutoNum type="arabicParenR"/>
            </a:pPr>
            <a:r>
              <a:rPr lang="el-GR" b="1" dirty="0" smtClean="0"/>
              <a:t> Φρούριο </a:t>
            </a:r>
            <a:r>
              <a:rPr lang="en-US" b="1" dirty="0" smtClean="0"/>
              <a:t>Akershus</a:t>
            </a:r>
            <a:r>
              <a:rPr lang="el-GR" b="1" dirty="0" smtClean="0"/>
              <a:t>(</a:t>
            </a:r>
            <a:r>
              <a:rPr lang="el-GR" b="1" dirty="0" smtClean="0"/>
              <a:t>Το φρούριο χτίστηκε το 1299 από τον Βασιλιά Magnusson με τους «στιβαρούς» του τοίχους να προφυλάσσουν την πόλη από </a:t>
            </a:r>
            <a:r>
              <a:rPr lang="el-GR" b="1" dirty="0" smtClean="0"/>
              <a:t>τότε)</a:t>
            </a:r>
            <a:endParaRPr lang="el-GR" b="1" dirty="0" smtClean="0"/>
          </a:p>
          <a:p>
            <a:pPr marL="457200" indent="-457200">
              <a:buAutoNum type="arabicParenR"/>
            </a:pPr>
            <a:r>
              <a:rPr lang="el-GR" b="1" dirty="0" smtClean="0"/>
              <a:t> </a:t>
            </a:r>
            <a:r>
              <a:rPr lang="el-GR" sz="2000" b="1" dirty="0" smtClean="0"/>
              <a:t>Εθνικό </a:t>
            </a:r>
            <a:r>
              <a:rPr lang="el-GR" sz="2000" b="1" dirty="0" smtClean="0"/>
              <a:t>θέατρ</a:t>
            </a:r>
            <a:r>
              <a:rPr lang="el-GR" sz="2000" dirty="0" smtClean="0"/>
              <a:t>ο</a:t>
            </a:r>
            <a:endParaRPr lang="el-GR" sz="2000" dirty="0" smtClean="0"/>
          </a:p>
          <a:p>
            <a:pPr marL="457200" indent="-457200">
              <a:buAutoNum type="arabicParenR"/>
            </a:pPr>
            <a:r>
              <a:rPr lang="en-US" b="1" dirty="0" smtClean="0"/>
              <a:t> </a:t>
            </a:r>
            <a:r>
              <a:rPr lang="en-US" b="1" dirty="0" smtClean="0"/>
              <a:t>Holmenkellen</a:t>
            </a:r>
            <a:r>
              <a:rPr lang="el-GR" b="1" dirty="0" smtClean="0"/>
              <a:t>(τον </a:t>
            </a:r>
            <a:r>
              <a:rPr lang="el-GR" b="1" dirty="0" smtClean="0"/>
              <a:t>χειμώνα </a:t>
            </a:r>
            <a:r>
              <a:rPr lang="el-GR" b="1" dirty="0" smtClean="0"/>
              <a:t>αποτελεί την κατάλληλη τοποθεσία για παγοδρομίες και παιχνίδια στο </a:t>
            </a:r>
            <a:r>
              <a:rPr lang="el-GR" b="1" dirty="0" smtClean="0"/>
              <a:t>χιόνι)</a:t>
            </a:r>
            <a:endParaRPr lang="el-GR" b="1" dirty="0"/>
          </a:p>
        </p:txBody>
      </p:sp>
      <p:pic>
        <p:nvPicPr>
          <p:cNvPr id="28674" name="Picture 2" descr="Ταξίδι στο Όσλο, στην κομψή μητρόπολη του Βορρά - Newsbeast"/>
          <p:cNvPicPr>
            <a:picLocks noChangeAspect="1" noChangeArrowheads="1"/>
          </p:cNvPicPr>
          <p:nvPr/>
        </p:nvPicPr>
        <p:blipFill>
          <a:blip r:embed="rId2" cstate="print"/>
          <a:srcRect/>
          <a:stretch>
            <a:fillRect/>
          </a:stretch>
        </p:blipFill>
        <p:spPr bwMode="auto">
          <a:xfrm>
            <a:off x="7158446" y="2076994"/>
            <a:ext cx="5033553" cy="427509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BD11269-DD97-4628-85A2-46C44C6614BF}"/>
              </a:ext>
            </a:extLst>
          </p:cNvPr>
          <p:cNvSpPr>
            <a:spLocks noGrp="1"/>
          </p:cNvSpPr>
          <p:nvPr>
            <p:ph type="title"/>
          </p:nvPr>
        </p:nvSpPr>
        <p:spPr>
          <a:xfrm>
            <a:off x="838200" y="365125"/>
            <a:ext cx="6861313" cy="840823"/>
          </a:xfrm>
        </p:spPr>
        <p:txBody>
          <a:bodyPr/>
          <a:lstStyle/>
          <a:p>
            <a:r>
              <a:rPr lang="en-US" b="1" dirty="0"/>
              <a:t>Bryggen,</a:t>
            </a:r>
            <a:r>
              <a:rPr lang="el-GR" b="1" dirty="0"/>
              <a:t>Μπεργκεν </a:t>
            </a:r>
          </a:p>
        </p:txBody>
      </p:sp>
      <p:sp>
        <p:nvSpPr>
          <p:cNvPr id="5" name="Θέση περιεχομένου 4">
            <a:extLst>
              <a:ext uri="{FF2B5EF4-FFF2-40B4-BE49-F238E27FC236}">
                <a16:creationId xmlns="" xmlns:a16="http://schemas.microsoft.com/office/drawing/2014/main" id="{E747A776-4021-4DE9-8D43-48A2B55A2652}"/>
              </a:ext>
            </a:extLst>
          </p:cNvPr>
          <p:cNvSpPr>
            <a:spLocks noGrp="1"/>
          </p:cNvSpPr>
          <p:nvPr>
            <p:ph idx="1"/>
          </p:nvPr>
        </p:nvSpPr>
        <p:spPr>
          <a:xfrm>
            <a:off x="0" y="1205948"/>
            <a:ext cx="12192000" cy="1875182"/>
          </a:xfrm>
        </p:spPr>
        <p:txBody>
          <a:bodyPr/>
          <a:lstStyle/>
          <a:p>
            <a:r>
              <a:rPr lang="el-GR" b="1" i="0" u="none" strike="noStrike" dirty="0">
                <a:effectLst/>
                <a:latin typeface="Calibri" panose="020F0502020204030204" pitchFamily="34" charset="0"/>
              </a:rPr>
              <a:t>Η μακρά ναυτική της ιστορία, έχει κληροδοτήσει στην πόλη την εντυπωσιακή (και Παγκόσμιας Κληρονομιάς της UNESCO) περιοχή της προκυμαίας του Bryggen, ενός αρχαϊκού συνόλου ξύλινων κτηρίων, που πλέον φιλοξενούν κομψές μπουτίκ και παραδοσιακά εστιατόρια, για τα οποία φημίζεται η πόλη.</a:t>
            </a:r>
            <a:r>
              <a:rPr lang="en-US" b="1" i="0" dirty="0">
                <a:effectLst/>
                <a:latin typeface="Calibri" panose="020F0502020204030204" pitchFamily="34" charset="0"/>
              </a:rPr>
              <a:t>​</a:t>
            </a:r>
            <a:endParaRPr lang="en-US" b="1" i="0" dirty="0">
              <a:effectLst/>
              <a:latin typeface="Arial" panose="020B0604020202020204" pitchFamily="34" charset="0"/>
            </a:endParaRPr>
          </a:p>
          <a:p>
            <a:endParaRPr lang="el-GR" dirty="0"/>
          </a:p>
        </p:txBody>
      </p:sp>
      <p:pic>
        <p:nvPicPr>
          <p:cNvPr id="2054" name="Picture 6">
            <a:extLst>
              <a:ext uri="{FF2B5EF4-FFF2-40B4-BE49-F238E27FC236}">
                <a16:creationId xmlns="" xmlns:a16="http://schemas.microsoft.com/office/drawing/2014/main" id="{1EB39F63-5EC5-40F7-B4B2-E6AC086ECA3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9709" y="3412434"/>
            <a:ext cx="3949147" cy="2862469"/>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a:extLst>
              <a:ext uri="{FF2B5EF4-FFF2-40B4-BE49-F238E27FC236}">
                <a16:creationId xmlns="" xmlns:a16="http://schemas.microsoft.com/office/drawing/2014/main" id="{374C9885-2473-46BD-9C5F-4EBD8EE2794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97689" y="3246783"/>
            <a:ext cx="4784034" cy="31937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45770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9CF76E7-B26E-448B-9660-90B92710406D}"/>
              </a:ext>
            </a:extLst>
          </p:cNvPr>
          <p:cNvSpPr>
            <a:spLocks noGrp="1"/>
          </p:cNvSpPr>
          <p:nvPr>
            <p:ph type="title"/>
          </p:nvPr>
        </p:nvSpPr>
        <p:spPr>
          <a:xfrm>
            <a:off x="350489" y="338533"/>
            <a:ext cx="4486553" cy="449165"/>
          </a:xfrm>
        </p:spPr>
        <p:txBody>
          <a:bodyPr>
            <a:normAutofit fontScale="90000"/>
          </a:bodyPr>
          <a:lstStyle/>
          <a:p>
            <a:r>
              <a:rPr lang="en-US" b="1" dirty="0">
                <a:solidFill>
                  <a:schemeClr val="tx1">
                    <a:lumMod val="95000"/>
                    <a:lumOff val="5000"/>
                  </a:schemeClr>
                </a:solidFill>
              </a:rPr>
              <a:t>Geirangerfjord</a:t>
            </a:r>
            <a:endParaRPr lang="el-GR" b="1" dirty="0">
              <a:solidFill>
                <a:schemeClr val="tx1">
                  <a:lumMod val="95000"/>
                  <a:lumOff val="5000"/>
                </a:schemeClr>
              </a:solidFill>
            </a:endParaRPr>
          </a:p>
        </p:txBody>
      </p:sp>
      <p:sp>
        <p:nvSpPr>
          <p:cNvPr id="3" name="Θέση περιεχομένου 2">
            <a:extLst>
              <a:ext uri="{FF2B5EF4-FFF2-40B4-BE49-F238E27FC236}">
                <a16:creationId xmlns="" xmlns:a16="http://schemas.microsoft.com/office/drawing/2014/main" id="{B8A91C2E-894E-493C-9AAD-3AEA7254C1C7}"/>
              </a:ext>
            </a:extLst>
          </p:cNvPr>
          <p:cNvSpPr>
            <a:spLocks noGrp="1"/>
          </p:cNvSpPr>
          <p:nvPr>
            <p:ph idx="1"/>
          </p:nvPr>
        </p:nvSpPr>
        <p:spPr>
          <a:xfrm>
            <a:off x="0" y="1027045"/>
            <a:ext cx="3579223" cy="2915478"/>
          </a:xfrm>
        </p:spPr>
        <p:txBody>
          <a:bodyPr>
            <a:normAutofit fontScale="85000" lnSpcReduction="20000"/>
          </a:bodyPr>
          <a:lstStyle/>
          <a:p>
            <a:r>
              <a:rPr lang="el-GR" sz="2300" b="1" i="0" u="none" strike="noStrike" dirty="0" smtClean="0">
                <a:effectLst/>
                <a:latin typeface="Calibri" panose="020F0502020204030204" pitchFamily="34" charset="0"/>
              </a:rPr>
              <a:t>Το </a:t>
            </a:r>
            <a:r>
              <a:rPr lang="el-GR" sz="2300" b="1" i="0" u="none" strike="noStrike" dirty="0">
                <a:effectLst/>
                <a:latin typeface="Calibri" panose="020F0502020204030204" pitchFamily="34" charset="0"/>
              </a:rPr>
              <a:t>Geirangerfjord, αποτελεί μνημείο παγκόσμιας κληρονομιάς της UNESCO και η διάσχισή του με πλοίο, είναι ένα από τα ομορφότερα ταξίδια στον κόσμο. </a:t>
            </a:r>
            <a:r>
              <a:rPr lang="el-GR" sz="2300" b="1" i="0" u="none" strike="noStrike" dirty="0" smtClean="0">
                <a:effectLst/>
                <a:latin typeface="Calibri" panose="020F0502020204030204" pitchFamily="34" charset="0"/>
              </a:rPr>
              <a:t>Εκεί οι παγωμένοι </a:t>
            </a:r>
            <a:r>
              <a:rPr lang="el-GR" sz="2300" b="1" i="0" u="none" strike="noStrike" dirty="0">
                <a:effectLst/>
                <a:latin typeface="Calibri" panose="020F0502020204030204" pitchFamily="34" charset="0"/>
              </a:rPr>
              <a:t>καταρράκτες δημιουργούν ένα μοναδικό θέαμα, καθώς «ελίσσονται» για να καταλήξουν στα σμαραγδένια νερά.</a:t>
            </a:r>
            <a:r>
              <a:rPr lang="en-US" sz="2300" b="1" i="0" dirty="0">
                <a:effectLst/>
                <a:latin typeface="Calibri" panose="020F0502020204030204" pitchFamily="34" charset="0"/>
              </a:rPr>
              <a:t>​</a:t>
            </a:r>
            <a:endParaRPr lang="en-US" sz="2300" b="1" i="0" dirty="0">
              <a:effectLst/>
            </a:endParaRPr>
          </a:p>
          <a:p>
            <a:pPr marL="0" indent="0">
              <a:buNone/>
            </a:pPr>
            <a:endParaRPr lang="el-GR" dirty="0"/>
          </a:p>
        </p:txBody>
      </p:sp>
      <p:pic>
        <p:nvPicPr>
          <p:cNvPr id="3076" name="Picture 4">
            <a:extLst>
              <a:ext uri="{FF2B5EF4-FFF2-40B4-BE49-F238E27FC236}">
                <a16:creationId xmlns="" xmlns:a16="http://schemas.microsoft.com/office/drawing/2014/main" id="{36E3BF04-4EB5-4144-955C-79DB8E56BC1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942522"/>
            <a:ext cx="3856381" cy="291547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C968229C-492E-446D-9784-DF36A96F5BF0}"/>
              </a:ext>
            </a:extLst>
          </p:cNvPr>
          <p:cNvSpPr txBox="1"/>
          <p:nvPr/>
        </p:nvSpPr>
        <p:spPr>
          <a:xfrm>
            <a:off x="7087169" y="270729"/>
            <a:ext cx="3357350" cy="584775"/>
          </a:xfrm>
          <a:prstGeom prst="rect">
            <a:avLst/>
          </a:prstGeom>
          <a:noFill/>
        </p:spPr>
        <p:txBody>
          <a:bodyPr wrap="square">
            <a:spAutoFit/>
          </a:bodyPr>
          <a:lstStyle/>
          <a:p>
            <a:r>
              <a:rPr lang="el-GR" sz="3200" b="1" i="0" u="none" strike="noStrike" dirty="0">
                <a:effectLst/>
              </a:rPr>
              <a:t>Νησιά </a:t>
            </a:r>
            <a:r>
              <a:rPr lang="en-US" sz="3200" b="1" i="0" u="none" strike="noStrike" dirty="0">
                <a:effectLst/>
              </a:rPr>
              <a:t>Lofoten</a:t>
            </a:r>
            <a:endParaRPr lang="el-GR" sz="3200" b="1" dirty="0"/>
          </a:p>
        </p:txBody>
      </p:sp>
      <p:sp>
        <p:nvSpPr>
          <p:cNvPr id="9" name="TextBox 8">
            <a:extLst>
              <a:ext uri="{FF2B5EF4-FFF2-40B4-BE49-F238E27FC236}">
                <a16:creationId xmlns="" xmlns:a16="http://schemas.microsoft.com/office/drawing/2014/main" id="{3E2A7FF3-23F9-4B92-8187-7BD70FF16D51}"/>
              </a:ext>
            </a:extLst>
          </p:cNvPr>
          <p:cNvSpPr txBox="1"/>
          <p:nvPr/>
        </p:nvSpPr>
        <p:spPr>
          <a:xfrm>
            <a:off x="7110712" y="1092358"/>
            <a:ext cx="3940466" cy="2585323"/>
          </a:xfrm>
          <a:prstGeom prst="rect">
            <a:avLst/>
          </a:prstGeom>
          <a:noFill/>
        </p:spPr>
        <p:txBody>
          <a:bodyPr wrap="square">
            <a:spAutoFit/>
          </a:bodyPr>
          <a:lstStyle/>
          <a:p>
            <a:r>
              <a:rPr lang="en-US" b="1" dirty="0" smtClean="0">
                <a:latin typeface="Calibri" panose="020F0502020204030204" pitchFamily="34" charset="0"/>
              </a:rPr>
              <a:t>T</a:t>
            </a:r>
            <a:r>
              <a:rPr lang="el-GR" b="1" i="0" u="none" strike="noStrike" dirty="0" smtClean="0">
                <a:effectLst/>
                <a:latin typeface="Calibri" panose="020F0502020204030204" pitchFamily="34" charset="0"/>
              </a:rPr>
              <a:t>α </a:t>
            </a:r>
            <a:r>
              <a:rPr lang="el-GR" b="1" i="0" u="none" strike="noStrike" dirty="0">
                <a:effectLst/>
                <a:latin typeface="Calibri" panose="020F0502020204030204" pitchFamily="34" charset="0"/>
              </a:rPr>
              <a:t>νησιά Lofoten, με την πυκνή τους βλάστηση και τα απότομα βράχια που καταλήγουν στα παγωμένα νερά της βόρειας Νορβηγίας. Αν και βρίσκεται στον Αρκτικό Κύκλο, το αρχιπέλαγος βιώνει μία από τις μεγαλύτερες ανωμαλίες αυξημένης θερμοκρασία του πλανήτη, σε σχέση με το υψηλό γεωγραφικό του πλάτος</a:t>
            </a:r>
            <a:r>
              <a:rPr lang="en-US" b="1" i="0" dirty="0">
                <a:effectLst/>
                <a:latin typeface="Calibri" panose="020F0502020204030204" pitchFamily="34" charset="0"/>
              </a:rPr>
              <a:t>​</a:t>
            </a:r>
            <a:r>
              <a:rPr lang="el-GR" b="1" i="0" dirty="0">
                <a:effectLst/>
                <a:latin typeface="Calibri" panose="020F0502020204030204" pitchFamily="34" charset="0"/>
              </a:rPr>
              <a:t>.</a:t>
            </a:r>
            <a:endParaRPr lang="en-US" b="1" i="0" dirty="0">
              <a:effectLst/>
            </a:endParaRPr>
          </a:p>
        </p:txBody>
      </p:sp>
      <p:pic>
        <p:nvPicPr>
          <p:cNvPr id="10" name="Picture 2">
            <a:extLst>
              <a:ext uri="{FF2B5EF4-FFF2-40B4-BE49-F238E27FC236}">
                <a16:creationId xmlns="" xmlns:a16="http://schemas.microsoft.com/office/drawing/2014/main" id="{C2BA6E8B-DA58-4524-A454-177504EB1D3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48679" y="4189863"/>
            <a:ext cx="3378461" cy="23974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3053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1FC30D9-1147-4B2A-8555-BE8866F409C6}"/>
              </a:ext>
            </a:extLst>
          </p:cNvPr>
          <p:cNvSpPr>
            <a:spLocks noGrp="1"/>
          </p:cNvSpPr>
          <p:nvPr>
            <p:ph type="title"/>
          </p:nvPr>
        </p:nvSpPr>
        <p:spPr>
          <a:xfrm>
            <a:off x="0" y="0"/>
            <a:ext cx="5213445" cy="1064525"/>
          </a:xfrm>
        </p:spPr>
        <p:txBody>
          <a:bodyPr>
            <a:normAutofit fontScale="90000"/>
          </a:bodyPr>
          <a:lstStyle/>
          <a:p>
            <a:r>
              <a:rPr lang="el-GR" b="0" i="0" dirty="0">
                <a:effectLst/>
              </a:rPr>
              <a:t/>
            </a:r>
            <a:br>
              <a:rPr lang="el-GR" b="0" i="0" dirty="0">
                <a:effectLst/>
              </a:rPr>
            </a:br>
            <a:endParaRPr lang="el-GR" dirty="0"/>
          </a:p>
        </p:txBody>
      </p:sp>
      <p:sp>
        <p:nvSpPr>
          <p:cNvPr id="3" name="Θέση περιεχομένου 2">
            <a:extLst>
              <a:ext uri="{FF2B5EF4-FFF2-40B4-BE49-F238E27FC236}">
                <a16:creationId xmlns="" xmlns:a16="http://schemas.microsoft.com/office/drawing/2014/main" id="{954A78A7-7AC5-4572-87E9-BFD50C0535A1}"/>
              </a:ext>
            </a:extLst>
          </p:cNvPr>
          <p:cNvSpPr>
            <a:spLocks noGrp="1"/>
          </p:cNvSpPr>
          <p:nvPr>
            <p:ph idx="1"/>
          </p:nvPr>
        </p:nvSpPr>
        <p:spPr>
          <a:xfrm>
            <a:off x="334370" y="1160060"/>
            <a:ext cx="4544704" cy="3093889"/>
          </a:xfrm>
        </p:spPr>
        <p:txBody>
          <a:bodyPr>
            <a:normAutofit/>
          </a:bodyPr>
          <a:lstStyle/>
          <a:p>
            <a:r>
              <a:rPr lang="el-GR" sz="1800" b="1" i="0" u="none" strike="noStrike" dirty="0">
                <a:effectLst/>
                <a:latin typeface="Noto Serif" panose="02020600060500020200" pitchFamily="18" charset="0"/>
              </a:rPr>
              <a:t>Θεωρείται ως μία από τις ομορφότερες σιδηροδρομικές διαδρομές του κόσμου και θα σας δώσει την ευκαιρία να θαυμάσετε μερικά από τα καλύτερα τοπία της Νορβηγίας. Αφού περάσετε μέσα από τα δάση της νότιας Νορβηγίας, θα ανεβείτε προς το πανέμορφο οροπέδιο </a:t>
            </a:r>
            <a:r>
              <a:rPr lang="af-ZA" sz="1800" b="1" i="0" u="none" strike="noStrike" dirty="0">
                <a:effectLst/>
                <a:latin typeface="Noto Serif" panose="02020600060500020200" pitchFamily="18" charset="0"/>
              </a:rPr>
              <a:t>Hardangervidda </a:t>
            </a:r>
            <a:r>
              <a:rPr lang="el-GR" sz="1800" b="1" i="0" u="none" strike="noStrike" dirty="0">
                <a:effectLst/>
                <a:latin typeface="Noto Serif" panose="02020600060500020200" pitchFamily="18" charset="0"/>
              </a:rPr>
              <a:t>και θα συνεχίσετε έπειτα προς τα κάτω, στην όμορφη περιοχή γύρω από </a:t>
            </a:r>
            <a:r>
              <a:rPr lang="af-ZA" sz="1800" b="1" i="0" u="none" strike="noStrike" dirty="0">
                <a:effectLst/>
                <a:latin typeface="Noto Serif" panose="02020600060500020200" pitchFamily="18" charset="0"/>
              </a:rPr>
              <a:t>Voss, </a:t>
            </a:r>
            <a:r>
              <a:rPr lang="el-GR" sz="1800" b="1" i="0" u="none" strike="noStrike" dirty="0">
                <a:effectLst/>
                <a:latin typeface="Noto Serif" panose="02020600060500020200" pitchFamily="18" charset="0"/>
              </a:rPr>
              <a:t>μέχρι το </a:t>
            </a:r>
            <a:r>
              <a:rPr lang="af-ZA" sz="1800" b="1" i="0" u="none" strike="noStrike" dirty="0">
                <a:effectLst/>
                <a:latin typeface="Noto Serif" panose="02020600060500020200" pitchFamily="18" charset="0"/>
              </a:rPr>
              <a:t>Bergen.</a:t>
            </a:r>
            <a:r>
              <a:rPr lang="el-GR" sz="1800" b="1" i="0" dirty="0">
                <a:effectLst/>
                <a:latin typeface="Noto Serif" panose="02020600060500020200" pitchFamily="18" charset="0"/>
              </a:rPr>
              <a:t>​</a:t>
            </a:r>
            <a:endParaRPr lang="el-GR" sz="1800" b="1" i="0" dirty="0">
              <a:effectLst/>
              <a:latin typeface="Arial" panose="020B0604020202020204" pitchFamily="34" charset="0"/>
            </a:endParaRPr>
          </a:p>
          <a:p>
            <a:endParaRPr lang="el-GR" dirty="0"/>
          </a:p>
        </p:txBody>
      </p:sp>
      <p:pic>
        <p:nvPicPr>
          <p:cNvPr id="5122" name="Picture 2">
            <a:extLst>
              <a:ext uri="{FF2B5EF4-FFF2-40B4-BE49-F238E27FC236}">
                <a16:creationId xmlns="" xmlns:a16="http://schemas.microsoft.com/office/drawing/2014/main" id="{32544F9D-278A-4ED1-8DA1-ED8A31E43FC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8577" y="4253948"/>
            <a:ext cx="3670852" cy="260405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BB53CDBC-0EE6-4FD4-9D2F-DAD5EE1F01BE}"/>
              </a:ext>
            </a:extLst>
          </p:cNvPr>
          <p:cNvSpPr txBox="1"/>
          <p:nvPr/>
        </p:nvSpPr>
        <p:spPr>
          <a:xfrm>
            <a:off x="7332261" y="269589"/>
            <a:ext cx="3681482" cy="369332"/>
          </a:xfrm>
          <a:prstGeom prst="rect">
            <a:avLst/>
          </a:prstGeom>
          <a:noFill/>
        </p:spPr>
        <p:txBody>
          <a:bodyPr wrap="square">
            <a:spAutoFit/>
          </a:bodyPr>
          <a:lstStyle/>
          <a:p>
            <a:r>
              <a:rPr lang="el-GR" b="1" i="0" u="none" strike="noStrike" dirty="0">
                <a:effectLst/>
                <a:latin typeface="Noto Serif" panose="02020600060500020200" pitchFamily="18" charset="0"/>
              </a:rPr>
              <a:t>Το Βόρειο Ακρωτήρι</a:t>
            </a:r>
            <a:endParaRPr lang="el-GR" dirty="0"/>
          </a:p>
        </p:txBody>
      </p:sp>
      <p:sp>
        <p:nvSpPr>
          <p:cNvPr id="8" name="TextBox 7">
            <a:extLst>
              <a:ext uri="{FF2B5EF4-FFF2-40B4-BE49-F238E27FC236}">
                <a16:creationId xmlns="" xmlns:a16="http://schemas.microsoft.com/office/drawing/2014/main" id="{25F834C2-2108-427C-9622-2E97273B23DC}"/>
              </a:ext>
            </a:extLst>
          </p:cNvPr>
          <p:cNvSpPr txBox="1"/>
          <p:nvPr/>
        </p:nvSpPr>
        <p:spPr>
          <a:xfrm>
            <a:off x="678975" y="315755"/>
            <a:ext cx="4200099" cy="646331"/>
          </a:xfrm>
          <a:prstGeom prst="rect">
            <a:avLst/>
          </a:prstGeom>
          <a:noFill/>
        </p:spPr>
        <p:txBody>
          <a:bodyPr wrap="square">
            <a:spAutoFit/>
          </a:bodyPr>
          <a:lstStyle/>
          <a:p>
            <a:pPr algn="l" rtl="0" fontAlgn="base"/>
            <a:r>
              <a:rPr lang="el-GR" b="1" i="0" u="none" strike="noStrike" dirty="0">
                <a:effectLst/>
                <a:latin typeface="Noto Serif" panose="02020600060500020200" pitchFamily="18" charset="0"/>
              </a:rPr>
              <a:t>Σιδηροδρομική γραμμή Όσλο-Μπέργκεν</a:t>
            </a:r>
            <a:r>
              <a:rPr lang="el-GR" b="0" i="0" dirty="0">
                <a:effectLst/>
                <a:latin typeface="Noto Serif" panose="02020600060500020200" pitchFamily="18" charset="0"/>
              </a:rPr>
              <a:t>​</a:t>
            </a:r>
            <a:endParaRPr lang="el-GR" b="0" i="0" dirty="0">
              <a:effectLst/>
            </a:endParaRPr>
          </a:p>
        </p:txBody>
      </p:sp>
      <p:sp>
        <p:nvSpPr>
          <p:cNvPr id="10" name="TextBox 9">
            <a:extLst>
              <a:ext uri="{FF2B5EF4-FFF2-40B4-BE49-F238E27FC236}">
                <a16:creationId xmlns="" xmlns:a16="http://schemas.microsoft.com/office/drawing/2014/main" id="{0F71F770-63AE-4C25-8EEB-9D06A774BEA5}"/>
              </a:ext>
            </a:extLst>
          </p:cNvPr>
          <p:cNvSpPr txBox="1"/>
          <p:nvPr/>
        </p:nvSpPr>
        <p:spPr>
          <a:xfrm>
            <a:off x="7448267" y="912792"/>
            <a:ext cx="3681482" cy="3139321"/>
          </a:xfrm>
          <a:prstGeom prst="rect">
            <a:avLst/>
          </a:prstGeom>
          <a:noFill/>
        </p:spPr>
        <p:txBody>
          <a:bodyPr wrap="square">
            <a:spAutoFit/>
          </a:bodyPr>
          <a:lstStyle/>
          <a:p>
            <a:r>
              <a:rPr lang="el-GR" b="1" i="0" u="none" strike="noStrike" dirty="0">
                <a:effectLst/>
                <a:latin typeface="Calibri" panose="020F0502020204030204" pitchFamily="34" charset="0"/>
              </a:rPr>
              <a:t>Ένα ακόμη μέρος που πρέπει να επισκεφτείτε στη Νορβηγία, είναι το Βόρειο Ακρωτήρι, στην περιοχή Finnmark. Περίπου 250.000 τουρίστες φτάνουν εκεί κάθε καλοκαίρι, καθιστώντας το ένα από τα κορυφαία αξιοθέατα της Νορβηγίας. Αποτελεί μια μοναδική φυσική εμπειρία, προσφέροντας εκπληκτική θέα και ασυνήθιστες κλιματικές συνθήκες</a:t>
            </a:r>
            <a:r>
              <a:rPr lang="en-US" b="1" i="0" u="none" strike="noStrike" dirty="0">
                <a:effectLst/>
                <a:latin typeface="Calibri" panose="020F0502020204030204" pitchFamily="34" charset="0"/>
              </a:rPr>
              <a:t>.</a:t>
            </a:r>
            <a:endParaRPr lang="el-GR" b="1" dirty="0"/>
          </a:p>
        </p:txBody>
      </p:sp>
      <p:pic>
        <p:nvPicPr>
          <p:cNvPr id="11" name="Picture 2">
            <a:extLst>
              <a:ext uri="{FF2B5EF4-FFF2-40B4-BE49-F238E27FC236}">
                <a16:creationId xmlns="" xmlns:a16="http://schemas.microsoft.com/office/drawing/2014/main" id="{B4C3CC07-CFA4-452A-AD69-A50F2B0D17A0}"/>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48267" y="4325984"/>
            <a:ext cx="3449470" cy="24599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327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C11152C-9095-408D-A948-D28954EE85BD}"/>
              </a:ext>
            </a:extLst>
          </p:cNvPr>
          <p:cNvSpPr>
            <a:spLocks noGrp="1"/>
          </p:cNvSpPr>
          <p:nvPr>
            <p:ph type="title"/>
          </p:nvPr>
        </p:nvSpPr>
        <p:spPr>
          <a:xfrm>
            <a:off x="0" y="0"/>
            <a:ext cx="5698436" cy="1562307"/>
          </a:xfrm>
        </p:spPr>
        <p:txBody>
          <a:bodyPr>
            <a:normAutofit fontScale="90000"/>
          </a:bodyPr>
          <a:lstStyle/>
          <a:p>
            <a:r>
              <a:rPr lang="el-GR" b="1" i="0" u="none" strike="noStrike" dirty="0" err="1" smtClean="0">
                <a:effectLst/>
                <a:latin typeface="Noto Serif" panose="02020600060500020200" pitchFamily="18" charset="0"/>
              </a:rPr>
              <a:t>Πολεισ</a:t>
            </a:r>
            <a:r>
              <a:rPr lang="el-GR" b="1" i="0" u="none" strike="noStrike" dirty="0" smtClean="0">
                <a:effectLst/>
                <a:latin typeface="Noto Serif" panose="02020600060500020200" pitchFamily="18" charset="0"/>
              </a:rPr>
              <a:t> </a:t>
            </a:r>
            <a:r>
              <a:rPr lang="af-ZA" b="1" i="0" u="none" strike="noStrike" dirty="0">
                <a:effectLst/>
                <a:latin typeface="Noto Serif" panose="02020600060500020200" pitchFamily="18" charset="0"/>
              </a:rPr>
              <a:t>Trondheim, Ålesund </a:t>
            </a:r>
            <a:r>
              <a:rPr lang="el-GR" b="1" i="0" u="none" strike="noStrike" dirty="0">
                <a:effectLst/>
                <a:latin typeface="Noto Serif" panose="02020600060500020200" pitchFamily="18" charset="0"/>
              </a:rPr>
              <a:t>και </a:t>
            </a:r>
            <a:r>
              <a:rPr lang="af-ZA" b="1" i="0" u="none" strike="noStrike" dirty="0">
                <a:effectLst/>
                <a:latin typeface="Noto Serif" panose="02020600060500020200" pitchFamily="18" charset="0"/>
              </a:rPr>
              <a:t>Tromsø</a:t>
            </a:r>
            <a:r>
              <a:rPr lang="el-GR" b="0" i="0" dirty="0">
                <a:effectLst/>
                <a:latin typeface="Noto Serif" panose="02020600060500020200" pitchFamily="18" charset="0"/>
              </a:rPr>
              <a:t>​</a:t>
            </a:r>
            <a:r>
              <a:rPr lang="el-GR" b="0" i="0" dirty="0">
                <a:effectLst/>
              </a:rPr>
              <a:t/>
            </a:r>
            <a:br>
              <a:rPr lang="el-GR" b="0" i="0" dirty="0">
                <a:effectLst/>
              </a:rPr>
            </a:br>
            <a:endParaRPr lang="el-GR" dirty="0"/>
          </a:p>
        </p:txBody>
      </p:sp>
      <p:sp>
        <p:nvSpPr>
          <p:cNvPr id="3" name="Θέση περιεχομένου 2">
            <a:extLst>
              <a:ext uri="{FF2B5EF4-FFF2-40B4-BE49-F238E27FC236}">
                <a16:creationId xmlns="" xmlns:a16="http://schemas.microsoft.com/office/drawing/2014/main" id="{F632F866-7DA7-427E-B110-F68181219D0C}"/>
              </a:ext>
            </a:extLst>
          </p:cNvPr>
          <p:cNvSpPr>
            <a:spLocks noGrp="1"/>
          </p:cNvSpPr>
          <p:nvPr>
            <p:ph idx="1"/>
          </p:nvPr>
        </p:nvSpPr>
        <p:spPr>
          <a:xfrm>
            <a:off x="0" y="1170420"/>
            <a:ext cx="4467497" cy="5687580"/>
          </a:xfrm>
        </p:spPr>
        <p:txBody>
          <a:bodyPr>
            <a:normAutofit fontScale="85000" lnSpcReduction="20000"/>
          </a:bodyPr>
          <a:lstStyle/>
          <a:p>
            <a:pPr>
              <a:buNone/>
            </a:pPr>
            <a:r>
              <a:rPr lang="el-GR" sz="2400" dirty="0" smtClean="0">
                <a:latin typeface="Calibri" panose="020F0502020204030204" pitchFamily="34" charset="0"/>
              </a:rPr>
              <a:t>    </a:t>
            </a:r>
            <a:r>
              <a:rPr lang="el-GR" sz="2400" dirty="0" smtClean="0">
                <a:latin typeface="Calibri" panose="020F0502020204030204" pitchFamily="34" charset="0"/>
              </a:rPr>
              <a:t> </a:t>
            </a:r>
            <a:r>
              <a:rPr lang="el-GR" sz="2400" b="1" i="0" u="none" strike="noStrike" dirty="0" smtClean="0">
                <a:effectLst/>
                <a:latin typeface="Calibri" panose="020F0502020204030204" pitchFamily="34" charset="0"/>
              </a:rPr>
              <a:t>Η </a:t>
            </a:r>
            <a:r>
              <a:rPr lang="el-GR" sz="2400" b="1" i="0" u="none" strike="noStrike" dirty="0">
                <a:effectLst/>
                <a:latin typeface="Calibri" panose="020F0502020204030204" pitchFamily="34" charset="0"/>
              </a:rPr>
              <a:t>πόλη Tromsø, βρίσκεται στο βορειότερο τμήμα της Νορβηγίας και περιβάλλεται από ένα εντυπωσιακό φυσικό </a:t>
            </a:r>
            <a:r>
              <a:rPr lang="el-GR" sz="2400" b="1" i="0" u="none" strike="noStrike" dirty="0" smtClean="0">
                <a:effectLst/>
                <a:latin typeface="Calibri" panose="020F0502020204030204" pitchFamily="34" charset="0"/>
              </a:rPr>
              <a:t>τοπίο. </a:t>
            </a:r>
            <a:r>
              <a:rPr lang="el-GR" sz="2400" b="1" dirty="0" smtClean="0">
                <a:latin typeface="Calibri" panose="020F0502020204030204" pitchFamily="34" charset="0"/>
              </a:rPr>
              <a:t>Ε</a:t>
            </a:r>
            <a:r>
              <a:rPr lang="el-GR" sz="2400" b="1" i="0" u="none" strike="noStrike" dirty="0" smtClean="0">
                <a:effectLst/>
                <a:latin typeface="Calibri" panose="020F0502020204030204" pitchFamily="34" charset="0"/>
              </a:rPr>
              <a:t>ίναι </a:t>
            </a:r>
            <a:r>
              <a:rPr lang="el-GR" sz="2400" b="1" i="0" u="none" strike="noStrike" dirty="0">
                <a:effectLst/>
                <a:latin typeface="Calibri" panose="020F0502020204030204" pitchFamily="34" charset="0"/>
              </a:rPr>
              <a:t>η καλύτερη τοποθεσία για να θαυμάσετε το Βόρειο Σέλλας</a:t>
            </a:r>
            <a:r>
              <a:rPr lang="en-US" sz="2400" b="1" i="0" dirty="0">
                <a:effectLst/>
                <a:latin typeface="Calibri" panose="020F0502020204030204" pitchFamily="34" charset="0"/>
              </a:rPr>
              <a:t>​</a:t>
            </a:r>
            <a:r>
              <a:rPr lang="el-GR" sz="2400" b="1" i="0" dirty="0" smtClean="0">
                <a:effectLst/>
                <a:latin typeface="Calibri" panose="020F0502020204030204" pitchFamily="34" charset="0"/>
              </a:rPr>
              <a:t>.</a:t>
            </a:r>
            <a:r>
              <a:rPr lang="en-US" b="1" i="0" dirty="0" smtClean="0">
                <a:effectLst/>
                <a:latin typeface="Calibri" panose="020F0502020204030204" pitchFamily="34" charset="0"/>
              </a:rPr>
              <a:t> </a:t>
            </a:r>
            <a:r>
              <a:rPr lang="el-GR" b="1" dirty="0" smtClean="0"/>
              <a:t>Το Trondheim, πολύ πιο νότια, είναι μια πόλη με ιστορικά κτήρια και ο τρίτος μεγαλύτερος δήμος της Νορβηγίας. Είναι γνωστή για το πανεπιστήμιό της και αποτελούσε πρωτεύουσα της Νορβηγίας κατά την εποχή των Βίκινγκς μέχρι το 1217. </a:t>
            </a:r>
            <a:r>
              <a:rPr lang="el-GR" b="1" dirty="0" smtClean="0"/>
              <a:t>Η </a:t>
            </a:r>
            <a:r>
              <a:rPr lang="el-GR" b="1" dirty="0" smtClean="0"/>
              <a:t>πόλη Ålesund, στα δυτικά της χώρας, </a:t>
            </a:r>
            <a:r>
              <a:rPr lang="el-GR" b="1" dirty="0" smtClean="0"/>
              <a:t>είχε καεί από μια  </a:t>
            </a:r>
            <a:r>
              <a:rPr lang="el-GR" b="1" dirty="0" smtClean="0"/>
              <a:t>καταστροφική πυρκαγιά που τύλιξε τις ξύλινες κατασκευές της πριν από έναν αιώνα, καταστρέφοντας τα πάντα εκτός από τη φυλακή και μια εκκλησία. Από τις στάχτες της δημιουργήθηκε μια εντελώς νέα πόλη, κυρίως από πέτρα και ως επί το πλείστον σχεδιασμένη από νέους αρχιτέκτονες, με πλούσια διακοσμητικά στοιχεία, πυργίσκους, καμπαναριά κ.ά..</a:t>
            </a:r>
            <a:endParaRPr lang="en-US" b="1" i="0" dirty="0">
              <a:effectLst/>
              <a:latin typeface="Arial" panose="020B0604020202020204" pitchFamily="34" charset="0"/>
            </a:endParaRPr>
          </a:p>
          <a:p>
            <a:endParaRPr lang="el-GR" b="1" dirty="0"/>
          </a:p>
        </p:txBody>
      </p:sp>
      <p:pic>
        <p:nvPicPr>
          <p:cNvPr id="7172" name="Picture 4" descr="Trondheim - Wikipedia">
            <a:extLst>
              <a:ext uri="{FF2B5EF4-FFF2-40B4-BE49-F238E27FC236}">
                <a16:creationId xmlns="" xmlns:a16="http://schemas.microsoft.com/office/drawing/2014/main" id="{71C5BBBE-DF81-4BF3-88F7-DD67B357015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4201" y="367004"/>
            <a:ext cx="3485321" cy="268156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78E27A5E-6256-4432-A877-00E362903097}"/>
              </a:ext>
            </a:extLst>
          </p:cNvPr>
          <p:cNvSpPr txBox="1"/>
          <p:nvPr/>
        </p:nvSpPr>
        <p:spPr>
          <a:xfrm>
            <a:off x="7600121" y="-42656"/>
            <a:ext cx="1808922" cy="369332"/>
          </a:xfrm>
          <a:prstGeom prst="rect">
            <a:avLst/>
          </a:prstGeom>
          <a:noFill/>
        </p:spPr>
        <p:txBody>
          <a:bodyPr wrap="square">
            <a:spAutoFit/>
          </a:bodyPr>
          <a:lstStyle/>
          <a:p>
            <a:r>
              <a:rPr lang="af-ZA" b="1" i="0" u="none" strike="noStrike" dirty="0">
                <a:effectLst/>
                <a:latin typeface="Noto Serif" panose="02020600060500020200" pitchFamily="18" charset="0"/>
              </a:rPr>
              <a:t>Trondheim</a:t>
            </a:r>
            <a:endParaRPr lang="el-GR" dirty="0"/>
          </a:p>
        </p:txBody>
      </p:sp>
      <p:pic>
        <p:nvPicPr>
          <p:cNvPr id="7174" name="Picture 6" descr="Ålesund | Norway | Britannica">
            <a:extLst>
              <a:ext uri="{FF2B5EF4-FFF2-40B4-BE49-F238E27FC236}">
                <a16:creationId xmlns="" xmlns:a16="http://schemas.microsoft.com/office/drawing/2014/main" id="{E71848C9-EDF6-421F-9472-6A2D947D1E56}"/>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35887" y="4121996"/>
            <a:ext cx="3167270" cy="261271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76BCCE00-E720-464D-8F72-0214817A739B}"/>
              </a:ext>
            </a:extLst>
          </p:cNvPr>
          <p:cNvSpPr txBox="1"/>
          <p:nvPr/>
        </p:nvSpPr>
        <p:spPr>
          <a:xfrm>
            <a:off x="9637642" y="3624764"/>
            <a:ext cx="1775792" cy="369332"/>
          </a:xfrm>
          <a:prstGeom prst="rect">
            <a:avLst/>
          </a:prstGeom>
          <a:noFill/>
        </p:spPr>
        <p:txBody>
          <a:bodyPr wrap="square">
            <a:spAutoFit/>
          </a:bodyPr>
          <a:lstStyle/>
          <a:p>
            <a:r>
              <a:rPr lang="af-ZA" b="1" i="0" u="none" strike="noStrike" dirty="0">
                <a:effectLst/>
                <a:latin typeface="Noto Serif" panose="02020600060500020200" pitchFamily="18" charset="0"/>
              </a:rPr>
              <a:t>Ålesund</a:t>
            </a:r>
            <a:endParaRPr lang="el-GR" dirty="0"/>
          </a:p>
        </p:txBody>
      </p:sp>
      <p:sp>
        <p:nvSpPr>
          <p:cNvPr id="13" name="TextBox 12">
            <a:extLst>
              <a:ext uri="{FF2B5EF4-FFF2-40B4-BE49-F238E27FC236}">
                <a16:creationId xmlns="" xmlns:a16="http://schemas.microsoft.com/office/drawing/2014/main" id="{58E6C2A0-98F6-44A0-8CE1-DB65D0F0263F}"/>
              </a:ext>
            </a:extLst>
          </p:cNvPr>
          <p:cNvSpPr txBox="1"/>
          <p:nvPr/>
        </p:nvSpPr>
        <p:spPr>
          <a:xfrm>
            <a:off x="5840896" y="3717811"/>
            <a:ext cx="2186609" cy="369332"/>
          </a:xfrm>
          <a:prstGeom prst="rect">
            <a:avLst/>
          </a:prstGeom>
          <a:noFill/>
        </p:spPr>
        <p:txBody>
          <a:bodyPr wrap="square">
            <a:spAutoFit/>
          </a:bodyPr>
          <a:lstStyle/>
          <a:p>
            <a:r>
              <a:rPr lang="af-ZA" b="1" i="0" u="none" strike="noStrike" dirty="0">
                <a:effectLst/>
                <a:latin typeface="Noto Serif" panose="02020600060500020200" pitchFamily="18" charset="0"/>
              </a:rPr>
              <a:t>Tromsø</a:t>
            </a:r>
            <a:endParaRPr lang="el-GR" dirty="0"/>
          </a:p>
        </p:txBody>
      </p:sp>
      <p:pic>
        <p:nvPicPr>
          <p:cNvPr id="3074" name="Picture 2" descr="Τρούμσε - Βικιπαίδεια"/>
          <p:cNvPicPr>
            <a:picLocks noChangeAspect="1" noChangeArrowheads="1"/>
          </p:cNvPicPr>
          <p:nvPr/>
        </p:nvPicPr>
        <p:blipFill>
          <a:blip r:embed="rId4" cstate="print"/>
          <a:srcRect/>
          <a:stretch>
            <a:fillRect/>
          </a:stretch>
        </p:blipFill>
        <p:spPr bwMode="auto">
          <a:xfrm>
            <a:off x="4493622" y="4088674"/>
            <a:ext cx="3775167" cy="2573383"/>
          </a:xfrm>
          <a:prstGeom prst="rect">
            <a:avLst/>
          </a:prstGeom>
          <a:noFill/>
        </p:spPr>
      </p:pic>
    </p:spTree>
    <p:extLst>
      <p:ext uri="{BB962C8B-B14F-4D97-AF65-F5344CB8AC3E}">
        <p14:creationId xmlns="" xmlns:p14="http://schemas.microsoft.com/office/powerpoint/2010/main" val="134308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20944EC-4FA2-42E3-A41F-E542EBB0B576}"/>
              </a:ext>
            </a:extLst>
          </p:cNvPr>
          <p:cNvSpPr>
            <a:spLocks noGrp="1"/>
          </p:cNvSpPr>
          <p:nvPr>
            <p:ph type="ctrTitle"/>
          </p:nvPr>
        </p:nvSpPr>
        <p:spPr>
          <a:xfrm>
            <a:off x="1258957" y="106017"/>
            <a:ext cx="9144000" cy="675861"/>
          </a:xfrm>
        </p:spPr>
        <p:txBody>
          <a:bodyPr>
            <a:normAutofit fontScale="90000"/>
          </a:bodyPr>
          <a:lstStyle/>
          <a:p>
            <a:r>
              <a:rPr lang="el-GR" dirty="0"/>
              <a:t>Φαγητα </a:t>
            </a:r>
            <a:r>
              <a:rPr lang="el-GR" dirty="0" smtClean="0"/>
              <a:t>τησ Νορβηγιασ </a:t>
            </a:r>
            <a:endParaRPr lang="el-GR" dirty="0"/>
          </a:p>
        </p:txBody>
      </p:sp>
      <p:sp>
        <p:nvSpPr>
          <p:cNvPr id="3" name="Υπότιτλος 2">
            <a:extLst>
              <a:ext uri="{FF2B5EF4-FFF2-40B4-BE49-F238E27FC236}">
                <a16:creationId xmlns="" xmlns:a16="http://schemas.microsoft.com/office/drawing/2014/main" id="{56DCCB07-8B21-4C0C-AFB6-D6871D9E72F3}"/>
              </a:ext>
            </a:extLst>
          </p:cNvPr>
          <p:cNvSpPr>
            <a:spLocks noGrp="1"/>
          </p:cNvSpPr>
          <p:nvPr>
            <p:ph type="subTitle" idx="1"/>
          </p:nvPr>
        </p:nvSpPr>
        <p:spPr>
          <a:xfrm>
            <a:off x="0" y="887896"/>
            <a:ext cx="12192000" cy="5970104"/>
          </a:xfrm>
        </p:spPr>
        <p:txBody>
          <a:bodyPr/>
          <a:lstStyle/>
          <a:p>
            <a:pPr algn="l"/>
            <a:r>
              <a:rPr lang="en-US" b="1" dirty="0">
                <a:solidFill>
                  <a:schemeClr val="tx1"/>
                </a:solidFill>
              </a:rPr>
              <a:t>Lefse</a:t>
            </a:r>
          </a:p>
          <a:p>
            <a:pPr algn="l"/>
            <a:endParaRPr lang="el-GR" dirty="0"/>
          </a:p>
        </p:txBody>
      </p:sp>
      <p:pic>
        <p:nvPicPr>
          <p:cNvPr id="4" name="Picture 9" descr="Cream Potato Lefse From 'The New Midwestern Table'">
            <a:extLst>
              <a:ext uri="{FF2B5EF4-FFF2-40B4-BE49-F238E27FC236}">
                <a16:creationId xmlns="" xmlns:a16="http://schemas.microsoft.com/office/drawing/2014/main" id="{D95F3822-BFF6-4D78-995B-3281BA75697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546" y="1313206"/>
            <a:ext cx="2657411" cy="189920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AC1C4632-EBCA-462C-9FEA-FBE8B61DC700}"/>
              </a:ext>
            </a:extLst>
          </p:cNvPr>
          <p:cNvSpPr txBox="1"/>
          <p:nvPr/>
        </p:nvSpPr>
        <p:spPr>
          <a:xfrm>
            <a:off x="-13250" y="3206408"/>
            <a:ext cx="3352799" cy="3139321"/>
          </a:xfrm>
          <a:prstGeom prst="rect">
            <a:avLst/>
          </a:prstGeom>
          <a:noFill/>
        </p:spPr>
        <p:txBody>
          <a:bodyPr wrap="square">
            <a:spAutoFit/>
          </a:bodyPr>
          <a:lstStyle/>
          <a:p>
            <a:r>
              <a:rPr lang="el-GR" b="1" dirty="0"/>
              <a:t>Το </a:t>
            </a:r>
            <a:r>
              <a:rPr lang="en-US" b="1" dirty="0"/>
              <a:t>Lefse </a:t>
            </a:r>
            <a:r>
              <a:rPr lang="el-GR" b="1" dirty="0"/>
              <a:t>είναι γλυκιά ποικιλία παραδοσιακού μαλακού ''ψωμιού‘’. Πάνω του απλώνεται ένα μείγμα βουτύρου, ζάχαρης και κανέλας, στη συνέχεια διπλώνεται </a:t>
            </a:r>
            <a:r>
              <a:rPr lang="el-GR" b="1" dirty="0" smtClean="0"/>
              <a:t> ή </a:t>
            </a:r>
            <a:r>
              <a:rPr lang="el-GR" b="1" dirty="0"/>
              <a:t>τυλίγεται και κόβεται σε </a:t>
            </a:r>
            <a:r>
              <a:rPr lang="el-GR" b="1" dirty="0" smtClean="0"/>
              <a:t>μερίδες. </a:t>
            </a:r>
            <a:r>
              <a:rPr lang="el-GR" b="1" dirty="0"/>
              <a:t>Όμως υπάρχει και σε αλμυρή εκδοχή η οποία περιλαμβάνει κρέας ή ψάρι.</a:t>
            </a:r>
          </a:p>
        </p:txBody>
      </p:sp>
      <p:sp>
        <p:nvSpPr>
          <p:cNvPr id="8" name="TextBox 7">
            <a:extLst>
              <a:ext uri="{FF2B5EF4-FFF2-40B4-BE49-F238E27FC236}">
                <a16:creationId xmlns="" xmlns:a16="http://schemas.microsoft.com/office/drawing/2014/main" id="{05A9E86F-35F2-4780-A8AA-F9FAE6B18CE9}"/>
              </a:ext>
            </a:extLst>
          </p:cNvPr>
          <p:cNvSpPr txBox="1"/>
          <p:nvPr/>
        </p:nvSpPr>
        <p:spPr>
          <a:xfrm>
            <a:off x="4055166" y="1053016"/>
            <a:ext cx="3246783" cy="461665"/>
          </a:xfrm>
          <a:prstGeom prst="rect">
            <a:avLst/>
          </a:prstGeom>
          <a:noFill/>
        </p:spPr>
        <p:txBody>
          <a:bodyPr wrap="square">
            <a:spAutoFit/>
          </a:bodyPr>
          <a:lstStyle/>
          <a:p>
            <a:r>
              <a:rPr lang="en-US" sz="2400" b="1" dirty="0"/>
              <a:t>Pinnekjøtt</a:t>
            </a:r>
          </a:p>
        </p:txBody>
      </p:sp>
      <p:pic>
        <p:nvPicPr>
          <p:cNvPr id="9" name="Picture 5" descr="Saftig pinnekjøtt med buljongtrikset | EXTRA">
            <a:extLst>
              <a:ext uri="{FF2B5EF4-FFF2-40B4-BE49-F238E27FC236}">
                <a16:creationId xmlns="" xmlns:a16="http://schemas.microsoft.com/office/drawing/2014/main" id="{7627C203-E826-4F95-9D1D-C7942E06DF0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09392" y="1527933"/>
            <a:ext cx="3074504" cy="2524737"/>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CAD75022-5F65-43FA-96EB-5ED45A6096DE}"/>
              </a:ext>
            </a:extLst>
          </p:cNvPr>
          <p:cNvSpPr txBox="1"/>
          <p:nvPr/>
        </p:nvSpPr>
        <p:spPr>
          <a:xfrm>
            <a:off x="3909392" y="4314404"/>
            <a:ext cx="3246783" cy="2585323"/>
          </a:xfrm>
          <a:prstGeom prst="rect">
            <a:avLst/>
          </a:prstGeom>
          <a:noFill/>
        </p:spPr>
        <p:txBody>
          <a:bodyPr wrap="square">
            <a:spAutoFit/>
          </a:bodyPr>
          <a:lstStyle/>
          <a:p>
            <a:r>
              <a:rPr lang="el-GR" b="1" dirty="0">
                <a:effectLst/>
              </a:rPr>
              <a:t>Το </a:t>
            </a:r>
            <a:r>
              <a:rPr lang="el-GR" b="1" dirty="0"/>
              <a:t>Pinnekjøtt είναι ένα ιδιαίτερα αλατισμένο γεύμα. Συγκεκριμένα είναι πλευρό προβάτων που σερβίρεται παραδοσιακά την παραμονή των Χριστουγέννων. Σερβίρεται με πλιγούρι και με καλαμπόκι.</a:t>
            </a:r>
          </a:p>
        </p:txBody>
      </p:sp>
      <p:sp>
        <p:nvSpPr>
          <p:cNvPr id="13" name="TextBox 12">
            <a:extLst>
              <a:ext uri="{FF2B5EF4-FFF2-40B4-BE49-F238E27FC236}">
                <a16:creationId xmlns="" xmlns:a16="http://schemas.microsoft.com/office/drawing/2014/main" id="{4908BC36-47F7-40E3-9824-1554FCF9954E}"/>
              </a:ext>
            </a:extLst>
          </p:cNvPr>
          <p:cNvSpPr txBox="1"/>
          <p:nvPr/>
        </p:nvSpPr>
        <p:spPr>
          <a:xfrm>
            <a:off x="8772940" y="931253"/>
            <a:ext cx="1630017" cy="461665"/>
          </a:xfrm>
          <a:prstGeom prst="rect">
            <a:avLst/>
          </a:prstGeom>
          <a:noFill/>
        </p:spPr>
        <p:txBody>
          <a:bodyPr wrap="square">
            <a:spAutoFit/>
          </a:bodyPr>
          <a:lstStyle/>
          <a:p>
            <a:r>
              <a:rPr lang="en-US" sz="2400" b="1" dirty="0">
                <a:effectLst/>
              </a:rPr>
              <a:t>Rakfisk</a:t>
            </a:r>
            <a:endParaRPr lang="en-US" sz="2400" b="1" dirty="0"/>
          </a:p>
        </p:txBody>
      </p:sp>
      <p:pic>
        <p:nvPicPr>
          <p:cNvPr id="14" name="Picture 7" descr="Rakfisk Foodie Festival | Norway | The Aficionados">
            <a:extLst>
              <a:ext uri="{FF2B5EF4-FFF2-40B4-BE49-F238E27FC236}">
                <a16:creationId xmlns="" xmlns:a16="http://schemas.microsoft.com/office/drawing/2014/main" id="{296EF355-F73A-48E7-8572-8A305EFC5EAE}"/>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77200" y="1619239"/>
            <a:ext cx="3021496" cy="2433431"/>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02CBECAC-92E8-4746-9CC5-6C38F2CCE16C}"/>
              </a:ext>
            </a:extLst>
          </p:cNvPr>
          <p:cNvSpPr txBox="1"/>
          <p:nvPr/>
        </p:nvSpPr>
        <p:spPr>
          <a:xfrm>
            <a:off x="8077200" y="4314404"/>
            <a:ext cx="3544957" cy="2862322"/>
          </a:xfrm>
          <a:prstGeom prst="rect">
            <a:avLst/>
          </a:prstGeom>
          <a:noFill/>
        </p:spPr>
        <p:txBody>
          <a:bodyPr wrap="square">
            <a:spAutoFit/>
          </a:bodyPr>
          <a:lstStyle/>
          <a:p>
            <a:r>
              <a:rPr lang="el-GR" b="1" dirty="0">
                <a:effectLst/>
              </a:rPr>
              <a:t>Το Rakfisk είναι ζυμωμένα φιλέτα ψαριού και συγκεκριμένα πέστροφας γλυκού νερού. Είναι αλατισμένα, στρωμένα σε ξύλινα βαρέλια και καλυμμένα με κλαδιά ερυθρελάτης, ενώ πριν αφήνονται να ζυμωθούν για μήνες.    </a:t>
            </a:r>
            <a:r>
              <a:rPr lang="el-GR" dirty="0">
                <a:effectLst/>
              </a:rPr>
              <a:t/>
            </a:r>
            <a:br>
              <a:rPr lang="el-GR" dirty="0">
                <a:effectLst/>
              </a:rPr>
            </a:br>
            <a:endParaRPr lang="el-GR" dirty="0"/>
          </a:p>
        </p:txBody>
      </p:sp>
    </p:spTree>
    <p:extLst>
      <p:ext uri="{BB962C8B-B14F-4D97-AF65-F5344CB8AC3E}">
        <p14:creationId xmlns="" xmlns:p14="http://schemas.microsoft.com/office/powerpoint/2010/main" val="107564862"/>
      </p:ext>
    </p:extLst>
  </p:cSld>
  <p:clrMapOvr>
    <a:masterClrMapping/>
  </p:clrMapOvr>
</p:sld>
</file>

<file path=ppt/theme/theme1.xml><?xml version="1.0" encoding="utf-8"?>
<a:theme xmlns:a="http://schemas.openxmlformats.org/drawingml/2006/main" name="ΙΧΝΟΣ ΑΤΜΟΥ">
  <a:themeElements>
    <a:clrScheme name="ΙΧΝΟΣ ΑΤΜΟΥ">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ΙΧΝΟΣ ΑΤΜΟΥ">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ΧΝΟΣ ΑΤΜΟΥ">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TM04033937[[fn=ΙΧΝΟΣ ΑΤΜΟΥ]]</Template>
  <TotalTime>2204</TotalTime>
  <Words>803</Words>
  <Application>Microsoft Office PowerPoint</Application>
  <PresentationFormat>Προσαρμογή</PresentationFormat>
  <Paragraphs>40</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ΙΧΝΟΣ ΑΤΜΟΥ</vt:lpstr>
      <vt:lpstr>νορβηγια</vt:lpstr>
      <vt:lpstr>Η διαδρομη απο την Ελλaδα στην Νορβηγια.</vt:lpstr>
      <vt:lpstr>Αξιοθεατα τησ νορβηγιασ</vt:lpstr>
      <vt:lpstr>Πρωτεύουσα νορβηγιασ: Όσλο</vt:lpstr>
      <vt:lpstr>Bryggen,Μπεργκεν </vt:lpstr>
      <vt:lpstr>Geirangerfjord</vt:lpstr>
      <vt:lpstr> </vt:lpstr>
      <vt:lpstr>Πολεισ Trondheim, Ålesund και Tromsø​ </vt:lpstr>
      <vt:lpstr>Φαγητα τησ Νορβηγιασ </vt:lpstr>
      <vt:lpstr>Ποτα νορβηγιασ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νορβηγια</dc:title>
  <dc:creator>ΚΩΣΤΑΣ ΓΚΙΑΟΥΡΗΣ</dc:creator>
  <cp:lastModifiedBy>ΚΩΣΤΑΣ ΓΚΙΑΟΥΡΗΣ</cp:lastModifiedBy>
  <cp:revision>25</cp:revision>
  <dcterms:created xsi:type="dcterms:W3CDTF">2021-12-29T07:32:56Z</dcterms:created>
  <dcterms:modified xsi:type="dcterms:W3CDTF">2022-02-13T16:35:48Z</dcterms:modified>
</cp:coreProperties>
</file>