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D1A3D-4D93-49D9-AF87-5FF7A1BBD82A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28777-0C08-4E29-B1E9-AAEBC131678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8777-0C08-4E29-B1E9-AAEBC1316788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B16C-DC17-4EA7-BF8F-3BADA20861D5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2BE1624-F67E-469B-AAEB-2B41877A8E2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B16C-DC17-4EA7-BF8F-3BADA20861D5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1624-F67E-469B-AAEB-2B41877A8E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B16C-DC17-4EA7-BF8F-3BADA20861D5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1624-F67E-469B-AAEB-2B41877A8E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B16C-DC17-4EA7-BF8F-3BADA20861D5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1624-F67E-469B-AAEB-2B41877A8E2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B16C-DC17-4EA7-BF8F-3BADA20861D5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2BE1624-F67E-469B-AAEB-2B41877A8E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B16C-DC17-4EA7-BF8F-3BADA20861D5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1624-F67E-469B-AAEB-2B41877A8E2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B16C-DC17-4EA7-BF8F-3BADA20861D5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1624-F67E-469B-AAEB-2B41877A8E2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B16C-DC17-4EA7-BF8F-3BADA20861D5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1624-F67E-469B-AAEB-2B41877A8E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B16C-DC17-4EA7-BF8F-3BADA20861D5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1624-F67E-469B-AAEB-2B41877A8E2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B16C-DC17-4EA7-BF8F-3BADA20861D5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1624-F67E-469B-AAEB-2B41877A8E2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B16C-DC17-4EA7-BF8F-3BADA20861D5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2BE1624-F67E-469B-AAEB-2B41877A8E2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5BB16C-DC17-4EA7-BF8F-3BADA20861D5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2BE1624-F67E-469B-AAEB-2B41877A8E2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785786" y="1285860"/>
            <a:ext cx="7343804" cy="2281238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>
                <a:solidFill>
                  <a:schemeClr val="tx1"/>
                </a:solidFill>
              </a:rPr>
              <a:t>Η παραγωγή κάθε χώρας διακρίνεται σε τρεις τομείς: 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   1. Στον πρωτογενή τομέα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       2. Στον</a:t>
            </a:r>
            <a:r>
              <a:rPr lang="el-GR" dirty="0" smtClean="0">
                <a:solidFill>
                  <a:schemeClr val="tx1"/>
                </a:solidFill>
              </a:rPr>
              <a:t>  </a:t>
            </a:r>
            <a:r>
              <a:rPr lang="el-GR" b="1" dirty="0" smtClean="0">
                <a:solidFill>
                  <a:schemeClr val="tx1"/>
                </a:solidFill>
              </a:rPr>
              <a:t>δευτερογενή τομέα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3. Στον</a:t>
            </a:r>
            <a:r>
              <a:rPr lang="el-GR" dirty="0" smtClean="0">
                <a:solidFill>
                  <a:schemeClr val="tx1"/>
                </a:solidFill>
              </a:rPr>
              <a:t> </a:t>
            </a:r>
            <a:r>
              <a:rPr lang="el-GR" b="1" dirty="0" smtClean="0">
                <a:solidFill>
                  <a:schemeClr val="tx1"/>
                </a:solidFill>
              </a:rPr>
              <a:t>τριτογενή τομέα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>
            <a:normAutofit/>
          </a:bodyPr>
          <a:lstStyle/>
          <a:p>
            <a:r>
              <a:rPr lang="el-GR" sz="2800" b="1" u="sng" dirty="0">
                <a:solidFill>
                  <a:srgbClr val="FF0000"/>
                </a:solidFill>
              </a:rPr>
              <a:t>Οι τομείς παραγωγής της ευρωπαϊκής οικονομίας</a:t>
            </a:r>
            <a:endParaRPr lang="el-GR" sz="2800" u="sng" dirty="0">
              <a:solidFill>
                <a:srgbClr val="FF0000"/>
              </a:solidFill>
            </a:endParaRPr>
          </a:p>
        </p:txBody>
      </p:sp>
      <p:pic>
        <p:nvPicPr>
          <p:cNvPr id="11266" name="Picture 2" descr="img37.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86124"/>
            <a:ext cx="571504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86842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u="sng" dirty="0" smtClean="0">
                <a:solidFill>
                  <a:srgbClr val="FF0000"/>
                </a:solidFill>
              </a:rPr>
              <a:t>1.Πρωτογενής τομέας</a:t>
            </a:r>
            <a:r>
              <a:rPr lang="el-GR" b="1" dirty="0" smtClean="0">
                <a:solidFill>
                  <a:schemeClr val="tx1"/>
                </a:solidFill>
              </a:rPr>
              <a:t/>
            </a:r>
            <a:br>
              <a:rPr lang="el-GR" b="1" dirty="0" smtClean="0">
                <a:solidFill>
                  <a:schemeClr val="tx1"/>
                </a:solidFill>
              </a:rPr>
            </a:br>
            <a:r>
              <a:rPr lang="el-GR" sz="2200" b="1" dirty="0" smtClean="0">
                <a:solidFill>
                  <a:schemeClr val="tx1"/>
                </a:solidFill>
              </a:rPr>
              <a:t>Αφορά την παραλαβή αγαθών απευθείας από τη φύση όπως είναι:</a:t>
            </a:r>
            <a:br>
              <a:rPr lang="el-GR" sz="2200" b="1" dirty="0" smtClean="0">
                <a:solidFill>
                  <a:schemeClr val="tx1"/>
                </a:solidFill>
              </a:rPr>
            </a:br>
            <a:endParaRPr lang="el-GR" sz="2200" b="1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72442" cy="4572000"/>
          </a:xfrm>
        </p:spPr>
        <p:txBody>
          <a:bodyPr>
            <a:normAutofit fontScale="92500"/>
          </a:bodyPr>
          <a:lstStyle/>
          <a:p>
            <a:endParaRPr lang="el-GR" sz="1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1800" b="1" dirty="0" smtClean="0">
                <a:solidFill>
                  <a:srgbClr val="FF0000"/>
                </a:solidFill>
              </a:rPr>
              <a:t>                                                             </a:t>
            </a:r>
            <a:r>
              <a:rPr lang="el-GR" sz="1800" b="1" u="sng" dirty="0" smtClean="0">
                <a:solidFill>
                  <a:srgbClr val="FF0000"/>
                </a:solidFill>
              </a:rPr>
              <a:t>η γεωργία </a:t>
            </a:r>
            <a:r>
              <a:rPr lang="el-GR" sz="1800" b="1" u="sng" dirty="0" smtClean="0"/>
              <a:t>(</a:t>
            </a:r>
            <a:r>
              <a:rPr lang="el-GR" sz="1800" b="1" dirty="0" smtClean="0"/>
              <a:t>φρούτα, καπνός, σιτηρά, λαχανικά)    </a:t>
            </a:r>
          </a:p>
          <a:p>
            <a:endParaRPr lang="el-GR" sz="2000" b="1" u="sng" dirty="0" smtClean="0"/>
          </a:p>
          <a:p>
            <a:endParaRPr lang="el-GR" sz="2000" b="1" u="sng" dirty="0"/>
          </a:p>
          <a:p>
            <a:endParaRPr lang="el-GR" sz="2000" b="1" u="sng" dirty="0" smtClean="0"/>
          </a:p>
          <a:p>
            <a:pPr>
              <a:buNone/>
            </a:pPr>
            <a:r>
              <a:rPr lang="el-GR" sz="1800" b="1" dirty="0" smtClean="0">
                <a:solidFill>
                  <a:srgbClr val="FF0000"/>
                </a:solidFill>
              </a:rPr>
              <a:t>                                                             </a:t>
            </a:r>
            <a:r>
              <a:rPr lang="el-GR" sz="1800" b="1" u="sng" dirty="0" smtClean="0">
                <a:solidFill>
                  <a:srgbClr val="FF0000"/>
                </a:solidFill>
              </a:rPr>
              <a:t>η κτηνοτροφία </a:t>
            </a:r>
            <a:r>
              <a:rPr lang="el-GR" sz="1800" b="1" u="sng" dirty="0" smtClean="0"/>
              <a:t>(κρέας, μαλλί, αυγά, μετάξι)</a:t>
            </a:r>
          </a:p>
          <a:p>
            <a:endParaRPr lang="el-GR" sz="1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sz="1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sz="1800" b="1" u="sng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1800" b="1" dirty="0" smtClean="0">
                <a:solidFill>
                  <a:srgbClr val="FF0000"/>
                </a:solidFill>
              </a:rPr>
              <a:t>                                                              </a:t>
            </a:r>
            <a:r>
              <a:rPr lang="el-GR" sz="1800" b="1" u="sng" dirty="0" smtClean="0">
                <a:solidFill>
                  <a:srgbClr val="FF0000"/>
                </a:solidFill>
              </a:rPr>
              <a:t>η αλιεία </a:t>
            </a:r>
            <a:r>
              <a:rPr lang="el-GR" sz="1800" b="1" u="sng" dirty="0" smtClean="0"/>
              <a:t>(ψάρια, σφουγγάρια, φύκια, όστρακα)</a:t>
            </a:r>
            <a:r>
              <a:rPr lang="el-GR" sz="1800" u="sng" dirty="0" smtClean="0"/>
              <a:t> </a:t>
            </a:r>
          </a:p>
          <a:p>
            <a:pPr>
              <a:buNone/>
            </a:pPr>
            <a:endParaRPr lang="el-GR" sz="18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sz="1800" b="1" u="sng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1800" b="1" u="sng" dirty="0" smtClean="0">
                <a:solidFill>
                  <a:srgbClr val="FF0000"/>
                </a:solidFill>
              </a:rPr>
              <a:t>                                                    </a:t>
            </a:r>
            <a:r>
              <a:rPr lang="el-GR" sz="1800" b="1" dirty="0" smtClean="0">
                <a:solidFill>
                  <a:srgbClr val="FF0000"/>
                </a:solidFill>
              </a:rPr>
              <a:t>         </a:t>
            </a:r>
            <a:r>
              <a:rPr lang="el-GR" sz="1800" b="1" u="sng" dirty="0" smtClean="0">
                <a:solidFill>
                  <a:srgbClr val="FF0000"/>
                </a:solidFill>
              </a:rPr>
              <a:t>και </a:t>
            </a:r>
            <a:r>
              <a:rPr lang="el-GR" sz="1800" b="1" u="sng" dirty="0">
                <a:solidFill>
                  <a:srgbClr val="FF0000"/>
                </a:solidFill>
              </a:rPr>
              <a:t>η </a:t>
            </a:r>
            <a:r>
              <a:rPr lang="el-GR" sz="1800" b="1" u="sng" dirty="0" smtClean="0">
                <a:solidFill>
                  <a:srgbClr val="FF0000"/>
                </a:solidFill>
              </a:rPr>
              <a:t>δασοκομία </a:t>
            </a:r>
            <a:r>
              <a:rPr lang="el-GR" sz="1800" b="1" u="sng" dirty="0" smtClean="0"/>
              <a:t>(ξύλα, μέλι, βότανα, φυτά)</a:t>
            </a:r>
          </a:p>
          <a:p>
            <a:pPr>
              <a:buNone/>
            </a:pPr>
            <a:endParaRPr lang="el-GR" b="1" u="sng" dirty="0"/>
          </a:p>
        </p:txBody>
      </p:sp>
      <p:pic>
        <p:nvPicPr>
          <p:cNvPr id="4" name="3 - Εικόνα" descr="klimaktiriaka_frou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736"/>
            <a:ext cx="2643206" cy="1428760"/>
          </a:xfrm>
          <a:prstGeom prst="rect">
            <a:avLst/>
          </a:prstGeom>
        </p:spPr>
      </p:pic>
      <p:pic>
        <p:nvPicPr>
          <p:cNvPr id="5" name="4 - Εικόνα" descr="14688374_Food-Meat-Labels.JPEG-026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000372"/>
            <a:ext cx="1457949" cy="857256"/>
          </a:xfrm>
          <a:prstGeom prst="rect">
            <a:avLst/>
          </a:prstGeom>
        </p:spPr>
      </p:pic>
      <p:pic>
        <p:nvPicPr>
          <p:cNvPr id="6" name="5 - Εικόνα" descr="αρχείο λήψης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3000373"/>
            <a:ext cx="1643073" cy="928694"/>
          </a:xfrm>
          <a:prstGeom prst="rect">
            <a:avLst/>
          </a:prstGeom>
        </p:spPr>
      </p:pic>
      <p:pic>
        <p:nvPicPr>
          <p:cNvPr id="7" name="6 - Εικόνα" descr="img_5548a492e9cd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4000504"/>
            <a:ext cx="1385346" cy="995017"/>
          </a:xfrm>
          <a:prstGeom prst="rect">
            <a:avLst/>
          </a:prstGeom>
        </p:spPr>
      </p:pic>
      <p:pic>
        <p:nvPicPr>
          <p:cNvPr id="8" name="7 - Εικόνα" descr="tetrapengu_3154546.jpg"/>
          <p:cNvPicPr>
            <a:picLocks noChangeAspect="1"/>
          </p:cNvPicPr>
          <p:nvPr/>
        </p:nvPicPr>
        <p:blipFill>
          <a:blip r:embed="rId6"/>
          <a:srcRect t="13042" b="17392"/>
          <a:stretch>
            <a:fillRect/>
          </a:stretch>
        </p:blipFill>
        <p:spPr>
          <a:xfrm>
            <a:off x="642910" y="4071942"/>
            <a:ext cx="1357302" cy="944222"/>
          </a:xfrm>
          <a:prstGeom prst="rect">
            <a:avLst/>
          </a:prstGeom>
        </p:spPr>
      </p:pic>
      <p:pic>
        <p:nvPicPr>
          <p:cNvPr id="9" name="8 - Εικόνα" descr="WOODS_PROSFORA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3" y="5143512"/>
            <a:ext cx="1785950" cy="1357322"/>
          </a:xfrm>
          <a:prstGeom prst="rect">
            <a:avLst/>
          </a:prstGeom>
        </p:spPr>
      </p:pic>
      <p:pic>
        <p:nvPicPr>
          <p:cNvPr id="10" name="9 - Εικόνα" descr="shutterstock_888796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5286388"/>
            <a:ext cx="1357322" cy="920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58246" cy="171451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u="sng" dirty="0" smtClean="0">
                <a:solidFill>
                  <a:srgbClr val="FF0000"/>
                </a:solidFill>
              </a:rPr>
              <a:t>2.Δευτερογενής τομέας</a:t>
            </a:r>
            <a:r>
              <a:rPr lang="el-GR" b="1" dirty="0" smtClean="0">
                <a:solidFill>
                  <a:schemeClr val="tx1"/>
                </a:solidFill>
              </a:rPr>
              <a:t/>
            </a:r>
            <a:br>
              <a:rPr lang="el-GR" b="1" dirty="0" smtClean="0">
                <a:solidFill>
                  <a:schemeClr val="tx1"/>
                </a:solidFill>
              </a:rPr>
            </a:br>
            <a:r>
              <a:rPr lang="el-GR" sz="2200" b="1" dirty="0" smtClean="0">
                <a:solidFill>
                  <a:schemeClr val="tx1"/>
                </a:solidFill>
              </a:rPr>
              <a:t>Αφορά  </a:t>
            </a:r>
            <a:r>
              <a:rPr lang="el-GR" sz="2200" b="1" dirty="0">
                <a:solidFill>
                  <a:schemeClr val="tx1"/>
                </a:solidFill>
              </a:rPr>
              <a:t>την παραγωγή αγαθών τα οποία προέρχονται από τη μεταποίηση προϊόντων του πρωτογενούς τομέα </a:t>
            </a:r>
            <a:r>
              <a:rPr lang="el-GR" sz="2200" b="1" dirty="0" smtClean="0">
                <a:solidFill>
                  <a:schemeClr val="tx1"/>
                </a:solidFill>
              </a:rPr>
              <a:t>όπως π.χ.: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4000505"/>
            <a:ext cx="8072494" cy="2000264"/>
          </a:xfrm>
        </p:spPr>
        <p:txBody>
          <a:bodyPr>
            <a:normAutofit fontScale="92500"/>
          </a:bodyPr>
          <a:lstStyle/>
          <a:p>
            <a:r>
              <a:rPr lang="el-GR" sz="2200" b="1" dirty="0"/>
              <a:t>το καθαρό μέταλλο που παίρνουμε από μετάλλευμα</a:t>
            </a:r>
            <a:r>
              <a:rPr lang="el-GR" sz="2200" b="1" dirty="0" smtClean="0"/>
              <a:t>,</a:t>
            </a:r>
          </a:p>
          <a:p>
            <a:r>
              <a:rPr lang="el-GR" sz="2200" b="1" dirty="0" smtClean="0"/>
              <a:t> το </a:t>
            </a:r>
            <a:r>
              <a:rPr lang="el-GR" sz="2200" b="1" dirty="0"/>
              <a:t>τυρί ή το γιαούρτι που φτιάχνουμε από το </a:t>
            </a:r>
            <a:r>
              <a:rPr lang="el-GR" sz="2200" b="1" dirty="0" smtClean="0"/>
              <a:t>γάλα,</a:t>
            </a:r>
          </a:p>
          <a:p>
            <a:r>
              <a:rPr lang="el-GR" sz="2200" b="1" dirty="0" smtClean="0"/>
              <a:t>τα </a:t>
            </a:r>
            <a:r>
              <a:rPr lang="el-GR" sz="2200" b="1" dirty="0"/>
              <a:t>παπούτσια που κατασκευάζουμε από το δέρμα ζώων κ.ά. </a:t>
            </a:r>
            <a:endParaRPr lang="el-GR" sz="2200" b="1" dirty="0" smtClean="0"/>
          </a:p>
          <a:p>
            <a:r>
              <a:rPr lang="el-GR" sz="2200" b="1" dirty="0" smtClean="0"/>
              <a:t>Στον </a:t>
            </a:r>
            <a:r>
              <a:rPr lang="el-GR" sz="2200" b="1" dirty="0"/>
              <a:t>δευτερογενή τομέα </a:t>
            </a:r>
            <a:r>
              <a:rPr lang="el-GR" sz="2200" b="1" dirty="0" smtClean="0"/>
              <a:t>εντάσσονται</a:t>
            </a:r>
            <a:r>
              <a:rPr lang="el-GR" sz="2800" dirty="0" smtClean="0"/>
              <a:t> </a:t>
            </a:r>
            <a:r>
              <a:rPr lang="el-GR" sz="2200" b="1" u="sng" dirty="0">
                <a:solidFill>
                  <a:srgbClr val="FF0000"/>
                </a:solidFill>
              </a:rPr>
              <a:t>η </a:t>
            </a:r>
            <a:r>
              <a:rPr lang="el-GR" sz="2200" b="1" u="sng" dirty="0" smtClean="0">
                <a:solidFill>
                  <a:srgbClr val="FF0000"/>
                </a:solidFill>
              </a:rPr>
              <a:t>βιοτεχνία, </a:t>
            </a:r>
            <a:r>
              <a:rPr lang="el-GR" sz="2200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el-GR" sz="2200" b="1" u="sng" dirty="0" smtClean="0">
                <a:solidFill>
                  <a:srgbClr val="FF0000"/>
                </a:solidFill>
              </a:rPr>
              <a:t>η</a:t>
            </a:r>
            <a:r>
              <a:rPr lang="el-GR" sz="2200" u="sng" dirty="0" smtClean="0">
                <a:solidFill>
                  <a:srgbClr val="FF0000"/>
                </a:solidFill>
              </a:rPr>
              <a:t> </a:t>
            </a:r>
            <a:r>
              <a:rPr lang="el-GR" sz="2200" b="1" u="sng" dirty="0">
                <a:solidFill>
                  <a:srgbClr val="FF0000"/>
                </a:solidFill>
              </a:rPr>
              <a:t>βιομηχανία</a:t>
            </a:r>
            <a:r>
              <a:rPr lang="el-GR" sz="2200" dirty="0">
                <a:solidFill>
                  <a:srgbClr val="FF0000"/>
                </a:solidFill>
              </a:rPr>
              <a:t> </a:t>
            </a:r>
            <a:r>
              <a:rPr lang="el-GR" sz="2200" b="1" dirty="0" smtClean="0"/>
              <a:t>και</a:t>
            </a:r>
            <a:r>
              <a:rPr lang="el-GR" sz="2200" dirty="0" smtClean="0">
                <a:solidFill>
                  <a:srgbClr val="FF0000"/>
                </a:solidFill>
              </a:rPr>
              <a:t> </a:t>
            </a:r>
            <a:r>
              <a:rPr lang="el-GR" sz="2200" b="1" u="sng" dirty="0" smtClean="0">
                <a:solidFill>
                  <a:srgbClr val="FF0000"/>
                </a:solidFill>
              </a:rPr>
              <a:t>οι κατασκευές</a:t>
            </a:r>
            <a:r>
              <a:rPr lang="el-GR" sz="2200" b="1" dirty="0" smtClean="0">
                <a:solidFill>
                  <a:srgbClr val="FF0000"/>
                </a:solidFill>
              </a:rPr>
              <a:t>.</a:t>
            </a:r>
            <a:endParaRPr lang="el-GR" sz="2200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9004" t="24005" r="41989" b="51991"/>
          <a:stretch>
            <a:fillRect/>
          </a:stretch>
        </p:blipFill>
        <p:spPr bwMode="auto">
          <a:xfrm>
            <a:off x="785786" y="1928802"/>
            <a:ext cx="445773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- Εικόνα" descr="photon20774f518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000240"/>
            <a:ext cx="264320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u="sng" dirty="0" smtClean="0">
                <a:solidFill>
                  <a:srgbClr val="FF0000"/>
                </a:solidFill>
              </a:rPr>
              <a:t>3.Τριτογενής τομέας</a:t>
            </a:r>
            <a:r>
              <a:rPr lang="el-GR" b="1" dirty="0" smtClean="0">
                <a:solidFill>
                  <a:schemeClr val="tx1"/>
                </a:solidFill>
              </a:rPr>
              <a:t/>
            </a:r>
            <a:br>
              <a:rPr lang="el-GR" b="1" dirty="0" smtClean="0">
                <a:solidFill>
                  <a:schemeClr val="tx1"/>
                </a:solidFill>
              </a:rPr>
            </a:br>
            <a:r>
              <a:rPr lang="el-GR" sz="2200" b="1" dirty="0">
                <a:solidFill>
                  <a:schemeClr val="tx1"/>
                </a:solidFill>
              </a:rPr>
              <a:t>δε συνδέεται με την παραγωγή υλικών αγαθών ή προϊόντων, αλλά αφορά την εξυπηρέτηση αναγκών του </a:t>
            </a:r>
            <a:r>
              <a:rPr lang="el-GR" sz="2200" b="1" dirty="0" smtClean="0">
                <a:solidFill>
                  <a:schemeClr val="tx1"/>
                </a:solidFill>
              </a:rPr>
              <a:t>ανθρώπου όπως:</a:t>
            </a:r>
            <a:endParaRPr lang="el-GR" sz="2200" b="1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00100" y="4714884"/>
            <a:ext cx="6215106" cy="1928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b="1" u="sng" dirty="0" smtClean="0"/>
              <a:t>Σ</a:t>
            </a:r>
            <a:r>
              <a:rPr lang="el-GR" sz="1400" b="1" u="sng" dirty="0"/>
              <a:t>' αυτόν τον τομέα εντάσσονται </a:t>
            </a:r>
            <a:endParaRPr lang="el-GR" sz="1400" b="1" u="sng" dirty="0" smtClean="0"/>
          </a:p>
          <a:p>
            <a:r>
              <a:rPr lang="el-GR" sz="1400" b="1" u="sng" dirty="0" smtClean="0">
                <a:solidFill>
                  <a:srgbClr val="FF0000"/>
                </a:solidFill>
              </a:rPr>
              <a:t>το </a:t>
            </a:r>
            <a:r>
              <a:rPr lang="el-GR" sz="1400" b="1" u="sng" dirty="0">
                <a:solidFill>
                  <a:srgbClr val="FF0000"/>
                </a:solidFill>
              </a:rPr>
              <a:t>εμπόριο</a:t>
            </a:r>
            <a:r>
              <a:rPr lang="el-GR" sz="14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el-GR" sz="1400" dirty="0" smtClean="0">
                <a:solidFill>
                  <a:srgbClr val="FF0000"/>
                </a:solidFill>
              </a:rPr>
              <a:t> </a:t>
            </a:r>
            <a:r>
              <a:rPr lang="el-GR" sz="1400" b="1" u="sng" dirty="0">
                <a:solidFill>
                  <a:srgbClr val="FF0000"/>
                </a:solidFill>
              </a:rPr>
              <a:t>οι μεταφορές, </a:t>
            </a:r>
            <a:endParaRPr lang="el-GR" sz="1400" b="1" u="sng" dirty="0" smtClean="0">
              <a:solidFill>
                <a:srgbClr val="FF0000"/>
              </a:solidFill>
            </a:endParaRPr>
          </a:p>
          <a:p>
            <a:r>
              <a:rPr lang="el-GR" sz="1400" b="1" u="sng" dirty="0" smtClean="0">
                <a:solidFill>
                  <a:srgbClr val="FF0000"/>
                </a:solidFill>
              </a:rPr>
              <a:t>οι </a:t>
            </a:r>
            <a:r>
              <a:rPr lang="el-GR" sz="1400" b="1" u="sng" dirty="0">
                <a:solidFill>
                  <a:srgbClr val="FF0000"/>
                </a:solidFill>
              </a:rPr>
              <a:t>επικοινωνίες, </a:t>
            </a:r>
            <a:endParaRPr lang="el-GR" sz="1400" b="1" u="sng" dirty="0" smtClean="0">
              <a:solidFill>
                <a:srgbClr val="FF0000"/>
              </a:solidFill>
            </a:endParaRPr>
          </a:p>
          <a:p>
            <a:r>
              <a:rPr lang="el-GR" sz="1400" b="1" u="sng" dirty="0" smtClean="0">
                <a:solidFill>
                  <a:srgbClr val="FF0000"/>
                </a:solidFill>
              </a:rPr>
              <a:t>οι </a:t>
            </a:r>
            <a:r>
              <a:rPr lang="el-GR" sz="1400" b="1" u="sng" dirty="0">
                <a:solidFill>
                  <a:srgbClr val="FF0000"/>
                </a:solidFill>
              </a:rPr>
              <a:t>τραπεζικές συναλλαγές, </a:t>
            </a:r>
            <a:endParaRPr lang="el-GR" sz="1400" b="1" u="sng" dirty="0" smtClean="0">
              <a:solidFill>
                <a:srgbClr val="FF0000"/>
              </a:solidFill>
            </a:endParaRPr>
          </a:p>
          <a:p>
            <a:r>
              <a:rPr lang="el-GR" sz="1400" b="1" u="sng" dirty="0" smtClean="0">
                <a:solidFill>
                  <a:srgbClr val="FF0000"/>
                </a:solidFill>
              </a:rPr>
              <a:t>ο </a:t>
            </a:r>
            <a:r>
              <a:rPr lang="el-GR" sz="1400" b="1" u="sng" dirty="0">
                <a:solidFill>
                  <a:srgbClr val="FF0000"/>
                </a:solidFill>
              </a:rPr>
              <a:t>τουρισμός, </a:t>
            </a:r>
            <a:endParaRPr lang="el-GR" sz="1400" b="1" u="sng" dirty="0" smtClean="0">
              <a:solidFill>
                <a:srgbClr val="FF0000"/>
              </a:solidFill>
            </a:endParaRPr>
          </a:p>
          <a:p>
            <a:r>
              <a:rPr lang="el-GR" sz="1400" b="1" u="sng" dirty="0" smtClean="0">
                <a:solidFill>
                  <a:srgbClr val="FF0000"/>
                </a:solidFill>
              </a:rPr>
              <a:t>καθώς </a:t>
            </a:r>
            <a:r>
              <a:rPr lang="el-GR" sz="1400" b="1" u="sng" dirty="0">
                <a:solidFill>
                  <a:srgbClr val="FF0000"/>
                </a:solidFill>
              </a:rPr>
              <a:t>και η κρατική </a:t>
            </a:r>
            <a:r>
              <a:rPr lang="el-GR" sz="1400" b="1" u="sng" dirty="0" smtClean="0">
                <a:solidFill>
                  <a:srgbClr val="FF0000"/>
                </a:solidFill>
              </a:rPr>
              <a:t>μέριμνα(υγεία, εκπαίδευση).</a:t>
            </a:r>
            <a:endParaRPr lang="el-GR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3661" t="24590" r="43647" b="31694"/>
          <a:stretch>
            <a:fillRect/>
          </a:stretch>
        </p:blipFill>
        <p:spPr bwMode="auto">
          <a:xfrm>
            <a:off x="1142976" y="1500174"/>
            <a:ext cx="650085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88</TotalTime>
  <Words>132</Words>
  <Application>Microsoft Office PowerPoint</Application>
  <PresentationFormat>Προβολή στην οθόνη (4:3)</PresentationFormat>
  <Paragraphs>34</Paragraphs>
  <Slides>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Δικαιοσύνη</vt:lpstr>
      <vt:lpstr>Οι τομείς παραγωγής της ευρωπαϊκής οικονομίας</vt:lpstr>
      <vt:lpstr> 1.Πρωτογενής τομέας Αφορά την παραλαβή αγαθών απευθείας από τη φύση όπως είναι: </vt:lpstr>
      <vt:lpstr>      2.Δευτερογενής τομέας Αφορά  την παραγωγή αγαθών τα οποία προέρχονται από τη μεταποίηση προϊόντων του πρωτογενούς τομέα όπως π.χ.: </vt:lpstr>
      <vt:lpstr>3.Τριτογενής τομέας δε συνδέεται με την παραγωγή υλικών αγαθών ή προϊόντων, αλλά αφορά την εξυπηρέτηση αναγκών του ανθρώπου όπως: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τομείς παραγωγής της ευρωπαϊκής οικονομίας</dc:title>
  <dc:creator>User</dc:creator>
  <cp:lastModifiedBy>User</cp:lastModifiedBy>
  <cp:revision>16</cp:revision>
  <dcterms:created xsi:type="dcterms:W3CDTF">2020-05-30T11:02:31Z</dcterms:created>
  <dcterms:modified xsi:type="dcterms:W3CDTF">2020-06-02T16:28:01Z</dcterms:modified>
</cp:coreProperties>
</file>