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0" r:id="rId3"/>
    <p:sldId id="261" r:id="rId4"/>
    <p:sldId id="272" r:id="rId5"/>
    <p:sldId id="273" r:id="rId6"/>
    <p:sldId id="274" r:id="rId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3"/>
  <p:clrMru>
    <a:srgbClr val="CCFF99"/>
    <a:srgbClr val="FFFF66"/>
    <a:srgbClr val="99CC00"/>
    <a:srgbClr val="FF9900"/>
    <a:srgbClr val="008000"/>
    <a:srgbClr val="006600"/>
    <a:srgbClr val="00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6C021D-B888-4AD1-91AA-CA5554E54B62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21CBD-94E2-4C1F-BD8D-27265C67C4A2}" type="slidenum">
              <a:rPr lang="el-GR"/>
              <a:pPr/>
              <a:t>1</a:t>
            </a:fld>
            <a:endParaRPr lang="el-GR"/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6DD4F57F-419A-403E-85D8-EB85E31659BE}" type="slidenum">
              <a:rPr lang="el-GR" sz="1200"/>
              <a:pPr algn="r"/>
              <a:t>1</a:t>
            </a:fld>
            <a:endParaRPr lang="el-GR" sz="120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A0266-BCE9-4B48-8C94-F1222D79BF6B}" type="slidenum">
              <a:rPr lang="el-GR"/>
              <a:pPr/>
              <a:t>2</a:t>
            </a:fld>
            <a:endParaRPr lang="el-GR"/>
          </a:p>
        </p:txBody>
      </p:sp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09784F21-A20C-42DC-80F8-F6B0EA1BF7CB}" type="slidenum">
              <a:rPr lang="el-GR" sz="1200"/>
              <a:pPr algn="r"/>
              <a:t>2</a:t>
            </a:fld>
            <a:endParaRPr lang="el-GR" sz="120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09DDA-D85B-44D0-9447-E45C033B942B}" type="slidenum">
              <a:rPr lang="el-GR"/>
              <a:pPr/>
              <a:t>3</a:t>
            </a:fld>
            <a:endParaRPr lang="el-GR"/>
          </a:p>
        </p:txBody>
      </p:sp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3C18392A-E050-495D-AD6F-E87590F7A3C9}" type="slidenum">
              <a:rPr lang="el-GR" sz="1200"/>
              <a:pPr algn="r"/>
              <a:t>3</a:t>
            </a:fld>
            <a:endParaRPr lang="el-GR" sz="120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7FE15-C286-4022-BB83-DD8B08D15E0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D32A9-EC25-4639-A2A4-1BA6D76B605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ED5AD-1540-462F-A7EB-095110E6BA8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FDA47-2861-43B4-B308-836CE2A5CD8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211D7-BFAC-4D64-8F90-FEFD30BAF22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81D22-8FB4-429B-9EA7-56F2669AD42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E907E-FF8C-4DF0-B50A-967978FEBF1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D73B0-C972-462A-B807-72877C74CB8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349CF-2885-4934-8223-BBAD6200FE5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A9AB8-E250-4A77-B2B3-7C74610C30B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17F01-B92C-4F7C-9DFD-80D87F3D16B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7767CD-86D9-4C93-A82A-E5A963B3E7F6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r>
              <a:rPr lang="en-US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KYTTA</a:t>
            </a:r>
            <a:r>
              <a:rPr lang="el-GR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Ρ</a:t>
            </a:r>
            <a:r>
              <a:rPr lang="en-US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O: </a:t>
            </a:r>
            <a:r>
              <a:rPr lang="el-GR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ΜΟΝΑΔΑ ΤΗΣ ΖΩΗΣ</a:t>
            </a:r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34925" y="404813"/>
            <a:ext cx="37449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tabLst>
                <a:tab pos="625475" algn="l"/>
                <a:tab pos="1431925" algn="l"/>
              </a:tabLst>
            </a:pPr>
            <a:r>
              <a:rPr lang="el-GR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</a:t>
            </a:r>
          </a:p>
          <a:p>
            <a:pPr marL="182563" indent="-182563">
              <a:spcBef>
                <a:spcPct val="20000"/>
              </a:spcBef>
              <a:tabLst>
                <a:tab pos="625475" algn="l"/>
                <a:tab pos="1431925" algn="l"/>
              </a:tabLst>
            </a:pPr>
            <a:endParaRPr lang="el-GR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182563" indent="-182563">
              <a:spcBef>
                <a:spcPct val="20000"/>
              </a:spcBef>
              <a:tabLst>
                <a:tab pos="625475" algn="l"/>
                <a:tab pos="1431925" algn="l"/>
              </a:tabLst>
            </a:pPr>
            <a:r>
              <a:rPr lang="el-GR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ΚΥΤΤΑΡΟ </a:t>
            </a:r>
          </a:p>
          <a:p>
            <a:pPr marL="182563" indent="-182563">
              <a:spcBef>
                <a:spcPct val="20000"/>
              </a:spcBef>
              <a:tabLst>
                <a:tab pos="625475" algn="l"/>
                <a:tab pos="1431925" algn="l"/>
              </a:tabLst>
            </a:pPr>
            <a:endParaRPr lang="en-US" sz="800" b="1" u="sng">
              <a:solidFill>
                <a:srgbClr val="FF3300"/>
              </a:solidFill>
              <a:latin typeface="Verdana" pitchFamily="34" charset="0"/>
            </a:endParaRPr>
          </a:p>
          <a:p>
            <a:pPr marL="625475" lvl="1" indent="-263525">
              <a:spcBef>
                <a:spcPct val="20000"/>
              </a:spcBef>
              <a:tabLst>
                <a:tab pos="625475" algn="l"/>
                <a:tab pos="1431925" algn="l"/>
              </a:tabLst>
            </a:pPr>
            <a:r>
              <a:rPr lang="el-GR" sz="1600" b="1"/>
              <a:t>    Είναι η  </a:t>
            </a: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μικρότερη μονάδα</a:t>
            </a:r>
            <a:r>
              <a:rPr lang="el-GR" sz="1600" b="1"/>
              <a:t> που </a:t>
            </a:r>
            <a:r>
              <a:rPr lang="el-GR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εμφανίζει τα χαρακτηριστικά της ζωής</a:t>
            </a:r>
            <a:r>
              <a:rPr lang="el-GR" sz="1600" b="1"/>
              <a:t> (τρέφεται, αναπαράγεται, αναπνέει κ.ά)  </a:t>
            </a:r>
          </a:p>
          <a:p>
            <a:pPr marL="976313" lvl="2" indent="-171450">
              <a:tabLst>
                <a:tab pos="625475" algn="l"/>
                <a:tab pos="1431925" algn="l"/>
              </a:tabLst>
            </a:pPr>
            <a:endParaRPr lang="el-GR" b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76313" lvl="2" indent="-171450">
              <a:buFont typeface="Wingdings" pitchFamily="2" charset="2"/>
              <a:buChar char="v"/>
              <a:tabLst>
                <a:tab pos="625475" algn="l"/>
                <a:tab pos="1431925" algn="l"/>
              </a:tabLst>
            </a:pPr>
            <a:r>
              <a:rPr lang="el-GR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Μονοκύτταροι οργανισμοί</a:t>
            </a:r>
            <a:r>
              <a:rPr lang="el-GR" b="1"/>
              <a:t> αποτελούνται από </a:t>
            </a:r>
            <a:endParaRPr lang="en-US" b="1"/>
          </a:p>
          <a:p>
            <a:pPr marL="976313" lvl="2" indent="-171450">
              <a:buFont typeface="Wingdings" pitchFamily="2" charset="2"/>
              <a:buNone/>
              <a:tabLst>
                <a:tab pos="625475" algn="l"/>
                <a:tab pos="1431925" algn="l"/>
              </a:tabLst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l-GR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ένα κύτταρο</a:t>
            </a:r>
            <a:r>
              <a:rPr lang="el-GR" b="1">
                <a:solidFill>
                  <a:srgbClr val="FF3300"/>
                </a:solidFill>
              </a:rPr>
              <a:t> </a:t>
            </a:r>
          </a:p>
          <a:p>
            <a:pPr marL="1384300" lvl="3" indent="-228600">
              <a:tabLst>
                <a:tab pos="625475" algn="l"/>
                <a:tab pos="1431925" algn="l"/>
              </a:tabLst>
            </a:pPr>
            <a:r>
              <a:rPr lang="el-GR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Π.χ Αμοιβάδα</a:t>
            </a:r>
          </a:p>
          <a:p>
            <a:pPr marL="1384300" lvl="3" indent="-228600">
              <a:tabLst>
                <a:tab pos="625475" algn="l"/>
                <a:tab pos="1431925" algn="l"/>
              </a:tabLst>
            </a:pPr>
            <a:endParaRPr lang="el-GR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84300" lvl="3" indent="-228600">
              <a:buFont typeface="Wingdings" pitchFamily="2" charset="2"/>
              <a:buChar char="v"/>
              <a:tabLst>
                <a:tab pos="625475" algn="l"/>
                <a:tab pos="1431925" algn="l"/>
              </a:tabLst>
            </a:pPr>
            <a:r>
              <a:rPr lang="el-GR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Πολυκύτταροι οργανισμοί</a:t>
            </a:r>
            <a:r>
              <a:rPr lang="el-GR" sz="1600" b="1"/>
              <a:t> αποτελούνται από </a:t>
            </a:r>
            <a:r>
              <a:rPr lang="el-GR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πολλά κύτταρα</a:t>
            </a:r>
            <a:r>
              <a:rPr lang="el-GR" b="1">
                <a:solidFill>
                  <a:srgbClr val="FF3300"/>
                </a:solidFill>
              </a:rPr>
              <a:t> </a:t>
            </a:r>
          </a:p>
          <a:p>
            <a:pPr marL="1384300" lvl="3" indent="-228600">
              <a:tabLst>
                <a:tab pos="625475" algn="l"/>
                <a:tab pos="1431925" algn="l"/>
              </a:tabLst>
            </a:pP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Π.χ. Φυτά  , ζώα</a:t>
            </a:r>
            <a:r>
              <a:rPr lang="el-GR" sz="1600" b="1"/>
              <a:t> </a:t>
            </a:r>
          </a:p>
          <a:p>
            <a:pPr marL="1384300" lvl="3" indent="-228600">
              <a:spcBef>
                <a:spcPct val="20000"/>
              </a:spcBef>
              <a:tabLst>
                <a:tab pos="625475" algn="l"/>
                <a:tab pos="1431925" algn="l"/>
              </a:tabLst>
            </a:pPr>
            <a:endParaRPr lang="el-GR" sz="1600" b="1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33131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2627313" y="2492375"/>
            <a:ext cx="1800225" cy="101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437063"/>
            <a:ext cx="33131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059113" y="5013325"/>
            <a:ext cx="13684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8"/>
            <a:ext cx="9144000" cy="404812"/>
          </a:xfrm>
        </p:spPr>
        <p:txBody>
          <a:bodyPr/>
          <a:lstStyle/>
          <a:p>
            <a:r>
              <a:rPr lang="el-GR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ΤΑ ΚΥΤΤΑΡΑ ΔΙΑΦΕΡΟΥΝ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4925" y="865188"/>
            <a:ext cx="331311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tabLst>
                <a:tab pos="625475" algn="l"/>
                <a:tab pos="1431925" algn="l"/>
              </a:tabLst>
            </a:pPr>
            <a:endParaRPr lang="en-US" sz="800" b="1">
              <a:latin typeface="Verdana" pitchFamily="34" charset="0"/>
            </a:endParaRPr>
          </a:p>
          <a:p>
            <a:pPr marL="625475" lvl="1" indent="-263525">
              <a:spcBef>
                <a:spcPct val="20000"/>
              </a:spcBef>
              <a:buFontTx/>
              <a:buBlip>
                <a:blip r:embed="rId3"/>
              </a:buBlip>
              <a:tabLst>
                <a:tab pos="625475" algn="l"/>
                <a:tab pos="1431925" algn="l"/>
              </a:tabLst>
            </a:pPr>
            <a:endParaRPr lang="el-GR" sz="1600" b="1">
              <a:latin typeface="Verdana" pitchFamily="34" charset="0"/>
            </a:endParaRPr>
          </a:p>
          <a:p>
            <a:pPr marL="976313" lvl="2" indent="-171450">
              <a:spcBef>
                <a:spcPct val="20000"/>
              </a:spcBef>
              <a:buFontTx/>
              <a:buBlip>
                <a:blip r:embed="rId4"/>
              </a:buBlip>
              <a:tabLst>
                <a:tab pos="625475" algn="l"/>
                <a:tab pos="1431925" algn="l"/>
              </a:tabLst>
            </a:pPr>
            <a:r>
              <a:rPr lang="el-GR" sz="1600" b="1">
                <a:latin typeface="Verdana" pitchFamily="34" charset="0"/>
              </a:rPr>
              <a:t>Στο </a:t>
            </a: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σχήμα</a:t>
            </a:r>
          </a:p>
          <a:p>
            <a:pPr marL="976313" lvl="2" indent="-171450">
              <a:spcBef>
                <a:spcPct val="20000"/>
              </a:spcBef>
              <a:tabLst>
                <a:tab pos="625475" algn="l"/>
                <a:tab pos="1431925" algn="l"/>
              </a:tabLst>
            </a:pPr>
            <a:r>
              <a:rPr lang="el-GR" sz="800" b="1">
                <a:latin typeface="Verdana" pitchFamily="34" charset="0"/>
              </a:rPr>
              <a:t>  </a:t>
            </a:r>
          </a:p>
          <a:p>
            <a:pPr marL="976313" lvl="2" indent="-171450">
              <a:spcBef>
                <a:spcPct val="20000"/>
              </a:spcBef>
              <a:buFontTx/>
              <a:buBlip>
                <a:blip r:embed="rId4"/>
              </a:buBlip>
              <a:tabLst>
                <a:tab pos="625475" algn="l"/>
                <a:tab pos="1431925" algn="l"/>
              </a:tabLst>
            </a:pPr>
            <a:r>
              <a:rPr lang="el-GR" sz="1600" b="1">
                <a:latin typeface="Verdana" pitchFamily="34" charset="0"/>
              </a:rPr>
              <a:t>Στο </a:t>
            </a: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μέγεθος</a:t>
            </a:r>
          </a:p>
          <a:p>
            <a:pPr marL="976313" lvl="2" indent="-171450">
              <a:spcBef>
                <a:spcPct val="20000"/>
              </a:spcBef>
              <a:tabLst>
                <a:tab pos="625475" algn="l"/>
                <a:tab pos="1431925" algn="l"/>
              </a:tabLst>
            </a:pPr>
            <a:r>
              <a:rPr lang="el-GR" sz="800" b="1">
                <a:latin typeface="Verdana" pitchFamily="34" charset="0"/>
              </a:rPr>
              <a:t> </a:t>
            </a:r>
          </a:p>
          <a:p>
            <a:pPr marL="976313" lvl="2" indent="-171450">
              <a:spcBef>
                <a:spcPct val="20000"/>
              </a:spcBef>
              <a:buFontTx/>
              <a:buBlip>
                <a:blip r:embed="rId4"/>
              </a:buBlip>
              <a:tabLst>
                <a:tab pos="625475" algn="l"/>
                <a:tab pos="1431925" algn="l"/>
              </a:tabLst>
            </a:pPr>
            <a:r>
              <a:rPr lang="el-GR" sz="1600" b="1">
                <a:latin typeface="Verdana" pitchFamily="34" charset="0"/>
              </a:rPr>
              <a:t>Σε ορισμένες </a:t>
            </a: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λειτουργίες </a:t>
            </a:r>
          </a:p>
          <a:p>
            <a:pPr marL="976313" lvl="2" indent="-171450">
              <a:spcBef>
                <a:spcPct val="20000"/>
              </a:spcBef>
              <a:tabLst>
                <a:tab pos="625475" algn="l"/>
                <a:tab pos="1431925" algn="l"/>
              </a:tabLst>
            </a:pPr>
            <a:endParaRPr lang="el-GR" sz="800" b="1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836613"/>
            <a:ext cx="29146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3429000"/>
            <a:ext cx="22574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3573463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348038" y="2565400"/>
            <a:ext cx="244951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Νευρικό κύτταρο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692275" y="5805488"/>
            <a:ext cx="244951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Ερυθρά αιμοσφαίρια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364163" y="5661025"/>
            <a:ext cx="244951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Ωάριο-Σπερματοζωάριο</a:t>
            </a: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/>
          <a:srcRect l="71310" b="58247"/>
          <a:stretch>
            <a:fillRect/>
          </a:stretch>
        </p:blipFill>
        <p:spPr bwMode="auto">
          <a:xfrm>
            <a:off x="6804025" y="1628775"/>
            <a:ext cx="17399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877050" y="2492375"/>
            <a:ext cx="20526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Επιθηλιακό κύτταρο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r>
              <a:rPr lang="el-GR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ΖΩΙΚΑ ΚΥΤΤΑΡΑ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25538"/>
            <a:ext cx="4392612" cy="4824412"/>
          </a:xfrm>
        </p:spPr>
        <p:txBody>
          <a:bodyPr/>
          <a:lstStyle/>
          <a:p>
            <a:pPr marL="182563" indent="-182563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Εξωτερικά περιβάλλονται από την </a:t>
            </a:r>
            <a:r>
              <a:rPr lang="el-GR" sz="1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πλασματική μεμβράνη </a:t>
            </a:r>
          </a:p>
          <a:p>
            <a:pPr marL="182563" indent="-182563">
              <a:lnSpc>
                <a:spcPct val="90000"/>
              </a:lnSpc>
              <a:buFontTx/>
              <a:buNone/>
            </a:pPr>
            <a:endParaRPr lang="el-GR" sz="1800" b="1" u="sng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Στο εσωτερικό των κυττάρων υπάρχει </a:t>
            </a:r>
            <a:r>
              <a:rPr lang="el-GR" sz="1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πυρήνας</a:t>
            </a:r>
            <a:r>
              <a:rPr lang="el-GR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 αν τα κύτταρα έχουν πυρήνα / ευκαρυωτικά )</a:t>
            </a: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endParaRPr lang="el-GR" sz="18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l-GR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Ανάμεσα στην πλασματική μεμβράνη και τον πυρήνα υπάρχει  μια ζελατινώδης μάζα                               </a:t>
            </a:r>
            <a:r>
              <a:rPr lang="el-GR" sz="1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Κυτταρόπλασμα</a:t>
            </a:r>
            <a:r>
              <a:rPr lang="el-GR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182563" indent="-182563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l-GR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μέσα στο </a:t>
            </a:r>
            <a:r>
              <a:rPr lang="el-GR" sz="1800" b="1"/>
              <a:t>Κυτταρόπλασμα υπάρχουν διάφορα οργανίδια ένα από αυτά είναι το </a:t>
            </a:r>
            <a:r>
              <a:rPr lang="el-GR" sz="1800" b="1" u="sng">
                <a:solidFill>
                  <a:srgbClr val="FF3300"/>
                </a:solidFill>
              </a:rPr>
              <a:t>μιτοχόνδριο</a:t>
            </a:r>
            <a:r>
              <a:rPr lang="el-GR" sz="1800" u="sng">
                <a:solidFill>
                  <a:srgbClr val="FF3300"/>
                </a:solidFill>
              </a:rPr>
              <a:t> </a:t>
            </a:r>
            <a:r>
              <a:rPr lang="el-GR" sz="1800" b="1"/>
              <a:t>που εξασφαλίζει ενέργεια για τις ανάγκες του κυττάρου .</a:t>
            </a:r>
            <a:endParaRPr lang="en-US" sz="1800" b="1"/>
          </a:p>
          <a:p>
            <a:pPr marL="182563" indent="-182563">
              <a:lnSpc>
                <a:spcPct val="90000"/>
              </a:lnSpc>
              <a:buFontTx/>
              <a:buNone/>
            </a:pPr>
            <a:endParaRPr lang="el-GR" sz="1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lnSpc>
                <a:spcPct val="90000"/>
              </a:lnSpc>
              <a:buFontTx/>
              <a:buNone/>
            </a:pPr>
            <a:endParaRPr lang="el-GR" sz="1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lnSpc>
                <a:spcPct val="90000"/>
              </a:lnSpc>
              <a:buFontTx/>
              <a:buNone/>
            </a:pPr>
            <a:endParaRPr lang="el-GR" sz="1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lnSpc>
                <a:spcPct val="90000"/>
              </a:lnSpc>
              <a:buFontTx/>
              <a:buNone/>
            </a:pPr>
            <a:endParaRPr lang="el-GR" sz="1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lnSpc>
                <a:spcPct val="90000"/>
              </a:lnSpc>
              <a:buFontTx/>
              <a:buNone/>
            </a:pPr>
            <a:endParaRPr lang="el-GR" sz="1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lnSpc>
                <a:spcPct val="90000"/>
              </a:lnSpc>
              <a:buFontTx/>
              <a:buNone/>
            </a:pPr>
            <a:endParaRPr lang="el-GR" sz="1800" b="1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/>
          <a:srcRect r="53767"/>
          <a:stretch>
            <a:fillRect/>
          </a:stretch>
        </p:blipFill>
        <p:spPr bwMode="auto">
          <a:xfrm>
            <a:off x="4932363" y="1125538"/>
            <a:ext cx="42116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ΦΥΤΙΚΑ ΚΥΤΤΑΡΑ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1800"/>
              <a:t>Τα Φυτικά Κύτταρα έχουν όλα τα παραπάνω χαρακτηριστικά των Ζωικών κυττάρων αλλά έχουν επίσης: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b="1">
                <a:solidFill>
                  <a:srgbClr val="008000"/>
                </a:solidFill>
              </a:rPr>
              <a:t>Κυτταρικό τοίχωμα</a:t>
            </a:r>
            <a:r>
              <a:rPr lang="el-GR" sz="1800" b="1"/>
              <a:t>: </a:t>
            </a:r>
            <a:r>
              <a:rPr lang="el-GR" sz="1800"/>
              <a:t>Περιβάλλει</a:t>
            </a:r>
            <a:r>
              <a:rPr lang="el-GR" sz="1800" b="1"/>
              <a:t> </a:t>
            </a:r>
            <a:r>
              <a:rPr lang="el-GR" sz="1800"/>
              <a:t>εξωτερικά την πλασματική μεμβράνη και προσφέρει στήριξη στο κύτταρο. Αποτελείται κυρίως από την κυτταρίνη.</a:t>
            </a:r>
            <a:endParaRPr lang="el-GR" sz="1800" b="1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b="1">
                <a:solidFill>
                  <a:srgbClr val="008000"/>
                </a:solidFill>
              </a:rPr>
              <a:t>Χλωροπλάστες </a:t>
            </a:r>
            <a:r>
              <a:rPr lang="el-GR" sz="1800" b="1"/>
              <a:t>:</a:t>
            </a:r>
            <a:r>
              <a:rPr lang="el-GR" sz="1800"/>
              <a:t>Οργανίδια που περιέχουν μια ουσία με πράσινο χρώμα , τη χλωροφύλλη. Εδώ γίνεται η φωτοσύνθεση.</a:t>
            </a:r>
            <a:endParaRPr lang="el-GR" sz="1800" b="1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b="1">
                <a:solidFill>
                  <a:srgbClr val="008000"/>
                </a:solidFill>
              </a:rPr>
              <a:t>Χυμοτόπια </a:t>
            </a:r>
            <a:r>
              <a:rPr lang="el-GR" sz="1800" b="1"/>
              <a:t>:</a:t>
            </a:r>
            <a:r>
              <a:rPr lang="el-GR" sz="1800"/>
              <a:t>Οργανίδια στα οποία αποθηκεύεται νερό, άλατα και άλλες ουσίες.</a:t>
            </a:r>
            <a:endParaRPr lang="el-GR" sz="1800" b="1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44640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el-GR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ΕΠΙΠΕΔΟ ΟΡΓΑΝΩΣΗΣ ΤΩΝ ΠΟΛΥΚΥΤΤΑΡΩΝ ΖΩΙΚΩΝ ΟΡΓΑΝΙΣΜΩΝ</a:t>
            </a:r>
            <a:endParaRPr lang="el-GR" sz="3200" b="1" u="sng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r="30394"/>
          <a:stretch>
            <a:fillRect/>
          </a:stretch>
        </p:blipFill>
        <p:spPr>
          <a:xfrm>
            <a:off x="250825" y="1700213"/>
            <a:ext cx="5353050" cy="3981450"/>
          </a:xfrm>
          <a:noFill/>
          <a:ln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/>
          <a:srcRect b="6380"/>
          <a:stretch>
            <a:fillRect/>
          </a:stretch>
        </p:blipFill>
        <p:spPr bwMode="auto">
          <a:xfrm>
            <a:off x="5580063" y="1700213"/>
            <a:ext cx="334803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5357818" y="2285992"/>
            <a:ext cx="1296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39750" y="3644900"/>
            <a:ext cx="10810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 dirty="0"/>
              <a:t>Κύτταρο</a:t>
            </a:r>
            <a:r>
              <a:rPr lang="el-GR" dirty="0"/>
              <a:t> 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28596" y="5715016"/>
            <a:ext cx="4429156" cy="98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 dirty="0" smtClean="0"/>
              <a:t>Ιστός</a:t>
            </a:r>
          </a:p>
          <a:p>
            <a:pPr marL="0" lvl="1" algn="ctr"/>
            <a:r>
              <a:rPr lang="el-G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Δημιουργείται όταν κ</a:t>
            </a:r>
            <a:r>
              <a:rPr lang="el-G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ύτταρα τα οποία </a:t>
            </a:r>
          </a:p>
          <a:p>
            <a:pPr marL="0" lvl="1" algn="ctr"/>
            <a:r>
              <a:rPr lang="el-G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έχουν παρόμοια μορφή</a:t>
            </a:r>
          </a:p>
          <a:p>
            <a:pPr marL="0" lvl="1" algn="ctr"/>
            <a:r>
              <a:rPr lang="el-G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και σχήμα συνδέονται μεταξύ</a:t>
            </a:r>
            <a:r>
              <a:rPr lang="el-GR" sz="1200" b="1" dirty="0" smtClean="0"/>
              <a:t> τους </a:t>
            </a:r>
          </a:p>
          <a:p>
            <a:pPr algn="ctr"/>
            <a:endParaRPr lang="el-GR" dirty="0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428596" y="2214554"/>
            <a:ext cx="228601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 dirty="0" smtClean="0"/>
              <a:t>Όργανο</a:t>
            </a:r>
          </a:p>
          <a:p>
            <a:pPr marL="0" lvl="1" algn="ctr"/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Δημιουργείται όταν περισσότεροι </a:t>
            </a:r>
          </a:p>
          <a:p>
            <a:pPr marL="0" lvl="1" algn="ctr"/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διαφορετικοί ιστοί </a:t>
            </a:r>
          </a:p>
          <a:p>
            <a:pPr marL="0" lvl="1" algn="ctr"/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συνεργάζονται</a:t>
            </a:r>
            <a:r>
              <a:rPr lang="el-GR" sz="1200" dirty="0" smtClean="0"/>
              <a:t> μεταξύ τους   </a:t>
            </a:r>
          </a:p>
          <a:p>
            <a:pPr algn="ctr"/>
            <a:r>
              <a:rPr lang="el-GR" sz="1200" dirty="0" smtClean="0"/>
              <a:t> </a:t>
            </a:r>
            <a:endParaRPr lang="el-GR" sz="1200" dirty="0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571868" y="3929066"/>
            <a:ext cx="264320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 dirty="0"/>
              <a:t>Σύστημα </a:t>
            </a:r>
            <a:r>
              <a:rPr lang="el-GR" b="1" dirty="0" smtClean="0"/>
              <a:t>Οργάνων</a:t>
            </a:r>
          </a:p>
          <a:p>
            <a:pPr marL="0" lvl="1" algn="ctr"/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Όταν  π</a:t>
            </a: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ερισσότερα διαφορετικά όργανα </a:t>
            </a:r>
          </a:p>
          <a:p>
            <a:pPr marL="0" lvl="1" algn="ctr"/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συνεργάζονται μεταξύ</a:t>
            </a:r>
            <a:r>
              <a:rPr lang="el-GR" sz="1200" dirty="0" smtClean="0"/>
              <a:t> τους </a:t>
            </a:r>
          </a:p>
          <a:p>
            <a:pPr marL="0" lvl="1" algn="ctr"/>
            <a:r>
              <a:rPr lang="el-GR" sz="1200" dirty="0" smtClean="0"/>
              <a:t>για την πραγματοποίηση </a:t>
            </a:r>
          </a:p>
          <a:p>
            <a:pPr marL="0" lvl="1" algn="ctr"/>
            <a:r>
              <a:rPr lang="el-GR" sz="1200" dirty="0" smtClean="0"/>
              <a:t>μιας συγκεκριμένης λειτουργίας  </a:t>
            </a:r>
          </a:p>
          <a:p>
            <a:pPr marL="0" lvl="1" algn="ctr"/>
            <a:r>
              <a:rPr lang="el-GR" sz="1200" dirty="0" smtClean="0"/>
              <a:t>δημιουργούν σύστημα οργάνων  </a:t>
            </a:r>
          </a:p>
          <a:p>
            <a:pPr algn="ctr"/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7524750" y="1412875"/>
            <a:ext cx="10810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 dirty="0"/>
              <a:t>Ζωικός Οργανισμός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9" grpId="0"/>
      <p:bldP spid="35851" grpId="0"/>
      <p:bldP spid="35852" grpId="0"/>
      <p:bldP spid="35853" grpId="0"/>
      <p:bldP spid="358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ΕΠΙΠΕΔΟ ΟΡΓΑΝΩΣΗΣ ΤΩΝ ΠΟΛΥΚΥΤΤΑΡΩΝ ΦΥΤΙΚΩΝ ΟΡΓΑΝΙΣΜΩΝ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62213" y="1866900"/>
            <a:ext cx="4219575" cy="3990975"/>
          </a:xfrm>
          <a:noFill/>
          <a:ln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555875" y="1628775"/>
            <a:ext cx="10810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Κύτταρο 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779838" y="2133600"/>
            <a:ext cx="1081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Ιστός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292725" y="2852738"/>
            <a:ext cx="10810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Όργανο 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492500" y="5876925"/>
            <a:ext cx="10810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Φυτικός Οργανισμός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9" grpId="0"/>
      <p:bldP spid="36870" grpId="0"/>
      <p:bldP spid="36871" grpId="0"/>
      <p:bldP spid="36872" grpId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267</Words>
  <Application>Microsoft Office PowerPoint</Application>
  <PresentationFormat>Προβολή στην οθόνη (4:3)</PresentationFormat>
  <Paragraphs>71</Paragraphs>
  <Slides>6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Verdana</vt:lpstr>
      <vt:lpstr>Wingdings</vt:lpstr>
      <vt:lpstr>Προεπιλεγμένη σχεδίαση</vt:lpstr>
      <vt:lpstr>KYTTAΡO: Η ΜΟΝΑΔΑ ΤΗΣ ΖΩΗΣ</vt:lpstr>
      <vt:lpstr>ΤΑ ΚΥΤΤΑΡΑ ΔΙΑΦΕΡΟΥΝ</vt:lpstr>
      <vt:lpstr>ΖΩΙΚΑ ΚΥΤΤΑΡΑ</vt:lpstr>
      <vt:lpstr>ΦΥΤΙΚΑ ΚΥΤΤΑΡΑ</vt:lpstr>
      <vt:lpstr>ΕΠΙΠΕΔΟ ΟΡΓΑΝΩΣΗΣ ΤΩΝ ΠΟΛΥΚΥΤΤΑΡΩΝ ΖΩΙΚΩΝ ΟΡΓΑΝΙΣΜΩΝ</vt:lpstr>
      <vt:lpstr>ΕΠΙΠΕΔΟ ΟΡΓΑΝΩΣΗΣ ΤΩΝ ΠΟΛΥΚΥΤΤΑΡΩΝ ΦΥΤΙΚΩΝ ΟΡΓΑΝΙΣΜΩΝ</vt:lpstr>
    </vt:vector>
  </TitlesOfParts>
  <Company>Aggelikh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Aggelikh Kalogera</dc:creator>
  <cp:lastModifiedBy>user</cp:lastModifiedBy>
  <cp:revision>12</cp:revision>
  <dcterms:created xsi:type="dcterms:W3CDTF">2011-10-06T20:49:10Z</dcterms:created>
  <dcterms:modified xsi:type="dcterms:W3CDTF">2021-10-27T03:06:44Z</dcterms:modified>
</cp:coreProperties>
</file>