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4" r:id="rId7"/>
    <p:sldId id="265" r:id="rId8"/>
    <p:sldId id="266"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B513A2-8092-4EB7-A050-4AB9C30C84CA}" type="datetimeFigureOut">
              <a:rPr lang="el-GR" smtClean="0"/>
              <a:pPr/>
              <a:t>16/9/2017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FE6F744-4C6D-4F04-8AA8-4641C2149E6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513A2-8092-4EB7-A050-4AB9C30C84CA}" type="datetimeFigureOut">
              <a:rPr lang="el-GR" smtClean="0"/>
              <a:pPr/>
              <a:t>16/9/2017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6F744-4C6D-4F04-8AA8-4641C2149E6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a:srcRect l="13544" t="13006" r="11305" b="1098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00042"/>
            <a:ext cx="7772400" cy="1470025"/>
          </a:xfrm>
        </p:spPr>
        <p:txBody>
          <a:bodyPr/>
          <a:lstStyle/>
          <a:p>
            <a:r>
              <a:rPr lang="el-GR" b="1" dirty="0" smtClean="0"/>
              <a:t>ΒΙΟΛΟΓΙΑ=ΖΩΗ</a:t>
            </a:r>
            <a:endParaRPr lang="el-GR" b="1" dirty="0"/>
          </a:p>
        </p:txBody>
      </p:sp>
      <p:sp>
        <p:nvSpPr>
          <p:cNvPr id="9" name="8 - Υπότιτλος"/>
          <p:cNvSpPr>
            <a:spLocks noGrp="1"/>
          </p:cNvSpPr>
          <p:nvPr>
            <p:ph type="subTitle" idx="1"/>
          </p:nvPr>
        </p:nvSpPr>
        <p:spPr>
          <a:xfrm>
            <a:off x="1357290" y="5429264"/>
            <a:ext cx="6400800" cy="966806"/>
          </a:xfrm>
        </p:spPr>
        <p:txBody>
          <a:bodyPr/>
          <a:lstStyle/>
          <a:p>
            <a:pPr algn="l"/>
            <a:r>
              <a:rPr lang="el-GR" b="1" dirty="0" smtClean="0"/>
              <a:t>ΓΕΝΝΗΣΗ </a:t>
            </a:r>
            <a:r>
              <a:rPr lang="el-GR" dirty="0" smtClean="0"/>
              <a:t>                            </a:t>
            </a:r>
            <a:r>
              <a:rPr lang="el-GR" b="1" dirty="0" smtClean="0"/>
              <a:t> ΘΑΝΑΤΟΣ</a:t>
            </a:r>
            <a:endParaRPr lang="el-GR" b="1" dirty="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EgASAMBIgACEQEDEQH/xAAcAAABBQEBAQAAAAAAAAAAAAAHAAMEBQYBAgj/xAA1EAACAQMCBAMHAwMFAQAAAAABAgMABBEFEgYhMUFRYYEHEyIyQnGRFBVSM4LwcqGxssEk/8QAGQEAAgMBAAAAAAAAAAAAAAAAAwQAAQIF/8QAJREAAgICAgAFBQAAAAAAAAAAAQIAEQMxEiETFCJBYQRCUYGh/9oADAMBAAIRAxEAPwAOPLIijfkqwBz1HOrPS9Jk1Eq6qu0dc5wPxRMT2wMwmil0u1HMgR5K4HgwOcntWNvdYM8s1za28NmsxyLeEHagxzIB6dKVysAPRuKNddCox+2mDc0k7THoiIuBy9a4pMm1I88hlgmDn7noKhXlzNt2uWEZwFx3Hfn38akfqo4LUNKha3UAxxIOUrd97eXhS/FtmCKkmeCMytJNIjRKOUcWTk+Gf/atNEGmXUdwt7ZRG1iXdLckEY5/Lnr07jFQdLtrziO6WOeX3NoOeEGFVc4zjwHTJ+1c4wvI7S+Gh6bEY7GzIB3dZWPMsT3z2oqqboblhDdDcclcQCO205TBCcsu85fb4k9vSmYtRxGAYiqu2VkzktioU1y9ws0kW5nmUKWUEiMfxz41HvbsHUrVYxtgttqr5juasY7ljHZ+Ze3VnBqKe/jkIcpkAdCR4iuU2skVw8tzBIyhrgRow5YB8qVQMRKsiHLj3g7TuItGu3Wwt/3T3RMFyqhXLAfCC3cHpz8aDR4D4wt4ir6FOEUZG2RHDeHRq+iJL5WykIyPGuIcJ8vQZJPPlT2RFaWCdQGcN8D8aT7of2hbaJvidruVVQnyxk59KfuOHNX0a8jtL/hh3SeQIkkISWJjnGSQPh/uxRkOvww4VFAA5cqzxu7j9wv76W9lmFyyLHDuOy3jCgbQvTJO4k+Y8KXP02LIe5bgVdSkn4YhtNLudMhlQNeoULIm0Rcjg+eDj0HIc6EtjpurcR8QWmhTOpufe/pydgzGqEhiT1IABPM0eUb37/ACz47VVcLcOQ6DreqavKUa5u5G93gf00Y7j6k9f9I8aNjwAHiupSOEU3ub3RtG0/RNLh07T4FjtoVwB3Y92J7k9SaEHtm4LtrELr2nQiOGVglyiDkjno+OwPQ+ePE0SG1rapy1M6pPb6zpNzp9ztZLiMrz7Hsfzg0d8VgiD8Tu582Q3M1qEjX5ElEhA7mlUq6jLs0k4jgB+WP/ADrXa5vIQvMfifQejarBcrAEdDLKdqxFuZPU474x96e4m1EWttcu0my1gXL7ersOw9aynsx0aUDUOJLwj9SUeC3HZem4+nIfmo3tSW7l0fTtPsVae4u7tUEafUArHH5wc+WaMjMMQDbmmFseMb07i/S7kCPWWFnLjnJgmNvXt68vOthDptuQs28FSMgnwrP8H8CWuhwR3N9suNR6luqRHwQH/t+MVobhHPw5waMvILTbgq+ZDvpmtmb9DIY9sbE7fqIBxmoS314qI0zrIAo3ZUDPj086V1KkcoQlizMFwPAnnUdLkNd+7Qq0R5AikPOquUi67r9w/lmIB+LlkvubxNyZEgHyseQNYvX+LdV0aKeC40mG2mPwQyiUyCQ/yXkMgf7dxWqEbW8+FJHdT4ipN9Z2et2Rtr2JWzz59iOhHgfOn7YigaMDSwFXDrDIolX9TeP9HZPI0q0GvaKeFHaS8JnSV8RThfm7/F4H/BSpEhga43NhT7C4ebK2gj4dtLewCJbm0Aj29PiXOfyc1R2tzFOyNb4bC8pCOZB8/A1guCvaGdFtP2jVInms0P8A88ynLwqee1h3Xn26dKprTju70qExW8Mc9t7wlUkJDqCeY68hTRyg1xlqtw0xynomGIGSewrIXPG1jPxNDo2nMLgHf766HybwpIRT3PifL8D/AFXjXVdYs5FlZLfT3UqkMC7Azd9xJJb848qz2nStb3NtPZxMZ45AwwzEbh+ftWjnGpsYANwv3TBriSb+PU56Ac682NpOqxXDrsjeTbksOvM4xVRpvEUc5Vbm2uIJSuWDJkD1FW9nrNjNlIbuJsH4lVgTmuZ5LH4ha7s3/bhWzvwCj2njiLiSHRNSsYby3eSyljczyRjLQ4Iw3261oIliurNLqylS6tnGUmiOfzQo9o2ore6uLeAl9kIjAB+rrz9DUHhm91Hh0k6feyo7HLqBuT1Xp69a6TZ1U+qLMFVAb7havbWK8tpLa7hWaFxhkcZDCuVRWnHcxjA1KytJHJxviYxk/wBvxc6Va8bEfugg5GoLWuYGjzDDkFuTA9OXTnTM0aliHf3ee7d/tilSoHHiaEfGNbkuCxkubSKCNh1zCrfXk9fIZB61caZHZ2VubW7VTLzEjDmCfI+HalSobdiRxdCery7iEBSCRw7DOyInkPMdqqGx/RRGDMuRtQnHpSpUMChAVQk/TrNRGplyz99gyR61ZIqgLGLd02kncT1z/wAdK5SoINm4ryJ7npm92u+QN1+k0qVKoSQZC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EgASAMBIgACEQEDEQH/xAAcAAABBQEBAQAAAAAAAAAAAAAHAAMEBQYBAgj/xAA1EAACAQMCBAMHAwMFAQAAAAABAgMABBEFEgYhMUFRYYEHEyIyQnGRFBVSM4LwcqGxssEk/8QAGQEAAgMBAAAAAAAAAAAAAAAAAwQAAQIF/8QAJREAAgICAgAFBQAAAAAAAAAAAQIAEQMxEiETFCJBYQRCUYGh/9oADAMBAAIRAxEAPwAOPLIijfkqwBz1HOrPS9Jk1Eq6qu0dc5wPxRMT2wMwmil0u1HMgR5K4HgwOcntWNvdYM8s1za28NmsxyLeEHagxzIB6dKVysAPRuKNddCox+2mDc0k7THoiIuBy9a4pMm1I88hlgmDn7noKhXlzNt2uWEZwFx3Hfn38akfqo4LUNKha3UAxxIOUrd97eXhS/FtmCKkmeCMytJNIjRKOUcWTk+Gf/atNEGmXUdwt7ZRG1iXdLckEY5/Lnr07jFQdLtrziO6WOeX3NoOeEGFVc4zjwHTJ+1c4wvI7S+Gh6bEY7GzIB3dZWPMsT3z2oqqboblhDdDcclcQCO205TBCcsu85fb4k9vSmYtRxGAYiqu2VkzktioU1y9ws0kW5nmUKWUEiMfxz41HvbsHUrVYxtgttqr5juasY7ljHZ+Ze3VnBqKe/jkIcpkAdCR4iuU2skVw8tzBIyhrgRow5YB8qVQMRKsiHLj3g7TuItGu3Wwt/3T3RMFyqhXLAfCC3cHpz8aDR4D4wt4ir6FOEUZG2RHDeHRq+iJL5WykIyPGuIcJ8vQZJPPlT2RFaWCdQGcN8D8aT7of2hbaJvidruVVQnyxk59KfuOHNX0a8jtL/hh3SeQIkkISWJjnGSQPh/uxRkOvww4VFAA5cqzxu7j9wv76W9lmFyyLHDuOy3jCgbQvTJO4k+Y8KXP02LIe5bgVdSkn4YhtNLudMhlQNeoULIm0Rcjg+eDj0HIc6EtjpurcR8QWmhTOpufe/pydgzGqEhiT1IABPM0eUb37/ACz47VVcLcOQ6DreqavKUa5u5G93gf00Y7j6k9f9I8aNjwAHiupSOEU3ub3RtG0/RNLh07T4FjtoVwB3Y92J7k9SaEHtm4LtrELr2nQiOGVglyiDkjno+OwPQ+ePE0SG1rapy1M6pPb6zpNzp9ztZLiMrz7Hsfzg0d8VgiD8Tu582Q3M1qEjX5ElEhA7mlUq6jLs0k4jgB+WP/ADrXa5vIQvMfifQejarBcrAEdDLKdqxFuZPU474x96e4m1EWttcu0my1gXL7ersOw9aynsx0aUDUOJLwj9SUeC3HZem4+nIfmo3tSW7l0fTtPsVae4u7tUEafUArHH5wc+WaMjMMQDbmmFseMb07i/S7kCPWWFnLjnJgmNvXt68vOthDptuQs28FSMgnwrP8H8CWuhwR3N9suNR6luqRHwQH/t+MVobhHPw5waMvILTbgq+ZDvpmtmb9DIY9sbE7fqIBxmoS314qI0zrIAo3ZUDPj086V1KkcoQlizMFwPAnnUdLkNd+7Qq0R5AikPOquUi67r9w/lmIB+LlkvubxNyZEgHyseQNYvX+LdV0aKeC40mG2mPwQyiUyCQ/yXkMgf7dxWqEbW8+FJHdT4ipN9Z2et2Rtr2JWzz59iOhHgfOn7YigaMDSwFXDrDIolX9TeP9HZPI0q0GvaKeFHaS8JnSV8RThfm7/F4H/BSpEhga43NhT7C4ebK2gj4dtLewCJbm0Aj29PiXOfyc1R2tzFOyNb4bC8pCOZB8/A1guCvaGdFtP2jVInms0P8A88ynLwqee1h3Xn26dKprTju70qExW8Mc9t7wlUkJDqCeY68hTRyg1xlqtw0xynomGIGSewrIXPG1jPxNDo2nMLgHf766HybwpIRT3PifL8D/AFXjXVdYs5FlZLfT3UqkMC7Azd9xJJb848qz2nStb3NtPZxMZ45AwwzEbh+ftWjnGpsYANwv3TBriSb+PU56Ac682NpOqxXDrsjeTbksOvM4xVRpvEUc5Vbm2uIJSuWDJkD1FW9nrNjNlIbuJsH4lVgTmuZ5LH4ha7s3/bhWzvwCj2njiLiSHRNSsYby3eSyljczyRjLQ4Iw3261oIliurNLqylS6tnGUmiOfzQo9o2ore6uLeAl9kIjAB+rrz9DUHhm91Hh0k6feyo7HLqBuT1Xp69a6TZ1U+qLMFVAb7havbWK8tpLa7hWaFxhkcZDCuVRWnHcxjA1KytJHJxviYxk/wBvxc6Va8bEfugg5GoLWuYGjzDDkFuTA9OXTnTM0aliHf3ee7d/tilSoHHiaEfGNbkuCxkubSKCNh1zCrfXk9fIZB61caZHZ2VubW7VTLzEjDmCfI+HalSobdiRxdCery7iEBSCRw7DOyInkPMdqqGx/RRGDMuRtQnHpSpUMChAVQk/TrNRGplyz99gyR61ZIqgLGLd02kncT1z/wAdK5SoINm4ryJ7npm92u+QN1+k0qVKoSQZC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30" name="AutoShape 6" descr="data:image/jpeg;base64,/9j/4AAQSkZJRgABAQAAAQABAAD/2wCEAAkGBwgHBgkIBwgKCgkLDRYPDQwMDRsUFRAWIB0iIiAdHx8kKDQsJCYxJx8fLT0tMTU3Ojo6Iys/RD84QzQ5OjcBCgoKDQwNGg8PGjclHyU3Nzc3Nzc3Nzc3Nzc3Nzc3Nzc3Nzc3Nzc3Nzc3Nzc3Nzc3Nzc3Nzc3Nzc3Nzc3Nzc3N//AABEIAHgAeAMBIgACEQEDEQH/xAAcAAABBQEBAQAAAAAAAAAAAAAFAAMEBgcBAgj/xAA5EAACAQMCAwUGBQMEAwEAAAABAgMABBEFIQYSMRMiQVFhBxQycYGRI0KhsdEVUmIzQ3LBkuHwF//EABoBAAIDAQEAAAAAAAAAAAAAAAIDAAEEBQb/xAAmEQACAgICAgICAgMAAAAAAAABAgARAyESMQQTQWEyUSKBBRRC/9oADAMBAAIRAxEAPwDJLmXsioD5K+NM+8sB1PeOasWj8IarrYzplhcSoR8bphP/AD6fSja+x/iiaKNVj0+Igd4tOxJPrhTSlxkjqZqQaMobSc8gJ6V3sO1bPeCg7mrNrPs24l0OH3m8tY5LdT3pLeXnCjzPiB60/o2nxAI8vKHHQYyR670rK3qgu3H8YBWK4hi5bSGbH9/IamxWVwsKvccyjGSvNgn50fmuFafsom2UZYnpihN/LA+TPIxU/Ao6t9PAVlOQsaimI/uecpFFtyO+PhDYAptneOLtLoKg/LEu5NdtEmvFK28aQxjq/gB6k04gVpOzsojcSjYyN8IqddwINjlkvLgRxRlR5eP1qfFa2ZuOSXtHRP8AUaM4xXbsXFkh7aeCN2G4jA58UPsUu9Suo7Cx5iXPQD7k0xRexCAvYlpHDGj6tbx+6M0EcgJ7dJC/LjzXpQyOCHRIexMnvUy/EE2RT6nqal398mgWaaPpsvPcMfxZBsAT5UK1NhbRR2yd6ab4qIktodSWxFXqdW/e4J527OHqQndFSUuLf3TELKe9kY60Lv1Aa3sIt2OObFM6gsdhcxxIx5zjJ8BUCV1LCfqH5YhdWZVsFh0PlSqHbPcWfKbgq0EnQ+Ndq7EqbvxTxXp/CscdnBDE84TIhUhEhTwyB09B6Vn8PtY1aa5kYrYPBvyp2bKR9mzWjX3DWlayXk1HTbSV5d3aSIFs9M83XoBVE4i9i1vOe24dvfdiB/oXOXX6N1H1zWxkc7BjAVOjIWo+1a/dEW3t7FBIGH4hdj88Z2H3qmPdyqkl3hI2kfmZI9lyfAAnoPAUH1ax1TRdUk07U0ZZ4WwQTzAjwIPkaeefo7R4diOUKdh5bVkyhiaY3DYKKE9yzSm3ZQ788h77+fpUWSXLKXPoWNPxzMsvLlZe9zOrdD6UUfStNuF7W1lkQMMlDvyH1pZKoLMWQqjcjNIZFt7VpVtrJj3nB2Y+p/6rzfawtujWekgJCNmm/M31qdZaa4DQPcQywsN1dSCPXxrkvBzbSJdRlM7puCR5UsZsN0xgq2P5MC6ZYS6lcAzOwjLBeYndj4AetX3UEseCuG+1t40OoXYwH8V/xz6eNTOF9DijhvLruy3UMXJGn+1BzA7L5sR4/P60671601jTbiy1yQwyQOPdnVCzltxuPAfzWhbyHXUvbn6lYjv5XvBNKzuObL46mibSjtor64YZfLAZzjHhQeVQkgW3cSDwKggmtp4H9j1o+mJdcVCeS5nXmFqkhRYQemSNy36D1p/q5dajnVa/UyzTpQt/Ne3G4RC4oPe3D3V287/EWz8q33XPZDpYsHXRZJ4bgZ5O2k50b/E+IHr+9YhqulXGn31xbXMLRywOUkRuob+PXxq+BQ2ZWNhZuGbq4imh06JnBcqCyg0qAWRIvIWYk4YClWdkowGWjqfVlnJI0skTHeP4ienpRFccuzFv0oJZXcV7fRNEwPP4j9//ALzo8WjiBBP3rfjOpGEzb2j8AT8U6ja3VheQW06RGNhMDhxnI3HzaqUPZBxVA5YvYTgfDy3BH7itxnl7VgEZRg55j1Fe/wAEbgMSfWo6Kdygxqp8+weyXi15maFLJFJ2JuwR+mauWgexe4937XWtaeC5PRLJQQvzZuv2FanE0UZ7RkCuehJyae9/iUnLdKXwWtxl33Mb172acVaWkk+kanHqMSnPY9nySY9Acgn6inuAdH1S697n4ltmS3TEcUUqBC7b82R122qx6zqeuajxwlva3T2mh2VuksxVRm4di3dyfl9MeZFEpr0zOd9vliqXxcRPIrE5KBoCDtRWNOwtrSNIYomDBUXAB+VY77SdEh0viNprdSIL2M3OCejknnA+u/1ra2UFucj0rP8A2o6c99PpjRxO7APGvKPFiuBUYcbMbhNGoI9jfDC63xSt/MvNYabiRuYbPJ+Rfp1+g86+jlqk8EaRFwvw9BYA5nP4lww/NI3X6DoPlR5b8A9a0riIWLfLbahdm72Kyv208OLJZLr9pHmSLEd0o/NH4N8wT9j6VfhqAL9a5fdjqNjcWc4BinjaNwfEEYqNh5CjF8hdmfKskYVedW/9UqO6/b2ul3MtgIy88TlGUHpilXODH5EeG+ppnsqtJrHSzfLdXE8QLKkBxywgZG3jnx8seFXg3D3DczPkeGKzjgO9udI4XdZIiLi6uGlUSA9xMAA49cE1c9KvI7uAOpEcg+MZGPt4VWHy8ZyeoHca2BxjDkQ7FHzfL5U+VSNWklYIi/Ex6CmtNlaZj3MInV+maE6hNJezsoYrAhOM+Xma2HQuJjd7fs788WeTJ5c9agSX0isckkVWJ+LVtdanhKCXT0PJ3fiVh1YHx8selWXSbvTtZj7SxuY5vNA2HX0K9RQ4+OQ0DuVzqeffSAA+eT0GcV5RnzkAsD0AFFhpq5yAR9Ke91jhXLsc+AppVhqDYO5CsIWuJOWRhEo65Iyx8h/NSnt44T3RzHORzb4xQnUUFxexZAwrd0UJtnuRNeulxMoZyygSHAHOf5pPvCOARcoiWeSZsbVEe4aPJY4FDIby4gf8R3kB3/EYnPyonG9tdpupDdcc21avdy1BCVGEvHL53xUuK9k6jOKC8R3Op6ZALvS7C3u4YxmeJuYygf3Lg4Py/eqj/wDompPYS3BtLKGPohRWLfq2P0oTnXH+UhQkakHjtLdeJ7+6cjvcmR/nyDNKq3ELjV7iS7um2J5mLGlXLcqWJMKgNGXJNQ7a7hgRmzKCxAbPKuOv7Co91xDe2ly1vpEuGYiMsACXbOwBP2oTH7zG80sEZgB7mWI3Umrx7LOHkl1qW7uMSR2QV8HB/FPw/bc/PFJ8fxFTKGE25c7OlGaFbxS6PoVnZTSmS7eMCaZvFurH7mq3xpqzaTw5cT2xw2yIx/uYgZ+m5q06wI5NQjLHKhBgefWs89r8jPotnawhi0tyBhQSTscAAV0Xf/mZwtzMBfzlgq8jKTgBRuTV44b4AmvDHe67z2qHvJbxnllP/Ij4R6dflRz2f8Bx6KqajqqrLqjDKo262o/Yt6+Hh5m9OigYGSxqJgA/kYBoHUiRMLWFIoVCoihVXPQCos9zKxIzufGpM0fL8VRZY8Rk460w2ZKEg9riXtCGKqCajxRhcf5qR9etNXl4yQtFCO+xOD5Dzrl9dIYOzD4l5A+Meg/muIPM5u9nQ6mzJ41Iv3H+RZ4cA5PUGm4XaJsjOx3FN6WeVuTwNTbuIxusqDKtswroeLm/2MXMaicuP1PxMnWsqTrhiQfykGqtxpwVHqluZLAJb3YYuoAxHMT1yPAnz+9G4iVIdPHyonDOJV5X3XoR4j+a1gBu4kmjYmBX6SxN/S+VoXhGJgdjzeVdrXeJ+F7PViLlAqXiDCzf3D+1vP0PhSrKyOppYYyUNCZleamy7LaOeTzbZSa+guGNJttE4dt7a0XvMgklc9ZHYZJNfP8AJJaPHzAtv1DDJG1bzwZrUGu8NWdxFIHkSMQzeYkUb5+fX60zxQLMLKpGx1POs873lp2eQrQtlj4cpGf3FQ2FuJ45RErzR55JX3K52yPKu8a6j/TdMiuGzyLcKkhHgrHGfpsah2Ks4EzsrId1wc7UZZVP3BomFoZCcY3PiafEqoMndqgR3DO3ZxKc+QFRNd13TuHbZptRk7S4xlbdDlj/AANup2pyuKswChuhJupXdvYWcl/qEiw28YyS5xQ2PUEvbKG5QMElQOoYYODvWM8W8UX3Ft+ffbgW9mgJhgUbZ9fM1fuENRF7wxZOT+JFH2T5Piu38H60LODpYw4igBMmMoEjSFsk7YqPcnmuwo6gEb+W4qbFGMgsAW5uYn1pWFooule8AIeXD8p/L5ZrzePwHxsOXzOi3kqVIHxO6dn3hY87qOYnHVen71P1rVLfR9MN5eZEKuisQM4BYDP6041ukV/z20OIGTGxzy4+fhVc9pIWbQktnflSWdckeQyf+q6/+PxDBhInPfJ73W5aIYUlhW7sHWWBxnu77V6ZUdQFyrisb4c4wu+D70Q20j3WnsctBJ1XzK/x0rYND17Q+KLcTafcCOb88Z2ZT6ity0wsQciFO4ssuValUufT5YyAQWXwI6UqOjE6mAAmymxPl8kbDpj51YOF+Kr3hTVpLi0VZbKb/Wticcw8x6jwNDLqET2aPDHI2N17p2PiKjCzuJpACvKwXO/XFcxWKm5oZ2Y7E0zi/jfSte4ZJgLxyPInNBLgSLg79CcjHjVOi4w1XSrXsrcRmBd4lljyQvoQQar0gIVlb6+vyqNI7HAZicDGGNM/kzcjLUiqluuPaTrVzamG0uILIsMExwkNnzySaBXF28umn3l5JbpnJkkdudnyD1PU9fGh2klP6pbvIMjnHKG6Z8P1p7UJXmuZWibYv8QPQVbbNTStAWJ6SWPsc9lD2gGOZkAxRXhrXm0nKmAe6StlhFkkHpkD96haJp73zF+sYJV26jNHLfT3tZsQLbNGmCpdcNzeOKA5OBi2YVuWix4i02cryXUeT+Vjyn9aMR3ULMMMp3z1qiB4LPtJ5bXlbpzLgihU13d3FyJY55IYl6JGxH3qDNyOxFTV43jOTI2ST54A+lVD2magOzs4YhzBMyMM9OgH/dV5eIdStoA6z9oM/wC6Mn9MVAupp9Yma4uWCMcDC9AB6UfsASpS0p5CCpLf+oXZFuwMa479F7FBZrGsEhjZTzdrkgqw+VPWtoY4OSJSFxnJO5qe2ndl2BlTJkTmeNzvjwIrO2QtodReTK2Q66hjSOL9dsgEW998UfFHKgOPUbg0qGLF2aIUMg5BgLkAEVyiGfMOjFVAMPEHudp2MMMgJ3Ykk71FhvnuGzCZDMoJP/GlSp5xLx5TojqeYHkmLEyDpncZ38qTMqti6UL5bb0qVVVmoSqKjlsonZ1s0aMrGzczb5wP0omml2uouLWAPCuMvcODt/JNKlQn8pclQSLpfNZROXgQ/HHszGpE2rC4RA2xG3I3UV2lQOosxBQHcjXOoozGO0CyAruSCaGBX5WLoytuRg9aVKqVRBURqLt7yI89vzLnAlbbFFLCGKJQka87Dq42B+/WlSpOU/ETmY6WER25XCJuDsQP0riG7LDtd9/iLb0qVUIqe+zzIHLDmxtg7UqVKjl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32" name="Picture 8" descr="Αποτέλεσμα εικόνας"/>
          <p:cNvPicPr>
            <a:picLocks noChangeAspect="1" noChangeArrowheads="1"/>
          </p:cNvPicPr>
          <p:nvPr/>
        </p:nvPicPr>
        <p:blipFill>
          <a:blip r:embed="rId2"/>
          <a:srcRect/>
          <a:stretch>
            <a:fillRect/>
          </a:stretch>
        </p:blipFill>
        <p:spPr bwMode="auto">
          <a:xfrm>
            <a:off x="428596" y="2071678"/>
            <a:ext cx="3643338" cy="3286108"/>
          </a:xfrm>
          <a:prstGeom prst="rect">
            <a:avLst/>
          </a:prstGeom>
          <a:noFill/>
        </p:spPr>
      </p:pic>
      <p:pic>
        <p:nvPicPr>
          <p:cNvPr id="1034" name="Picture 10" descr="Σχετική εικόνα"/>
          <p:cNvPicPr>
            <a:picLocks noChangeAspect="1" noChangeArrowheads="1"/>
          </p:cNvPicPr>
          <p:nvPr/>
        </p:nvPicPr>
        <p:blipFill>
          <a:blip r:embed="rId3"/>
          <a:srcRect/>
          <a:stretch>
            <a:fillRect/>
          </a:stretch>
        </p:blipFill>
        <p:spPr bwMode="auto">
          <a:xfrm>
            <a:off x="4786314" y="2071678"/>
            <a:ext cx="3952860" cy="32384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286248" y="2857496"/>
            <a:ext cx="4572000" cy="3133725"/>
          </a:xfrm>
          <a:prstGeom prst="rect">
            <a:avLst/>
          </a:prstGeom>
          <a:noFill/>
          <a:ln w="9525">
            <a:noFill/>
            <a:miter lim="800000"/>
            <a:headEnd/>
            <a:tailEnd/>
          </a:ln>
          <a:effectLst/>
        </p:spPr>
      </p:pic>
      <p:pic>
        <p:nvPicPr>
          <p:cNvPr id="17412" name="Picture 4" descr="Αποτέλεσμα εικόνας για φυτα"/>
          <p:cNvPicPr>
            <a:picLocks noChangeAspect="1" noChangeArrowheads="1"/>
          </p:cNvPicPr>
          <p:nvPr/>
        </p:nvPicPr>
        <p:blipFill>
          <a:blip r:embed="rId3"/>
          <a:srcRect/>
          <a:stretch>
            <a:fillRect/>
          </a:stretch>
        </p:blipFill>
        <p:spPr bwMode="auto">
          <a:xfrm>
            <a:off x="285720" y="2857496"/>
            <a:ext cx="3857652" cy="3143272"/>
          </a:xfrm>
          <a:prstGeom prst="rect">
            <a:avLst/>
          </a:prstGeom>
          <a:noFill/>
        </p:spPr>
      </p:pic>
      <p:sp>
        <p:nvSpPr>
          <p:cNvPr id="4" name="3 - Ορθογώνιο"/>
          <p:cNvSpPr/>
          <p:nvPr/>
        </p:nvSpPr>
        <p:spPr>
          <a:xfrm>
            <a:off x="0" y="357166"/>
            <a:ext cx="9144000" cy="2062103"/>
          </a:xfrm>
          <a:prstGeom prst="rect">
            <a:avLst/>
          </a:prstGeom>
        </p:spPr>
        <p:txBody>
          <a:bodyPr wrap="square">
            <a:spAutoFit/>
          </a:bodyPr>
          <a:lstStyle/>
          <a:p>
            <a:r>
              <a:rPr lang="el-GR" sz="3200" b="1" dirty="0" smtClean="0"/>
              <a:t>Αρχικά οι επιστήμονες χώρισαν τους οργανισμούς σε δυο βασίλεια : </a:t>
            </a:r>
          </a:p>
          <a:p>
            <a:r>
              <a:rPr lang="el-GR" sz="3200" b="1" dirty="0" smtClean="0"/>
              <a:t>1. Στο βασίλειο των </a:t>
            </a:r>
            <a:r>
              <a:rPr lang="el-GR" sz="3200" b="1" u="sng" dirty="0" smtClean="0">
                <a:solidFill>
                  <a:srgbClr val="FF0000"/>
                </a:solidFill>
              </a:rPr>
              <a:t>Φυτών</a:t>
            </a:r>
            <a:r>
              <a:rPr lang="el-GR" sz="3200" b="1" dirty="0" smtClean="0"/>
              <a:t> </a:t>
            </a:r>
          </a:p>
          <a:p>
            <a:r>
              <a:rPr lang="el-GR" sz="3200" b="1" dirty="0" smtClean="0"/>
              <a:t>2. Στο βασίλειο των </a:t>
            </a:r>
            <a:r>
              <a:rPr lang="el-GR" sz="3200" b="1" u="sng" dirty="0" smtClean="0">
                <a:solidFill>
                  <a:srgbClr val="FF0000"/>
                </a:solidFill>
              </a:rPr>
              <a:t>Ζώων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3542" t="16439" r="12500" b="11935"/>
          <a:stretch>
            <a:fillRect/>
          </a:stretch>
        </p:blipFill>
        <p:spPr bwMode="auto">
          <a:xfrm>
            <a:off x="285720" y="2500306"/>
            <a:ext cx="8643998" cy="3941677"/>
          </a:xfrm>
          <a:prstGeom prst="rect">
            <a:avLst/>
          </a:prstGeom>
          <a:noFill/>
          <a:ln w="9525">
            <a:noFill/>
            <a:miter lim="800000"/>
            <a:headEnd/>
            <a:tailEnd/>
          </a:ln>
          <a:effectLst/>
        </p:spPr>
      </p:pic>
      <p:sp>
        <p:nvSpPr>
          <p:cNvPr id="3" name="2 - Ορθογώνιο"/>
          <p:cNvSpPr/>
          <p:nvPr/>
        </p:nvSpPr>
        <p:spPr>
          <a:xfrm>
            <a:off x="0" y="0"/>
            <a:ext cx="9144000" cy="3908762"/>
          </a:xfrm>
          <a:prstGeom prst="rect">
            <a:avLst/>
          </a:prstGeom>
        </p:spPr>
        <p:txBody>
          <a:bodyPr wrap="square">
            <a:spAutoFit/>
          </a:bodyPr>
          <a:lstStyle/>
          <a:p>
            <a:r>
              <a:rPr lang="el-GR" sz="2400" dirty="0" smtClean="0"/>
              <a:t>Σήμερα οι επιστήμονες χωρίζουν τους οργανισμούς σε πέντε βασίλεια : </a:t>
            </a:r>
          </a:p>
          <a:p>
            <a:r>
              <a:rPr lang="el-GR" sz="2400" b="1" dirty="0" smtClean="0"/>
              <a:t>1. Στο βασίλειο των </a:t>
            </a:r>
            <a:r>
              <a:rPr lang="el-GR" sz="2400" b="1" u="sng" dirty="0" smtClean="0">
                <a:solidFill>
                  <a:srgbClr val="FF0000"/>
                </a:solidFill>
              </a:rPr>
              <a:t>Μυκήτων</a:t>
            </a:r>
            <a:r>
              <a:rPr lang="el-GR" sz="2400" b="1" dirty="0" smtClean="0"/>
              <a:t> (π.χ. μανιτάρι)</a:t>
            </a:r>
          </a:p>
          <a:p>
            <a:r>
              <a:rPr lang="el-GR" sz="2400" b="1" dirty="0" smtClean="0"/>
              <a:t>2. Στο βασίλειο των </a:t>
            </a:r>
            <a:r>
              <a:rPr lang="el-GR" sz="2400" b="1" u="sng" dirty="0" smtClean="0">
                <a:solidFill>
                  <a:srgbClr val="FF0000"/>
                </a:solidFill>
              </a:rPr>
              <a:t>Πρωτίστων </a:t>
            </a:r>
            <a:r>
              <a:rPr lang="el-GR" sz="2400" b="1" dirty="0" smtClean="0">
                <a:solidFill>
                  <a:srgbClr val="FF0000"/>
                </a:solidFill>
              </a:rPr>
              <a:t> </a:t>
            </a:r>
            <a:r>
              <a:rPr lang="el-GR" sz="2400" b="1" dirty="0" smtClean="0"/>
              <a:t>(π.χ. αμοιβάδα)</a:t>
            </a:r>
            <a:endParaRPr lang="el-GR" sz="2400" b="1" u="sng" dirty="0" smtClean="0">
              <a:solidFill>
                <a:srgbClr val="FF0000"/>
              </a:solidFill>
            </a:endParaRPr>
          </a:p>
          <a:p>
            <a:r>
              <a:rPr lang="el-GR" sz="2400" b="1" dirty="0" smtClean="0"/>
              <a:t>3. Στο βασίλειο των </a:t>
            </a:r>
            <a:r>
              <a:rPr lang="el-GR" sz="2400" b="1" u="sng" dirty="0" smtClean="0">
                <a:solidFill>
                  <a:srgbClr val="FF0000"/>
                </a:solidFill>
              </a:rPr>
              <a:t>Μονήρων/Βακτηρίων </a:t>
            </a:r>
            <a:r>
              <a:rPr lang="el-GR" sz="2400" b="1" dirty="0" smtClean="0"/>
              <a:t>(π.χ. σταφυλόκοκκος)</a:t>
            </a:r>
          </a:p>
          <a:p>
            <a:r>
              <a:rPr lang="el-GR" sz="2400" b="1" dirty="0" smtClean="0"/>
              <a:t>4. Στο βασίλειο των </a:t>
            </a:r>
            <a:r>
              <a:rPr lang="el-GR" sz="2400" b="1" u="sng" dirty="0" smtClean="0">
                <a:solidFill>
                  <a:srgbClr val="FF0000"/>
                </a:solidFill>
              </a:rPr>
              <a:t>Φυτών</a:t>
            </a:r>
          </a:p>
          <a:p>
            <a:r>
              <a:rPr lang="el-GR" sz="2400" b="1" dirty="0" smtClean="0"/>
              <a:t>5. Στο βασίλειο των </a:t>
            </a:r>
            <a:r>
              <a:rPr lang="el-GR" sz="2400" b="1" u="sng" dirty="0" smtClean="0">
                <a:solidFill>
                  <a:srgbClr val="FF0000"/>
                </a:solidFill>
              </a:rPr>
              <a:t>Ζώων</a:t>
            </a:r>
            <a:endParaRPr lang="el-GR" sz="2400" b="1" dirty="0" smtClean="0"/>
          </a:p>
          <a:p>
            <a:pPr marL="457200" indent="-457200">
              <a:buAutoNum type="arabicPeriod"/>
            </a:pPr>
            <a:endParaRPr lang="el-GR" sz="2400" b="1" u="sng" dirty="0" smtClean="0">
              <a:solidFill>
                <a:srgbClr val="FF0000"/>
              </a:solidFill>
            </a:endParaRPr>
          </a:p>
          <a:p>
            <a:endParaRPr lang="el-GR" sz="2400" b="1" u="sng" dirty="0" smtClean="0">
              <a:solidFill>
                <a:srgbClr val="FF0000"/>
              </a:solidFill>
            </a:endParaRPr>
          </a:p>
          <a:p>
            <a:endParaRPr lang="el-GR" sz="2400" b="1" u="sng" dirty="0" smtClean="0">
              <a:solidFill>
                <a:srgbClr val="FF0000"/>
              </a:solidFill>
            </a:endParaRPr>
          </a:p>
          <a:p>
            <a:endParaRPr lang="el-GR" sz="3200" b="1" u="sng"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4583" t="16265" r="11458" b="6745"/>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3385542"/>
          </a:xfrm>
          <a:prstGeom prst="rect">
            <a:avLst/>
          </a:prstGeom>
        </p:spPr>
        <p:txBody>
          <a:bodyPr wrap="square">
            <a:spAutoFit/>
          </a:bodyPr>
          <a:lstStyle/>
          <a:p>
            <a:endParaRPr lang="el-GR" sz="2400" dirty="0" smtClean="0"/>
          </a:p>
          <a:p>
            <a:r>
              <a:rPr lang="el-GR" sz="2400" b="1" u="sng" dirty="0" smtClean="0"/>
              <a:t>1.ΤΡΟΦΗ:</a:t>
            </a:r>
          </a:p>
          <a:p>
            <a:r>
              <a:rPr lang="el-GR" sz="2400" b="1" u="sng" dirty="0" smtClean="0"/>
              <a:t>Υπάρχουν οργανισμοί που </a:t>
            </a:r>
            <a:r>
              <a:rPr lang="el-GR" sz="2400" b="1" dirty="0" smtClean="0"/>
              <a:t>: </a:t>
            </a:r>
          </a:p>
          <a:p>
            <a:r>
              <a:rPr lang="el-GR" sz="2400" b="1" dirty="0">
                <a:solidFill>
                  <a:srgbClr val="FF0000"/>
                </a:solidFill>
              </a:rPr>
              <a:t> </a:t>
            </a:r>
            <a:r>
              <a:rPr lang="el-GR" sz="2400" b="1" dirty="0" smtClean="0">
                <a:solidFill>
                  <a:srgbClr val="FF0000"/>
                </a:solidFill>
              </a:rPr>
              <a:t>  </a:t>
            </a:r>
          </a:p>
          <a:p>
            <a:endParaRPr lang="el-GR" sz="2400" b="1" dirty="0">
              <a:solidFill>
                <a:srgbClr val="FF0000"/>
              </a:solidFill>
            </a:endParaRPr>
          </a:p>
          <a:p>
            <a:r>
              <a:rPr lang="el-GR" sz="1400" b="1" dirty="0" smtClean="0">
                <a:solidFill>
                  <a:srgbClr val="FF0000"/>
                </a:solidFill>
              </a:rPr>
              <a:t>Τρέφονται με άλλους οργανισμούς                                                                       Φτιάχνουν την  τροφή τους μόνοι τους                                                             </a:t>
            </a:r>
          </a:p>
          <a:p>
            <a:endParaRPr lang="el-GR" sz="2400" b="1" u="sng" dirty="0" smtClean="0">
              <a:solidFill>
                <a:srgbClr val="FF0000"/>
              </a:solidFill>
            </a:endParaRPr>
          </a:p>
          <a:p>
            <a:endParaRPr lang="el-GR" sz="2400" b="1" u="sng" dirty="0" smtClean="0">
              <a:solidFill>
                <a:srgbClr val="FF0000"/>
              </a:solidFill>
            </a:endParaRPr>
          </a:p>
          <a:p>
            <a:endParaRPr lang="el-GR" sz="3200" b="1" u="sng" dirty="0" smtClean="0">
              <a:solidFill>
                <a:srgbClr val="FF0000"/>
              </a:solidFill>
            </a:endParaRPr>
          </a:p>
        </p:txBody>
      </p:sp>
      <p:sp>
        <p:nvSpPr>
          <p:cNvPr id="21510" name="AutoShape 6" descr="Αποτέλεσμα εικόνας για φυ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1508" name="Picture 4" descr="https://encrypted-tbn0.gstatic.com/images?q=tbn:ANd9GcRYTR7xHw44bJdEmkb34X5G_gR4VQShDwkt4W2X4MLk7_sG5hV53IDk0-rV"/>
          <p:cNvPicPr>
            <a:picLocks noChangeAspect="1" noChangeArrowheads="1"/>
          </p:cNvPicPr>
          <p:nvPr/>
        </p:nvPicPr>
        <p:blipFill>
          <a:blip r:embed="rId2"/>
          <a:srcRect/>
          <a:stretch>
            <a:fillRect/>
          </a:stretch>
        </p:blipFill>
        <p:spPr bwMode="auto">
          <a:xfrm>
            <a:off x="285720" y="2214554"/>
            <a:ext cx="4157411" cy="3786214"/>
          </a:xfrm>
          <a:prstGeom prst="rect">
            <a:avLst/>
          </a:prstGeom>
          <a:noFill/>
        </p:spPr>
      </p:pic>
      <p:sp>
        <p:nvSpPr>
          <p:cNvPr id="21512" name="AutoShape 8" descr="Αποτέλεσμα εικόνας για φυ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cxnSp>
        <p:nvCxnSpPr>
          <p:cNvPr id="9" name="8 - Ευθύγραμμο βέλος σύνδεσης"/>
          <p:cNvCxnSpPr/>
          <p:nvPr/>
        </p:nvCxnSpPr>
        <p:spPr>
          <a:xfrm rot="10800000" flipV="1">
            <a:off x="1142976" y="1214422"/>
            <a:ext cx="114300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2285984" y="1214422"/>
            <a:ext cx="450059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514" name="Picture 10" descr="Αποτέλεσμα εικόνας για φυτα"/>
          <p:cNvPicPr>
            <a:picLocks noChangeAspect="1" noChangeArrowheads="1"/>
          </p:cNvPicPr>
          <p:nvPr/>
        </p:nvPicPr>
        <p:blipFill>
          <a:blip r:embed="rId3"/>
          <a:srcRect/>
          <a:stretch>
            <a:fillRect/>
          </a:stretch>
        </p:blipFill>
        <p:spPr bwMode="auto">
          <a:xfrm>
            <a:off x="4714876" y="2214554"/>
            <a:ext cx="4083172" cy="3786214"/>
          </a:xfrm>
          <a:prstGeom prst="rect">
            <a:avLst/>
          </a:prstGeom>
          <a:noFill/>
        </p:spPr>
      </p:pic>
      <p:sp>
        <p:nvSpPr>
          <p:cNvPr id="15" name="14 - TextBox"/>
          <p:cNvSpPr txBox="1"/>
          <p:nvPr/>
        </p:nvSpPr>
        <p:spPr>
          <a:xfrm>
            <a:off x="1142976" y="6072206"/>
            <a:ext cx="2571768" cy="369332"/>
          </a:xfrm>
          <a:prstGeom prst="rect">
            <a:avLst/>
          </a:prstGeom>
          <a:noFill/>
        </p:spPr>
        <p:txBody>
          <a:bodyPr wrap="square" rtlCol="0">
            <a:spAutoFit/>
          </a:bodyPr>
          <a:lstStyle/>
          <a:p>
            <a:r>
              <a:rPr lang="el-GR" b="1" dirty="0" smtClean="0"/>
              <a:t>ΕΤΕΡΟΤΡΟΦΟΣ</a:t>
            </a:r>
            <a:endParaRPr lang="el-GR" b="1" dirty="0"/>
          </a:p>
        </p:txBody>
      </p:sp>
      <p:sp>
        <p:nvSpPr>
          <p:cNvPr id="16" name="15 - TextBox"/>
          <p:cNvSpPr txBox="1"/>
          <p:nvPr/>
        </p:nvSpPr>
        <p:spPr>
          <a:xfrm>
            <a:off x="5429256" y="6072206"/>
            <a:ext cx="2571768" cy="369332"/>
          </a:xfrm>
          <a:prstGeom prst="rect">
            <a:avLst/>
          </a:prstGeom>
          <a:noFill/>
        </p:spPr>
        <p:txBody>
          <a:bodyPr wrap="square" rtlCol="0">
            <a:spAutoFit/>
          </a:bodyPr>
          <a:lstStyle/>
          <a:p>
            <a:r>
              <a:rPr lang="el-GR" b="1" dirty="0" smtClean="0"/>
              <a:t>ΑΥΤΟΤΡΟΦΟΣ</a:t>
            </a:r>
            <a:endParaRPr lang="el-G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11979" t="15916" r="11979" b="11211"/>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143932" cy="5083188"/>
          </a:xfrm>
        </p:spPr>
        <p:txBody>
          <a:bodyPr>
            <a:normAutofit fontScale="90000"/>
          </a:bodyPr>
          <a:lstStyle/>
          <a:p>
            <a:pPr algn="l"/>
            <a:r>
              <a:rPr lang="el-GR" sz="2400" b="1" u="sng" dirty="0" smtClean="0"/>
              <a:t>ΑΝΑΠΝΟΗ</a:t>
            </a:r>
            <a:r>
              <a:rPr lang="el-GR" sz="2400" dirty="0" smtClean="0"/>
              <a:t>: Όπως ακριβώς ένα κερί καίει το Οξυγόνο που βρίσκεται στο περιβάλλον του, για να διατηρήσει τη φλόγα του, έτσι ακριβώς και οι οργανισμοί προσλαμβάνουν το Οξυγόνο της ατμόσφαιρας για να κάψουν τις ωφέλιμες ουσίες των τροφών. Το Οξυγόνο είναι απαραίτητο για να απελευθερωθεί η ενέργεια των τροφών </a:t>
            </a:r>
            <a:r>
              <a:rPr lang="el-GR" sz="2400" dirty="0" err="1" smtClean="0"/>
              <a:t>γιαυτό</a:t>
            </a:r>
            <a:r>
              <a:rPr lang="el-GR" sz="2400" dirty="0" smtClean="0"/>
              <a:t> και λέμε ότι το φαγητό έχει θερμίδες από </a:t>
            </a:r>
            <a:r>
              <a:rPr lang="el-GR" sz="2400" smtClean="0"/>
              <a:t>το </a:t>
            </a:r>
            <a:r>
              <a:rPr lang="el-GR" sz="2400" smtClean="0"/>
              <a:t>θερμαίνω.</a:t>
            </a:r>
            <a:r>
              <a:rPr lang="el-GR" sz="2400" dirty="0" smtClean="0"/>
              <a:t/>
            </a:r>
            <a:br>
              <a:rPr lang="el-GR" sz="2400" dirty="0" smtClean="0"/>
            </a:br>
            <a:r>
              <a:rPr lang="el-GR" sz="2400" b="1" u="sng" dirty="0" smtClean="0"/>
              <a:t>ΑΠΕΚΚΡΙΣΗ</a:t>
            </a:r>
            <a:r>
              <a:rPr lang="el-GR" sz="2400" dirty="0" smtClean="0"/>
              <a:t>: Κατά την καύση των τροφών παράγονται και άχρηστες ουσίες οι οποίες πρέπει να απομακρυνθούν από τους οργανισμούς διαφορετικά θα τους δηλητηριάσουν .Έτσι τα φυτά ρίχνουν τα  φύλλα τους και τα ζώα παράγουν ιδρώτα, ούρα και κόπρανα.</a:t>
            </a:r>
            <a:br>
              <a:rPr lang="el-GR" sz="2400" dirty="0" smtClean="0"/>
            </a:br>
            <a:r>
              <a:rPr lang="el-GR" sz="2400" b="1" u="sng" dirty="0" smtClean="0"/>
              <a:t>ΑΝΑΠΑΡΑΓΩΓΗ</a:t>
            </a:r>
            <a:r>
              <a:rPr lang="el-GR" sz="2400" dirty="0" smtClean="0"/>
              <a:t>: Διατήρηση της ζωής με τη δημιουργία απογόνων. </a:t>
            </a:r>
            <a:br>
              <a:rPr lang="el-GR" sz="2400" dirty="0" smtClean="0"/>
            </a:br>
            <a:r>
              <a:rPr lang="el-GR" sz="2400" b="1" u="sng" dirty="0" smtClean="0"/>
              <a:t>ΑΝΑΠΤΥΞΗ</a:t>
            </a:r>
            <a:r>
              <a:rPr lang="el-GR" sz="2400" dirty="0" smtClean="0"/>
              <a:t>: Αύξηση όγκου, μάζας.</a:t>
            </a:r>
            <a:br>
              <a:rPr lang="el-GR" sz="2400" dirty="0" smtClean="0"/>
            </a:br>
            <a:r>
              <a:rPr lang="el-GR" sz="2400" b="1" u="sng" dirty="0" smtClean="0"/>
              <a:t>ΕΡΕΘΙΣΤΙΚΟΤΗΤΑ</a:t>
            </a:r>
            <a:r>
              <a:rPr lang="el-GR" sz="2400" dirty="0" smtClean="0"/>
              <a:t>: Ικανότητα των οργανισμών να αντιλαμβάνονται τις αλλαγές του περιβάλλοντος.</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163</Words>
  <Application>Microsoft Office PowerPoint</Application>
  <PresentationFormat>Προβολή στην οθόνη (4:3)</PresentationFormat>
  <Paragraphs>23</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Διαφάνεια 1</vt:lpstr>
      <vt:lpstr>ΒΙΟΛΟΓΙΑ=ΖΩΗ</vt:lpstr>
      <vt:lpstr>Διαφάνεια 3</vt:lpstr>
      <vt:lpstr>Διαφάνεια 4</vt:lpstr>
      <vt:lpstr>Διαφάνεια 5</vt:lpstr>
      <vt:lpstr>Διαφάνεια 6</vt:lpstr>
      <vt:lpstr>Διαφάνεια 7</vt:lpstr>
      <vt:lpstr>ΑΝΑΠΝΟΗ: Όπως ακριβώς ένα κερί καίει το Οξυγόνο που βρίσκεται στο περιβάλλον του, για να διατηρήσει τη φλόγα του, έτσι ακριβώς και οι οργανισμοί προσλαμβάνουν το Οξυγόνο της ατμόσφαιρας για να κάψουν τις ωφέλιμες ουσίες των τροφών. Το Οξυγόνο είναι απαραίτητο για να απελευθερωθεί η ενέργεια των τροφών γιαυτό και λέμε ότι το φαγητό έχει θερμίδες από το θερμαίνω. ΑΠΕΚΚΡΙΣΗ: Κατά την καύση των τροφών παράγονται και άχρηστες ουσίες οι οποίες πρέπει να απομακρυνθούν από τους οργανισμούς διαφορετικά θα τους δηλητηριάσουν .Έτσι τα φυτά ρίχνουν τα  φύλλα τους και τα ζώα παράγουν ιδρώτα, ούρα και κόπρανα. ΑΝΑΠΑΡΑΓΩΓΗ: Διατήρηση της ζωής με τη δημιουργία απογόνων.  ΑΝΑΠΤΥΞΗ: Αύξηση όγκου, μάζας. ΕΡΕΘΙΣΤΙΚΟΤΗΤΑ: Ικανότητα των οργανισμών να αντιλαμβάνονται τις αλλαγές του περιβάλλοντος.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2017-09-16T05:57:39Z</dcterms:created>
  <dcterms:modified xsi:type="dcterms:W3CDTF">2017-09-16T07:45:17Z</dcterms:modified>
</cp:coreProperties>
</file>