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9" r:id="rId3"/>
    <p:sldId id="257" r:id="rId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06FA"/>
    <a:srgbClr val="003A1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1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743F4E1-D7C8-47D9-B90E-F8BD1D97B1FC}" type="datetimeFigureOut">
              <a:rPr lang="el-GR" smtClean="0"/>
              <a:pPr/>
              <a:t>13/1/2016</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B223EC5-76AA-44ED-BCD9-B963C58E763C}"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743F4E1-D7C8-47D9-B90E-F8BD1D97B1FC}" type="datetimeFigureOut">
              <a:rPr lang="el-GR" smtClean="0"/>
              <a:pPr/>
              <a:t>13/1/2016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FB223EC5-76AA-44ED-BCD9-B963C58E763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3743F4E1-D7C8-47D9-B90E-F8BD1D97B1FC}" type="datetimeFigureOut">
              <a:rPr lang="el-GR" smtClean="0"/>
              <a:pPr/>
              <a:t>13/1/2016</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B223EC5-76AA-44ED-BCD9-B963C58E763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743F4E1-D7C8-47D9-B90E-F8BD1D97B1FC}" type="datetimeFigureOut">
              <a:rPr lang="el-GR" smtClean="0"/>
              <a:pPr/>
              <a:t>13/1/2016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FB223EC5-76AA-44ED-BCD9-B963C58E763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743F4E1-D7C8-47D9-B90E-F8BD1D97B1FC}" type="datetimeFigureOut">
              <a:rPr lang="el-GR" smtClean="0"/>
              <a:pPr/>
              <a:t>13/1/2016</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FB223EC5-76AA-44ED-BCD9-B963C58E763C}"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3743F4E1-D7C8-47D9-B90E-F8BD1D97B1FC}" type="datetimeFigureOut">
              <a:rPr lang="el-GR" smtClean="0"/>
              <a:pPr/>
              <a:t>13/1/2016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FB223EC5-76AA-44ED-BCD9-B963C58E763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3743F4E1-D7C8-47D9-B90E-F8BD1D97B1FC}" type="datetimeFigureOut">
              <a:rPr lang="el-GR" smtClean="0"/>
              <a:pPr/>
              <a:t>13/1/2016</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FB223EC5-76AA-44ED-BCD9-B963C58E763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3743F4E1-D7C8-47D9-B90E-F8BD1D97B1FC}" type="datetimeFigureOut">
              <a:rPr lang="el-GR" smtClean="0"/>
              <a:pPr/>
              <a:t>13/1/2016</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FB223EC5-76AA-44ED-BCD9-B963C58E763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3743F4E1-D7C8-47D9-B90E-F8BD1D97B1FC}" type="datetimeFigureOut">
              <a:rPr lang="el-GR" smtClean="0"/>
              <a:pPr/>
              <a:t>13/1/2016</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FB223EC5-76AA-44ED-BCD9-B963C58E763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3743F4E1-D7C8-47D9-B90E-F8BD1D97B1FC}" type="datetimeFigureOut">
              <a:rPr lang="el-GR" smtClean="0"/>
              <a:pPr/>
              <a:t>13/1/2016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FB223EC5-76AA-44ED-BCD9-B963C58E763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3743F4E1-D7C8-47D9-B90E-F8BD1D97B1FC}" type="datetimeFigureOut">
              <a:rPr lang="el-GR" smtClean="0"/>
              <a:pPr/>
              <a:t>13/1/2016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FB223EC5-76AA-44ED-BCD9-B963C58E763C}"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743F4E1-D7C8-47D9-B90E-F8BD1D97B1FC}" type="datetimeFigureOut">
              <a:rPr lang="el-GR" smtClean="0"/>
              <a:pPr/>
              <a:t>13/1/2016</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B223EC5-76AA-44ED-BCD9-B963C58E763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ΜΕΣΟΓΕΙΑΚΗ ΔΙΑΤΡΟΦΗ</a:t>
            </a:r>
            <a:endParaRPr lang="el-GR" dirty="0"/>
          </a:p>
        </p:txBody>
      </p:sp>
      <p:pic>
        <p:nvPicPr>
          <p:cNvPr id="1026" name="Picture 2" descr="http://www.boukitsa.gr/images/diatrofh1.jpg"/>
          <p:cNvPicPr>
            <a:picLocks noChangeAspect="1" noChangeArrowheads="1"/>
          </p:cNvPicPr>
          <p:nvPr/>
        </p:nvPicPr>
        <p:blipFill>
          <a:blip r:embed="rId2" cstate="print"/>
          <a:srcRect/>
          <a:stretch>
            <a:fillRect/>
          </a:stretch>
        </p:blipFill>
        <p:spPr bwMode="auto">
          <a:xfrm>
            <a:off x="0" y="0"/>
            <a:ext cx="9144000" cy="6597352"/>
          </a:xfrm>
          <a:prstGeom prst="rect">
            <a:avLst/>
          </a:prstGeom>
          <a:noFill/>
        </p:spPr>
      </p:pic>
      <p:sp>
        <p:nvSpPr>
          <p:cNvPr id="5" name="4 - Ορθογώνιο"/>
          <p:cNvSpPr/>
          <p:nvPr/>
        </p:nvSpPr>
        <p:spPr>
          <a:xfrm>
            <a:off x="1187624" y="2967335"/>
            <a:ext cx="6480720" cy="1754326"/>
          </a:xfrm>
          <a:prstGeom prst="rect">
            <a:avLst/>
          </a:prstGeom>
          <a:noFill/>
          <a:ln w="25400" cmpd="sng">
            <a:solidFill>
              <a:schemeClr val="tx1"/>
            </a:solidFill>
          </a:ln>
        </p:spPr>
        <p:txBody>
          <a:bodyPr wrap="square" lIns="91440" tIns="45720" rIns="91440" bIns="45720">
            <a:spAutoFit/>
            <a:scene3d>
              <a:camera prst="orthographicFront"/>
              <a:lightRig rig="threePt" dir="t"/>
            </a:scene3d>
            <a:sp3d extrusionH="57150">
              <a:bevelT w="38100" h="38100"/>
            </a:sp3d>
          </a:bodyPr>
          <a:lstStyle/>
          <a:p>
            <a:pPr algn="ctr"/>
            <a:r>
              <a:rPr lang="el-GR" sz="5400" b="1" cap="none" spc="0"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ΜΕΣΟΓΕΙΑΚΗ ΔΙΑΤΡΟΦΗ</a:t>
            </a:r>
            <a:endParaRPr lang="el-GR" sz="54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692696"/>
            <a:ext cx="8183880" cy="1051560"/>
          </a:xfrm>
        </p:spPr>
        <p:txBody>
          <a:bodyPr>
            <a:normAutofit fontScale="90000"/>
          </a:bodyPr>
          <a:lstStyle/>
          <a:p>
            <a:r>
              <a:rPr lang="el-GR" dirty="0" err="1" smtClean="0"/>
              <a:t>Χαρακτηριστικα</a:t>
            </a:r>
            <a:r>
              <a:rPr lang="el-GR" dirty="0" smtClean="0"/>
              <a:t> </a:t>
            </a:r>
            <a:r>
              <a:rPr lang="el-GR" dirty="0" err="1" smtClean="0"/>
              <a:t>τησ</a:t>
            </a:r>
            <a:r>
              <a:rPr lang="el-GR" dirty="0" smtClean="0"/>
              <a:t> </a:t>
            </a:r>
            <a:r>
              <a:rPr lang="el-GR" dirty="0" err="1" smtClean="0"/>
              <a:t>Μεσογειακησ</a:t>
            </a:r>
            <a:r>
              <a:rPr lang="el-GR" dirty="0" smtClean="0"/>
              <a:t> </a:t>
            </a:r>
            <a:r>
              <a:rPr lang="el-GR" dirty="0" err="1" smtClean="0"/>
              <a:t>Διατροφ</a:t>
            </a:r>
            <a:r>
              <a:rPr lang="el-GR" dirty="0" err="1" smtClean="0"/>
              <a:t>ησ</a:t>
            </a:r>
            <a:r>
              <a:rPr lang="el-GR" dirty="0" smtClean="0"/>
              <a:t>:</a:t>
            </a:r>
            <a:endParaRPr lang="el-GR" dirty="0"/>
          </a:p>
        </p:txBody>
      </p:sp>
      <p:sp>
        <p:nvSpPr>
          <p:cNvPr id="3" name="2 - Ορθογώνιο"/>
          <p:cNvSpPr/>
          <p:nvPr/>
        </p:nvSpPr>
        <p:spPr>
          <a:xfrm>
            <a:off x="251520" y="2060848"/>
            <a:ext cx="7920880" cy="3693319"/>
          </a:xfrm>
          <a:prstGeom prst="rect">
            <a:avLst/>
          </a:prstGeom>
        </p:spPr>
        <p:txBody>
          <a:bodyPr wrap="square">
            <a:spAutoFit/>
          </a:bodyPr>
          <a:lstStyle/>
          <a:p>
            <a:pPr>
              <a:buFont typeface="Arial" pitchFamily="34" charset="0"/>
              <a:buChar char="•"/>
            </a:pPr>
            <a:r>
              <a:rPr lang="el-GR" b="1" i="1" u="sng" dirty="0" smtClean="0"/>
              <a:t>Αφθονία τροφών φ υ τ ι κ ή ς προέλευσης</a:t>
            </a:r>
            <a:r>
              <a:rPr lang="el-GR" dirty="0" smtClean="0"/>
              <a:t>, όπως </a:t>
            </a:r>
            <a:r>
              <a:rPr lang="el-GR" b="1" u="sng" dirty="0" smtClean="0">
                <a:solidFill>
                  <a:srgbClr val="FF0000"/>
                </a:solidFill>
              </a:rPr>
              <a:t>φρούτα</a:t>
            </a:r>
            <a:r>
              <a:rPr lang="el-GR" dirty="0" smtClean="0"/>
              <a:t>, </a:t>
            </a:r>
            <a:r>
              <a:rPr lang="el-GR" b="1" u="sng" dirty="0" smtClean="0">
                <a:solidFill>
                  <a:srgbClr val="003A1A"/>
                </a:solidFill>
              </a:rPr>
              <a:t>λαχανικά</a:t>
            </a:r>
            <a:r>
              <a:rPr lang="el-GR" dirty="0" smtClean="0"/>
              <a:t>, </a:t>
            </a:r>
            <a:r>
              <a:rPr lang="el-GR" b="1" u="sng" dirty="0" smtClean="0">
                <a:solidFill>
                  <a:schemeClr val="accent1">
                    <a:lumMod val="50000"/>
                  </a:schemeClr>
                </a:solidFill>
              </a:rPr>
              <a:t>πατάτες</a:t>
            </a:r>
            <a:r>
              <a:rPr lang="el-GR" dirty="0" smtClean="0"/>
              <a:t>, </a:t>
            </a:r>
            <a:r>
              <a:rPr lang="el-GR" b="1" u="sng" dirty="0" smtClean="0">
                <a:solidFill>
                  <a:schemeClr val="accent2"/>
                </a:solidFill>
              </a:rPr>
              <a:t>δημητριακά</a:t>
            </a:r>
            <a:r>
              <a:rPr lang="el-GR" dirty="0" smtClean="0"/>
              <a:t> και </a:t>
            </a:r>
            <a:r>
              <a:rPr lang="el-GR" b="1" u="sng" dirty="0" smtClean="0">
                <a:solidFill>
                  <a:srgbClr val="2906FA"/>
                </a:solidFill>
              </a:rPr>
              <a:t>όσπρια</a:t>
            </a:r>
            <a:r>
              <a:rPr lang="el-GR" dirty="0" smtClean="0"/>
              <a:t>. </a:t>
            </a:r>
          </a:p>
          <a:p>
            <a:pPr>
              <a:buFont typeface="Arial" pitchFamily="34" charset="0"/>
              <a:buChar char="•"/>
            </a:pPr>
            <a:r>
              <a:rPr lang="el-GR" b="1" i="1" u="sng" dirty="0" smtClean="0"/>
              <a:t>Ε λ α ι ό λ α δ ο ως βασικό έλαιο</a:t>
            </a:r>
            <a:r>
              <a:rPr lang="el-GR" dirty="0" smtClean="0"/>
              <a:t>, που αντικαθιστά όλα τα άλλα λίπη </a:t>
            </a:r>
            <a:r>
              <a:rPr lang="el-GR" dirty="0" smtClean="0"/>
              <a:t>   και </a:t>
            </a:r>
            <a:r>
              <a:rPr lang="el-GR" dirty="0" smtClean="0"/>
              <a:t>έλαια όπως βούτυρο, μαργαρίνη κτλ.  </a:t>
            </a:r>
          </a:p>
          <a:p>
            <a:pPr>
              <a:buFont typeface="Arial" pitchFamily="34" charset="0"/>
              <a:buChar char="•"/>
            </a:pPr>
            <a:r>
              <a:rPr lang="el-GR" b="1" i="1" u="sng" dirty="0" smtClean="0"/>
              <a:t>Καθημερινή λήψη μικρών ποσοτήτων γαλακτοκομικών προϊόντων</a:t>
            </a:r>
            <a:r>
              <a:rPr lang="el-GR" dirty="0" smtClean="0"/>
              <a:t>, όπως το τυρί και το γιαούρτι. </a:t>
            </a:r>
          </a:p>
          <a:p>
            <a:pPr>
              <a:buFont typeface="Arial" pitchFamily="34" charset="0"/>
              <a:buChar char="•"/>
            </a:pPr>
            <a:r>
              <a:rPr lang="el-GR" b="1" i="1" u="sng" dirty="0" smtClean="0"/>
              <a:t>Κατανάλωση ψ α ρ ι ο ύ και πουλερικών</a:t>
            </a:r>
            <a:r>
              <a:rPr lang="el-GR" u="sng" dirty="0" smtClean="0"/>
              <a:t> </a:t>
            </a:r>
            <a:r>
              <a:rPr lang="el-GR" dirty="0" smtClean="0"/>
              <a:t>σε εβδομαδιαία βάση (όχι καθημερινή). </a:t>
            </a:r>
          </a:p>
          <a:p>
            <a:pPr>
              <a:buFont typeface="Arial" pitchFamily="34" charset="0"/>
              <a:buChar char="•"/>
            </a:pPr>
            <a:r>
              <a:rPr lang="el-GR" b="1" i="1" u="sng" dirty="0" smtClean="0"/>
              <a:t>Αυγά το πολύ μέχρι 4 την εβδομάδα</a:t>
            </a:r>
            <a:r>
              <a:rPr lang="el-GR" dirty="0" smtClean="0"/>
              <a:t> (να σημειωθεί ότι στον αριθμό αυτόν περιλαμβάνονται και αυτά που χρησιμοποιήθηκαν στο μαγείρεμα). </a:t>
            </a:r>
          </a:p>
          <a:p>
            <a:pPr>
              <a:buFont typeface="Arial" pitchFamily="34" charset="0"/>
              <a:buChar char="•"/>
            </a:pPr>
            <a:r>
              <a:rPr lang="el-GR" b="1" i="1" u="sng" dirty="0" smtClean="0"/>
              <a:t>Κατανάλωση ζάχαρης</a:t>
            </a:r>
            <a:r>
              <a:rPr lang="el-GR" u="sng" dirty="0" smtClean="0"/>
              <a:t> </a:t>
            </a:r>
            <a:r>
              <a:rPr lang="el-GR" dirty="0" smtClean="0"/>
              <a:t>(που υπάρχει βέβαια στα </a:t>
            </a:r>
            <a:r>
              <a:rPr lang="el-GR" dirty="0" smtClean="0"/>
              <a:t>γλυκά)</a:t>
            </a:r>
            <a:r>
              <a:rPr lang="el-GR" b="1" i="1" dirty="0" smtClean="0"/>
              <a:t>σε </a:t>
            </a:r>
            <a:r>
              <a:rPr lang="el-GR" b="1" i="1" dirty="0" smtClean="0"/>
              <a:t>εβδομαδιαία βάση</a:t>
            </a:r>
            <a:r>
              <a:rPr lang="el-GR" dirty="0" smtClean="0"/>
              <a:t> (όχι καθημερινή). </a:t>
            </a:r>
          </a:p>
          <a:p>
            <a:pPr>
              <a:buFont typeface="Arial" pitchFamily="34" charset="0"/>
              <a:buChar char="•"/>
            </a:pPr>
            <a:r>
              <a:rPr lang="el-GR" b="1" i="1" dirty="0" smtClean="0"/>
              <a:t>"</a:t>
            </a:r>
            <a:r>
              <a:rPr lang="el-GR" b="1" i="1" u="sng" dirty="0" smtClean="0"/>
              <a:t>Κόκκινο" κρέας</a:t>
            </a:r>
            <a:r>
              <a:rPr lang="el-GR" b="1" i="1" dirty="0" smtClean="0"/>
              <a:t> </a:t>
            </a:r>
            <a:r>
              <a:rPr lang="el-GR" dirty="0" smtClean="0"/>
              <a:t>(μοσχάρι, χοιρινό κτλ.) μόνο λίγες φορές το μήνα.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620688"/>
            <a:ext cx="7632848" cy="5078313"/>
          </a:xfrm>
          <a:prstGeom prst="rect">
            <a:avLst/>
          </a:prstGeom>
        </p:spPr>
        <p:txBody>
          <a:bodyPr wrap="square">
            <a:spAutoFit/>
          </a:bodyPr>
          <a:lstStyle/>
          <a:p>
            <a:r>
              <a:rPr lang="el-GR" b="1" u="sng" dirty="0">
                <a:solidFill>
                  <a:srgbClr val="FF0000"/>
                </a:solidFill>
              </a:rPr>
              <a:t>Η Παραδοσιακή Μεσογειακή Διατροφή</a:t>
            </a:r>
            <a:r>
              <a:rPr lang="el-GR" b="1" dirty="0"/>
              <a:t>, ύστερα από μελέτες και στη χώρα μας και αλλού, έχει αποδειχτεί η πιο υγιεινή διατροφή</a:t>
            </a:r>
            <a:r>
              <a:rPr lang="el-GR" b="1" dirty="0" smtClean="0"/>
              <a:t>. </a:t>
            </a:r>
          </a:p>
          <a:p>
            <a:r>
              <a:rPr lang="el-GR" b="1" dirty="0" smtClean="0"/>
              <a:t>Η Μεσογειακή </a:t>
            </a:r>
            <a:r>
              <a:rPr lang="el-GR" b="1" dirty="0"/>
              <a:t>διατροφή χαρακτηρίζεται από τις διατροφικές συνήθειες που βρέθηκε ότι είχαν οι κάτοικοι της Κρήτης και της Νότιας Ιταλίας στις αρχές της δεκαετίας του 1960. Είναι ξακουστή για τις ευεργετικές της ιδιότητες καθώς προφυλάσσει από εμφράγματα του μυοκαρδίου και από διάφορες μορφές καρκίνου, είναι φτωχή σε θερμίδες, τονώνει τον οργανισμό, βοηθάει την καλή λειτουργία του εντέρου κ.ά. </a:t>
            </a:r>
            <a:r>
              <a:rPr lang="el-GR" b="1" dirty="0" smtClean="0"/>
              <a:t/>
            </a:r>
            <a:br>
              <a:rPr lang="el-GR" b="1" dirty="0" smtClean="0"/>
            </a:br>
            <a:r>
              <a:rPr lang="el-GR" b="1" dirty="0"/>
              <a:t>Ο τρόπος αυτός διατροφής κερδίζει όλο και περισσότερο έδαφος τα τελευταία χρόνια, καθώς πλήθος μελετών δείχνουν ότι οι κάτοικοι Μεσογειακών περιοχών ζουν περισσότερο, ενώ πολύ σπανιότερα σε σχέση με τους Αμερικανούς και τους </a:t>
            </a:r>
            <a:r>
              <a:rPr lang="el-GR" b="1" dirty="0" err="1"/>
              <a:t>Βορειοευρωπαίους</a:t>
            </a:r>
            <a:r>
              <a:rPr lang="el-GR" b="1" dirty="0"/>
              <a:t> πάσχουν από καρκίνο εντέρου και στήθους ή καρδιακές παθήσεις.</a:t>
            </a:r>
            <a:r>
              <a:rPr lang="el-GR" dirty="0" smtClean="0"/>
              <a:t/>
            </a:r>
            <a:br>
              <a:rPr lang="el-GR" dirty="0" smtClean="0"/>
            </a:b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83</TotalTime>
  <Words>116</Words>
  <Application>Microsoft Office PowerPoint</Application>
  <PresentationFormat>Προβολή στην οθόνη (4:3)</PresentationFormat>
  <Paragraphs>12</Paragraphs>
  <Slides>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vt:i4>
      </vt:variant>
    </vt:vector>
  </HeadingPairs>
  <TitlesOfParts>
    <vt:vector size="4" baseType="lpstr">
      <vt:lpstr>Αφθονία</vt:lpstr>
      <vt:lpstr>ΜΕΣΟΓΕΙΑΚΗ ΔΙΑΤΡΟΦΗ</vt:lpstr>
      <vt:lpstr>Χαρακτηριστικα τησ Μεσογειακησ Διατροφησ:</vt:lpstr>
      <vt:lpstr>Διαφάνεια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ΜΕΣΟΓΕΙΑΚΗ ΔΙΑΤΡΟΦΗ</dc:title>
  <dc:creator>Sophia</dc:creator>
  <cp:lastModifiedBy>Sophia</cp:lastModifiedBy>
  <cp:revision>10</cp:revision>
  <dcterms:created xsi:type="dcterms:W3CDTF">2015-12-18T09:56:20Z</dcterms:created>
  <dcterms:modified xsi:type="dcterms:W3CDTF">2016-01-13T11:10:02Z</dcterms:modified>
</cp:coreProperties>
</file>