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6" r:id="rId3"/>
    <p:sldId id="257" r:id="rId4"/>
    <p:sldId id="258" r:id="rId5"/>
    <p:sldId id="259" r:id="rId6"/>
    <p:sldId id="272" r:id="rId7"/>
    <p:sldId id="269" r:id="rId8"/>
    <p:sldId id="263" r:id="rId9"/>
    <p:sldId id="267" r:id="rId10"/>
    <p:sldId id="265" r:id="rId11"/>
    <p:sldId id="270" r:id="rId1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99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22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/>
          </a:p>
        </p:txBody>
      </p:sp>
      <p:sp>
        <p:nvSpPr>
          <p:cNvPr id="81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620129-7696-4A3C-B5A5-23B723305139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46558-CCF2-47A5-AEAC-78D1DABBF5B9}" type="slidenum">
              <a:rPr lang="el-GR"/>
              <a:pPr/>
              <a:t>1</a:t>
            </a:fld>
            <a:endParaRPr lang="el-GR"/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3ADCF7-B1D0-43E3-B5C4-C07BFFCCE699}" type="slidenum">
              <a:rPr lang="el-GR" sz="1200"/>
              <a:pPr algn="r"/>
              <a:t>1</a:t>
            </a:fld>
            <a:endParaRPr lang="el-GR" sz="1200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EB9AF-201D-420D-AB39-DAC6971ACDCA}" type="slidenum">
              <a:rPr lang="el-GR"/>
              <a:pPr/>
              <a:t>7</a:t>
            </a:fld>
            <a:endParaRPr lang="el-GR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68E0AB-3E70-458E-BFBE-45775C783F82}" type="slidenum">
              <a:rPr lang="el-GR" sz="1200"/>
              <a:pPr algn="r"/>
              <a:t>7</a:t>
            </a:fld>
            <a:endParaRPr lang="el-GR" sz="120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2C06-6048-4F05-B2E7-CA9F74F5278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D57B4-18E7-4029-A258-8E058EFFB9A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48C2C-ED45-4C78-B23D-70AA8AA5ED9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19FA5-4EBC-4BC8-B9A0-884F435229B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2499E-270C-4A0D-9FEB-AA822B49957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7C260-9104-4E3B-840B-1D32E58AD5C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3B1E9-B8C0-48A4-8CC1-0AEE85E1BC3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77F33-C4B1-4515-8A43-5198903AAD3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62D9A-C69C-4E1E-ACD6-4805BB611C1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5E3F1-A4A9-4B88-888E-7A6B8F3F4FB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AFB4A-8A9F-452A-B2C3-2165149D680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0425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381750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E7E5CB-09F0-449B-A075-9618D72B98D8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ΠΕΠΤΙΚΟ ΣΥΣΤΗΜΑ ΤΟΥ ΑΝΘΡΩΠΟΥ</a:t>
            </a: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l-GR" sz="1000" b="1">
              <a:solidFill>
                <a:schemeClr val="tx1"/>
              </a:solidFill>
            </a:endParaRPr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395288" y="809625"/>
            <a:ext cx="3635375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tabLst>
                <a:tab pos="365125" algn="l"/>
              </a:tabLst>
            </a:pPr>
            <a:endParaRPr lang="en-US" sz="1600" b="1" u="sng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</a:pPr>
            <a:r>
              <a:rPr lang="el-GR" sz="1600" b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πεπτικό σύστημα</a:t>
            </a:r>
            <a:r>
              <a:rPr lang="el-GR" sz="1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στον άνθρωπο αποτελείται από</a:t>
            </a:r>
            <a:r>
              <a:rPr lang="en-US" sz="1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l-GR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sz="1600" b="1"/>
          </a:p>
          <a:p>
            <a:pPr marL="547688" lvl="1" indent="-185738">
              <a:spcBef>
                <a:spcPct val="20000"/>
              </a:spcBef>
              <a:buFont typeface="Wingdings" pitchFamily="2" charset="2"/>
              <a:buChar char="["/>
              <a:tabLst>
                <a:tab pos="365125" algn="l"/>
              </a:tabLst>
            </a:pPr>
            <a:r>
              <a:rPr lang="el-GR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Τον Πεπτικό ή γαστρεντερικό σωλήνα</a:t>
            </a:r>
            <a:r>
              <a:rPr 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στον οποίο υπάρχουν :</a:t>
            </a:r>
          </a:p>
          <a:p>
            <a:pPr marL="955675" lvl="2" indent="-228600">
              <a:spcBef>
                <a:spcPct val="20000"/>
              </a:spcBef>
              <a:buFont typeface="Webdings" pitchFamily="18" charset="2"/>
              <a:buChar char="a"/>
              <a:tabLst>
                <a:tab pos="365125" algn="l"/>
              </a:tabLst>
            </a:pPr>
            <a:r>
              <a:rPr lang="el-GR" sz="1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στοματική κοιλότητα    </a:t>
            </a:r>
          </a:p>
          <a:p>
            <a:pPr marL="955675" lvl="2" indent="-228600">
              <a:spcBef>
                <a:spcPct val="20000"/>
              </a:spcBef>
              <a:buFont typeface="Webdings" pitchFamily="18" charset="2"/>
              <a:buChar char="a"/>
              <a:tabLst>
                <a:tab pos="365125" algn="l"/>
              </a:tabLst>
            </a:pPr>
            <a:r>
              <a:rPr lang="el-GR" sz="1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φάρυγγας</a:t>
            </a:r>
          </a:p>
          <a:p>
            <a:pPr marL="955675" lvl="2" indent="-228600">
              <a:spcBef>
                <a:spcPct val="20000"/>
              </a:spcBef>
              <a:buFont typeface="Webdings" pitchFamily="18" charset="2"/>
              <a:buChar char="a"/>
              <a:tabLst>
                <a:tab pos="365125" algn="l"/>
              </a:tabLst>
            </a:pPr>
            <a:r>
              <a:rPr lang="el-GR" sz="1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οισοφάγος </a:t>
            </a:r>
          </a:p>
          <a:p>
            <a:pPr marL="955675" lvl="2" indent="-228600">
              <a:spcBef>
                <a:spcPct val="20000"/>
              </a:spcBef>
              <a:buFont typeface="Webdings" pitchFamily="18" charset="2"/>
              <a:buChar char="a"/>
              <a:tabLst>
                <a:tab pos="365125" algn="l"/>
              </a:tabLst>
            </a:pPr>
            <a:r>
              <a:rPr lang="el-GR" sz="1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στομάχι</a:t>
            </a:r>
          </a:p>
          <a:p>
            <a:pPr marL="955675" lvl="2" indent="-228600">
              <a:spcBef>
                <a:spcPct val="20000"/>
              </a:spcBef>
              <a:buFont typeface="Webdings" pitchFamily="18" charset="2"/>
              <a:buChar char="a"/>
              <a:tabLst>
                <a:tab pos="365125" algn="l"/>
              </a:tabLst>
            </a:pPr>
            <a:r>
              <a:rPr lang="el-GR" sz="1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λεπτό έντερο</a:t>
            </a:r>
          </a:p>
          <a:p>
            <a:pPr marL="955675" lvl="2" indent="-228600">
              <a:spcBef>
                <a:spcPct val="20000"/>
              </a:spcBef>
              <a:buFont typeface="Webdings" pitchFamily="18" charset="2"/>
              <a:buChar char="a"/>
              <a:tabLst>
                <a:tab pos="365125" algn="l"/>
              </a:tabLst>
            </a:pPr>
            <a:r>
              <a:rPr lang="el-GR" sz="1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παχύ έντερο </a:t>
            </a:r>
          </a:p>
          <a:p>
            <a:pPr marL="955675" lvl="2" indent="-228600">
              <a:spcBef>
                <a:spcPct val="20000"/>
              </a:spcBef>
              <a:buFont typeface="Webdings" pitchFamily="18" charset="2"/>
              <a:buChar char="a"/>
              <a:tabLst>
                <a:tab pos="365125" algn="l"/>
              </a:tabLst>
            </a:pPr>
            <a:r>
              <a:rPr lang="el-GR" sz="1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 πρωκτός</a:t>
            </a:r>
            <a:r>
              <a:rPr lang="el-GR" sz="1600" b="1"/>
              <a:t> </a:t>
            </a:r>
          </a:p>
          <a:p>
            <a:pPr marL="547688" lvl="1" indent="-185738">
              <a:spcBef>
                <a:spcPct val="20000"/>
              </a:spcBef>
              <a:buFont typeface="Wingdings" pitchFamily="2" charset="2"/>
              <a:buChar char="["/>
              <a:tabLst>
                <a:tab pos="365125" algn="l"/>
              </a:tabLst>
            </a:pPr>
            <a:r>
              <a:rPr lang="el-GR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Τους Προσαρτημένους αδένες</a:t>
            </a:r>
            <a:r>
              <a:rPr lang="en-US" sz="1600" b="1"/>
              <a:t>:</a:t>
            </a:r>
            <a:r>
              <a:rPr lang="el-GR" sz="1600" b="1"/>
              <a:t>    </a:t>
            </a:r>
          </a:p>
          <a:p>
            <a:pPr marL="955675" lvl="2" indent="-228600">
              <a:spcBef>
                <a:spcPct val="20000"/>
              </a:spcBef>
              <a:buFont typeface="Webdings" pitchFamily="18" charset="2"/>
              <a:buChar char="a"/>
              <a:tabLst>
                <a:tab pos="365125" algn="l"/>
              </a:tabLst>
            </a:pPr>
            <a:r>
              <a:rPr lang="el-GR" sz="1600" b="1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Σιελογόνοι αδένες (σάλιο)</a:t>
            </a:r>
          </a:p>
          <a:p>
            <a:pPr marL="955675" lvl="2" indent="-228600">
              <a:spcBef>
                <a:spcPct val="20000"/>
              </a:spcBef>
              <a:buFont typeface="Webdings" pitchFamily="18" charset="2"/>
              <a:buChar char="a"/>
              <a:tabLst>
                <a:tab pos="365125" algn="l"/>
              </a:tabLst>
            </a:pPr>
            <a:r>
              <a:rPr lang="el-GR" sz="1600" b="1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Συκώτι (χολή)</a:t>
            </a:r>
          </a:p>
          <a:p>
            <a:pPr marL="955675" lvl="2" indent="-228600">
              <a:spcBef>
                <a:spcPct val="20000"/>
              </a:spcBef>
              <a:buFont typeface="Webdings" pitchFamily="18" charset="2"/>
              <a:buChar char="a"/>
              <a:tabLst>
                <a:tab pos="365125" algn="l"/>
              </a:tabLst>
            </a:pPr>
            <a:r>
              <a:rPr lang="el-GR" sz="1600" b="1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Πάγκρεας (παγκρεατικό υγρό)</a:t>
            </a:r>
          </a:p>
        </p:txBody>
      </p:sp>
      <p:pic>
        <p:nvPicPr>
          <p:cNvPr id="7188" name="Picture 20" descr="Πεπτικό σύστημα - e-cla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285860"/>
            <a:ext cx="5000660" cy="45005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34925" y="188913"/>
            <a:ext cx="41052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 typeface="Wingdings" pitchFamily="2" charset="2"/>
              <a:buChar char="Ø"/>
              <a:tabLst>
                <a:tab pos="365125" algn="l"/>
              </a:tabLst>
            </a:pPr>
            <a:r>
              <a:rPr lang="el-GR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Φροντίδα των δοντιών          </a:t>
            </a:r>
            <a:endParaRPr lang="en-US" sz="1600" b="1"/>
          </a:p>
          <a:p>
            <a:pPr marL="625475" lvl="1" indent="-263525">
              <a:spcBef>
                <a:spcPct val="20000"/>
              </a:spcBef>
              <a:buFont typeface="Wingdings" pitchFamily="2" charset="2"/>
              <a:buChar char="v"/>
              <a:tabLst>
                <a:tab pos="365125" algn="l"/>
              </a:tabLst>
            </a:pPr>
            <a:r>
              <a:rPr lang="el-GR" sz="1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Πλένουμε τα δόντια</a:t>
            </a:r>
            <a:r>
              <a:rPr lang="el-GR" sz="1600" b="1"/>
              <a:t> μας </a:t>
            </a:r>
            <a:r>
              <a:rPr lang="el-GR" sz="16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μετά από κάθε γεύμα</a:t>
            </a:r>
            <a:r>
              <a:rPr lang="el-GR" sz="1600" b="1"/>
              <a:t> </a:t>
            </a:r>
            <a:r>
              <a:rPr lang="en-US" sz="1600" b="1"/>
              <a:t>.</a:t>
            </a:r>
            <a:r>
              <a:rPr lang="el-GR" sz="1600" b="1"/>
              <a:t> Ειδικά το βράδυ πριν κοιμηθούμε βουρτσίζουμε τα δόντια μας γιατί πέφτει η παραγωγικότητα του σάλιου μας ( το οποίο λειτουργεί ως φυσικό καθαριστικό του στόματος) με αποτέλεσμα να επιταχύνεται η διαδικασία της τερηδονοποίησης των δοντιών .</a:t>
            </a:r>
          </a:p>
          <a:p>
            <a:pPr marL="625475" lvl="1" indent="-263525">
              <a:spcBef>
                <a:spcPct val="20000"/>
              </a:spcBef>
              <a:buFont typeface="Wingdings" pitchFamily="2" charset="2"/>
              <a:buNone/>
              <a:tabLst>
                <a:tab pos="365125" algn="l"/>
              </a:tabLst>
            </a:pPr>
            <a:r>
              <a:rPr lang="el-GR" sz="1600" b="1"/>
              <a:t>   </a:t>
            </a:r>
          </a:p>
          <a:p>
            <a:pPr marL="1033463" lvl="2" indent="-228600">
              <a:spcBef>
                <a:spcPct val="20000"/>
              </a:spcBef>
              <a:buFont typeface="Wingdings" pitchFamily="2" charset="2"/>
              <a:buChar char="["/>
              <a:tabLst>
                <a:tab pos="365125" algn="l"/>
              </a:tabLst>
            </a:pPr>
            <a:r>
              <a:rPr lang="el-GR" sz="1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Αποφεύγουμε</a:t>
            </a:r>
            <a:r>
              <a:rPr lang="el-GR" sz="1600" b="1"/>
              <a:t> τα </a:t>
            </a:r>
            <a:r>
              <a:rPr lang="el-GR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γλυκά</a:t>
            </a:r>
            <a:r>
              <a:rPr lang="el-GR" sz="1600" b="1">
                <a:solidFill>
                  <a:schemeClr val="hlink"/>
                </a:solidFill>
              </a:rPr>
              <a:t> </a:t>
            </a:r>
            <a:r>
              <a:rPr lang="el-GR" sz="1600" b="1"/>
              <a:t>και τα </a:t>
            </a:r>
            <a:r>
              <a:rPr lang="el-GR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αναψυκτικά</a:t>
            </a:r>
            <a:r>
              <a:rPr lang="el-GR" sz="1600" b="1"/>
              <a:t> </a:t>
            </a:r>
            <a:r>
              <a:rPr lang="el-GR" sz="16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ανάμεσα στα γεύματα</a:t>
            </a:r>
            <a:r>
              <a:rPr lang="el-GR" sz="1600" b="1"/>
              <a:t>  </a:t>
            </a:r>
          </a:p>
          <a:p>
            <a:pPr marL="1033463" lvl="2" indent="-228600">
              <a:spcBef>
                <a:spcPct val="20000"/>
              </a:spcBef>
              <a:buFont typeface="Wingdings" pitchFamily="2" charset="2"/>
              <a:buChar char="["/>
              <a:tabLst>
                <a:tab pos="365125" algn="l"/>
              </a:tabLst>
            </a:pPr>
            <a:endParaRPr lang="el-GR" sz="1600" b="1"/>
          </a:p>
          <a:p>
            <a:pPr marL="1033463" lvl="2" indent="-228600">
              <a:spcBef>
                <a:spcPct val="20000"/>
              </a:spcBef>
              <a:buFont typeface="Wingdings" pitchFamily="2" charset="2"/>
              <a:buChar char="["/>
              <a:tabLst>
                <a:tab pos="365125" algn="l"/>
              </a:tabLst>
            </a:pPr>
            <a:r>
              <a:rPr lang="el-GR" sz="1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Αντικαθιστούμε </a:t>
            </a:r>
            <a:r>
              <a:rPr lang="el-GR" sz="1600" b="1"/>
              <a:t>την </a:t>
            </a:r>
            <a:r>
              <a:rPr lang="el-GR" sz="16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οδοντόβουρτσα κάθε 4-6 μήνες </a:t>
            </a:r>
          </a:p>
          <a:p>
            <a:pPr marL="1033463" lvl="2" indent="-228600">
              <a:spcBef>
                <a:spcPct val="20000"/>
              </a:spcBef>
              <a:buFont typeface="Wingdings" pitchFamily="2" charset="2"/>
              <a:buChar char="["/>
              <a:tabLst>
                <a:tab pos="365125" algn="l"/>
              </a:tabLst>
            </a:pPr>
            <a:endParaRPr lang="el-GR" sz="16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033463" lvl="2" indent="-228600">
              <a:spcBef>
                <a:spcPct val="20000"/>
              </a:spcBef>
              <a:buFont typeface="Wingdings" pitchFamily="2" charset="2"/>
              <a:buChar char="["/>
              <a:tabLst>
                <a:tab pos="365125" algn="l"/>
              </a:tabLst>
            </a:pPr>
            <a:r>
              <a:rPr lang="el-GR" sz="1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Επισκεπτόμαστε</a:t>
            </a:r>
            <a:r>
              <a:rPr lang="el-GR" sz="1600" b="1"/>
              <a:t> </a:t>
            </a:r>
            <a:r>
              <a:rPr lang="el-GR" sz="16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συχνά τον  οδοντίατρο ακόμα και αν δεν πονάμε. Η πρόληψη θα μας γλυτώσει από επώδυνες εμπειρίες.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49275"/>
            <a:ext cx="151447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549275"/>
            <a:ext cx="17145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49275"/>
            <a:ext cx="15827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420938"/>
            <a:ext cx="28082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868863"/>
            <a:ext cx="28082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/>
          <a:srcRect b="44121"/>
          <a:stretch>
            <a:fillRect/>
          </a:stretch>
        </p:blipFill>
        <p:spPr bwMode="auto">
          <a:xfrm>
            <a:off x="4643438" y="4005263"/>
            <a:ext cx="28067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643438" y="2420938"/>
            <a:ext cx="2735262" cy="14398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4643438" y="2420938"/>
            <a:ext cx="2809875" cy="15128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pic>
        <p:nvPicPr>
          <p:cNvPr id="13323" name="Picture 11" descr="mouth_bact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80288" y="4868863"/>
            <a:ext cx="17637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524750" y="6491288"/>
            <a:ext cx="1331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τερηδόνα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Καλογερά Αγγελική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l-GR" sz="4400">
                <a:solidFill>
                  <a:srgbClr val="3333CC"/>
                </a:solidFill>
              </a:rPr>
              <a:t>ΤΕΛΟΣ</a:t>
            </a:r>
            <a:r>
              <a:rPr lang="el-GR" sz="4400"/>
              <a:t> </a:t>
            </a:r>
          </a:p>
          <a:p>
            <a:pPr algn="ctr">
              <a:buFontTx/>
              <a:buNone/>
            </a:pPr>
            <a:endParaRPr lang="el-GR" sz="4400"/>
          </a:p>
          <a:p>
            <a:pPr>
              <a:buFontTx/>
              <a:buNone/>
            </a:pPr>
            <a:r>
              <a:rPr lang="el-GR" sz="2800"/>
              <a:t>           ΠΕΠΤΙΚΟ ΣΥΣΤΗΜΑ  &amp;  ΔΙΑΤΡΟΦΗ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/>
          <a:srcRect b="5144"/>
          <a:stretch>
            <a:fillRect/>
          </a:stretch>
        </p:blipFill>
        <p:spPr bwMode="auto">
          <a:xfrm>
            <a:off x="179388" y="1700213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195513" y="1412875"/>
            <a:ext cx="525621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b="1"/>
          </a:p>
          <a:p>
            <a:endParaRPr lang="en-US" b="1" u="sng"/>
          </a:p>
          <a:p>
            <a:r>
              <a:rPr lang="el-GR" b="1" u="sng"/>
              <a:t>1.ΣΤΟΜΑ</a:t>
            </a:r>
          </a:p>
          <a:p>
            <a:r>
              <a:rPr lang="el-GR" b="1" u="sng"/>
              <a:t>Η τροφή</a:t>
            </a:r>
            <a:r>
              <a:rPr lang="el-GR"/>
              <a:t> εισέρχεται στο στόμα όπου τεμαχίζεται και πολτοποιείται </a:t>
            </a:r>
          </a:p>
          <a:p>
            <a:r>
              <a:rPr lang="el-GR"/>
              <a:t>με τη βοήθεια των </a:t>
            </a:r>
            <a:r>
              <a:rPr lang="el-GR" b="1"/>
              <a:t>δοντιών</a:t>
            </a:r>
            <a:r>
              <a:rPr lang="el-GR"/>
              <a:t> , της </a:t>
            </a:r>
            <a:r>
              <a:rPr lang="el-GR" b="1"/>
              <a:t>γλώσσας</a:t>
            </a:r>
            <a:r>
              <a:rPr lang="el-GR"/>
              <a:t> και του </a:t>
            </a:r>
            <a:r>
              <a:rPr lang="el-GR" b="1"/>
              <a:t>σάλιου </a:t>
            </a:r>
            <a:r>
              <a:rPr lang="el-GR"/>
              <a:t>και έτσι </a:t>
            </a:r>
          </a:p>
          <a:p>
            <a:r>
              <a:rPr lang="el-GR"/>
              <a:t>δημιουργείται ο βλωμός (μπουκιά). </a:t>
            </a:r>
          </a:p>
          <a:p>
            <a:r>
              <a:rPr lang="el-GR"/>
              <a:t>Το σάλιο περιέχει ένζυμα όπως η  αμυλάση (σιελογόνοι αδένες) .</a:t>
            </a:r>
          </a:p>
          <a:p>
            <a:r>
              <a:rPr lang="el-GR"/>
              <a:t>Στο στόμα ξεκινάει η διάσπαση των </a:t>
            </a:r>
            <a:r>
              <a:rPr lang="el-GR" b="1" u="sng"/>
              <a:t>υδατανθράκων</a:t>
            </a:r>
            <a:r>
              <a:rPr lang="el-GR"/>
              <a:t>.</a:t>
            </a:r>
          </a:p>
          <a:p>
            <a:r>
              <a:rPr lang="el-GR"/>
              <a:t>Κάθε 24 ώρες, το σώμα παράγει περίπου 1,5 λίτρο σάλιο.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339975" y="692150"/>
            <a:ext cx="4887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ΠΟΡΕΙΑ ΤΗΣ ΤΡΟΦΗΣ ΣΤ</a:t>
            </a:r>
            <a:r>
              <a:rPr lang="en-US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l-GR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Ν ΑΝΘΡΩΠΟ :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268538" y="4149725"/>
            <a:ext cx="41767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l-GR" b="1" u="sng"/>
              <a:t>2.ΟΙΣΟΦΑΓΟ</a:t>
            </a:r>
          </a:p>
          <a:p>
            <a:r>
              <a:rPr lang="el-GR"/>
              <a:t>Ο βλωμός ( μπουκιά ) από το στόμα περνά </a:t>
            </a:r>
          </a:p>
          <a:p>
            <a:r>
              <a:rPr lang="el-GR"/>
              <a:t>στο </a:t>
            </a:r>
            <a:r>
              <a:rPr lang="el-GR" b="1"/>
              <a:t>φάρυγγα</a:t>
            </a:r>
            <a:r>
              <a:rPr lang="el-GR"/>
              <a:t> και μετά στον </a:t>
            </a:r>
            <a:r>
              <a:rPr lang="el-GR" b="1"/>
              <a:t>οισοφάγο. </a:t>
            </a:r>
          </a:p>
          <a:p>
            <a:r>
              <a:rPr lang="el-GR" b="1"/>
              <a:t>Ο οισοφάγος </a:t>
            </a:r>
            <a:r>
              <a:rPr lang="el-GR"/>
              <a:t>είναι ένας μικρός σωλήνας μήκους 25 εκ.</a:t>
            </a:r>
          </a:p>
          <a:p>
            <a:endParaRPr lang="el-GR" sz="1400"/>
          </a:p>
        </p:txBody>
      </p:sp>
      <p:pic>
        <p:nvPicPr>
          <p:cNvPr id="2062" name="Picture 14" descr="modperistalsis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956"/>
          <a:stretch>
            <a:fillRect/>
          </a:stretch>
        </p:blipFill>
        <p:spPr bwMode="auto">
          <a:xfrm>
            <a:off x="250825" y="3716338"/>
            <a:ext cx="1498600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25209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059113" y="1989138"/>
            <a:ext cx="48974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l-GR" b="1" u="sng">
                <a:solidFill>
                  <a:schemeClr val="tx2"/>
                </a:solidFill>
              </a:rPr>
              <a:t>3.ΣΤΟΜΑΧΙ</a:t>
            </a:r>
          </a:p>
          <a:p>
            <a:r>
              <a:rPr lang="el-GR">
                <a:solidFill>
                  <a:schemeClr val="tx2"/>
                </a:solidFill>
              </a:rPr>
              <a:t>Οι περισταλτικές κινήσεις του </a:t>
            </a:r>
            <a:r>
              <a:rPr lang="el-GR" b="1">
                <a:solidFill>
                  <a:schemeClr val="tx2"/>
                </a:solidFill>
              </a:rPr>
              <a:t>οισοφάγου</a:t>
            </a:r>
            <a:r>
              <a:rPr lang="el-GR">
                <a:solidFill>
                  <a:schemeClr val="tx2"/>
                </a:solidFill>
              </a:rPr>
              <a:t> </a:t>
            </a:r>
          </a:p>
          <a:p>
            <a:r>
              <a:rPr lang="el-GR">
                <a:solidFill>
                  <a:schemeClr val="tx2"/>
                </a:solidFill>
              </a:rPr>
              <a:t>οδηγούν τον βλωμό στο </a:t>
            </a:r>
            <a:r>
              <a:rPr lang="el-GR" b="1">
                <a:solidFill>
                  <a:schemeClr val="tx2"/>
                </a:solidFill>
              </a:rPr>
              <a:t>στομάχι</a:t>
            </a:r>
            <a:r>
              <a:rPr lang="el-GR">
                <a:solidFill>
                  <a:schemeClr val="tx2"/>
                </a:solidFill>
              </a:rPr>
              <a:t> . Εκεί </a:t>
            </a:r>
          </a:p>
          <a:p>
            <a:r>
              <a:rPr lang="el-GR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αναμειγνύεται </a:t>
            </a:r>
            <a:r>
              <a:rPr lang="el-GR">
                <a:solidFill>
                  <a:schemeClr val="tx2"/>
                </a:solidFill>
              </a:rPr>
              <a:t>με το </a:t>
            </a:r>
            <a:r>
              <a:rPr lang="el-GR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γαστρικό υγρό</a:t>
            </a:r>
            <a:r>
              <a:rPr lang="el-GR">
                <a:solidFill>
                  <a:schemeClr val="tx2"/>
                </a:solidFill>
              </a:rPr>
              <a:t>  και </a:t>
            </a:r>
          </a:p>
          <a:p>
            <a:r>
              <a:rPr lang="el-GR">
                <a:solidFill>
                  <a:schemeClr val="tx2"/>
                </a:solidFill>
              </a:rPr>
              <a:t>γίνεται χυλός. Το </a:t>
            </a:r>
            <a:r>
              <a:rPr lang="el-GR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γαστρικό υγρό</a:t>
            </a:r>
            <a:r>
              <a:rPr lang="el-GR"/>
              <a:t> περιέχει ένζυμα </a:t>
            </a:r>
          </a:p>
          <a:p>
            <a:r>
              <a:rPr lang="el-GR"/>
              <a:t>και υδροχλωρικό οξύ , που βοηθούν στη διάσπαση </a:t>
            </a:r>
          </a:p>
          <a:p>
            <a:r>
              <a:rPr lang="el-GR"/>
              <a:t>των πρωτεϊνών. Το υδροχλωρικό οξύ επίσης </a:t>
            </a:r>
          </a:p>
          <a:p>
            <a:r>
              <a:rPr lang="el-GR"/>
              <a:t>καταστρέφει τα μικρόβια που περιέχονται στην τροφή μας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t="26929"/>
          <a:stretch>
            <a:fillRect/>
          </a:stretch>
        </p:blipFill>
        <p:spPr bwMode="auto">
          <a:xfrm>
            <a:off x="395288" y="1628775"/>
            <a:ext cx="3240087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851275" y="1052513"/>
            <a:ext cx="507682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l-GR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4.ΛΕΠΤΟ ΕΝΤΕΡΟ</a:t>
            </a:r>
          </a:p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H </a:t>
            </a:r>
            <a:r>
              <a:rPr lang="el-GR">
                <a:effectLst>
                  <a:outerShdw blurRad="38100" dist="38100" dir="2700000" algn="tl">
                    <a:srgbClr val="FFFFFF"/>
                  </a:outerShdw>
                </a:effectLst>
              </a:rPr>
              <a:t>πέψη ολοκληρώνεται στο λεπτό έντερο με τη βοήθεια του παγκρεατικού υγρού.</a:t>
            </a:r>
            <a:r>
              <a:rPr 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endParaRPr lang="el-GR"/>
          </a:p>
          <a:p>
            <a:r>
              <a:rPr lang="el-GR"/>
              <a:t>    </a:t>
            </a:r>
          </a:p>
          <a:p>
            <a:pPr lvl="2"/>
            <a:r>
              <a:rPr lang="el-GR"/>
              <a:t>Στο λεπτό έντερο διασπώνται</a:t>
            </a:r>
            <a:r>
              <a:rPr lang="el-GR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/>
              <a:t>τα </a:t>
            </a:r>
            <a:r>
              <a:rPr lang="el-GR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λίπη</a:t>
            </a:r>
            <a:r>
              <a:rPr lang="el-GR"/>
              <a:t> με τη συμβολή της </a:t>
            </a:r>
            <a:r>
              <a:rPr 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χολής</a:t>
            </a:r>
            <a:r>
              <a:rPr lang="el-GR"/>
              <a:t> που παράγεται στο συκώτι,  και </a:t>
            </a:r>
            <a:r>
              <a:rPr lang="el-GR">
                <a:effectLst>
                  <a:outerShdw blurRad="38100" dist="38100" dir="2700000" algn="tl">
                    <a:srgbClr val="FFFFFF"/>
                  </a:outerShdw>
                </a:effectLst>
              </a:rPr>
              <a:t>ολοκληρώνεται η διάσπαση</a:t>
            </a:r>
            <a:r>
              <a:rPr lang="el-GR"/>
              <a:t> των </a:t>
            </a:r>
            <a:r>
              <a:rPr lang="el-GR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υδατανθράκων και πρωτεϊνών</a:t>
            </a:r>
            <a:r>
              <a:rPr lang="el-GR"/>
              <a:t> με τη συμβολή του </a:t>
            </a:r>
            <a:r>
              <a:rPr 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παγκρεατικού υγρού.</a:t>
            </a:r>
            <a:r>
              <a:rPr lang="el-GR"/>
              <a:t> Τέλος στο λεπτό έντερο  </a:t>
            </a:r>
            <a:r>
              <a:rPr lang="el-GR">
                <a:effectLst>
                  <a:outerShdw blurRad="38100" dist="38100" dir="2700000" algn="tl">
                    <a:srgbClr val="FFFFFF"/>
                  </a:outerShdw>
                </a:effectLst>
              </a:rPr>
              <a:t>απορροφούνται</a:t>
            </a:r>
            <a:r>
              <a:rPr lang="el-GR"/>
              <a:t> τα </a:t>
            </a:r>
            <a:r>
              <a:rPr lang="el-GR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θρεπτικά συστατικά </a:t>
            </a:r>
            <a:r>
              <a:rPr lang="en-US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l-GR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οι διαλυμένες τροφές)</a:t>
            </a:r>
            <a:r>
              <a:rPr lang="el-GR"/>
              <a:t> από τις </a:t>
            </a:r>
            <a:r>
              <a:rPr lang="el-GR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εντερικές λάχνες </a:t>
            </a:r>
            <a:r>
              <a:rPr lang="el-GR">
                <a:effectLst>
                  <a:outerShdw blurRad="38100" dist="38100" dir="2700000" algn="tl">
                    <a:srgbClr val="FFFFFF"/>
                  </a:outerShdw>
                </a:effectLst>
              </a:rPr>
              <a:t>(αναδιπλώσεις του εσωτερικού τοιχώματος του εντέρου) και πηγαίνουν με το αίμα σε όλα τα κύτταρα του σώματος .</a:t>
            </a:r>
            <a:r>
              <a:rPr lang="el-GR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27987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708400" y="1628775"/>
            <a:ext cx="45720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5.ΠΑΧΥ ΕΝΤΕΡΟ</a:t>
            </a:r>
          </a:p>
          <a:p>
            <a:r>
              <a:rPr lang="el-GR" b="1">
                <a:effectLst>
                  <a:outerShdw blurRad="38100" dist="38100" dir="2700000" algn="tl">
                    <a:srgbClr val="FFFFFF"/>
                  </a:outerShdw>
                </a:effectLst>
              </a:rPr>
              <a:t>Οι ουσίες που δεν διασπώνται και δεν απορροφώνται καταλήγουν στο παχύ έντερο        </a:t>
            </a:r>
          </a:p>
          <a:p>
            <a:endParaRPr lang="en-US" b="1"/>
          </a:p>
          <a:p>
            <a:pPr lvl="1"/>
            <a:r>
              <a:rPr lang="el-GR" b="1"/>
              <a:t>α. </a:t>
            </a:r>
            <a:r>
              <a:rPr lang="el-GR" b="1" u="sng"/>
              <a:t>Το </a:t>
            </a:r>
            <a:r>
              <a:rPr lang="el-GR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νερό</a:t>
            </a:r>
            <a:r>
              <a:rPr lang="el-GR" b="1"/>
              <a:t> </a:t>
            </a:r>
            <a:r>
              <a:rPr lang="el-GR" b="1">
                <a:effectLst>
                  <a:outerShdw blurRad="38100" dist="38100" dir="2700000" algn="tl">
                    <a:srgbClr val="FFFFFF"/>
                  </a:outerShdw>
                </a:effectLst>
              </a:rPr>
              <a:t>απορροφάται</a:t>
            </a:r>
            <a:r>
              <a:rPr lang="el-GR" b="1"/>
              <a:t> από το </a:t>
            </a:r>
            <a:r>
              <a:rPr lang="el-GR" b="1">
                <a:effectLst>
                  <a:outerShdw blurRad="38100" dist="38100" dir="2700000" algn="tl">
                    <a:srgbClr val="FFFFFF"/>
                  </a:outerShdw>
                </a:effectLst>
              </a:rPr>
              <a:t>παχύ έντερο </a:t>
            </a:r>
          </a:p>
          <a:p>
            <a:r>
              <a:rPr lang="el-GR" b="1"/>
              <a:t>       β. </a:t>
            </a:r>
            <a:r>
              <a:rPr lang="el-GR" b="1" u="sng"/>
              <a:t>Η </a:t>
            </a:r>
            <a:r>
              <a:rPr lang="el-GR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κυτταρίνη</a:t>
            </a:r>
            <a:r>
              <a:rPr lang="el-GR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l-GR" b="1"/>
              <a:t>του κυτταρικού  </a:t>
            </a:r>
          </a:p>
          <a:p>
            <a:r>
              <a:rPr lang="el-GR" b="1"/>
              <a:t>       τοιχώματος των φυτικών κυττάρων</a:t>
            </a:r>
          </a:p>
          <a:p>
            <a:r>
              <a:rPr lang="el-GR" b="1"/>
              <a:t>       </a:t>
            </a:r>
            <a:r>
              <a:rPr lang="el-GR" b="1">
                <a:effectLst>
                  <a:outerShdw blurRad="38100" dist="38100" dir="2700000" algn="tl">
                    <a:srgbClr val="FFFFFF"/>
                  </a:outerShdw>
                </a:effectLst>
              </a:rPr>
              <a:t>δεν διασπάται</a:t>
            </a:r>
            <a:r>
              <a:rPr lang="el-GR" b="1"/>
              <a:t> </a:t>
            </a:r>
          </a:p>
          <a:p>
            <a:r>
              <a:rPr lang="el-GR" b="1"/>
              <a:t>       γ. </a:t>
            </a:r>
            <a:r>
              <a:rPr lang="el-GR" b="1" u="sng"/>
              <a:t>Οι </a:t>
            </a:r>
            <a:r>
              <a:rPr lang="el-GR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άχρηστες ουσίες</a:t>
            </a:r>
            <a:r>
              <a:rPr lang="el-GR" b="1"/>
              <a:t> </a:t>
            </a:r>
            <a:r>
              <a:rPr lang="el-GR" b="1">
                <a:effectLst>
                  <a:outerShdw blurRad="38100" dist="38100" dir="2700000" algn="tl">
                    <a:srgbClr val="FFFFFF"/>
                  </a:outerShdw>
                </a:effectLst>
              </a:rPr>
              <a:t>σχηματίζουν</a:t>
            </a:r>
          </a:p>
          <a:p>
            <a:r>
              <a:rPr lang="el-GR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τα κόπρανα</a:t>
            </a:r>
            <a:r>
              <a:rPr lang="el-GR" b="1"/>
              <a:t> και αποβάλλονται από</a:t>
            </a:r>
          </a:p>
          <a:p>
            <a:r>
              <a:rPr lang="el-GR" b="1"/>
              <a:t>       τον πρωκτό</a:t>
            </a:r>
            <a:r>
              <a:rPr lang="el-GR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ΟΙ ΠΡΟΣΑΡΤΗΜΕΝΟΙ ΑΔΕΝΕΣ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 l="26651" t="1370" b="10277"/>
          <a:stretch>
            <a:fillRect/>
          </a:stretch>
        </p:blipFill>
        <p:spPr bwMode="auto">
          <a:xfrm>
            <a:off x="4787900" y="1268413"/>
            <a:ext cx="33940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 l="-15083"/>
          <a:stretch>
            <a:fillRect/>
          </a:stretch>
        </p:blipFill>
        <p:spPr>
          <a:xfrm>
            <a:off x="250825" y="2997200"/>
            <a:ext cx="4384675" cy="2886075"/>
          </a:xfrm>
          <a:noFill/>
          <a:ln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 l="26317" r="8424" b="71791"/>
          <a:stretch>
            <a:fillRect/>
          </a:stretch>
        </p:blipFill>
        <p:spPr bwMode="auto">
          <a:xfrm>
            <a:off x="827088" y="1196975"/>
            <a:ext cx="3816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908175" y="5949950"/>
            <a:ext cx="1800225" cy="358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/>
              <a:t>Ήπαρ (Συκώτι)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084888" y="5876925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/>
              <a:t>Πάγκρεας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787900" y="2133600"/>
            <a:ext cx="1368425" cy="1223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732588" y="1268413"/>
            <a:ext cx="1295400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059113" y="1700213"/>
            <a:ext cx="1584325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900113" y="1773238"/>
            <a:ext cx="792162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900113" y="2060575"/>
            <a:ext cx="792162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2843213" y="522922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6011863" y="6165850"/>
            <a:ext cx="13684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/>
              <a:t>Εκκρίνει το παγκρεατικό υγρό</a:t>
            </a:r>
            <a:endParaRPr lang="el-GR" sz="1200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2051050" y="6308725"/>
            <a:ext cx="136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/>
              <a:t>Εκκρίνει  τη χολή</a:t>
            </a:r>
            <a:r>
              <a:rPr lang="el-GR" sz="1200"/>
              <a:t> </a:t>
            </a: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3059113" y="2420938"/>
            <a:ext cx="136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400" b="1"/>
              <a:t>Εκκρίνουν  το σάλιο</a:t>
            </a:r>
            <a:r>
              <a:rPr lang="el-GR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j-ea"/>
                <a:cs typeface="+mj-cs"/>
              </a:rPr>
              <a:t>ΠΡΟΣΛΗΨΗ ΟΥΣΙΩΝ ΚΑΙ ΠΕΨΗ ΣΤ</a:t>
            </a:r>
            <a:r>
              <a:rPr lang="en-US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j-ea"/>
                <a:cs typeface="+mj-cs"/>
              </a:rPr>
              <a:t>O</a:t>
            </a:r>
            <a:r>
              <a:rPr lang="el-GR" sz="24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j-ea"/>
                <a:cs typeface="+mj-cs"/>
              </a:rPr>
              <a:t>Ν ΑΝΘΡΩΠΟ</a:t>
            </a:r>
          </a:p>
        </p:txBody>
      </p:sp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34925" y="404813"/>
            <a:ext cx="52578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 typeface="Wingdings" pitchFamily="2" charset="2"/>
              <a:buNone/>
              <a:tabLst>
                <a:tab pos="365125" algn="l"/>
              </a:tabLst>
            </a:pPr>
            <a:endParaRPr lang="el-GR" sz="16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</a:pPr>
            <a:endParaRPr lang="en-US" sz="1600" b="1"/>
          </a:p>
          <a:p>
            <a:pPr marL="625475" lvl="1" indent="-263525">
              <a:buFont typeface="Wingdings" pitchFamily="2" charset="2"/>
              <a:buChar char="Ë"/>
              <a:tabLst>
                <a:tab pos="365125" algn="l"/>
              </a:tabLst>
            </a:pPr>
            <a:r>
              <a:rPr lang="el-GR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Καθημερινά πρέπει να καταναλώνουμε ποικιλία τροφών (ισορροπημένη διατροφή)</a:t>
            </a:r>
          </a:p>
          <a:p>
            <a:pPr marL="625475" lvl="1" indent="-263525">
              <a:tabLst>
                <a:tab pos="365125" algn="l"/>
              </a:tabLst>
            </a:pPr>
            <a:endParaRPr lang="el-GR" b="1">
              <a:solidFill>
                <a:schemeClr val="accent2"/>
              </a:solidFill>
            </a:endParaRPr>
          </a:p>
          <a:p>
            <a:pPr marL="182563" indent="-182563">
              <a:buFontTx/>
              <a:buChar char="•"/>
              <a:tabLst>
                <a:tab pos="365125" algn="l"/>
              </a:tabLst>
            </a:pPr>
            <a:r>
              <a:rPr lang="el-GR" sz="1600" b="1"/>
              <a:t>Ο </a:t>
            </a:r>
            <a:r>
              <a:rPr lang="el-GR" sz="1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οργανισμός μας έχει ανάγκη</a:t>
            </a:r>
            <a:r>
              <a:rPr lang="el-GR" sz="1600" b="1"/>
              <a:t> από όλες   τις </a:t>
            </a:r>
            <a:r>
              <a:rPr lang="el-GR" sz="16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θρεπτικές ουσίες </a:t>
            </a:r>
            <a:r>
              <a:rPr lang="el-GR" sz="1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(πρωτεΐνες , υδατάνθρακες, λίπη, βιταμίνες, ορισμένα άλατα μετάλλων και νερό)</a:t>
            </a:r>
            <a:r>
              <a:rPr lang="el-GR" b="1">
                <a:solidFill>
                  <a:srgbClr val="FF3300"/>
                </a:solidFill>
              </a:rPr>
              <a:t>    </a:t>
            </a:r>
          </a:p>
          <a:p>
            <a:pPr marL="182563" indent="-182563">
              <a:tabLst>
                <a:tab pos="365125" algn="l"/>
              </a:tabLst>
            </a:pPr>
            <a:r>
              <a:rPr lang="el-GR" b="1">
                <a:solidFill>
                  <a:srgbClr val="FF3300"/>
                </a:solidFill>
              </a:rPr>
              <a:t> </a:t>
            </a:r>
          </a:p>
          <a:p>
            <a:pPr marL="625475" lvl="1" indent="-263525">
              <a:spcBef>
                <a:spcPct val="20000"/>
              </a:spcBef>
              <a:buFontTx/>
              <a:buChar char="•"/>
              <a:tabLst>
                <a:tab pos="365125" algn="l"/>
              </a:tabLst>
            </a:pPr>
            <a:r>
              <a:rPr lang="el-GR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ποσότητα που έχει ανάγκη ο καθένας μας εξαρτάται από</a:t>
            </a:r>
            <a:r>
              <a:rPr lang="en-US" sz="1600" b="1"/>
              <a:t>:</a:t>
            </a:r>
            <a:r>
              <a:rPr lang="el-GR" sz="1600" b="1"/>
              <a:t> </a:t>
            </a:r>
            <a:endParaRPr lang="en-US" sz="1600" b="1"/>
          </a:p>
          <a:p>
            <a:pPr marL="1033463" lvl="2" indent="-228600">
              <a:spcBef>
                <a:spcPct val="20000"/>
              </a:spcBef>
              <a:buFont typeface="Wingdings 2" pitchFamily="18" charset="2"/>
              <a:buChar char="ß"/>
              <a:tabLst>
                <a:tab pos="365125" algn="l"/>
              </a:tabLst>
            </a:pPr>
            <a:r>
              <a:rPr lang="en-US" sz="1600" b="1"/>
              <a:t>To </a:t>
            </a:r>
            <a:r>
              <a:rPr lang="el-GR" sz="1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φύλο</a:t>
            </a:r>
            <a:r>
              <a:rPr lang="el-GR" sz="1600" b="1">
                <a:solidFill>
                  <a:srgbClr val="FF3300"/>
                </a:solidFill>
              </a:rPr>
              <a:t> </a:t>
            </a:r>
          </a:p>
          <a:p>
            <a:pPr marL="1033463" lvl="2" indent="-228600">
              <a:spcBef>
                <a:spcPct val="20000"/>
              </a:spcBef>
              <a:buFont typeface="Wingdings 2" pitchFamily="18" charset="2"/>
              <a:buChar char="ß"/>
              <a:tabLst>
                <a:tab pos="365125" algn="l"/>
              </a:tabLst>
            </a:pPr>
            <a:r>
              <a:rPr lang="el-GR" sz="1600" b="1"/>
              <a:t>Την </a:t>
            </a:r>
            <a:r>
              <a:rPr lang="el-GR" sz="1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ηλικία</a:t>
            </a:r>
            <a:r>
              <a:rPr lang="el-GR" sz="1600" b="1">
                <a:solidFill>
                  <a:srgbClr val="FF3300"/>
                </a:solidFill>
              </a:rPr>
              <a:t> </a:t>
            </a:r>
          </a:p>
          <a:p>
            <a:pPr marL="1033463" lvl="2" indent="-228600">
              <a:spcBef>
                <a:spcPct val="20000"/>
              </a:spcBef>
              <a:buFont typeface="Wingdings 2" pitchFamily="18" charset="2"/>
              <a:buChar char="ß"/>
              <a:tabLst>
                <a:tab pos="365125" algn="l"/>
              </a:tabLst>
            </a:pPr>
            <a:r>
              <a:rPr lang="el-GR" sz="1600" b="1"/>
              <a:t>Τις </a:t>
            </a:r>
            <a:r>
              <a:rPr lang="el-GR" sz="1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δραστηριότητες</a:t>
            </a:r>
          </a:p>
          <a:p>
            <a:pPr marL="1033463" lvl="2" indent="-228600">
              <a:spcBef>
                <a:spcPct val="20000"/>
              </a:spcBef>
              <a:buFont typeface="Wingdings 2" pitchFamily="18" charset="2"/>
              <a:buNone/>
              <a:tabLst>
                <a:tab pos="365125" algn="l"/>
              </a:tabLst>
            </a:pPr>
            <a:endParaRPr lang="el-GR" sz="1600" b="1"/>
          </a:p>
          <a:p>
            <a:pPr marL="1033463" lvl="2" indent="-228600">
              <a:spcBef>
                <a:spcPct val="20000"/>
              </a:spcBef>
              <a:buFontTx/>
              <a:buChar char="•"/>
              <a:tabLst>
                <a:tab pos="365125" algn="l"/>
              </a:tabLst>
            </a:pPr>
            <a:r>
              <a:rPr lang="el-GR" sz="1600" b="1">
                <a:solidFill>
                  <a:srgbClr val="3333CC"/>
                </a:solidFill>
              </a:rPr>
              <a:t>Όταν </a:t>
            </a:r>
            <a:r>
              <a:rPr lang="el-GR" sz="1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προσλαμβάνουμε περισσότερη τροφή από αυτήν που έχουμε ανάγκη</a:t>
            </a:r>
            <a:r>
              <a:rPr lang="el-GR" sz="1600" b="1">
                <a:solidFill>
                  <a:srgbClr val="3333CC"/>
                </a:solidFill>
              </a:rPr>
              <a:t> τότε ο </a:t>
            </a:r>
            <a:r>
              <a:rPr lang="el-GR" sz="16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οργανισμός μας αποθηκεύει την παραπάνω ενέργεια δημιουργώντας λίπος . </a:t>
            </a:r>
            <a:r>
              <a:rPr lang="el-GR" sz="1600" b="1">
                <a:solidFill>
                  <a:srgbClr val="3333CC"/>
                </a:solidFill>
              </a:rPr>
              <a:t>Αν αυτό  γίνεται</a:t>
            </a:r>
            <a:r>
              <a:rPr lang="en-US" sz="1600" b="1">
                <a:solidFill>
                  <a:srgbClr val="3333CC"/>
                </a:solidFill>
              </a:rPr>
              <a:t> </a:t>
            </a:r>
            <a:r>
              <a:rPr lang="el-GR" sz="1600" b="1">
                <a:solidFill>
                  <a:srgbClr val="3333CC"/>
                </a:solidFill>
              </a:rPr>
              <a:t> για μεγάλο χρονικό διάστημα τότε </a:t>
            </a:r>
            <a:r>
              <a:rPr lang="el-GR" sz="1600" b="1">
                <a:solidFill>
                  <a:srgbClr val="FF3300"/>
                </a:solidFill>
              </a:rPr>
              <a:t>θα παχύνουμε.</a:t>
            </a:r>
          </a:p>
        </p:txBody>
      </p:sp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341438"/>
            <a:ext cx="2590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3500438"/>
            <a:ext cx="2505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l-GR" sz="2800" b="1" u="sng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ΔΙΑΤΡΟΦΗ ΚΑΙ ΥΓΕΙΑ</a:t>
            </a:r>
          </a:p>
        </p:txBody>
      </p:sp>
      <p:sp>
        <p:nvSpPr>
          <p:cNvPr id="413699" name="Rectangle 3"/>
          <p:cNvSpPr>
            <a:spLocks noChangeArrowheads="1"/>
          </p:cNvSpPr>
          <p:nvPr/>
        </p:nvSpPr>
        <p:spPr bwMode="auto">
          <a:xfrm>
            <a:off x="179388" y="1196975"/>
            <a:ext cx="2808287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spcBef>
                <a:spcPct val="20000"/>
              </a:spcBef>
              <a:buFont typeface="Wingdings" pitchFamily="2" charset="2"/>
              <a:buChar char="Ø"/>
              <a:tabLst>
                <a:tab pos="365125" algn="l"/>
              </a:tabLst>
            </a:pPr>
            <a:r>
              <a:rPr lang="el-GR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Μεσογειακή δίαιτα       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</a:pPr>
            <a:endParaRPr lang="en-US" sz="800" b="1">
              <a:latin typeface="Verdana" pitchFamily="34" charset="0"/>
            </a:endParaRPr>
          </a:p>
          <a:p>
            <a:pPr marL="625475" lvl="1" indent="-263525">
              <a:spcBef>
                <a:spcPct val="20000"/>
              </a:spcBef>
              <a:buFont typeface="Wingdings" pitchFamily="2" charset="2"/>
              <a:buChar char="§"/>
              <a:tabLst>
                <a:tab pos="365125" algn="l"/>
              </a:tabLst>
            </a:pPr>
            <a:r>
              <a:rPr 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H </a:t>
            </a:r>
            <a:r>
              <a:rPr lang="el-GR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Ελληνική παραδοσιακή διατροφή</a:t>
            </a:r>
            <a:r>
              <a:rPr lang="el-GR" sz="1600" b="1">
                <a:latin typeface="Verdana" pitchFamily="34" charset="0"/>
              </a:rPr>
              <a:t> περιλαμβάνει</a:t>
            </a:r>
            <a:r>
              <a:rPr lang="en-US" sz="1600" b="1">
                <a:latin typeface="Verdana" pitchFamily="34" charset="0"/>
              </a:rPr>
              <a:t>:</a:t>
            </a:r>
            <a:r>
              <a:rPr lang="el-GR" sz="1600" b="1">
                <a:latin typeface="Verdana" pitchFamily="34" charset="0"/>
              </a:rPr>
              <a:t>  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</a:pPr>
            <a:r>
              <a:rPr lang="el-GR" sz="800" b="1">
                <a:latin typeface="Verdana" pitchFamily="34" charset="0"/>
              </a:rPr>
              <a:t>    </a:t>
            </a:r>
          </a:p>
          <a:p>
            <a:pPr marL="1033463" lvl="2" indent="-228600">
              <a:spcBef>
                <a:spcPct val="20000"/>
              </a:spcBef>
              <a:buFont typeface="Wingdings" pitchFamily="2" charset="2"/>
              <a:buChar char="v"/>
              <a:tabLst>
                <a:tab pos="365125" algn="l"/>
              </a:tabLst>
            </a:pPr>
            <a:r>
              <a:rPr lang="el-GR" sz="16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Ελαιόλαδο </a:t>
            </a:r>
          </a:p>
          <a:p>
            <a:pPr marL="1033463" lvl="2" indent="-228600">
              <a:spcBef>
                <a:spcPct val="20000"/>
              </a:spcBef>
              <a:buFont typeface="Wingdings" pitchFamily="2" charset="2"/>
              <a:buChar char="v"/>
              <a:tabLst>
                <a:tab pos="365125" algn="l"/>
              </a:tabLst>
            </a:pPr>
            <a:r>
              <a:rPr lang="el-GR" sz="16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Ψάρια </a:t>
            </a:r>
          </a:p>
          <a:p>
            <a:pPr marL="1033463" lvl="2" indent="-228600">
              <a:spcBef>
                <a:spcPct val="20000"/>
              </a:spcBef>
              <a:buFont typeface="Wingdings" pitchFamily="2" charset="2"/>
              <a:buChar char="v"/>
              <a:tabLst>
                <a:tab pos="365125" algn="l"/>
              </a:tabLst>
            </a:pPr>
            <a:r>
              <a:rPr lang="el-GR" sz="16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Όσπρια </a:t>
            </a:r>
          </a:p>
          <a:p>
            <a:pPr marL="1033463" lvl="2" indent="-228600">
              <a:spcBef>
                <a:spcPct val="20000"/>
              </a:spcBef>
              <a:buFont typeface="Wingdings" pitchFamily="2" charset="2"/>
              <a:buChar char="v"/>
              <a:tabLst>
                <a:tab pos="365125" algn="l"/>
              </a:tabLst>
            </a:pPr>
            <a:r>
              <a:rPr lang="el-GR" sz="16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Πολλά φρούτα </a:t>
            </a:r>
            <a:endParaRPr lang="en-US" sz="1600" b="1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1033463" lvl="2" indent="-228600">
              <a:spcBef>
                <a:spcPct val="20000"/>
              </a:spcBef>
              <a:buFont typeface="Wingdings" pitchFamily="2" charset="2"/>
              <a:buChar char="v"/>
              <a:tabLst>
                <a:tab pos="365125" algn="l"/>
              </a:tabLst>
            </a:pPr>
            <a:r>
              <a:rPr lang="el-GR" sz="16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και λαχανικά</a:t>
            </a:r>
            <a:r>
              <a:rPr lang="el-GR" sz="1600" b="1">
                <a:latin typeface="Verdana" pitchFamily="34" charset="0"/>
              </a:rPr>
              <a:t> </a:t>
            </a:r>
            <a:endParaRPr lang="el-GR" sz="800" b="1">
              <a:latin typeface="Verdana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981075"/>
            <a:ext cx="54737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Rectangle 3"/>
          <p:cNvSpPr>
            <a:spLocks noChangeArrowheads="1"/>
          </p:cNvSpPr>
          <p:nvPr/>
        </p:nvSpPr>
        <p:spPr bwMode="auto">
          <a:xfrm>
            <a:off x="0" y="0"/>
            <a:ext cx="5219700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 algn="ctr">
              <a:spcBef>
                <a:spcPct val="20000"/>
              </a:spcBef>
              <a:buFont typeface="Wingdings" pitchFamily="2" charset="2"/>
              <a:buNone/>
              <a:tabLst>
                <a:tab pos="365125" algn="l"/>
              </a:tabLst>
            </a:pPr>
            <a:r>
              <a:rPr lang="el-GR" sz="16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ΔΟΝΤΙΑ</a:t>
            </a:r>
          </a:p>
          <a:p>
            <a:pPr marL="182563" indent="-182563">
              <a:spcBef>
                <a:spcPct val="20000"/>
              </a:spcBef>
              <a:buFont typeface="Wingdings" pitchFamily="2" charset="2"/>
              <a:buChar char="Ø"/>
              <a:tabLst>
                <a:tab pos="365125" algn="l"/>
              </a:tabLst>
            </a:pPr>
            <a:r>
              <a:rPr lang="el-GR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Τα δόντια χρησιμεύουν:</a:t>
            </a:r>
          </a:p>
          <a:p>
            <a:pPr marL="182563" indent="-182563">
              <a:spcBef>
                <a:spcPct val="20000"/>
              </a:spcBef>
              <a:buFontTx/>
              <a:buChar char="•"/>
              <a:tabLst>
                <a:tab pos="365125" algn="l"/>
              </a:tabLst>
            </a:pPr>
            <a:r>
              <a:rPr lang="el-GR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Στη μάσηση της τροφής και στη διατήρηση της υγείας μας αφού η καλή μάσηση της τροφής συμβάλλει σε αυτήν,</a:t>
            </a:r>
          </a:p>
          <a:p>
            <a:pPr marL="182563" indent="-182563">
              <a:spcBef>
                <a:spcPct val="20000"/>
              </a:spcBef>
              <a:buFontTx/>
              <a:buChar char="•"/>
              <a:tabLst>
                <a:tab pos="365125" algn="l"/>
              </a:tabLst>
            </a:pPr>
            <a:r>
              <a:rPr lang="el-GR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στην ομιλία ,</a:t>
            </a:r>
          </a:p>
          <a:p>
            <a:pPr marL="182563" indent="-182563">
              <a:spcBef>
                <a:spcPct val="20000"/>
              </a:spcBef>
              <a:buFontTx/>
              <a:buChar char="•"/>
              <a:tabLst>
                <a:tab pos="365125" algn="l"/>
              </a:tabLst>
            </a:pPr>
            <a:r>
              <a:rPr lang="el-GR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στην αισθητική εμφάνιση .</a:t>
            </a:r>
          </a:p>
          <a:p>
            <a:pPr marL="182563" indent="-182563">
              <a:spcBef>
                <a:spcPct val="20000"/>
              </a:spcBef>
              <a:tabLst>
                <a:tab pos="365125" algn="l"/>
              </a:tabLst>
            </a:pPr>
            <a:endParaRPr lang="en-US" sz="16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82563" indent="-182563">
              <a:spcBef>
                <a:spcPct val="20000"/>
              </a:spcBef>
              <a:buFont typeface="Wingdings" pitchFamily="2" charset="2"/>
              <a:buChar char="Ø"/>
              <a:tabLst>
                <a:tab pos="365125" algn="l"/>
              </a:tabLst>
            </a:pPr>
            <a:r>
              <a:rPr lang="el-GR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Αν η φροντίδα των δοντιών δεν είναι καλή τα δόντια καταστρέφονται</a:t>
            </a:r>
            <a:r>
              <a:rPr lang="el-GR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     </a:t>
            </a:r>
            <a:endParaRPr lang="en-US" sz="800" b="1">
              <a:latin typeface="Verdana" pitchFamily="34" charset="0"/>
            </a:endParaRPr>
          </a:p>
          <a:p>
            <a:pPr marL="625475" lvl="1" indent="-263525">
              <a:spcBef>
                <a:spcPct val="20000"/>
              </a:spcBef>
              <a:buFont typeface="Wingdings" pitchFamily="2" charset="2"/>
              <a:buChar char="v"/>
              <a:tabLst>
                <a:tab pos="365125" algn="l"/>
              </a:tabLst>
            </a:pPr>
            <a:r>
              <a:rPr lang="el-GR" sz="1600" b="1"/>
              <a:t>Οι </a:t>
            </a:r>
            <a:r>
              <a:rPr lang="el-GR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μικροοργανισμοί που ζουν στο στόμα</a:t>
            </a:r>
            <a:r>
              <a:rPr lang="el-GR" sz="1600" b="1"/>
              <a:t> μας </a:t>
            </a:r>
            <a:r>
              <a:rPr lang="el-GR" sz="16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είναι υπεύθυνοι για την καταστροφή των δοντιών</a:t>
            </a:r>
            <a:r>
              <a:rPr lang="el-GR" sz="1600" b="1"/>
              <a:t>   </a:t>
            </a:r>
          </a:p>
          <a:p>
            <a:pPr marL="1033463" lvl="2" indent="-228600">
              <a:spcBef>
                <a:spcPct val="20000"/>
              </a:spcBef>
              <a:buFont typeface="Wingdings" pitchFamily="2" charset="2"/>
              <a:buChar char="ü"/>
              <a:tabLst>
                <a:tab pos="365125" algn="l"/>
              </a:tabLst>
            </a:pPr>
            <a:r>
              <a:rPr lang="el-GR" sz="1600" b="1"/>
              <a:t>Προκαλούν </a:t>
            </a:r>
            <a:r>
              <a:rPr lang="el-GR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τερηδόνα</a:t>
            </a:r>
          </a:p>
          <a:p>
            <a:pPr marL="1417638" lvl="3" indent="-204788">
              <a:spcBef>
                <a:spcPct val="20000"/>
              </a:spcBef>
              <a:buFont typeface="Wingdings" pitchFamily="2" charset="2"/>
              <a:buChar char="Ø"/>
              <a:tabLst>
                <a:tab pos="365125" algn="l"/>
              </a:tabLst>
            </a:pPr>
            <a:r>
              <a:rPr lang="el-GR" sz="1600" b="1"/>
              <a:t>Οι </a:t>
            </a:r>
            <a:r>
              <a:rPr lang="el-GR" sz="1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μικροοργανισμοί </a:t>
            </a:r>
            <a:r>
              <a:rPr lang="el-GR" sz="16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τρέφονται με σάκχαρα</a:t>
            </a:r>
            <a:r>
              <a:rPr lang="el-GR" sz="1600" b="1"/>
              <a:t> που παραμένουν ανάμεσα στα δόντια μας μετά από κάθε γεύμα</a:t>
            </a:r>
          </a:p>
          <a:p>
            <a:pPr marL="1417638" lvl="3" indent="-204788">
              <a:spcBef>
                <a:spcPct val="20000"/>
              </a:spcBef>
              <a:buFont typeface="Wingdings" pitchFamily="2" charset="2"/>
              <a:buChar char="Ø"/>
              <a:tabLst>
                <a:tab pos="365125" algn="l"/>
              </a:tabLst>
            </a:pPr>
            <a:r>
              <a:rPr lang="el-GR" sz="1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Αποβάλουν οξέα</a:t>
            </a:r>
            <a:r>
              <a:rPr lang="el-GR" sz="1600" b="1"/>
              <a:t> που </a:t>
            </a:r>
            <a:r>
              <a:rPr lang="el-GR" sz="16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καταστρέφει αρχικά την αδαμαντίνη και στην συνέχεια την οδοντίνη</a:t>
            </a:r>
            <a:r>
              <a:rPr lang="el-GR" sz="1600" b="1"/>
              <a:t> </a:t>
            </a:r>
          </a:p>
          <a:p>
            <a:pPr marL="1033463" lvl="2" indent="-228600">
              <a:spcBef>
                <a:spcPct val="20000"/>
              </a:spcBef>
              <a:buFont typeface="Wingdings" pitchFamily="2" charset="2"/>
              <a:buChar char="ü"/>
              <a:tabLst>
                <a:tab pos="365125" algn="l"/>
              </a:tabLst>
            </a:pPr>
            <a:r>
              <a:rPr lang="el-GR" sz="1600" b="1"/>
              <a:t>Προκαλούν </a:t>
            </a:r>
            <a:r>
              <a:rPr lang="el-GR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ουλίτιδα </a:t>
            </a:r>
          </a:p>
          <a:p>
            <a:pPr marL="1417638" lvl="3" indent="-204788">
              <a:spcBef>
                <a:spcPct val="20000"/>
              </a:spcBef>
              <a:buFont typeface="Wingdings" pitchFamily="2" charset="2"/>
              <a:buChar char="ü"/>
              <a:tabLst>
                <a:tab pos="365125" algn="l"/>
              </a:tabLst>
            </a:pPr>
            <a:r>
              <a:rPr lang="el-GR" sz="1600" b="1"/>
              <a:t>Αν τα </a:t>
            </a:r>
            <a:r>
              <a:rPr lang="el-GR" sz="1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οξέα καταστρέφουν</a:t>
            </a:r>
            <a:r>
              <a:rPr lang="el-GR" sz="1600" b="1"/>
              <a:t> τα </a:t>
            </a:r>
            <a:r>
              <a:rPr lang="el-GR" sz="16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ούλα</a:t>
            </a:r>
            <a:r>
              <a:rPr lang="el-GR" sz="1600" b="1"/>
              <a:t> 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60350"/>
            <a:ext cx="26654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420938"/>
            <a:ext cx="26654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4581525"/>
            <a:ext cx="26654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658</Words>
  <Application>Microsoft Office PowerPoint</Application>
  <PresentationFormat>Προβολή στην οθόνη (4:3)</PresentationFormat>
  <Paragraphs>111</Paragraphs>
  <Slides>11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7" baseType="lpstr">
      <vt:lpstr>Arial</vt:lpstr>
      <vt:lpstr>Verdana</vt:lpstr>
      <vt:lpstr>Wingdings</vt:lpstr>
      <vt:lpstr>Webdings</vt:lpstr>
      <vt:lpstr>Wingdings 2</vt:lpstr>
      <vt:lpstr>Προεπιλεγμένη σχεδίαση</vt:lpstr>
      <vt:lpstr> ΠΕΠΤΙΚΟ ΣΥΣΤΗΜΑ ΤΟΥ ΑΝΘΡΩΠΟΥ </vt:lpstr>
      <vt:lpstr>Διαφάνεια 2</vt:lpstr>
      <vt:lpstr>Διαφάνεια 3</vt:lpstr>
      <vt:lpstr>Διαφάνεια 4</vt:lpstr>
      <vt:lpstr>Διαφάνεια 5</vt:lpstr>
      <vt:lpstr>ΟΙ ΠΡΟΣΑΡΤΗΜΕΝΟΙ ΑΔΕΝΕΣ</vt:lpstr>
      <vt:lpstr>ΠΡΟΣΛΗΨΗ ΟΥΣΙΩΝ ΚΑΙ ΠΕΨΗ ΣΤOΝ ΑΝΘΡΩΠΟ</vt:lpstr>
      <vt:lpstr>ΔΙΑΤΡΟΦΗ ΚΑΙ ΥΓΕΙΑ</vt:lpstr>
      <vt:lpstr>Διαφάνεια 9</vt:lpstr>
      <vt:lpstr>Διαφάνεια 10</vt:lpstr>
      <vt:lpstr>Διαφάνεια 11</vt:lpstr>
    </vt:vector>
  </TitlesOfParts>
  <Company>Aggelikh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Aggelikh Kalogera</dc:creator>
  <cp:lastModifiedBy>user</cp:lastModifiedBy>
  <cp:revision>33</cp:revision>
  <dcterms:created xsi:type="dcterms:W3CDTF">2012-03-30T12:00:54Z</dcterms:created>
  <dcterms:modified xsi:type="dcterms:W3CDTF">2021-05-13T15:20:50Z</dcterms:modified>
</cp:coreProperties>
</file>